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43"/>
  </p:notesMasterIdLst>
  <p:handoutMasterIdLst>
    <p:handoutMasterId r:id="rId44"/>
  </p:handoutMasterIdLst>
  <p:sldIdLst>
    <p:sldId id="451" r:id="rId2"/>
    <p:sldId id="452" r:id="rId3"/>
    <p:sldId id="456" r:id="rId4"/>
    <p:sldId id="276" r:id="rId5"/>
    <p:sldId id="457" r:id="rId6"/>
    <p:sldId id="395" r:id="rId7"/>
    <p:sldId id="458" r:id="rId8"/>
    <p:sldId id="392" r:id="rId9"/>
    <p:sldId id="390" r:id="rId10"/>
    <p:sldId id="393" r:id="rId11"/>
    <p:sldId id="460" r:id="rId12"/>
    <p:sldId id="394" r:id="rId13"/>
    <p:sldId id="453" r:id="rId14"/>
    <p:sldId id="454" r:id="rId15"/>
    <p:sldId id="455" r:id="rId16"/>
    <p:sldId id="391" r:id="rId17"/>
    <p:sldId id="396" r:id="rId18"/>
    <p:sldId id="397" r:id="rId19"/>
    <p:sldId id="336" r:id="rId20"/>
    <p:sldId id="462" r:id="rId21"/>
    <p:sldId id="461" r:id="rId22"/>
    <p:sldId id="337" r:id="rId23"/>
    <p:sldId id="403" r:id="rId24"/>
    <p:sldId id="402" r:id="rId25"/>
    <p:sldId id="404" r:id="rId26"/>
    <p:sldId id="401" r:id="rId27"/>
    <p:sldId id="405" r:id="rId28"/>
    <p:sldId id="406" r:id="rId29"/>
    <p:sldId id="400" r:id="rId30"/>
    <p:sldId id="407" r:id="rId31"/>
    <p:sldId id="399" r:id="rId32"/>
    <p:sldId id="296" r:id="rId33"/>
    <p:sldId id="409" r:id="rId34"/>
    <p:sldId id="410" r:id="rId35"/>
    <p:sldId id="411" r:id="rId36"/>
    <p:sldId id="412" r:id="rId37"/>
    <p:sldId id="413" r:id="rId38"/>
    <p:sldId id="414" r:id="rId39"/>
    <p:sldId id="278" r:id="rId40"/>
    <p:sldId id="463" r:id="rId41"/>
    <p:sldId id="316"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407" autoAdjust="0"/>
    <p:restoredTop sz="85609" autoAdjust="0"/>
  </p:normalViewPr>
  <p:slideViewPr>
    <p:cSldViewPr>
      <p:cViewPr>
        <p:scale>
          <a:sx n="79" d="100"/>
          <a:sy n="79" d="100"/>
        </p:scale>
        <p:origin x="-612" y="504"/>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5580F44D-4452-47C4-BE17-3C55972A58B4}" type="slidenum">
              <a:rPr lang="en-US" altLang="zh-CN"/>
              <a:pPr>
                <a:defRPr/>
              </a:pPr>
              <a:t>‹#›</a:t>
            </a:fld>
            <a:endParaRPr lang="en-US" altLang="zh-CN"/>
          </a:p>
        </p:txBody>
      </p:sp>
    </p:spTree>
    <p:extLst>
      <p:ext uri="{BB962C8B-B14F-4D97-AF65-F5344CB8AC3E}">
        <p14:creationId xmlns:p14="http://schemas.microsoft.com/office/powerpoint/2010/main" val="1020974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4786C05-EF55-4C5F-9000-40028DD6A0A9}" type="slidenum">
              <a:rPr lang="en-US" altLang="zh-CN"/>
              <a:pPr>
                <a:defRPr/>
              </a:pPr>
              <a:t>‹#›</a:t>
            </a:fld>
            <a:endParaRPr lang="en-US" altLang="zh-CN"/>
          </a:p>
        </p:txBody>
      </p:sp>
    </p:spTree>
    <p:extLst>
      <p:ext uri="{BB962C8B-B14F-4D97-AF65-F5344CB8AC3E}">
        <p14:creationId xmlns:p14="http://schemas.microsoft.com/office/powerpoint/2010/main" val="2447337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556913AD-3ABD-40CB-A695-E6AA296B053C}" type="slidenum">
              <a:rPr lang="en-US" altLang="zh-CN"/>
              <a:pPr>
                <a:defRPr/>
              </a:pPr>
              <a:t>‹#›</a:t>
            </a:fld>
            <a:endParaRPr lang="en-US" altLang="zh-CN"/>
          </a:p>
        </p:txBody>
      </p:sp>
    </p:spTree>
    <p:extLst>
      <p:ext uri="{BB962C8B-B14F-4D97-AF65-F5344CB8AC3E}">
        <p14:creationId xmlns:p14="http://schemas.microsoft.com/office/powerpoint/2010/main" val="2717534379"/>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A1EF5F6-B37A-4E07-B876-06B3CA7544CB}" type="slidenum">
              <a:rPr lang="en-US" altLang="zh-CN"/>
              <a:pPr>
                <a:defRPr/>
              </a:pPr>
              <a:t>‹#›</a:t>
            </a:fld>
            <a:endParaRPr lang="en-US" altLang="zh-CN"/>
          </a:p>
        </p:txBody>
      </p:sp>
    </p:spTree>
    <p:extLst>
      <p:ext uri="{BB962C8B-B14F-4D97-AF65-F5344CB8AC3E}">
        <p14:creationId xmlns:p14="http://schemas.microsoft.com/office/powerpoint/2010/main" val="1840739739"/>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CDFD14D-B172-48AD-BB2A-ECFEDDD7BE75}" type="slidenum">
              <a:rPr lang="en-US" altLang="zh-CN"/>
              <a:pPr>
                <a:defRPr/>
              </a:pPr>
              <a:t>‹#›</a:t>
            </a:fld>
            <a:endParaRPr lang="en-US" altLang="zh-CN"/>
          </a:p>
        </p:txBody>
      </p:sp>
    </p:spTree>
    <p:extLst>
      <p:ext uri="{BB962C8B-B14F-4D97-AF65-F5344CB8AC3E}">
        <p14:creationId xmlns:p14="http://schemas.microsoft.com/office/powerpoint/2010/main" val="2217468426"/>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BEE1985-1A55-4107-BB8A-E18CFCA279C3}" type="slidenum">
              <a:rPr lang="en-US" altLang="zh-CN"/>
              <a:pPr>
                <a:defRPr/>
              </a:pPr>
              <a:t>‹#›</a:t>
            </a:fld>
            <a:endParaRPr lang="en-US" altLang="zh-CN"/>
          </a:p>
        </p:txBody>
      </p:sp>
    </p:spTree>
    <p:extLst>
      <p:ext uri="{BB962C8B-B14F-4D97-AF65-F5344CB8AC3E}">
        <p14:creationId xmlns:p14="http://schemas.microsoft.com/office/powerpoint/2010/main" val="834957888"/>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46EDDFE-DE16-4C84-9756-421DC338CB59}" type="slidenum">
              <a:rPr lang="en-US" altLang="zh-CN"/>
              <a:pPr>
                <a:defRPr/>
              </a:pPr>
              <a:t>‹#›</a:t>
            </a:fld>
            <a:endParaRPr lang="en-US" altLang="zh-CN"/>
          </a:p>
        </p:txBody>
      </p:sp>
    </p:spTree>
    <p:extLst>
      <p:ext uri="{BB962C8B-B14F-4D97-AF65-F5344CB8AC3E}">
        <p14:creationId xmlns:p14="http://schemas.microsoft.com/office/powerpoint/2010/main" val="3483093341"/>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0F5D057-4CA5-4C71-945C-B0F6E9A324FF}" type="slidenum">
              <a:rPr lang="en-US" altLang="zh-CN"/>
              <a:pPr>
                <a:defRPr/>
              </a:pPr>
              <a:t>‹#›</a:t>
            </a:fld>
            <a:endParaRPr lang="en-US" altLang="zh-CN"/>
          </a:p>
        </p:txBody>
      </p:sp>
    </p:spTree>
    <p:extLst>
      <p:ext uri="{BB962C8B-B14F-4D97-AF65-F5344CB8AC3E}">
        <p14:creationId xmlns:p14="http://schemas.microsoft.com/office/powerpoint/2010/main" val="3996167435"/>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9160798F-FAF7-4F81-A2FA-365F9EF6E676}" type="slidenum">
              <a:rPr lang="en-US" altLang="zh-CN"/>
              <a:pPr>
                <a:defRPr/>
              </a:pPr>
              <a:t>‹#›</a:t>
            </a:fld>
            <a:endParaRPr lang="en-US" altLang="zh-CN"/>
          </a:p>
        </p:txBody>
      </p:sp>
    </p:spTree>
    <p:extLst>
      <p:ext uri="{BB962C8B-B14F-4D97-AF65-F5344CB8AC3E}">
        <p14:creationId xmlns:p14="http://schemas.microsoft.com/office/powerpoint/2010/main" val="3958251126"/>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BF00C6EE-7A45-4338-AA5E-353904A71456}" type="slidenum">
              <a:rPr lang="en-US" altLang="zh-CN"/>
              <a:pPr>
                <a:defRPr/>
              </a:pPr>
              <a:t>‹#›</a:t>
            </a:fld>
            <a:endParaRPr lang="en-US" altLang="zh-CN"/>
          </a:p>
        </p:txBody>
      </p:sp>
    </p:spTree>
    <p:extLst>
      <p:ext uri="{BB962C8B-B14F-4D97-AF65-F5344CB8AC3E}">
        <p14:creationId xmlns:p14="http://schemas.microsoft.com/office/powerpoint/2010/main" val="1204178108"/>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EEC425FB-2728-4677-9616-10A6E964E489}" type="slidenum">
              <a:rPr lang="en-US" altLang="zh-CN"/>
              <a:pPr>
                <a:defRPr/>
              </a:pPr>
              <a:t>‹#›</a:t>
            </a:fld>
            <a:endParaRPr lang="en-US" altLang="zh-CN"/>
          </a:p>
        </p:txBody>
      </p:sp>
    </p:spTree>
    <p:extLst>
      <p:ext uri="{BB962C8B-B14F-4D97-AF65-F5344CB8AC3E}">
        <p14:creationId xmlns:p14="http://schemas.microsoft.com/office/powerpoint/2010/main" val="948890542"/>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5D1ADB4C-2A0C-4BC7-AEC6-77D303B76185}" type="slidenum">
              <a:rPr lang="en-US" altLang="zh-CN"/>
              <a:pPr>
                <a:defRPr/>
              </a:pPr>
              <a:t>‹#›</a:t>
            </a:fld>
            <a:endParaRPr lang="en-US" altLang="zh-CN"/>
          </a:p>
        </p:txBody>
      </p:sp>
    </p:spTree>
    <p:extLst>
      <p:ext uri="{BB962C8B-B14F-4D97-AF65-F5344CB8AC3E}">
        <p14:creationId xmlns:p14="http://schemas.microsoft.com/office/powerpoint/2010/main" val="1044226484"/>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0951DB9-5DA4-47F2-B89C-C21FE72315E3}" type="slidenum">
              <a:rPr lang="en-US" altLang="zh-CN"/>
              <a:pPr>
                <a:defRPr/>
              </a:pPr>
              <a:t>‹#›</a:t>
            </a:fld>
            <a:endParaRPr lang="en-US" altLang="zh-CN"/>
          </a:p>
        </p:txBody>
      </p:sp>
    </p:spTree>
    <p:extLst>
      <p:ext uri="{BB962C8B-B14F-4D97-AF65-F5344CB8AC3E}">
        <p14:creationId xmlns:p14="http://schemas.microsoft.com/office/powerpoint/2010/main" val="114123666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006C097F-EC53-4675-8501-AC0C77E33440}" type="slidenum">
              <a:rPr lang="en-US" altLang="zh-CN"/>
              <a:pPr>
                <a:defRPr/>
              </a:pPr>
              <a:t>‹#›</a:t>
            </a:fld>
            <a:endParaRPr lang="en-US" altLang="zh-CN"/>
          </a:p>
        </p:txBody>
      </p:sp>
    </p:spTree>
    <p:extLst>
      <p:ext uri="{BB962C8B-B14F-4D97-AF65-F5344CB8AC3E}">
        <p14:creationId xmlns:p14="http://schemas.microsoft.com/office/powerpoint/2010/main" val="534693791"/>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6E685A87-9188-4416-89C6-8D8E0D48AC5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7"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19FD448-7124-4BE4-B7CC-F8E29237E7F3}"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normAutofit fontScale="90000"/>
          </a:bodyPr>
          <a:lstStyle/>
          <a:p>
            <a:pPr algn="ctr" eaLnBrk="1" hangingPunct="1">
              <a:defRPr/>
            </a:pPr>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A046F0-F81E-407E-93B9-BE5632DC12B3}" type="slidenum">
              <a:rPr lang="en-US" altLang="zh-CN" smtClean="0"/>
              <a:pPr eaLnBrk="1" hangingPunct="1"/>
              <a:t>10</a:t>
            </a:fld>
            <a:endParaRPr lang="en-US" altLang="zh-CN" smtClean="0"/>
          </a:p>
        </p:txBody>
      </p:sp>
      <p:sp>
        <p:nvSpPr>
          <p:cNvPr id="3789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37892" name="Rectangle 3"/>
          <p:cNvSpPr>
            <a:spLocks noGrp="1" noChangeArrowheads="1"/>
          </p:cNvSpPr>
          <p:nvPr>
            <p:ph type="body" idx="1"/>
          </p:nvPr>
        </p:nvSpPr>
        <p:spPr/>
        <p:txBody>
          <a:bodyPr/>
          <a:lstStyle/>
          <a:p>
            <a:pPr eaLnBrk="1" hangingPunct="1"/>
            <a:r>
              <a:rPr lang="zh-CN" altLang="en-US" sz="3400" b="1" dirty="0" smtClean="0"/>
              <a:t>环路复杂度</a:t>
            </a:r>
            <a:endParaRPr lang="en-US" altLang="zh-CN" sz="3400" b="1" dirty="0"/>
          </a:p>
          <a:p>
            <a:pPr marL="438150" lvl="1" indent="0" eaLnBrk="1" hangingPunct="1">
              <a:buNone/>
            </a:pPr>
            <a:r>
              <a:rPr lang="zh-CN" altLang="en-US" b="1" dirty="0" smtClean="0"/>
              <a:t>是描述程序逻辑复杂度的一种软件度量，该度量适用于独立路径方法，它可以给出程序的独立路径条数，这是确保程序中每个可执行语句至少执行一次所必需的测试用例数目的上界。</a:t>
            </a:r>
            <a:endParaRPr lang="en-US" altLang="zh-CN" b="1" dirty="0" smtClean="0"/>
          </a:p>
          <a:p>
            <a:pPr marL="438150" lvl="1" indent="0" eaLnBrk="1" hangingPunct="1">
              <a:buNone/>
            </a:pPr>
            <a:r>
              <a:rPr lang="zh-CN" altLang="en-US" b="1" dirty="0" smtClean="0">
                <a:solidFill>
                  <a:srgbClr val="FF0000"/>
                </a:solidFill>
              </a:rPr>
              <a:t>环路复杂度不应超过</a:t>
            </a:r>
            <a:r>
              <a:rPr lang="en-US" altLang="zh-CN" b="1" dirty="0" smtClean="0">
                <a:solidFill>
                  <a:srgbClr val="FF0000"/>
                </a:solidFill>
              </a:rPr>
              <a:t>10</a:t>
            </a:r>
            <a:r>
              <a:rPr lang="zh-CN" altLang="en-US" b="1" dirty="0" smtClean="0">
                <a:solidFill>
                  <a:srgbClr val="FF0000"/>
                </a:solidFill>
              </a:rPr>
              <a:t>。</a:t>
            </a:r>
            <a:endParaRPr lang="en-US" altLang="zh-CN" b="1" dirty="0" smtClean="0">
              <a:solidFill>
                <a:srgbClr val="FF0000"/>
              </a:solidFill>
            </a:endParaRPr>
          </a:p>
        </p:txBody>
      </p:sp>
      <p:sp>
        <p:nvSpPr>
          <p:cNvPr id="378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789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A046F0-F81E-407E-93B9-BE5632DC12B3}" type="slidenum">
              <a:rPr lang="en-US" altLang="zh-CN" smtClean="0"/>
              <a:pPr eaLnBrk="1" hangingPunct="1"/>
              <a:t>11</a:t>
            </a:fld>
            <a:endParaRPr lang="en-US" altLang="zh-CN" smtClean="0"/>
          </a:p>
        </p:txBody>
      </p:sp>
      <p:sp>
        <p:nvSpPr>
          <p:cNvPr id="3789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37892" name="Rectangle 3"/>
          <p:cNvSpPr>
            <a:spLocks noGrp="1" noChangeArrowheads="1"/>
          </p:cNvSpPr>
          <p:nvPr>
            <p:ph type="body" idx="1"/>
          </p:nvPr>
        </p:nvSpPr>
        <p:spPr/>
        <p:txBody>
          <a:bodyPr/>
          <a:lstStyle/>
          <a:p>
            <a:pPr eaLnBrk="1" hangingPunct="1"/>
            <a:r>
              <a:rPr lang="zh-CN" altLang="en-US" sz="3400" b="1" dirty="0" smtClean="0"/>
              <a:t>环复杂度计算</a:t>
            </a:r>
            <a:endParaRPr lang="en-US" altLang="zh-CN" sz="3400" b="1" dirty="0" smtClean="0"/>
          </a:p>
          <a:p>
            <a:pPr eaLnBrk="1" hangingPunct="1">
              <a:spcAft>
                <a:spcPts val="600"/>
              </a:spcAft>
            </a:pPr>
            <a:r>
              <a:rPr lang="zh-CN" altLang="en-US" sz="3400" b="1" dirty="0" smtClean="0"/>
              <a:t>直观观察法：程序图将二维平面分隔为封闭区域和开放区域的个数（封闭的区域</a:t>
            </a:r>
            <a:r>
              <a:rPr lang="en-US" altLang="zh-CN" sz="3400" b="1" dirty="0" smtClean="0"/>
              <a:t>+1</a:t>
            </a:r>
            <a:r>
              <a:rPr lang="zh-CN" altLang="en-US" sz="3400" b="1" dirty="0" smtClean="0"/>
              <a:t>）</a:t>
            </a:r>
            <a:endParaRPr lang="en-US" altLang="zh-CN" sz="3400" b="1" dirty="0" smtClean="0"/>
          </a:p>
          <a:p>
            <a:pPr eaLnBrk="1" hangingPunct="1">
              <a:spcAft>
                <a:spcPts val="600"/>
              </a:spcAft>
            </a:pPr>
            <a:r>
              <a:rPr lang="zh-CN" altLang="en-US" sz="3400" b="1" dirty="0" smtClean="0"/>
              <a:t>公式计算法：</a:t>
            </a:r>
            <a:r>
              <a:rPr lang="en-US" altLang="zh-CN" sz="3400" b="1" dirty="0" smtClean="0"/>
              <a:t>V(G)=e-n+2</a:t>
            </a:r>
          </a:p>
          <a:p>
            <a:pPr marL="0" indent="0" eaLnBrk="1" hangingPunct="1">
              <a:spcAft>
                <a:spcPts val="600"/>
              </a:spcAft>
              <a:buNone/>
            </a:pPr>
            <a:r>
              <a:rPr lang="en-US" altLang="zh-CN" sz="2000" b="1" dirty="0" smtClean="0"/>
              <a:t>e</a:t>
            </a:r>
            <a:r>
              <a:rPr lang="zh-CN" altLang="en-US" sz="2000" b="1" dirty="0" smtClean="0"/>
              <a:t>表示图中边的数目（</a:t>
            </a:r>
            <a:r>
              <a:rPr lang="en-US" altLang="zh-CN" sz="2000" b="1" dirty="0"/>
              <a:t>E</a:t>
            </a:r>
            <a:r>
              <a:rPr lang="en-US" altLang="zh-CN" sz="2000" b="1" dirty="0" smtClean="0"/>
              <a:t>dge</a:t>
            </a:r>
            <a:r>
              <a:rPr lang="zh-CN" altLang="en-US" sz="2000" b="1" dirty="0" smtClean="0"/>
              <a:t>）</a:t>
            </a:r>
            <a:r>
              <a:rPr lang="en-US" altLang="zh-CN" sz="2000" b="1" dirty="0" smtClean="0"/>
              <a:t>,n</a:t>
            </a:r>
            <a:r>
              <a:rPr lang="zh-CN" altLang="en-US" sz="2000" b="1" dirty="0" smtClean="0"/>
              <a:t>表示图中节点的总数（</a:t>
            </a:r>
            <a:r>
              <a:rPr lang="en-US" altLang="zh-CN" sz="2000" b="1" dirty="0" smtClean="0"/>
              <a:t>Node</a:t>
            </a:r>
            <a:r>
              <a:rPr lang="zh-CN" altLang="en-US" sz="2000" b="1" dirty="0" smtClean="0"/>
              <a:t>）</a:t>
            </a:r>
            <a:endParaRPr lang="en-US" altLang="zh-CN" sz="2000" b="1" dirty="0" smtClean="0"/>
          </a:p>
          <a:p>
            <a:pPr eaLnBrk="1" hangingPunct="1">
              <a:spcAft>
                <a:spcPts val="600"/>
              </a:spcAft>
            </a:pPr>
            <a:r>
              <a:rPr lang="zh-CN" altLang="en-US" sz="3400" b="1" dirty="0" smtClean="0"/>
              <a:t>独立判定节点法：</a:t>
            </a:r>
            <a:r>
              <a:rPr lang="en-US" altLang="zh-CN" sz="3400" b="1" dirty="0" smtClean="0"/>
              <a:t>V(G)=P+1</a:t>
            </a:r>
          </a:p>
          <a:p>
            <a:pPr marL="0" indent="0" eaLnBrk="1" hangingPunct="1">
              <a:spcAft>
                <a:spcPts val="600"/>
              </a:spcAft>
              <a:buNone/>
            </a:pPr>
            <a:endParaRPr lang="en-US" altLang="zh-CN" sz="3400" b="1" dirty="0" smtClean="0"/>
          </a:p>
        </p:txBody>
      </p:sp>
      <p:sp>
        <p:nvSpPr>
          <p:cNvPr id="378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789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43637545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35DB43-08C5-4673-BCF6-EF7C89676D90}" type="slidenum">
              <a:rPr lang="en-US" altLang="zh-CN" smtClean="0"/>
              <a:pPr eaLnBrk="1" hangingPunct="1"/>
              <a:t>12</a:t>
            </a:fld>
            <a:endParaRPr lang="en-US" altLang="zh-CN" smtClean="0"/>
          </a:p>
        </p:txBody>
      </p:sp>
      <p:sp>
        <p:nvSpPr>
          <p:cNvPr id="3891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
        <p:nvSpPr>
          <p:cNvPr id="38916" name="Rectangle 3"/>
          <p:cNvSpPr>
            <a:spLocks noGrp="1" noChangeArrowheads="1"/>
          </p:cNvSpPr>
          <p:nvPr>
            <p:ph type="body" idx="1"/>
          </p:nvPr>
        </p:nvSpPr>
        <p:spPr/>
        <p:txBody>
          <a:bodyPr/>
          <a:lstStyle/>
          <a:p>
            <a:pPr eaLnBrk="1" hangingPunct="1"/>
            <a:r>
              <a:rPr lang="zh-CN" altLang="en-US" sz="3400" b="1" dirty="0" smtClean="0"/>
              <a:t>环复杂度计算</a:t>
            </a:r>
            <a:endParaRPr lang="en-US" altLang="zh-CN" sz="3400" b="1" dirty="0" smtClean="0"/>
          </a:p>
          <a:p>
            <a:pPr marL="0" indent="0" eaLnBrk="1" hangingPunct="1">
              <a:buNone/>
            </a:pPr>
            <a:endParaRPr lang="en-US" altLang="zh-CN" sz="3400" b="1" dirty="0" smtClean="0"/>
          </a:p>
          <a:p>
            <a:pPr lvl="1" algn="just" eaLnBrk="1" hangingPunct="1"/>
            <a:r>
              <a:rPr lang="en-US" altLang="zh-CN" b="1" dirty="0" smtClean="0"/>
              <a:t>1</a:t>
            </a:r>
            <a:r>
              <a:rPr lang="zh-CN" altLang="en-US" b="1" dirty="0" smtClean="0"/>
              <a:t>）</a:t>
            </a:r>
            <a:r>
              <a:rPr lang="en-US" altLang="zh-CN" b="1" dirty="0" smtClean="0"/>
              <a:t>P</a:t>
            </a:r>
            <a:r>
              <a:rPr lang="zh-CN" altLang="en-US" b="1" dirty="0"/>
              <a:t>代表独立判定节点，即两分支的判定</a:t>
            </a:r>
            <a:endParaRPr lang="en-US" altLang="zh-CN" b="1" dirty="0"/>
          </a:p>
          <a:p>
            <a:pPr lvl="1" algn="just" eaLnBrk="1" hangingPunct="1"/>
            <a:r>
              <a:rPr lang="en-US" altLang="zh-CN" b="1" dirty="0"/>
              <a:t>2</a:t>
            </a:r>
            <a:r>
              <a:rPr lang="zh-CN" altLang="en-US" b="1" dirty="0"/>
              <a:t>）如果判定节点是</a:t>
            </a:r>
            <a:r>
              <a:rPr lang="en-US" altLang="zh-CN" b="1" dirty="0"/>
              <a:t>n</a:t>
            </a:r>
            <a:r>
              <a:rPr lang="zh-CN" altLang="en-US" b="1" dirty="0"/>
              <a:t>分支（</a:t>
            </a:r>
            <a:r>
              <a:rPr lang="en-US" altLang="zh-CN" b="1" dirty="0"/>
              <a:t>n&gt;2</a:t>
            </a:r>
            <a:r>
              <a:rPr lang="zh-CN" altLang="en-US" b="1" dirty="0"/>
              <a:t>），该判定节点应视为</a:t>
            </a:r>
            <a:r>
              <a:rPr lang="en-US" altLang="zh-CN" b="1" dirty="0"/>
              <a:t>(n-1)</a:t>
            </a:r>
            <a:r>
              <a:rPr lang="zh-CN" altLang="en-US" b="1" dirty="0"/>
              <a:t>个独立判定节点</a:t>
            </a:r>
            <a:endParaRPr lang="en-US" altLang="zh-CN" b="1" dirty="0"/>
          </a:p>
          <a:p>
            <a:pPr lvl="1" algn="just" eaLnBrk="1" hangingPunct="1"/>
            <a:r>
              <a:rPr lang="en-US" altLang="zh-CN" b="1" dirty="0"/>
              <a:t>3</a:t>
            </a:r>
            <a:r>
              <a:rPr lang="zh-CN" altLang="en-US" b="1" dirty="0"/>
              <a:t>）若判断中条件表达式是由逻辑运算符 </a:t>
            </a:r>
            <a:r>
              <a:rPr lang="en-US" altLang="zh-CN" b="1" dirty="0"/>
              <a:t>(OR, AND) </a:t>
            </a:r>
            <a:r>
              <a:rPr lang="zh-CN" altLang="en-US" b="1" dirty="0"/>
              <a:t>连接的复合条件表达式，则需改为一系列只有单条件的嵌套的判断</a:t>
            </a:r>
            <a:endParaRPr lang="en-US" altLang="zh-CN" b="1" dirty="0"/>
          </a:p>
          <a:p>
            <a:pPr marL="0" indent="0" eaLnBrk="1" hangingPunct="1">
              <a:buNone/>
            </a:pPr>
            <a:endParaRPr lang="en-US" altLang="zh-CN" sz="3400" b="1" dirty="0"/>
          </a:p>
          <a:p>
            <a:pPr eaLnBrk="1" hangingPunct="1"/>
            <a:endParaRPr lang="en-US" altLang="zh-CN" sz="3400" b="1" dirty="0" smtClean="0"/>
          </a:p>
        </p:txBody>
      </p:sp>
      <p:sp>
        <p:nvSpPr>
          <p:cNvPr id="389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892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 name="矩形 1"/>
          <p:cNvSpPr/>
          <p:nvPr/>
        </p:nvSpPr>
        <p:spPr>
          <a:xfrm>
            <a:off x="755576" y="2471192"/>
            <a:ext cx="6609811" cy="492443"/>
          </a:xfrm>
          <a:prstGeom prst="rect">
            <a:avLst/>
          </a:prstGeom>
        </p:spPr>
        <p:txBody>
          <a:bodyPr wrap="square">
            <a:spAutoFit/>
          </a:bodyPr>
          <a:lstStyle/>
          <a:p>
            <a:pPr marL="471487" lvl="1" algn="just">
              <a:spcBef>
                <a:spcPct val="20000"/>
              </a:spcBef>
              <a:buClr>
                <a:schemeClr val="accent2"/>
              </a:buClr>
            </a:pPr>
            <a:r>
              <a:rPr lang="zh-CN" altLang="en-US" sz="2600" b="1" dirty="0">
                <a:latin typeface="+mn-lt"/>
                <a:ea typeface="+mn-ea"/>
              </a:rPr>
              <a:t>判定节点法：</a:t>
            </a:r>
            <a:r>
              <a:rPr lang="en-US" altLang="zh-CN" sz="2600" b="1" dirty="0">
                <a:latin typeface="+mn-lt"/>
                <a:ea typeface="+mn-ea"/>
              </a:rPr>
              <a:t>V(G)=P+1</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3400" b="1" dirty="0"/>
              <a:t>4</a:t>
            </a:r>
            <a:r>
              <a:rPr lang="zh-CN" altLang="en-US" sz="3400" b="1" dirty="0"/>
              <a:t>个判定节点为</a:t>
            </a:r>
            <a:r>
              <a:rPr lang="en-US" altLang="zh-CN" sz="3400" b="1" dirty="0"/>
              <a:t>A</a:t>
            </a:r>
            <a:r>
              <a:rPr lang="zh-CN" altLang="en-US" sz="3400" b="1" dirty="0"/>
              <a:t>、</a:t>
            </a:r>
            <a:r>
              <a:rPr lang="en-US" altLang="zh-CN" sz="3400" b="1" dirty="0"/>
              <a:t>B</a:t>
            </a:r>
            <a:r>
              <a:rPr lang="zh-CN" altLang="en-US" sz="3400" b="1" dirty="0"/>
              <a:t>、</a:t>
            </a:r>
            <a:r>
              <a:rPr lang="en-US" altLang="zh-CN" sz="3400" b="1" dirty="0"/>
              <a:t>C</a:t>
            </a:r>
            <a:r>
              <a:rPr lang="zh-CN" altLang="en-US" sz="3400" b="1" dirty="0"/>
              <a:t>、</a:t>
            </a:r>
            <a:r>
              <a:rPr lang="en-US" altLang="zh-CN" sz="3400" b="1" dirty="0"/>
              <a:t>D</a:t>
            </a:r>
            <a:r>
              <a:rPr lang="zh-CN" altLang="en-US" sz="3400" b="1" dirty="0"/>
              <a:t>，因此环路复杂度为</a:t>
            </a:r>
            <a:r>
              <a:rPr lang="en-US" altLang="zh-CN" sz="3400" b="1" dirty="0"/>
              <a:t>5</a:t>
            </a:r>
            <a:endParaRPr lang="zh-CN" altLang="en-US" sz="3400" b="1"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13</a:t>
            </a:fld>
            <a:endParaRPr lang="en-US" altLang="zh-CN"/>
          </a:p>
        </p:txBody>
      </p:sp>
      <p:sp>
        <p:nvSpPr>
          <p:cNvPr id="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pic>
        <p:nvPicPr>
          <p:cNvPr id="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2564904"/>
            <a:ext cx="3800344" cy="37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3564084"/>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14</a:t>
            </a:fld>
            <a:endParaRPr lang="en-US" altLang="zh-CN"/>
          </a:p>
        </p:txBody>
      </p:sp>
      <p:cxnSp>
        <p:nvCxnSpPr>
          <p:cNvPr id="6" name="直接箭头连接符 5"/>
          <p:cNvCxnSpPr>
            <a:stCxn id="22" idx="4"/>
          </p:cNvCxnSpPr>
          <p:nvPr/>
        </p:nvCxnSpPr>
        <p:spPr bwMode="auto">
          <a:xfrm flipH="1">
            <a:off x="1727895" y="4293096"/>
            <a:ext cx="341933" cy="1255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椭圆 7"/>
          <p:cNvSpPr/>
          <p:nvPr/>
        </p:nvSpPr>
        <p:spPr bwMode="auto">
          <a:xfrm>
            <a:off x="1090279" y="2739719"/>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椭圆 8"/>
          <p:cNvSpPr/>
          <p:nvPr/>
        </p:nvSpPr>
        <p:spPr bwMode="auto">
          <a:xfrm>
            <a:off x="71711" y="3685919"/>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微软雅黑" panose="020B0503020204020204" pitchFamily="34" charset="-122"/>
                <a:ea typeface="微软雅黑" panose="020B0503020204020204" pitchFamily="34" charset="-122"/>
              </a:rPr>
              <a:t>3</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椭圆 10"/>
          <p:cNvSpPr/>
          <p:nvPr/>
        </p:nvSpPr>
        <p:spPr bwMode="auto">
          <a:xfrm>
            <a:off x="935807" y="378918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3" name="直接箭头连接符 12"/>
          <p:cNvCxnSpPr/>
          <p:nvPr/>
        </p:nvCxnSpPr>
        <p:spPr bwMode="auto">
          <a:xfrm flipH="1">
            <a:off x="439766" y="3231357"/>
            <a:ext cx="776785"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a:off x="598681" y="4304496"/>
            <a:ext cx="833531" cy="13279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接箭头连接符 14"/>
          <p:cNvCxnSpPr>
            <a:endCxn id="11" idx="0"/>
          </p:cNvCxnSpPr>
          <p:nvPr/>
        </p:nvCxnSpPr>
        <p:spPr bwMode="auto">
          <a:xfrm flipH="1">
            <a:off x="1277740" y="3303328"/>
            <a:ext cx="92476" cy="4858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直接箭头连接符 16"/>
          <p:cNvCxnSpPr>
            <a:stCxn id="11" idx="4"/>
          </p:cNvCxnSpPr>
          <p:nvPr/>
        </p:nvCxnSpPr>
        <p:spPr bwMode="auto">
          <a:xfrm>
            <a:off x="1277740" y="4365178"/>
            <a:ext cx="396255" cy="11829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椭圆 17"/>
          <p:cNvSpPr/>
          <p:nvPr/>
        </p:nvSpPr>
        <p:spPr bwMode="auto">
          <a:xfrm>
            <a:off x="1079823" y="1700882"/>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9" name="直接箭头连接符 18"/>
          <p:cNvCxnSpPr>
            <a:endCxn id="8" idx="0"/>
          </p:cNvCxnSpPr>
          <p:nvPr/>
        </p:nvCxnSpPr>
        <p:spPr bwMode="auto">
          <a:xfrm flipH="1">
            <a:off x="1432212" y="2276872"/>
            <a:ext cx="16207" cy="4628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2" name="椭圆 21"/>
          <p:cNvSpPr/>
          <p:nvPr/>
        </p:nvSpPr>
        <p:spPr bwMode="auto">
          <a:xfrm>
            <a:off x="1727895" y="3717106"/>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3" name="直接箭头连接符 22"/>
          <p:cNvCxnSpPr>
            <a:stCxn id="8" idx="5"/>
          </p:cNvCxnSpPr>
          <p:nvPr/>
        </p:nvCxnSpPr>
        <p:spPr bwMode="auto">
          <a:xfrm>
            <a:off x="1673994" y="3231357"/>
            <a:ext cx="341511" cy="4937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椭圆 23"/>
          <p:cNvSpPr/>
          <p:nvPr/>
        </p:nvSpPr>
        <p:spPr bwMode="auto">
          <a:xfrm>
            <a:off x="2591991" y="3645172"/>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5" name="直接箭头连接符 24"/>
          <p:cNvCxnSpPr>
            <a:stCxn id="8" idx="6"/>
            <a:endCxn id="24" idx="1"/>
          </p:cNvCxnSpPr>
          <p:nvPr/>
        </p:nvCxnSpPr>
        <p:spPr bwMode="auto">
          <a:xfrm>
            <a:off x="1774144" y="3027714"/>
            <a:ext cx="917997" cy="7018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直接箭头连接符 35"/>
          <p:cNvCxnSpPr>
            <a:stCxn id="24" idx="4"/>
          </p:cNvCxnSpPr>
          <p:nvPr/>
        </p:nvCxnSpPr>
        <p:spPr bwMode="auto">
          <a:xfrm flipH="1">
            <a:off x="1915777" y="4221162"/>
            <a:ext cx="1018147" cy="141129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椭圆 44"/>
          <p:cNvSpPr/>
          <p:nvPr/>
        </p:nvSpPr>
        <p:spPr bwMode="auto">
          <a:xfrm>
            <a:off x="5436096" y="5473689"/>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47" name="直接箭头连接符 46"/>
          <p:cNvCxnSpPr>
            <a:stCxn id="57" idx="4"/>
          </p:cNvCxnSpPr>
          <p:nvPr/>
        </p:nvCxnSpPr>
        <p:spPr bwMode="auto">
          <a:xfrm flipH="1">
            <a:off x="6003317" y="4284675"/>
            <a:ext cx="341933" cy="1255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8" name="椭圆 47"/>
          <p:cNvSpPr/>
          <p:nvPr/>
        </p:nvSpPr>
        <p:spPr bwMode="auto">
          <a:xfrm>
            <a:off x="5194735" y="266763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9" name="椭圆 48"/>
          <p:cNvSpPr/>
          <p:nvPr/>
        </p:nvSpPr>
        <p:spPr bwMode="auto">
          <a:xfrm>
            <a:off x="4176167" y="3613837"/>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微软雅黑" panose="020B0503020204020204" pitchFamily="34" charset="-122"/>
                <a:ea typeface="微软雅黑" panose="020B0503020204020204" pitchFamily="34" charset="-122"/>
              </a:rPr>
              <a:t>3</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0" name="椭圆 49"/>
          <p:cNvSpPr/>
          <p:nvPr/>
        </p:nvSpPr>
        <p:spPr bwMode="auto">
          <a:xfrm>
            <a:off x="5040263" y="3717106"/>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1" name="直接箭头连接符 50"/>
          <p:cNvCxnSpPr/>
          <p:nvPr/>
        </p:nvCxnSpPr>
        <p:spPr bwMode="auto">
          <a:xfrm flipH="1">
            <a:off x="4544222" y="3159275"/>
            <a:ext cx="776785"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2" name="直接箭头连接符 51"/>
          <p:cNvCxnSpPr/>
          <p:nvPr/>
        </p:nvCxnSpPr>
        <p:spPr bwMode="auto">
          <a:xfrm>
            <a:off x="4703137" y="4232414"/>
            <a:ext cx="833531" cy="13279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直接箭头连接符 52"/>
          <p:cNvCxnSpPr>
            <a:stCxn id="63" idx="3"/>
            <a:endCxn id="50" idx="0"/>
          </p:cNvCxnSpPr>
          <p:nvPr/>
        </p:nvCxnSpPr>
        <p:spPr bwMode="auto">
          <a:xfrm flipH="1">
            <a:off x="5382196" y="3192174"/>
            <a:ext cx="1076092" cy="5249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4" name="直接箭头连接符 53"/>
          <p:cNvCxnSpPr>
            <a:stCxn id="50" idx="4"/>
          </p:cNvCxnSpPr>
          <p:nvPr/>
        </p:nvCxnSpPr>
        <p:spPr bwMode="auto">
          <a:xfrm>
            <a:off x="5382196" y="4293096"/>
            <a:ext cx="396255" cy="11829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5" name="椭圆 54"/>
          <p:cNvSpPr/>
          <p:nvPr/>
        </p:nvSpPr>
        <p:spPr bwMode="auto">
          <a:xfrm>
            <a:off x="5188020" y="162880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6" name="直接箭头连接符 55"/>
          <p:cNvCxnSpPr>
            <a:endCxn id="48" idx="0"/>
          </p:cNvCxnSpPr>
          <p:nvPr/>
        </p:nvCxnSpPr>
        <p:spPr bwMode="auto">
          <a:xfrm flipH="1">
            <a:off x="5536668" y="2204790"/>
            <a:ext cx="16207" cy="4628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椭圆 56"/>
          <p:cNvSpPr/>
          <p:nvPr/>
        </p:nvSpPr>
        <p:spPr bwMode="auto">
          <a:xfrm>
            <a:off x="6003317" y="3708685"/>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8" name="直接箭头连接符 57"/>
          <p:cNvCxnSpPr>
            <a:endCxn id="57" idx="7"/>
          </p:cNvCxnSpPr>
          <p:nvPr/>
        </p:nvCxnSpPr>
        <p:spPr bwMode="auto">
          <a:xfrm flipH="1">
            <a:off x="6587032" y="3168423"/>
            <a:ext cx="1065052" cy="6246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9" name="椭圆 58"/>
          <p:cNvSpPr/>
          <p:nvPr/>
        </p:nvSpPr>
        <p:spPr bwMode="auto">
          <a:xfrm>
            <a:off x="7280162" y="395490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0" name="直接箭头连接符 59"/>
          <p:cNvCxnSpPr>
            <a:stCxn id="64" idx="3"/>
            <a:endCxn id="59" idx="7"/>
          </p:cNvCxnSpPr>
          <p:nvPr/>
        </p:nvCxnSpPr>
        <p:spPr bwMode="auto">
          <a:xfrm>
            <a:off x="7784343" y="3192174"/>
            <a:ext cx="79534" cy="84708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1" name="直接箭头连接符 60"/>
          <p:cNvCxnSpPr>
            <a:stCxn id="59" idx="4"/>
          </p:cNvCxnSpPr>
          <p:nvPr/>
        </p:nvCxnSpPr>
        <p:spPr bwMode="auto">
          <a:xfrm flipH="1">
            <a:off x="6089740" y="4530894"/>
            <a:ext cx="1532355" cy="11351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椭圆 61"/>
          <p:cNvSpPr/>
          <p:nvPr/>
        </p:nvSpPr>
        <p:spPr bwMode="auto">
          <a:xfrm>
            <a:off x="1335557" y="563245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3" name="椭圆 62"/>
          <p:cNvSpPr/>
          <p:nvPr/>
        </p:nvSpPr>
        <p:spPr bwMode="auto">
          <a:xfrm>
            <a:off x="6337157" y="2700536"/>
            <a:ext cx="827131"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smtClean="0">
                <a:latin typeface="微软雅黑" panose="020B0503020204020204" pitchFamily="34" charset="-122"/>
                <a:ea typeface="微软雅黑" panose="020B0503020204020204" pitchFamily="34" charset="-122"/>
              </a:rPr>
              <a:t>3.5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4" name="椭圆 63"/>
          <p:cNvSpPr/>
          <p:nvPr/>
        </p:nvSpPr>
        <p:spPr bwMode="auto">
          <a:xfrm>
            <a:off x="7668344" y="2700536"/>
            <a:ext cx="792088"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7" name="直接箭头连接符 66"/>
          <p:cNvCxnSpPr>
            <a:stCxn id="48" idx="6"/>
            <a:endCxn id="63" idx="2"/>
          </p:cNvCxnSpPr>
          <p:nvPr/>
        </p:nvCxnSpPr>
        <p:spPr bwMode="auto">
          <a:xfrm>
            <a:off x="5878600" y="2955632"/>
            <a:ext cx="458557" cy="328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1" name="直接箭头连接符 70"/>
          <p:cNvCxnSpPr>
            <a:stCxn id="63" idx="6"/>
            <a:endCxn id="64" idx="2"/>
          </p:cNvCxnSpPr>
          <p:nvPr/>
        </p:nvCxnSpPr>
        <p:spPr bwMode="auto">
          <a:xfrm>
            <a:off x="7164288" y="2988531"/>
            <a:ext cx="50405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2" name="TextBox 81"/>
          <p:cNvSpPr txBox="1"/>
          <p:nvPr/>
        </p:nvSpPr>
        <p:spPr>
          <a:xfrm>
            <a:off x="1090279" y="6381328"/>
            <a:ext cx="1580882" cy="369332"/>
          </a:xfrm>
          <a:prstGeom prst="rect">
            <a:avLst/>
          </a:prstGeom>
          <a:noFill/>
        </p:spPr>
        <p:txBody>
          <a:bodyPr wrap="none" rtlCol="0">
            <a:spAutoFit/>
          </a:bodyPr>
          <a:lstStyle/>
          <a:p>
            <a:r>
              <a:rPr lang="en-US" altLang="zh-CN" dirty="0" smtClean="0"/>
              <a:t>a)</a:t>
            </a:r>
            <a:r>
              <a:rPr lang="zh-CN" altLang="en-US" dirty="0" smtClean="0"/>
              <a:t>原始程序图</a:t>
            </a:r>
            <a:endParaRPr lang="zh-CN" altLang="en-US" dirty="0"/>
          </a:p>
        </p:txBody>
      </p:sp>
      <p:sp>
        <p:nvSpPr>
          <p:cNvPr id="83" name="TextBox 82"/>
          <p:cNvSpPr txBox="1"/>
          <p:nvPr/>
        </p:nvSpPr>
        <p:spPr>
          <a:xfrm>
            <a:off x="5329520" y="6245122"/>
            <a:ext cx="2048959" cy="369332"/>
          </a:xfrm>
          <a:prstGeom prst="rect">
            <a:avLst/>
          </a:prstGeom>
          <a:noFill/>
        </p:spPr>
        <p:txBody>
          <a:bodyPr wrap="none" rtlCol="0">
            <a:spAutoFit/>
          </a:bodyPr>
          <a:lstStyle/>
          <a:p>
            <a:r>
              <a:rPr lang="en-US" altLang="zh-CN" dirty="0" smtClean="0"/>
              <a:t>b)</a:t>
            </a:r>
            <a:r>
              <a:rPr lang="zh-CN" altLang="en-US" dirty="0" smtClean="0"/>
              <a:t>转换后的程序图</a:t>
            </a:r>
            <a:endParaRPr lang="zh-CN" altLang="en-US" dirty="0"/>
          </a:p>
        </p:txBody>
      </p:sp>
      <p:sp>
        <p:nvSpPr>
          <p:cNvPr id="84" name="Rectangle 2"/>
          <p:cNvSpPr txBox="1">
            <a:spLocks noChangeArrowheads="1"/>
          </p:cNvSpPr>
          <p:nvPr/>
        </p:nvSpPr>
        <p:spPr bwMode="auto">
          <a:xfrm>
            <a:off x="539552"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Tree>
    <p:extLst>
      <p:ext uri="{BB962C8B-B14F-4D97-AF65-F5344CB8AC3E}">
        <p14:creationId xmlns:p14="http://schemas.microsoft.com/office/powerpoint/2010/main" val="4259395262"/>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15</a:t>
            </a:fld>
            <a:endParaRPr lang="en-US" altLang="zh-CN"/>
          </a:p>
        </p:txBody>
      </p:sp>
      <p:sp>
        <p:nvSpPr>
          <p:cNvPr id="5" name="AutoShape 48"/>
          <p:cNvSpPr>
            <a:spLocks noChangeArrowheads="1"/>
          </p:cNvSpPr>
          <p:nvPr/>
        </p:nvSpPr>
        <p:spPr bwMode="auto">
          <a:xfrm>
            <a:off x="567607" y="1914557"/>
            <a:ext cx="2721049" cy="1738363"/>
          </a:xfrm>
          <a:prstGeom prst="foldedCorner">
            <a:avLst>
              <a:gd name="adj" fmla="val 125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lvl="1" algn="l"/>
            <a:r>
              <a:rPr lang="en-US" altLang="zh-CN" sz="2400" b="0" dirty="0">
                <a:latin typeface="微软雅黑" panose="020B0503020204020204" pitchFamily="34" charset="-122"/>
                <a:ea typeface="微软雅黑" panose="020B0503020204020204" pitchFamily="34" charset="-122"/>
              </a:rPr>
              <a:t>  1 if a or b</a:t>
            </a:r>
          </a:p>
          <a:p>
            <a:pPr lvl="1" algn="l"/>
            <a:r>
              <a:rPr lang="en-US" altLang="zh-CN" sz="2400" b="0" dirty="0">
                <a:latin typeface="微软雅黑" panose="020B0503020204020204" pitchFamily="34" charset="-122"/>
                <a:ea typeface="微软雅黑" panose="020B0503020204020204" pitchFamily="34" charset="-122"/>
              </a:rPr>
              <a:t>  2    x</a:t>
            </a:r>
          </a:p>
          <a:p>
            <a:pPr lvl="1" algn="l"/>
            <a:r>
              <a:rPr lang="en-US" altLang="zh-CN" sz="2400" b="0" dirty="0">
                <a:latin typeface="微软雅黑" panose="020B0503020204020204" pitchFamily="34" charset="-122"/>
                <a:ea typeface="微软雅黑" panose="020B0503020204020204" pitchFamily="34" charset="-122"/>
              </a:rPr>
              <a:t>  3 else</a:t>
            </a:r>
          </a:p>
          <a:p>
            <a:pPr lvl="1" algn="l"/>
            <a:r>
              <a:rPr lang="en-US" altLang="zh-CN" sz="2400" b="0" dirty="0">
                <a:latin typeface="微软雅黑" panose="020B0503020204020204" pitchFamily="34" charset="-122"/>
                <a:ea typeface="微软雅黑" panose="020B0503020204020204" pitchFamily="34" charset="-122"/>
              </a:rPr>
              <a:t>  4    y</a:t>
            </a:r>
          </a:p>
          <a:p>
            <a:pPr algn="l"/>
            <a:endParaRPr lang="en-US" altLang="zh-CN" sz="2400" b="0" dirty="0">
              <a:latin typeface="微软雅黑" panose="020B0503020204020204" pitchFamily="34" charset="-122"/>
              <a:ea typeface="微软雅黑" panose="020B0503020204020204" pitchFamily="34" charset="-122"/>
            </a:endParaRPr>
          </a:p>
        </p:txBody>
      </p:sp>
      <p:sp>
        <p:nvSpPr>
          <p:cNvPr id="6" name="Rectangle 57"/>
          <p:cNvSpPr>
            <a:spLocks noChangeArrowheads="1"/>
          </p:cNvSpPr>
          <p:nvPr/>
        </p:nvSpPr>
        <p:spPr bwMode="auto">
          <a:xfrm>
            <a:off x="0" y="3797944"/>
            <a:ext cx="4807423" cy="222678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algn="l"/>
            <a:r>
              <a:rPr lang="zh-CN" altLang="en-US" sz="2400" dirty="0" smtClean="0">
                <a:latin typeface="微软雅黑" panose="020B0503020204020204" pitchFamily="34" charset="-122"/>
                <a:ea typeface="微软雅黑" panose="020B0503020204020204" pitchFamily="34" charset="-122"/>
              </a:rPr>
              <a:t>如果程序中的条件判断表达式</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由一个或多个逻辑运算符</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and</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or</a:t>
            </a:r>
            <a:r>
              <a:rPr lang="zh-CN" altLang="en-US" sz="2400" dirty="0" smtClean="0">
                <a:latin typeface="微软雅黑" panose="020B0503020204020204" pitchFamily="34" charset="-122"/>
                <a:ea typeface="微软雅黑" panose="020B0503020204020204" pitchFamily="34" charset="-122"/>
              </a:rPr>
              <a:t>）连接的复合条件表达式，</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则需要变换为一系列只有单个条件</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的嵌套判断</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8" name="云形标注 7"/>
          <p:cNvSpPr/>
          <p:nvPr/>
        </p:nvSpPr>
        <p:spPr bwMode="auto">
          <a:xfrm>
            <a:off x="5729066" y="1340768"/>
            <a:ext cx="1593230" cy="936774"/>
          </a:xfrm>
          <a:prstGeom prst="cloudCallout">
            <a:avLst>
              <a:gd name="adj1" fmla="val 90456"/>
              <a:gd name="adj2" fmla="val 93543"/>
            </a:avLst>
          </a:prstGeom>
          <a:solidFill>
            <a:schemeClr val="accent1">
              <a:alpha val="2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or </a:t>
            </a: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修改为 </a:t>
            </a: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and</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9" name="组合 8"/>
          <p:cNvGrpSpPr/>
          <p:nvPr/>
        </p:nvGrpSpPr>
        <p:grpSpPr>
          <a:xfrm>
            <a:off x="6804670" y="2708920"/>
            <a:ext cx="2375842" cy="3384376"/>
            <a:chOff x="6732240" y="2028079"/>
            <a:chExt cx="2375842" cy="3384376"/>
          </a:xfrm>
        </p:grpSpPr>
        <p:cxnSp>
          <p:nvCxnSpPr>
            <p:cNvPr id="10" name="直接箭头连接符 9"/>
            <p:cNvCxnSpPr>
              <a:stCxn id="14" idx="5"/>
              <a:endCxn id="16" idx="2"/>
            </p:cNvCxnSpPr>
            <p:nvPr/>
          </p:nvCxnSpPr>
          <p:spPr bwMode="auto">
            <a:xfrm>
              <a:off x="7315955" y="4395160"/>
              <a:ext cx="470359" cy="729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1" name="组合 10"/>
            <p:cNvGrpSpPr/>
            <p:nvPr/>
          </p:nvGrpSpPr>
          <p:grpSpPr>
            <a:xfrm>
              <a:off x="6732240" y="2028079"/>
              <a:ext cx="2375842" cy="3384376"/>
              <a:chOff x="8208615" y="1844824"/>
              <a:chExt cx="2375842" cy="3384376"/>
            </a:xfrm>
          </p:grpSpPr>
          <p:sp>
            <p:nvSpPr>
              <p:cNvPr id="12" name="椭圆 11"/>
              <p:cNvSpPr/>
              <p:nvPr/>
            </p:nvSpPr>
            <p:spPr bwMode="auto">
              <a:xfrm>
                <a:off x="9252520" y="184482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3" name="椭圆 12"/>
              <p:cNvSpPr/>
              <p:nvPr/>
            </p:nvSpPr>
            <p:spPr bwMode="auto">
              <a:xfrm>
                <a:off x="8640663" y="2791024"/>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微软雅黑" panose="020B0503020204020204" pitchFamily="34" charset="-122"/>
                    <a:ea typeface="微软雅黑" panose="020B0503020204020204" pitchFamily="34" charset="-122"/>
                  </a:rPr>
                  <a:t>1</a:t>
                </a:r>
                <a:r>
                  <a:rPr kumimoji="0" lang="en-US"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椭圆 13"/>
              <p:cNvSpPr/>
              <p:nvPr/>
            </p:nvSpPr>
            <p:spPr bwMode="auto">
              <a:xfrm>
                <a:off x="8208615" y="372026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椭圆 14"/>
              <p:cNvSpPr/>
              <p:nvPr/>
            </p:nvSpPr>
            <p:spPr bwMode="auto">
              <a:xfrm>
                <a:off x="9900592" y="278092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椭圆 15"/>
              <p:cNvSpPr/>
              <p:nvPr/>
            </p:nvSpPr>
            <p:spPr bwMode="auto">
              <a:xfrm>
                <a:off x="9262689" y="465321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7" name="直接箭头连接符 16"/>
              <p:cNvCxnSpPr>
                <a:stCxn id="12" idx="3"/>
                <a:endCxn id="13" idx="0"/>
              </p:cNvCxnSpPr>
              <p:nvPr/>
            </p:nvCxnSpPr>
            <p:spPr bwMode="auto">
              <a:xfrm flipH="1">
                <a:off x="8982596" y="2336462"/>
                <a:ext cx="370074"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直接箭头连接符 17"/>
              <p:cNvCxnSpPr>
                <a:stCxn id="13" idx="3"/>
                <a:endCxn id="14" idx="0"/>
              </p:cNvCxnSpPr>
              <p:nvPr/>
            </p:nvCxnSpPr>
            <p:spPr bwMode="auto">
              <a:xfrm flipH="1">
                <a:off x="8550548" y="3319012"/>
                <a:ext cx="190265" cy="401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接箭头连接符 18"/>
              <p:cNvCxnSpPr>
                <a:stCxn id="12" idx="5"/>
                <a:endCxn id="15" idx="0"/>
              </p:cNvCxnSpPr>
              <p:nvPr/>
            </p:nvCxnSpPr>
            <p:spPr bwMode="auto">
              <a:xfrm>
                <a:off x="9836235" y="2336462"/>
                <a:ext cx="406290" cy="4444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接箭头连接符 19"/>
              <p:cNvCxnSpPr>
                <a:stCxn id="13" idx="6"/>
                <a:endCxn id="15" idx="2"/>
              </p:cNvCxnSpPr>
              <p:nvPr/>
            </p:nvCxnSpPr>
            <p:spPr bwMode="auto">
              <a:xfrm flipV="1">
                <a:off x="9324528" y="3068923"/>
                <a:ext cx="576064" cy="31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直接箭头连接符 20"/>
              <p:cNvCxnSpPr>
                <a:stCxn id="15" idx="4"/>
                <a:endCxn id="16" idx="7"/>
              </p:cNvCxnSpPr>
              <p:nvPr/>
            </p:nvCxnSpPr>
            <p:spPr bwMode="auto">
              <a:xfrm flipH="1">
                <a:off x="9846404" y="3356918"/>
                <a:ext cx="396121" cy="13806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grpSp>
        <p:nvGrpSpPr>
          <p:cNvPr id="22" name="组合 21"/>
          <p:cNvGrpSpPr/>
          <p:nvPr/>
        </p:nvGrpSpPr>
        <p:grpSpPr>
          <a:xfrm>
            <a:off x="4788446" y="2636912"/>
            <a:ext cx="2375842" cy="3384376"/>
            <a:chOff x="6732240" y="2028079"/>
            <a:chExt cx="2375842" cy="3384376"/>
          </a:xfrm>
        </p:grpSpPr>
        <p:cxnSp>
          <p:nvCxnSpPr>
            <p:cNvPr id="23" name="直接箭头连接符 22"/>
            <p:cNvCxnSpPr>
              <a:stCxn id="27" idx="5"/>
              <a:endCxn id="29" idx="2"/>
            </p:cNvCxnSpPr>
            <p:nvPr/>
          </p:nvCxnSpPr>
          <p:spPr bwMode="auto">
            <a:xfrm>
              <a:off x="7315955" y="4395160"/>
              <a:ext cx="470359" cy="729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24" name="组合 23"/>
            <p:cNvGrpSpPr/>
            <p:nvPr/>
          </p:nvGrpSpPr>
          <p:grpSpPr>
            <a:xfrm>
              <a:off x="6732240" y="2028079"/>
              <a:ext cx="2375842" cy="3384376"/>
              <a:chOff x="8208615" y="1844824"/>
              <a:chExt cx="2375842" cy="3384376"/>
            </a:xfrm>
          </p:grpSpPr>
          <p:sp>
            <p:nvSpPr>
              <p:cNvPr id="25" name="椭圆 24"/>
              <p:cNvSpPr/>
              <p:nvPr/>
            </p:nvSpPr>
            <p:spPr bwMode="auto">
              <a:xfrm>
                <a:off x="9252520" y="184482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6" name="椭圆 25"/>
              <p:cNvSpPr/>
              <p:nvPr/>
            </p:nvSpPr>
            <p:spPr bwMode="auto">
              <a:xfrm>
                <a:off x="8640663" y="2791024"/>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微软雅黑" panose="020B0503020204020204" pitchFamily="34" charset="-122"/>
                    <a:ea typeface="微软雅黑" panose="020B0503020204020204" pitchFamily="34" charset="-122"/>
                  </a:rPr>
                  <a:t>1</a:t>
                </a:r>
                <a:r>
                  <a:rPr kumimoji="0" lang="en-US"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椭圆 26"/>
              <p:cNvSpPr/>
              <p:nvPr/>
            </p:nvSpPr>
            <p:spPr bwMode="auto">
              <a:xfrm>
                <a:off x="8208615" y="372026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8" name="椭圆 27"/>
              <p:cNvSpPr/>
              <p:nvPr/>
            </p:nvSpPr>
            <p:spPr bwMode="auto">
              <a:xfrm>
                <a:off x="9900592" y="278092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9" name="椭圆 28"/>
              <p:cNvSpPr/>
              <p:nvPr/>
            </p:nvSpPr>
            <p:spPr bwMode="auto">
              <a:xfrm>
                <a:off x="9262689" y="465321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0" name="直接箭头连接符 29"/>
              <p:cNvCxnSpPr>
                <a:stCxn id="25" idx="3"/>
                <a:endCxn id="26" idx="0"/>
              </p:cNvCxnSpPr>
              <p:nvPr/>
            </p:nvCxnSpPr>
            <p:spPr bwMode="auto">
              <a:xfrm flipH="1">
                <a:off x="8982596" y="2336462"/>
                <a:ext cx="370074"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直接箭头连接符 30"/>
              <p:cNvCxnSpPr>
                <a:stCxn id="26" idx="3"/>
                <a:endCxn id="27" idx="0"/>
              </p:cNvCxnSpPr>
              <p:nvPr/>
            </p:nvCxnSpPr>
            <p:spPr bwMode="auto">
              <a:xfrm flipH="1">
                <a:off x="8550548" y="3319012"/>
                <a:ext cx="190265" cy="401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直接箭头连接符 31"/>
              <p:cNvCxnSpPr>
                <a:stCxn id="25" idx="5"/>
                <a:endCxn id="28" idx="0"/>
              </p:cNvCxnSpPr>
              <p:nvPr/>
            </p:nvCxnSpPr>
            <p:spPr bwMode="auto">
              <a:xfrm>
                <a:off x="9836235" y="2336462"/>
                <a:ext cx="406290" cy="4444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直接箭头连接符 32"/>
              <p:cNvCxnSpPr>
                <a:stCxn id="26" idx="6"/>
                <a:endCxn id="28" idx="2"/>
              </p:cNvCxnSpPr>
              <p:nvPr/>
            </p:nvCxnSpPr>
            <p:spPr bwMode="auto">
              <a:xfrm flipV="1">
                <a:off x="9324528" y="3068923"/>
                <a:ext cx="576064" cy="31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直接箭头连接符 33"/>
              <p:cNvCxnSpPr>
                <a:stCxn id="28" idx="4"/>
                <a:endCxn id="29" idx="7"/>
              </p:cNvCxnSpPr>
              <p:nvPr/>
            </p:nvCxnSpPr>
            <p:spPr bwMode="auto">
              <a:xfrm flipH="1">
                <a:off x="9846404" y="3356918"/>
                <a:ext cx="396121" cy="13806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sp>
        <p:nvSpPr>
          <p:cNvPr id="3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Tree>
    <p:extLst>
      <p:ext uri="{BB962C8B-B14F-4D97-AF65-F5344CB8AC3E}">
        <p14:creationId xmlns:p14="http://schemas.microsoft.com/office/powerpoint/2010/main" val="5543939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4A574C5-D31F-4728-83DF-E389F5512460}" type="slidenum">
              <a:rPr lang="en-US" altLang="zh-CN" smtClean="0"/>
              <a:pPr eaLnBrk="1" hangingPunct="1"/>
              <a:t>16</a:t>
            </a:fld>
            <a:endParaRPr lang="en-US" altLang="zh-CN" smtClean="0"/>
          </a:p>
        </p:txBody>
      </p:sp>
      <p:sp>
        <p:nvSpPr>
          <p:cNvPr id="409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0964" name="Rectangle 3"/>
          <p:cNvSpPr>
            <a:spLocks noGrp="1" noChangeArrowheads="1"/>
          </p:cNvSpPr>
          <p:nvPr>
            <p:ph type="body" idx="1"/>
          </p:nvPr>
        </p:nvSpPr>
        <p:spPr/>
        <p:txBody>
          <a:bodyPr/>
          <a:lstStyle/>
          <a:p>
            <a:pPr eaLnBrk="1" hangingPunct="1"/>
            <a:r>
              <a:rPr lang="zh-CN" altLang="en-US" sz="3400" b="1" smtClean="0"/>
              <a:t>相关概念</a:t>
            </a:r>
          </a:p>
          <a:p>
            <a:pPr lvl="1" eaLnBrk="1" hangingPunct="1"/>
            <a:r>
              <a:rPr lang="zh-CN" altLang="en-US" sz="3100" b="1" smtClean="0"/>
              <a:t>程序图</a:t>
            </a:r>
            <a:endParaRPr lang="en-US" altLang="zh-CN" sz="3100" b="1" smtClean="0"/>
          </a:p>
          <a:p>
            <a:pPr lvl="1" eaLnBrk="1" hangingPunct="1"/>
            <a:r>
              <a:rPr lang="zh-CN" altLang="en-US" sz="3100" b="1" smtClean="0"/>
              <a:t>环复杂度</a:t>
            </a:r>
            <a:endParaRPr lang="en-US" altLang="zh-CN" sz="3100" b="1" smtClean="0"/>
          </a:p>
          <a:p>
            <a:pPr lvl="1" eaLnBrk="1" hangingPunct="1"/>
            <a:r>
              <a:rPr lang="zh-CN" altLang="en-US" sz="3100" b="1" smtClean="0">
                <a:solidFill>
                  <a:srgbClr val="0000FF"/>
                </a:solidFill>
              </a:rPr>
              <a:t>基本复杂度</a:t>
            </a:r>
            <a:endParaRPr lang="en-US" altLang="zh-CN" sz="3100" b="1" smtClean="0">
              <a:solidFill>
                <a:srgbClr val="0000FF"/>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F588701-22A2-4724-9819-4AB24053BFE2}" type="slidenum">
              <a:rPr lang="en-US" altLang="zh-CN" smtClean="0"/>
              <a:pPr eaLnBrk="1" hangingPunct="1"/>
              <a:t>17</a:t>
            </a:fld>
            <a:endParaRPr lang="en-US" altLang="zh-CN" smtClean="0"/>
          </a:p>
        </p:txBody>
      </p:sp>
      <p:sp>
        <p:nvSpPr>
          <p:cNvPr id="4198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1988" name="Rectangle 3"/>
          <p:cNvSpPr>
            <a:spLocks noGrp="1" noChangeArrowheads="1"/>
          </p:cNvSpPr>
          <p:nvPr>
            <p:ph type="body" idx="1"/>
          </p:nvPr>
        </p:nvSpPr>
        <p:spPr/>
        <p:txBody>
          <a:bodyPr/>
          <a:lstStyle/>
          <a:p>
            <a:pPr eaLnBrk="1" hangingPunct="1"/>
            <a:r>
              <a:rPr lang="zh-CN" altLang="en-US" sz="3400" b="1" dirty="0" smtClean="0"/>
              <a:t>基本复杂度</a:t>
            </a:r>
            <a:endParaRPr lang="en-US" altLang="zh-CN" sz="3400" b="1" dirty="0" smtClean="0"/>
          </a:p>
          <a:p>
            <a:pPr eaLnBrk="1" hangingPunct="1"/>
            <a:r>
              <a:rPr lang="zh-CN" altLang="en-US" sz="3400" b="1" dirty="0" smtClean="0"/>
              <a:t>通过</a:t>
            </a:r>
            <a:r>
              <a:rPr lang="zh-CN" altLang="en-US" sz="3400" b="1" dirty="0" smtClean="0">
                <a:solidFill>
                  <a:srgbClr val="FF0000"/>
                </a:solidFill>
              </a:rPr>
              <a:t>对程序图中的结构化设计节点进行不断压缩</a:t>
            </a:r>
            <a:r>
              <a:rPr lang="zh-CN" altLang="en-US" sz="3400" b="1" dirty="0" smtClean="0"/>
              <a:t>，最终得到一个无法压缩的程序图，该图的环复杂度就称为基本复杂度</a:t>
            </a:r>
            <a:endParaRPr lang="en-US" altLang="zh-CN" sz="3400" b="1" dirty="0" smtClean="0"/>
          </a:p>
          <a:p>
            <a:pPr eaLnBrk="1" hangingPunct="1"/>
            <a:endParaRPr lang="en-US" altLang="zh-CN" sz="3400" b="1"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9AD2A44-06E3-49F4-B406-B37E32438953}" type="slidenum">
              <a:rPr lang="en-US" altLang="zh-CN" smtClean="0"/>
              <a:pPr eaLnBrk="1" hangingPunct="1"/>
              <a:t>18</a:t>
            </a:fld>
            <a:endParaRPr lang="en-US" altLang="zh-CN" smtClean="0"/>
          </a:p>
        </p:txBody>
      </p:sp>
      <p:sp>
        <p:nvSpPr>
          <p:cNvPr id="4301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3012" name="Rectangle 3"/>
          <p:cNvSpPr>
            <a:spLocks noGrp="1" noChangeArrowheads="1"/>
          </p:cNvSpPr>
          <p:nvPr>
            <p:ph type="body" idx="1"/>
          </p:nvPr>
        </p:nvSpPr>
        <p:spPr/>
        <p:txBody>
          <a:bodyPr/>
          <a:lstStyle/>
          <a:p>
            <a:pPr eaLnBrk="1" hangingPunct="1"/>
            <a:r>
              <a:rPr lang="zh-CN" altLang="en-US" sz="3400" b="1" smtClean="0"/>
              <a:t>基本复杂度关注的是程序中所有非结构化设计的代码，包含测试优化和设计优化的思想</a:t>
            </a:r>
            <a:endParaRPr lang="en-US" altLang="zh-CN" sz="3400" b="1" smtClean="0"/>
          </a:p>
          <a:p>
            <a:pPr eaLnBrk="1" hangingPunct="1"/>
            <a:r>
              <a:rPr lang="zh-CN" altLang="en-US" sz="3400" b="1" smtClean="0"/>
              <a:t>即使程序环复杂度较高，但若基本复杂度不高，则说明该程序多为结构化的设计，设计本身较优，引入缺陷的风险更低，也更利于分别针对被压缩的结构化设计展开独立测试</a:t>
            </a:r>
            <a:endParaRPr lang="en-US" altLang="zh-CN" sz="3400" b="1"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6E90175-3F9E-4324-80CB-4CE1C0A63F70}" type="slidenum">
              <a:rPr lang="en-US" altLang="zh-CN" smtClean="0"/>
              <a:pPr eaLnBrk="1" hangingPunct="1"/>
              <a:t>19</a:t>
            </a:fld>
            <a:endParaRPr lang="en-US" altLang="zh-CN" smtClean="0"/>
          </a:p>
        </p:txBody>
      </p:sp>
      <p:sp>
        <p:nvSpPr>
          <p:cNvPr id="4403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4036" name="Rectangle 3"/>
          <p:cNvSpPr>
            <a:spLocks noGrp="1" noChangeArrowheads="1"/>
          </p:cNvSpPr>
          <p:nvPr>
            <p:ph type="body" idx="1"/>
          </p:nvPr>
        </p:nvSpPr>
        <p:spPr/>
        <p:txBody>
          <a:bodyPr/>
          <a:lstStyle/>
          <a:p>
            <a:pPr eaLnBrk="1" hangingPunct="1"/>
            <a:r>
              <a:rPr lang="zh-CN" altLang="en-US" sz="3400" b="1" smtClean="0"/>
              <a:t>基本原理</a:t>
            </a:r>
            <a:endParaRPr lang="en-US" altLang="zh-CN" sz="3100" b="1" smtClean="0"/>
          </a:p>
        </p:txBody>
      </p:sp>
      <p:pic>
        <p:nvPicPr>
          <p:cNvPr id="44038" name="Picture 6" descr="5t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8" y="2428875"/>
            <a:ext cx="8847137"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E56B1F3-FD92-41E4-9B7F-B7B47903A7FD}"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第</a:t>
            </a:r>
            <a:r>
              <a:rPr lang="en-US" altLang="zh-CN" b="1" dirty="0" smtClean="0">
                <a:latin typeface="黑体" pitchFamily="49" charset="-122"/>
                <a:ea typeface="黑体" pitchFamily="49" charset="-122"/>
              </a:rPr>
              <a:t>3</a:t>
            </a:r>
            <a:r>
              <a:rPr lang="zh-CN" altLang="en-US" b="1" dirty="0" smtClean="0">
                <a:latin typeface="黑体" pitchFamily="49" charset="-122"/>
                <a:ea typeface="黑体" pitchFamily="49"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smtClean="0"/>
              <a:t>本章重点</a:t>
            </a:r>
          </a:p>
          <a:p>
            <a:pPr lvl="1" algn="just" eaLnBrk="1" hangingPunct="1"/>
            <a:r>
              <a:rPr lang="zh-CN" altLang="en-US" sz="3100" b="1" dirty="0" smtClean="0"/>
              <a:t>对路径的测试</a:t>
            </a:r>
            <a:endParaRPr lang="zh-CN" altLang="en-US" sz="3200" b="1" dirty="0" smtClean="0"/>
          </a:p>
          <a:p>
            <a:pPr lvl="1" eaLnBrk="1" hangingPunct="1"/>
            <a:endParaRPr lang="zh-CN" altLang="en-US" sz="3100" b="1"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E6636A2-212B-4A6F-B504-22305F0CF664}" type="slidenum">
              <a:rPr lang="en-US" altLang="zh-CN" smtClean="0"/>
              <a:pPr eaLnBrk="1" hangingPunct="1"/>
              <a:t>20</a:t>
            </a:fld>
            <a:endParaRPr lang="en-US" altLang="zh-CN" smtClean="0"/>
          </a:p>
        </p:txBody>
      </p:sp>
      <p:sp>
        <p:nvSpPr>
          <p:cNvPr id="5529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28676"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100" b="1" dirty="0" smtClean="0">
                <a:cs typeface="+mn-cs"/>
              </a:rPr>
              <a:t>基于独立路径的测试用例设计步骤</a:t>
            </a:r>
            <a:endParaRPr lang="en-US" altLang="zh-CN" sz="3100" b="1" dirty="0" smtClean="0">
              <a:cs typeface="+mn-cs"/>
            </a:endParaRPr>
          </a:p>
          <a:p>
            <a:pPr marL="911225" lvl="2" indent="-514350" eaLnBrk="1" hangingPunct="1">
              <a:buFont typeface="+mj-lt"/>
              <a:buAutoNum type="arabicPeriod"/>
              <a:defRPr/>
            </a:pPr>
            <a:r>
              <a:rPr lang="zh-CN" altLang="en-US" sz="2800" b="1" dirty="0" smtClean="0">
                <a:cs typeface="+mn-cs"/>
              </a:rPr>
              <a:t>根据程序源代码生成程序图</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计算程序图的环复杂度，确定独立路径集合的大小</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以最复杂的路径为基础路径，通过覆盖所有判定分支确定其他路径，抽取独立路径集合</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注意剔除不可行路径，必要时补充其他重要的路径</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根据得到的路径集合对应设计测试用例</a:t>
            </a:r>
            <a:endParaRPr lang="en-US" altLang="zh-CN" sz="2800" b="1" dirty="0" smtClean="0">
              <a:cs typeface="+mn-cs"/>
            </a:endParaRPr>
          </a:p>
        </p:txBody>
      </p:sp>
    </p:spTree>
    <p:extLst>
      <p:ext uri="{BB962C8B-B14F-4D97-AF65-F5344CB8AC3E}">
        <p14:creationId xmlns:p14="http://schemas.microsoft.com/office/powerpoint/2010/main" val="302642995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404664"/>
            <a:ext cx="8001000" cy="4267200"/>
          </a:xfrm>
        </p:spPr>
        <p:txBody>
          <a:bodyPr/>
          <a:lstStyle/>
          <a:p>
            <a:pPr marL="0" indent="0">
              <a:spcBef>
                <a:spcPts val="0"/>
              </a:spcBef>
              <a:buNone/>
            </a:pPr>
            <a:r>
              <a:rPr lang="en-US" altLang="zh-CN" sz="2400" b="1" dirty="0" smtClean="0"/>
              <a:t>int SampleFunc1(int </a:t>
            </a:r>
            <a:r>
              <a:rPr lang="en-US" altLang="zh-CN" sz="2400" b="1" dirty="0" err="1"/>
              <a:t>i</a:t>
            </a:r>
            <a:r>
              <a:rPr lang="en-US" altLang="zh-CN" sz="2400" b="1" dirty="0" err="1" smtClean="0"/>
              <a:t>,int</a:t>
            </a:r>
            <a:r>
              <a:rPr lang="en-US" altLang="zh-CN" sz="2400" b="1" dirty="0" smtClean="0"/>
              <a:t> j)</a:t>
            </a:r>
          </a:p>
          <a:p>
            <a:pPr marL="0" indent="0">
              <a:spcBef>
                <a:spcPts val="0"/>
              </a:spcBef>
              <a:buNone/>
            </a:pPr>
            <a:r>
              <a:rPr lang="en-US" altLang="zh-CN" sz="2400" b="1" dirty="0" smtClean="0"/>
              <a:t>{</a:t>
            </a:r>
          </a:p>
          <a:p>
            <a:pPr marL="0" indent="0">
              <a:spcBef>
                <a:spcPts val="0"/>
              </a:spcBef>
              <a:buNone/>
            </a:pPr>
            <a:r>
              <a:rPr lang="en-US" altLang="zh-CN" sz="2400" b="1" dirty="0" smtClean="0"/>
              <a:t>int num1=0;</a:t>
            </a:r>
          </a:p>
          <a:p>
            <a:pPr marL="0" indent="0">
              <a:spcBef>
                <a:spcPts val="0"/>
              </a:spcBef>
              <a:buNone/>
            </a:pPr>
            <a:r>
              <a:rPr lang="en-US" altLang="zh-CN" sz="2400" b="1" dirty="0" smtClean="0"/>
              <a:t>int num2=0;</a:t>
            </a:r>
          </a:p>
          <a:p>
            <a:pPr marL="514350" indent="-514350">
              <a:spcBef>
                <a:spcPts val="0"/>
              </a:spcBef>
              <a:buAutoNum type="arabicPlain"/>
            </a:pPr>
            <a:r>
              <a:rPr lang="en-US" altLang="zh-CN" sz="2400" b="1" dirty="0" smtClean="0"/>
              <a:t>while(i&lt;10)</a:t>
            </a:r>
          </a:p>
          <a:p>
            <a:pPr marL="514350" indent="-514350">
              <a:spcBef>
                <a:spcPts val="0"/>
              </a:spcBef>
              <a:buAutoNum type="arabicPlain"/>
            </a:pPr>
            <a:r>
              <a:rPr lang="en-US" altLang="zh-CN" sz="2400" b="1" dirty="0" smtClean="0"/>
              <a:t>{</a:t>
            </a:r>
          </a:p>
          <a:p>
            <a:pPr marL="514350" indent="-514350">
              <a:spcBef>
                <a:spcPts val="0"/>
              </a:spcBef>
              <a:buAutoNum type="arabicPlain"/>
            </a:pPr>
            <a:r>
              <a:rPr lang="en-US" altLang="zh-CN" sz="2400" b="1" dirty="0"/>
              <a:t> </a:t>
            </a:r>
            <a:r>
              <a:rPr lang="en-US" altLang="zh-CN" sz="2400" b="1" dirty="0" smtClean="0"/>
              <a:t>    if(j==</a:t>
            </a:r>
            <a:r>
              <a:rPr lang="en-US" altLang="zh-CN" sz="2400" b="1" smtClean="0"/>
              <a:t>0 </a:t>
            </a:r>
            <a:r>
              <a:rPr lang="en-US" altLang="zh-CN" sz="2400" b="1" smtClean="0"/>
              <a:t>||</a:t>
            </a:r>
            <a:r>
              <a:rPr lang="en-US" altLang="zh-CN" sz="2400" b="1" smtClean="0"/>
              <a:t> </a:t>
            </a:r>
            <a:r>
              <a:rPr lang="en-US" altLang="zh-CN" sz="2400" b="1" dirty="0" smtClean="0"/>
              <a:t>j==2)</a:t>
            </a:r>
          </a:p>
          <a:p>
            <a:pPr marL="514350" indent="-514350">
              <a:spcBef>
                <a:spcPts val="0"/>
              </a:spcBef>
              <a:buAutoNum type="arabicPlain"/>
            </a:pPr>
            <a:r>
              <a:rPr lang="en-US" altLang="zh-CN" sz="2400" b="1" dirty="0"/>
              <a:t> </a:t>
            </a:r>
            <a:r>
              <a:rPr lang="en-US" altLang="zh-CN" sz="2400" b="1" dirty="0" smtClean="0"/>
              <a:t>   {</a:t>
            </a:r>
          </a:p>
          <a:p>
            <a:pPr marL="514350" indent="-514350">
              <a:spcBef>
                <a:spcPts val="0"/>
              </a:spcBef>
              <a:buAutoNum type="arabicPlain"/>
            </a:pPr>
            <a:r>
              <a:rPr lang="en-US" altLang="zh-CN" sz="2400" b="1" dirty="0"/>
              <a:t> </a:t>
            </a:r>
            <a:r>
              <a:rPr lang="en-US" altLang="zh-CN" sz="2400" b="1" dirty="0" smtClean="0"/>
              <a:t> 	</a:t>
            </a:r>
            <a:r>
              <a:rPr lang="en-US" altLang="zh-CN" sz="2400" b="1" dirty="0"/>
              <a:t> </a:t>
            </a:r>
            <a:r>
              <a:rPr lang="en-US" altLang="zh-CN" sz="2400" b="1" dirty="0" smtClean="0"/>
              <a:t>    num1++;</a:t>
            </a:r>
          </a:p>
          <a:p>
            <a:pPr marL="514350" indent="-514350">
              <a:spcBef>
                <a:spcPts val="0"/>
              </a:spcBef>
              <a:buAutoNum type="arabicPlain"/>
            </a:pPr>
            <a:r>
              <a:rPr lang="en-US" altLang="zh-CN" sz="2400" b="1" dirty="0" smtClean="0"/>
              <a:t>    }</a:t>
            </a:r>
          </a:p>
          <a:p>
            <a:pPr marL="514350" indent="-514350">
              <a:spcBef>
                <a:spcPts val="0"/>
              </a:spcBef>
              <a:buAutoNum type="arabicPlain"/>
            </a:pPr>
            <a:r>
              <a:rPr lang="en-US" altLang="zh-CN" sz="2400" b="1" dirty="0"/>
              <a:t> </a:t>
            </a:r>
            <a:r>
              <a:rPr lang="en-US" altLang="zh-CN" sz="2400" b="1" dirty="0" smtClean="0"/>
              <a:t>    else if(j==1)</a:t>
            </a:r>
          </a:p>
          <a:p>
            <a:pPr marL="514350" indent="-514350">
              <a:spcBef>
                <a:spcPts val="0"/>
              </a:spcBef>
              <a:buAutoNum type="arabicPlain"/>
            </a:pPr>
            <a:r>
              <a:rPr lang="en-US" altLang="zh-CN" sz="2400" b="1" dirty="0" smtClean="0"/>
              <a:t>     {</a:t>
            </a:r>
          </a:p>
          <a:p>
            <a:pPr marL="514350" indent="-514350">
              <a:spcBef>
                <a:spcPts val="0"/>
              </a:spcBef>
              <a:buAutoNum type="arabicPlain"/>
            </a:pPr>
            <a:r>
              <a:rPr lang="en-US" altLang="zh-CN" sz="2400" b="1" dirty="0"/>
              <a:t> </a:t>
            </a:r>
            <a:r>
              <a:rPr lang="en-US" altLang="zh-CN" sz="2400" b="1" dirty="0" smtClean="0"/>
              <a:t>          num2++;   </a:t>
            </a:r>
          </a:p>
          <a:p>
            <a:pPr marL="514350" indent="-514350">
              <a:spcBef>
                <a:spcPts val="0"/>
              </a:spcBef>
              <a:buAutoNum type="arabicPlain"/>
            </a:pPr>
            <a:r>
              <a:rPr lang="en-US" altLang="zh-CN" sz="2400" b="1" dirty="0" smtClean="0"/>
              <a:t>    } </a:t>
            </a:r>
          </a:p>
          <a:p>
            <a:pPr marL="514350" indent="-514350">
              <a:spcBef>
                <a:spcPts val="0"/>
              </a:spcBef>
              <a:buAutoNum type="arabicPlain"/>
            </a:pPr>
            <a:r>
              <a:rPr lang="en-US" altLang="zh-CN" sz="2400" b="1" dirty="0"/>
              <a:t> </a:t>
            </a:r>
            <a:r>
              <a:rPr lang="en-US" altLang="zh-CN" sz="2400" b="1" dirty="0" smtClean="0"/>
              <a:t>  i++;</a:t>
            </a:r>
          </a:p>
          <a:p>
            <a:pPr marL="514350" indent="-514350">
              <a:spcBef>
                <a:spcPts val="0"/>
              </a:spcBef>
              <a:buAutoNum type="arabicPlain"/>
            </a:pPr>
            <a:r>
              <a:rPr lang="en-US" altLang="zh-CN" sz="2400" b="1" dirty="0" smtClean="0"/>
              <a:t>}</a:t>
            </a:r>
          </a:p>
          <a:p>
            <a:pPr marL="514350" indent="-514350">
              <a:spcBef>
                <a:spcPts val="0"/>
              </a:spcBef>
              <a:buAutoNum type="arabicPlain"/>
            </a:pPr>
            <a:r>
              <a:rPr lang="en-US" altLang="zh-CN" sz="2400" b="1" dirty="0" err="1" smtClean="0"/>
              <a:t>printf</a:t>
            </a:r>
            <a:r>
              <a:rPr lang="en-US" altLang="zh-CN" sz="2400" b="1" dirty="0" smtClean="0"/>
              <a:t>(“num1=%d,num2=%d”,num1,num2)</a:t>
            </a:r>
          </a:p>
          <a:p>
            <a:pPr marL="514350" indent="-514350">
              <a:buAutoNum type="arabicPlain"/>
            </a:pPr>
            <a:r>
              <a:rPr lang="en-US" altLang="zh-CN" sz="2000" b="1" dirty="0"/>
              <a:t>}</a:t>
            </a:r>
            <a:endParaRPr lang="en-US" altLang="zh-CN" sz="2000" b="1" dirty="0" smtClean="0"/>
          </a:p>
          <a:p>
            <a:pPr marL="0" indent="0">
              <a:buNone/>
            </a:pPr>
            <a:endParaRPr lang="en-US" altLang="zh-CN" sz="2000" b="1" dirty="0" smtClean="0"/>
          </a:p>
          <a:p>
            <a:pPr marL="0" indent="0">
              <a:buNone/>
            </a:pPr>
            <a:endParaRPr lang="zh-CN" altLang="en-US" sz="1800"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21</a:t>
            </a:fld>
            <a:endParaRPr lang="en-US" altLang="zh-CN"/>
          </a:p>
        </p:txBody>
      </p:sp>
    </p:spTree>
    <p:extLst>
      <p:ext uri="{BB962C8B-B14F-4D97-AF65-F5344CB8AC3E}">
        <p14:creationId xmlns:p14="http://schemas.microsoft.com/office/powerpoint/2010/main" val="1320795549"/>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EE20549-A146-4F28-85BA-46362E8AC0A7}" type="slidenum">
              <a:rPr lang="en-US" altLang="zh-CN" smtClean="0"/>
              <a:pPr eaLnBrk="1" hangingPunct="1"/>
              <a:t>22</a:t>
            </a:fld>
            <a:endParaRPr lang="en-US" altLang="zh-CN" smtClean="0"/>
          </a:p>
        </p:txBody>
      </p:sp>
      <p:sp>
        <p:nvSpPr>
          <p:cNvPr id="4505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5060"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solidFill>
                  <a:srgbClr val="0000FF"/>
                </a:solidFill>
              </a:rPr>
              <a:t>测试难点</a:t>
            </a:r>
            <a:endParaRPr lang="en-US" altLang="zh-CN" sz="2700" b="1" smtClean="0">
              <a:solidFill>
                <a:srgbClr val="0000FF"/>
              </a:solidFill>
            </a:endParaRPr>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76F5AD9-96CE-4958-AE28-FF5D5DEFE7A6}" type="slidenum">
              <a:rPr lang="en-US" altLang="zh-CN" smtClean="0"/>
              <a:pPr eaLnBrk="1" hangingPunct="1"/>
              <a:t>23</a:t>
            </a:fld>
            <a:endParaRPr lang="en-US" altLang="zh-CN" smtClean="0"/>
          </a:p>
        </p:txBody>
      </p:sp>
      <p:sp>
        <p:nvSpPr>
          <p:cNvPr id="4608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6084" name="Rectangle 3"/>
          <p:cNvSpPr>
            <a:spLocks noGrp="1" noChangeArrowheads="1"/>
          </p:cNvSpPr>
          <p:nvPr>
            <p:ph type="body" idx="1"/>
          </p:nvPr>
        </p:nvSpPr>
        <p:spPr/>
        <p:txBody>
          <a:bodyPr/>
          <a:lstStyle/>
          <a:p>
            <a:pPr eaLnBrk="1" hangingPunct="1"/>
            <a:r>
              <a:rPr lang="zh-CN" altLang="en-US" sz="3400" b="1" dirty="0" smtClean="0"/>
              <a:t>测试难点</a:t>
            </a:r>
            <a:endParaRPr lang="en-US" altLang="zh-CN" sz="3400" b="1" dirty="0" smtClean="0"/>
          </a:p>
          <a:p>
            <a:pPr lvl="1"/>
            <a:r>
              <a:rPr lang="zh-CN" altLang="en-US" b="1" dirty="0" smtClean="0"/>
              <a:t>如何确定独立路径集合的规模（环路复杂度）</a:t>
            </a:r>
          </a:p>
          <a:p>
            <a:pPr lvl="1"/>
            <a:r>
              <a:rPr lang="zh-CN" altLang="en-US" b="1" dirty="0" smtClean="0"/>
              <a:t>如何从整个路径集合中抽取独立路径的集合，以确保路径的独立性和独立路径集合的完备性</a:t>
            </a:r>
          </a:p>
          <a:p>
            <a:pPr lvl="1"/>
            <a:r>
              <a:rPr lang="zh-CN" altLang="en-US" b="1" dirty="0" smtClean="0"/>
              <a:t>如何保证每条独立路径的可行性</a:t>
            </a:r>
          </a:p>
          <a:p>
            <a:pPr lvl="1"/>
            <a:r>
              <a:rPr lang="zh-CN" altLang="en-US" b="1" dirty="0" smtClean="0"/>
              <a:t>如何从独立路径设计测试用例</a:t>
            </a:r>
            <a:endParaRPr lang="en-US" altLang="zh-CN" b="1"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B09E2A1-6C67-4A6A-A32F-2CFD2311037C}" type="slidenum">
              <a:rPr lang="en-US" altLang="zh-CN" smtClean="0"/>
              <a:pPr eaLnBrk="1" hangingPunct="1"/>
              <a:t>24</a:t>
            </a:fld>
            <a:endParaRPr lang="en-US" altLang="zh-CN" smtClean="0"/>
          </a:p>
        </p:txBody>
      </p:sp>
      <p:sp>
        <p:nvSpPr>
          <p:cNvPr id="4710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710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solidFill>
                  <a:srgbClr val="0000FF"/>
                </a:solidFill>
              </a:rPr>
              <a:t>独立路径集合规模确定</a:t>
            </a:r>
            <a:endParaRPr lang="en-US" altLang="zh-CN" sz="2700" b="1" smtClean="0">
              <a:solidFill>
                <a:srgbClr val="0000FF"/>
              </a:solidFill>
            </a:endParaRPr>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B81872C-0380-467C-9072-566C4E50411C}" type="slidenum">
              <a:rPr lang="en-US" altLang="zh-CN" smtClean="0"/>
              <a:pPr eaLnBrk="1" hangingPunct="1"/>
              <a:t>25</a:t>
            </a:fld>
            <a:endParaRPr lang="en-US" altLang="zh-CN" smtClean="0"/>
          </a:p>
        </p:txBody>
      </p:sp>
      <p:sp>
        <p:nvSpPr>
          <p:cNvPr id="4813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8132" name="Rectangle 3"/>
          <p:cNvSpPr>
            <a:spLocks noGrp="1" noChangeArrowheads="1"/>
          </p:cNvSpPr>
          <p:nvPr>
            <p:ph type="body" idx="1"/>
          </p:nvPr>
        </p:nvSpPr>
        <p:spPr/>
        <p:txBody>
          <a:bodyPr/>
          <a:lstStyle/>
          <a:p>
            <a:pPr eaLnBrk="1" hangingPunct="1"/>
            <a:r>
              <a:rPr lang="zh-CN" altLang="en-US" sz="3400" b="1" dirty="0" smtClean="0"/>
              <a:t>按照</a:t>
            </a:r>
            <a:r>
              <a:rPr lang="en-US" altLang="en-US" sz="3400" b="1" dirty="0" smtClean="0"/>
              <a:t>McCabe</a:t>
            </a:r>
            <a:r>
              <a:rPr lang="zh-CN" altLang="en-US" sz="3400" b="1" dirty="0" smtClean="0"/>
              <a:t>的环复杂度概念，对于指定的程序图，对路径的测试中所需独立路径集合的大小就等</a:t>
            </a:r>
            <a:r>
              <a:rPr lang="zh-CN" altLang="en-US" sz="3400" b="1" dirty="0" smtClean="0">
                <a:solidFill>
                  <a:srgbClr val="FF0000"/>
                </a:solidFill>
              </a:rPr>
              <a:t>于其程序图的环复杂度</a:t>
            </a:r>
            <a:endParaRPr lang="en-US" altLang="zh-CN" sz="3400" b="1" dirty="0" smtClean="0">
              <a:solidFill>
                <a:srgbClr val="FF0000"/>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BAC5BFF-5020-4230-92D4-732453E45E0D}" type="slidenum">
              <a:rPr lang="en-US" altLang="zh-CN" smtClean="0"/>
              <a:pPr eaLnBrk="1" hangingPunct="1"/>
              <a:t>26</a:t>
            </a:fld>
            <a:endParaRPr lang="en-US" altLang="zh-CN" smtClean="0"/>
          </a:p>
        </p:txBody>
      </p:sp>
      <p:sp>
        <p:nvSpPr>
          <p:cNvPr id="4915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9156"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solidFill>
                  <a:srgbClr val="0000FF"/>
                </a:solidFill>
              </a:rPr>
              <a:t>独立路径的抽取</a:t>
            </a:r>
            <a:endParaRPr lang="en-US" altLang="zh-CN" sz="2700" b="1" smtClean="0">
              <a:solidFill>
                <a:srgbClr val="0000FF"/>
              </a:solidFill>
            </a:endParaRPr>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0FAC73A-FCAA-4D8A-A897-C4330F32E7C6}" type="slidenum">
              <a:rPr lang="en-US" altLang="zh-CN" smtClean="0"/>
              <a:pPr eaLnBrk="1" hangingPunct="1"/>
              <a:t>27</a:t>
            </a:fld>
            <a:endParaRPr lang="en-US" altLang="zh-CN" smtClean="0"/>
          </a:p>
        </p:txBody>
      </p:sp>
      <p:sp>
        <p:nvSpPr>
          <p:cNvPr id="5017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0180" name="Rectangle 3"/>
          <p:cNvSpPr>
            <a:spLocks noGrp="1" noChangeArrowheads="1"/>
          </p:cNvSpPr>
          <p:nvPr>
            <p:ph type="body" idx="1"/>
          </p:nvPr>
        </p:nvSpPr>
        <p:spPr/>
        <p:txBody>
          <a:bodyPr/>
          <a:lstStyle/>
          <a:p>
            <a:pPr eaLnBrk="1" hangingPunct="1"/>
            <a:r>
              <a:rPr lang="zh-CN" altLang="en-US" sz="3400" b="1" dirty="0" smtClean="0"/>
              <a:t>独立路径抽取</a:t>
            </a:r>
            <a:endParaRPr lang="en-US" altLang="zh-CN" sz="3400" b="1" dirty="0" smtClean="0"/>
          </a:p>
          <a:p>
            <a:pPr eaLnBrk="1" hangingPunct="1"/>
            <a:r>
              <a:rPr lang="en-US" altLang="zh-CN" sz="3400" b="1" dirty="0" smtClean="0"/>
              <a:t>1</a:t>
            </a:r>
            <a:r>
              <a:rPr lang="zh-CN" altLang="en-US" sz="3400" b="1" dirty="0" smtClean="0"/>
              <a:t>、确定主路径</a:t>
            </a:r>
            <a:endParaRPr lang="en-US" altLang="zh-CN" sz="3400" b="1" dirty="0" smtClean="0"/>
          </a:p>
          <a:p>
            <a:pPr lvl="1" eaLnBrk="1" hangingPunct="1"/>
            <a:r>
              <a:rPr lang="zh-CN" altLang="en-US" b="1" dirty="0" smtClean="0"/>
              <a:t>该路径应包含尽可能多的判定节点</a:t>
            </a:r>
            <a:endParaRPr lang="en-US" altLang="zh-CN" b="1" dirty="0" smtClean="0"/>
          </a:p>
          <a:p>
            <a:pPr lvl="1" eaLnBrk="1" hangingPunct="1"/>
            <a:r>
              <a:rPr lang="zh-CN" altLang="en-US" b="1" dirty="0" smtClean="0"/>
              <a:t>应包含尽可能复杂的判定表达式</a:t>
            </a:r>
            <a:endParaRPr lang="en-US" altLang="zh-CN" b="1" dirty="0" smtClean="0"/>
          </a:p>
          <a:p>
            <a:pPr lvl="1" eaLnBrk="1" hangingPunct="1"/>
            <a:r>
              <a:rPr lang="zh-CN" altLang="en-US" b="1" dirty="0" smtClean="0"/>
              <a:t>应对应尽可能高的执行概率</a:t>
            </a:r>
            <a:endParaRPr lang="en-US" altLang="zh-CN" b="1" dirty="0" smtClean="0"/>
          </a:p>
          <a:p>
            <a:pPr lvl="1" eaLnBrk="1" hangingPunct="1"/>
            <a:r>
              <a:rPr lang="zh-CN" altLang="en-US" b="1" dirty="0" smtClean="0"/>
              <a:t>应包含尽可能多的语句</a:t>
            </a:r>
            <a:endParaRPr lang="en-US" altLang="zh-CN" b="1" dirty="0" smtClean="0"/>
          </a:p>
          <a:p>
            <a:pPr eaLnBrk="1" hangingPunct="1"/>
            <a:r>
              <a:rPr lang="en-US" altLang="zh-CN" sz="3400" b="1" dirty="0" smtClean="0"/>
              <a:t>2</a:t>
            </a:r>
            <a:r>
              <a:rPr lang="zh-CN" altLang="en-US" sz="3400" b="1" dirty="0" smtClean="0"/>
              <a:t>、根据基础路径抽取其他独立路径</a:t>
            </a:r>
            <a:endParaRPr lang="en-US" altLang="zh-CN" sz="3400" b="1"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1DCABFD-BD21-4C7B-92DA-5B9ABD17A757}" type="slidenum">
              <a:rPr lang="en-US" altLang="zh-CN" smtClean="0"/>
              <a:pPr eaLnBrk="1" hangingPunct="1"/>
              <a:t>28</a:t>
            </a:fld>
            <a:endParaRPr lang="en-US" altLang="zh-CN" smtClean="0"/>
          </a:p>
        </p:txBody>
      </p:sp>
      <p:sp>
        <p:nvSpPr>
          <p:cNvPr id="5120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1204" name="Rectangle 3"/>
          <p:cNvSpPr>
            <a:spLocks noGrp="1" noChangeArrowheads="1"/>
          </p:cNvSpPr>
          <p:nvPr>
            <p:ph type="body" idx="1"/>
          </p:nvPr>
        </p:nvSpPr>
        <p:spPr/>
        <p:txBody>
          <a:bodyPr/>
          <a:lstStyle/>
          <a:p>
            <a:pPr eaLnBrk="1" hangingPunct="1"/>
            <a:r>
              <a:rPr lang="zh-CN" altLang="en-US" sz="3400" b="1" smtClean="0"/>
              <a:t>独立路径</a:t>
            </a:r>
            <a:endParaRPr lang="en-US" altLang="zh-CN" sz="3400" b="1" smtClean="0"/>
          </a:p>
          <a:p>
            <a:pPr lvl="1"/>
            <a:r>
              <a:rPr lang="en-US" altLang="en-US" sz="2400" b="1" smtClean="0"/>
              <a:t>Path1</a:t>
            </a:r>
            <a:r>
              <a:rPr lang="zh-CN" altLang="en-US" sz="2400" b="1" smtClean="0"/>
              <a:t>：</a:t>
            </a:r>
            <a:r>
              <a:rPr lang="en-US" altLang="en-US" sz="2400" b="1" smtClean="0"/>
              <a:t>A, B, C, G(</a:t>
            </a:r>
            <a:r>
              <a:rPr lang="zh-CN" altLang="en-US" sz="2400" b="1" smtClean="0"/>
              <a:t>经过判定节点</a:t>
            </a:r>
            <a:r>
              <a:rPr lang="en-US" altLang="en-US" sz="2400" b="1" smtClean="0"/>
              <a:t>A</a:t>
            </a:r>
            <a:r>
              <a:rPr lang="zh-CN" altLang="en-US" sz="2400" b="1" smtClean="0"/>
              <a:t>、</a:t>
            </a:r>
            <a:r>
              <a:rPr lang="en-US" altLang="en-US" sz="2400" b="1" smtClean="0"/>
              <a:t>B</a:t>
            </a:r>
            <a:r>
              <a:rPr lang="zh-CN" altLang="en-US" sz="2400" b="1" smtClean="0"/>
              <a:t>、</a:t>
            </a:r>
            <a:r>
              <a:rPr lang="en-US" altLang="en-US" sz="2400" b="1" smtClean="0"/>
              <a:t>C)</a:t>
            </a:r>
            <a:r>
              <a:rPr lang="zh-CN" altLang="en-US" sz="2400" b="1" smtClean="0"/>
              <a:t>；</a:t>
            </a:r>
          </a:p>
          <a:p>
            <a:pPr lvl="1"/>
            <a:r>
              <a:rPr lang="en-US" altLang="en-US" sz="2400" b="1" smtClean="0"/>
              <a:t>Path2</a:t>
            </a:r>
            <a:r>
              <a:rPr lang="zh-CN" altLang="en-US" sz="2400" b="1" smtClean="0"/>
              <a:t>：</a:t>
            </a:r>
            <a:r>
              <a:rPr lang="en-US" altLang="en-US" sz="2400" b="1" smtClean="0"/>
              <a:t>A, D, E, F, G(</a:t>
            </a:r>
            <a:r>
              <a:rPr lang="zh-CN" altLang="en-US" sz="2400" b="1" smtClean="0"/>
              <a:t>在判定节点</a:t>
            </a:r>
            <a:r>
              <a:rPr lang="en-US" altLang="en-US" sz="2400" b="1" smtClean="0"/>
              <a:t>A</a:t>
            </a:r>
            <a:r>
              <a:rPr lang="zh-CN" altLang="en-US" sz="2400" b="1" smtClean="0"/>
              <a:t>处执行</a:t>
            </a:r>
            <a:r>
              <a:rPr lang="en-US" altLang="en-US" sz="2400" b="1" smtClean="0"/>
              <a:t>e2</a:t>
            </a:r>
            <a:r>
              <a:rPr lang="zh-CN" altLang="en-US" sz="2400" b="1" smtClean="0"/>
              <a:t>分支</a:t>
            </a:r>
            <a:r>
              <a:rPr lang="en-US" altLang="en-US" sz="2400" b="1" smtClean="0"/>
              <a:t>)</a:t>
            </a:r>
            <a:r>
              <a:rPr lang="zh-CN" altLang="en-US" sz="2400" b="1" smtClean="0"/>
              <a:t>；</a:t>
            </a:r>
          </a:p>
          <a:p>
            <a:pPr lvl="1"/>
            <a:r>
              <a:rPr lang="en-US" altLang="en-US" sz="2400" b="1" smtClean="0"/>
              <a:t>Path3</a:t>
            </a:r>
            <a:r>
              <a:rPr lang="zh-CN" altLang="en-US" sz="2400" b="1" smtClean="0"/>
              <a:t>：</a:t>
            </a:r>
            <a:r>
              <a:rPr lang="en-US" altLang="en-US" sz="2400" b="1" smtClean="0"/>
              <a:t>A, B, E, F, G(</a:t>
            </a:r>
            <a:r>
              <a:rPr lang="zh-CN" altLang="en-US" sz="2400" b="1" smtClean="0"/>
              <a:t>在判定节点</a:t>
            </a:r>
            <a:r>
              <a:rPr lang="en-US" altLang="en-US" sz="2400" b="1" smtClean="0"/>
              <a:t>B</a:t>
            </a:r>
            <a:r>
              <a:rPr lang="zh-CN" altLang="en-US" sz="2400" b="1" smtClean="0"/>
              <a:t>处执行</a:t>
            </a:r>
            <a:r>
              <a:rPr lang="en-US" altLang="en-US" sz="2400" b="1" smtClean="0"/>
              <a:t>e5</a:t>
            </a:r>
            <a:r>
              <a:rPr lang="zh-CN" altLang="en-US" sz="2400" b="1" smtClean="0"/>
              <a:t>分支</a:t>
            </a:r>
            <a:r>
              <a:rPr lang="en-US" altLang="en-US" sz="2400" b="1" smtClean="0"/>
              <a:t>)</a:t>
            </a:r>
            <a:r>
              <a:rPr lang="zh-CN" altLang="en-US" sz="2400" b="1" smtClean="0"/>
              <a:t>；</a:t>
            </a:r>
          </a:p>
          <a:p>
            <a:pPr lvl="1"/>
            <a:r>
              <a:rPr lang="en-US" altLang="en-US" sz="2400" b="1" smtClean="0"/>
              <a:t>Path4</a:t>
            </a:r>
            <a:r>
              <a:rPr lang="zh-CN" altLang="en-US" sz="2400" b="1" smtClean="0"/>
              <a:t>：</a:t>
            </a:r>
            <a:r>
              <a:rPr lang="en-US" altLang="en-US" sz="2400" b="1" smtClean="0"/>
              <a:t>A, B, C, B, C, G(</a:t>
            </a:r>
            <a:r>
              <a:rPr lang="zh-CN" altLang="en-US" sz="2400" b="1" smtClean="0"/>
              <a:t>在判定节点</a:t>
            </a:r>
            <a:r>
              <a:rPr lang="en-US" altLang="en-US" sz="2400" b="1" smtClean="0"/>
              <a:t>C</a:t>
            </a:r>
            <a:r>
              <a:rPr lang="zh-CN" altLang="en-US" sz="2400" b="1" smtClean="0"/>
              <a:t>处执行</a:t>
            </a:r>
            <a:r>
              <a:rPr lang="en-US" altLang="en-US" sz="2400" b="1" smtClean="0"/>
              <a:t>e3</a:t>
            </a:r>
            <a:r>
              <a:rPr lang="zh-CN" altLang="en-US" sz="2400" b="1" smtClean="0"/>
              <a:t>分支</a:t>
            </a:r>
            <a:r>
              <a:rPr lang="en-US" altLang="en-US" sz="2400" b="1" smtClean="0"/>
              <a:t>)</a:t>
            </a:r>
            <a:r>
              <a:rPr lang="zh-CN" altLang="en-US" sz="2400" b="1" smtClean="0"/>
              <a:t>；</a:t>
            </a:r>
          </a:p>
          <a:p>
            <a:pPr lvl="1"/>
            <a:r>
              <a:rPr lang="en-US" altLang="en-US" sz="2400" b="1" smtClean="0"/>
              <a:t>Path5</a:t>
            </a:r>
            <a:r>
              <a:rPr lang="zh-CN" altLang="en-US" sz="2400" b="1" smtClean="0"/>
              <a:t>：</a:t>
            </a:r>
            <a:r>
              <a:rPr lang="en-US" altLang="en-US" sz="2400" b="1" smtClean="0"/>
              <a:t>A, D, F, G(</a:t>
            </a:r>
            <a:r>
              <a:rPr lang="zh-CN" altLang="en-US" sz="2400" b="1" smtClean="0"/>
              <a:t>在判定节点</a:t>
            </a:r>
            <a:r>
              <a:rPr lang="en-US" altLang="en-US" sz="2400" b="1" smtClean="0"/>
              <a:t>D</a:t>
            </a:r>
            <a:r>
              <a:rPr lang="zh-CN" altLang="en-US" sz="2400" b="1" smtClean="0"/>
              <a:t>处执行</a:t>
            </a:r>
            <a:r>
              <a:rPr lang="en-US" altLang="en-US" sz="2400" b="1" smtClean="0"/>
              <a:t>e7</a:t>
            </a:r>
            <a:r>
              <a:rPr lang="zh-CN" altLang="en-US" sz="2400" b="1" smtClean="0"/>
              <a:t>分支</a:t>
            </a:r>
            <a:r>
              <a:rPr lang="en-US" altLang="en-US" sz="2400" b="1" smtClean="0"/>
              <a:t>)</a:t>
            </a:r>
            <a:endParaRPr lang="en-US" altLang="zh-CN" sz="2400" b="1" smtClean="0"/>
          </a:p>
        </p:txBody>
      </p:sp>
      <p:pic>
        <p:nvPicPr>
          <p:cNvPr id="5120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2188" y="214313"/>
            <a:ext cx="2143125"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0F240B2-BED8-45A3-AEF0-1EB8F27B7615}" type="slidenum">
              <a:rPr lang="en-US" altLang="zh-CN" smtClean="0"/>
              <a:pPr eaLnBrk="1" hangingPunct="1"/>
              <a:t>29</a:t>
            </a:fld>
            <a:endParaRPr lang="en-US" altLang="zh-CN" smtClean="0"/>
          </a:p>
        </p:txBody>
      </p:sp>
      <p:sp>
        <p:nvSpPr>
          <p:cNvPr id="522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222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solidFill>
                  <a:srgbClr val="0000FF"/>
                </a:solidFill>
              </a:rPr>
              <a:t>不可行路径的处理</a:t>
            </a:r>
            <a:endParaRPr lang="en-US" altLang="zh-CN" sz="2700" b="1" smtClean="0">
              <a:solidFill>
                <a:srgbClr val="0000FF"/>
              </a:solidFill>
            </a:endParaRPr>
          </a:p>
          <a:p>
            <a:pPr lvl="1" eaLnBrk="1" hangingPunct="1"/>
            <a:r>
              <a:rPr lang="zh-CN" altLang="en-US" sz="2700" b="1" smtClean="0"/>
              <a:t>测试用例的设计</a:t>
            </a:r>
            <a:endParaRPr lang="en-US" altLang="zh-CN" sz="2700" b="1"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路径覆盖</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2908283831"/>
              </p:ext>
            </p:extLst>
          </p:nvPr>
        </p:nvGraphicFramePr>
        <p:xfrm>
          <a:off x="395536" y="3407504"/>
          <a:ext cx="6400800" cy="2397760"/>
        </p:xfrm>
        <a:graphic>
          <a:graphicData uri="http://schemas.openxmlformats.org/drawingml/2006/table">
            <a:tbl>
              <a:tblPr firstRow="1" bandRow="1">
                <a:tableStyleId>{5C22544A-7EE6-4342-B048-85BDC9FD1C3A}</a:tableStyleId>
              </a:tblPr>
              <a:tblGrid>
                <a:gridCol w="1600200"/>
                <a:gridCol w="1600200"/>
                <a:gridCol w="1600200"/>
                <a:gridCol w="1600200"/>
              </a:tblGrid>
              <a:tr h="4522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solidFill>
                          <a:latin typeface="+mn-lt"/>
                          <a:ea typeface="+mn-ea"/>
                          <a:cs typeface="+mn-cs"/>
                        </a:rPr>
                        <a:t>用例编号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solidFill>
                          <a:latin typeface="+mn-lt"/>
                          <a:ea typeface="+mn-ea"/>
                          <a:cs typeface="+mn-cs"/>
                        </a:rPr>
                        <a:t>输入</a:t>
                      </a:r>
                      <a:endParaRPr lang="en-US" altLang="zh-CN" sz="18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tx1"/>
                          </a:solidFill>
                          <a:latin typeface="+mn-lt"/>
                          <a:ea typeface="+mn-ea"/>
                          <a:cs typeface="+mn-cs"/>
                        </a:rPr>
                        <a:t>a,b,c,x</a:t>
                      </a:r>
                      <a:endParaRPr lang="zh-CN" altLang="en-US" sz="18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kern="1200" dirty="0" smtClean="0">
                          <a:solidFill>
                            <a:schemeClr val="tx1"/>
                          </a:solidFill>
                          <a:latin typeface="+mn-lt"/>
                          <a:ea typeface="+mn-ea"/>
                          <a:cs typeface="+mn-cs"/>
                        </a:rPr>
                        <a:t>预期输出</a:t>
                      </a:r>
                      <a:endParaRPr lang="en-US" altLang="zh-CN" sz="18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tx1"/>
                          </a:solidFill>
                          <a:latin typeface="+mn-lt"/>
                          <a:ea typeface="+mn-ea"/>
                          <a:cs typeface="+mn-cs"/>
                        </a:rPr>
                        <a:t>a,b,c,x</a:t>
                      </a:r>
                      <a:endParaRPr lang="zh-CN" altLang="en-US" sz="1800" kern="1200" dirty="0" smtClean="0">
                        <a:solidFill>
                          <a:schemeClr val="tx1"/>
                        </a:solidFill>
                        <a:latin typeface="+mn-lt"/>
                        <a:ea typeface="+mn-ea"/>
                        <a:cs typeface="+mn-cs"/>
                      </a:endParaRPr>
                    </a:p>
                    <a:p>
                      <a:pPr marL="0" algn="l" defTabSz="914400" rtl="0" eaLnBrk="1" latinLnBrk="0" hangingPunct="1"/>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kern="1200" dirty="0" smtClean="0">
                          <a:solidFill>
                            <a:schemeClr val="tx1"/>
                          </a:solidFill>
                          <a:latin typeface="+mn-lt"/>
                          <a:ea typeface="+mn-ea"/>
                          <a:cs typeface="+mn-cs"/>
                        </a:rPr>
                        <a:t>执行路径</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b="0" dirty="0" smtClean="0">
                          <a:solidFill>
                            <a:schemeClr val="tx1"/>
                          </a:solidFill>
                        </a:rPr>
                        <a:t>TestCase1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a:t>
                      </a:r>
                      <a:r>
                        <a:rPr lang="en-US" altLang="zh-CN" dirty="0" smtClean="0">
                          <a:solidFill>
                            <a:srgbClr val="FF0000"/>
                          </a:solidFill>
                        </a:rPr>
                        <a:t>1</a:t>
                      </a:r>
                      <a:r>
                        <a:rPr lang="en-US" altLang="zh-CN" dirty="0" smtClean="0">
                          <a:solidFill>
                            <a:schemeClr val="tx1"/>
                          </a:solidFill>
                        </a:rPr>
                        <a:t>,0,4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0,1,0,4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p1,p4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rPr>
                        <a:t>TestCase2</a:t>
                      </a:r>
                      <a:endParaRPr lang="zh-CN" altLang="en-US"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a:t>
                      </a:r>
                      <a:r>
                        <a:rPr lang="en-US" altLang="zh-CN" dirty="0" smtClean="0">
                          <a:solidFill>
                            <a:srgbClr val="FF0000"/>
                          </a:solidFill>
                        </a:rPr>
                        <a:t>1</a:t>
                      </a:r>
                      <a:r>
                        <a:rPr lang="en-US" altLang="zh-CN" dirty="0" smtClean="0">
                          <a:solidFill>
                            <a:schemeClr val="tx1"/>
                          </a:solidFill>
                        </a:rPr>
                        <a:t>,3</a:t>
                      </a:r>
                      <a:r>
                        <a:rPr lang="en-US" altLang="zh-CN" dirty="0" smtClean="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0,1,3</a:t>
                      </a:r>
                      <a:r>
                        <a:rPr lang="en-US" altLang="zh-CN" dirty="0" smtClean="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p1,p3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smtClean="0">
                          <a:solidFill>
                            <a:schemeClr val="tx1"/>
                          </a:solidFill>
                        </a:rPr>
                        <a:t>TestCase3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2,</a:t>
                      </a:r>
                      <a:r>
                        <a:rPr lang="en-US" altLang="zh-CN" dirty="0" smtClean="0">
                          <a:solidFill>
                            <a:srgbClr val="FF0000"/>
                          </a:solidFill>
                        </a:rPr>
                        <a:t>1</a:t>
                      </a:r>
                      <a:r>
                        <a:rPr lang="en-US" altLang="zh-CN" dirty="0" smtClean="0">
                          <a:solidFill>
                            <a:schemeClr val="tx1"/>
                          </a:solidFill>
                        </a:rPr>
                        <a:t>,0</a:t>
                      </a:r>
                      <a:r>
                        <a:rPr lang="en-US" altLang="zh-CN" dirty="0" smtClean="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2,1,0,1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p2,p3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smtClean="0">
                          <a:solidFill>
                            <a:schemeClr val="tx1"/>
                          </a:solidFill>
                        </a:rPr>
                        <a:t>TestCase4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3,</a:t>
                      </a:r>
                      <a:r>
                        <a:rPr lang="en-US" altLang="zh-CN" dirty="0" smtClean="0">
                          <a:solidFill>
                            <a:srgbClr val="FF0000"/>
                          </a:solidFill>
                        </a:rPr>
                        <a:t>1</a:t>
                      </a:r>
                      <a:r>
                        <a:rPr lang="en-US" altLang="zh-CN" dirty="0" smtClean="0">
                          <a:solidFill>
                            <a:schemeClr val="tx1"/>
                          </a:solidFill>
                        </a:rPr>
                        <a:t>,0,-3</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3,1,0,1</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p2,p4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3</a:t>
            </a:fld>
            <a:endParaRPr lang="en-US" altLang="zh-CN"/>
          </a:p>
        </p:txBody>
      </p:sp>
      <p:pic>
        <p:nvPicPr>
          <p:cNvPr id="5" name="Picture 6" descr="5t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476671"/>
            <a:ext cx="3781762" cy="5566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95536" y="1896580"/>
            <a:ext cx="6768752" cy="1569660"/>
          </a:xfrm>
          <a:prstGeom prst="rect">
            <a:avLst/>
          </a:prstGeom>
          <a:noFill/>
        </p:spPr>
        <p:txBody>
          <a:bodyPr wrap="square" rtlCol="0">
            <a:spAutoFit/>
          </a:bodyPr>
          <a:lstStyle/>
          <a:p>
            <a:r>
              <a:rPr lang="zh-CN" altLang="en-US" sz="2400" b="1" dirty="0">
                <a:latin typeface="+mn-lt"/>
                <a:ea typeface="+mn-ea"/>
              </a:rPr>
              <a:t>路径覆盖就是设计足够多的测试用例</a:t>
            </a:r>
            <a:r>
              <a:rPr lang="zh-CN" altLang="en-US" sz="2400" b="1" dirty="0" smtClean="0">
                <a:latin typeface="+mn-lt"/>
                <a:ea typeface="+mn-ea"/>
              </a:rPr>
              <a:t>，</a:t>
            </a:r>
            <a:endParaRPr lang="en-US" altLang="zh-CN" sz="2400" b="1" dirty="0" smtClean="0">
              <a:latin typeface="+mn-lt"/>
              <a:ea typeface="+mn-ea"/>
            </a:endParaRPr>
          </a:p>
          <a:p>
            <a:r>
              <a:rPr lang="zh-CN" altLang="en-US" sz="2400" b="1" dirty="0" smtClean="0">
                <a:latin typeface="+mn-lt"/>
                <a:ea typeface="+mn-ea"/>
              </a:rPr>
              <a:t>使得</a:t>
            </a:r>
            <a:r>
              <a:rPr lang="zh-CN" altLang="en-US" sz="2400" b="1" dirty="0">
                <a:latin typeface="+mn-lt"/>
                <a:ea typeface="+mn-ea"/>
              </a:rPr>
              <a:t>被测试程序中的每一条路径至少被覆盖一</a:t>
            </a:r>
            <a:r>
              <a:rPr lang="zh-CN" altLang="en-US" sz="2400" b="1" dirty="0" smtClean="0">
                <a:latin typeface="+mn-lt"/>
                <a:ea typeface="+mn-ea"/>
              </a:rPr>
              <a:t>次</a:t>
            </a:r>
            <a:endParaRPr lang="en-US" altLang="zh-CN" sz="2400" b="1" dirty="0" smtClean="0">
              <a:latin typeface="+mn-lt"/>
              <a:ea typeface="+mn-ea"/>
            </a:endParaRPr>
          </a:p>
          <a:p>
            <a:r>
              <a:rPr lang="zh-CN" altLang="en-US" sz="2400" b="1" dirty="0" smtClean="0">
                <a:latin typeface="+mn-lt"/>
                <a:ea typeface="+mn-ea"/>
              </a:rPr>
              <a:t>注意：</a:t>
            </a:r>
            <a:r>
              <a:rPr lang="zh-CN" altLang="en-US" sz="2400" b="1" dirty="0" smtClean="0">
                <a:solidFill>
                  <a:srgbClr val="FF0000"/>
                </a:solidFill>
                <a:latin typeface="+mn-lt"/>
                <a:ea typeface="+mn-ea"/>
              </a:rPr>
              <a:t>路径测试</a:t>
            </a:r>
            <a:r>
              <a:rPr lang="zh-CN" altLang="en-US" sz="2400" b="1" dirty="0" smtClean="0">
                <a:solidFill>
                  <a:srgbClr val="0000FF"/>
                </a:solidFill>
                <a:latin typeface="+mn-lt"/>
                <a:ea typeface="+mn-ea"/>
              </a:rPr>
              <a:t>不一定</a:t>
            </a:r>
            <a:r>
              <a:rPr lang="zh-CN" altLang="en-US" sz="2400" b="1" dirty="0" smtClean="0">
                <a:solidFill>
                  <a:srgbClr val="FF0000"/>
                </a:solidFill>
                <a:latin typeface="+mn-lt"/>
                <a:ea typeface="+mn-ea"/>
              </a:rPr>
              <a:t>满足条件覆盖，一定满足判定覆盖</a:t>
            </a:r>
            <a:endParaRPr lang="zh-CN" altLang="en-US" sz="2400" b="1" dirty="0">
              <a:solidFill>
                <a:srgbClr val="FF0000"/>
              </a:solidFill>
              <a:latin typeface="+mn-lt"/>
              <a:ea typeface="+mn-ea"/>
            </a:endParaRPr>
          </a:p>
        </p:txBody>
      </p:sp>
    </p:spTree>
    <p:extLst>
      <p:ext uri="{BB962C8B-B14F-4D97-AF65-F5344CB8AC3E}">
        <p14:creationId xmlns:p14="http://schemas.microsoft.com/office/powerpoint/2010/main" val="1638774327"/>
      </p:ext>
    </p:extLst>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98CA796-3B6F-416D-A4B6-F9ECDE6377E7}" type="slidenum">
              <a:rPr lang="en-US" altLang="zh-CN" smtClean="0"/>
              <a:pPr eaLnBrk="1" hangingPunct="1"/>
              <a:t>30</a:t>
            </a:fld>
            <a:endParaRPr lang="en-US" altLang="zh-CN" smtClean="0"/>
          </a:p>
        </p:txBody>
      </p:sp>
      <p:sp>
        <p:nvSpPr>
          <p:cNvPr id="5325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28676"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400" b="1" dirty="0" smtClean="0">
                <a:cs typeface="+mn-cs"/>
              </a:rPr>
              <a:t>不可行路径的处理</a:t>
            </a:r>
            <a:endParaRPr lang="en-US" altLang="zh-CN" sz="3400" b="1" dirty="0" smtClean="0">
              <a:cs typeface="+mn-cs"/>
            </a:endParaRPr>
          </a:p>
          <a:p>
            <a:pPr marL="866775" lvl="2" indent="-469900" eaLnBrk="1" hangingPunct="1">
              <a:defRPr/>
            </a:pPr>
            <a:r>
              <a:rPr lang="zh-CN" altLang="en-US" sz="3100" b="1" dirty="0" smtClean="0">
                <a:cs typeface="+mn-cs"/>
              </a:rPr>
              <a:t>程序的设计缺陷导致不可行路径</a:t>
            </a:r>
            <a:endParaRPr lang="en-US" altLang="zh-CN" sz="3100" b="1" dirty="0" smtClean="0">
              <a:cs typeface="+mn-cs"/>
            </a:endParaRPr>
          </a:p>
          <a:p>
            <a:pPr marL="866775" lvl="2" indent="-469900" eaLnBrk="1" hangingPunct="1">
              <a:defRPr/>
            </a:pPr>
            <a:r>
              <a:rPr lang="zh-CN" altLang="en-US" sz="3100" b="1" dirty="0" smtClean="0">
                <a:cs typeface="+mn-cs"/>
              </a:rPr>
              <a:t>原因在于：构成判定表达式的多个简单</a:t>
            </a:r>
            <a:r>
              <a:rPr lang="zh-CN" altLang="en-US" sz="3100" b="1" dirty="0" smtClean="0">
                <a:solidFill>
                  <a:srgbClr val="FF0000"/>
                </a:solidFill>
                <a:cs typeface="+mn-cs"/>
              </a:rPr>
              <a:t>判定条件之间存在一定关联</a:t>
            </a:r>
            <a:r>
              <a:rPr lang="zh-CN" altLang="en-US" sz="3100" b="1" dirty="0" smtClean="0">
                <a:cs typeface="+mn-cs"/>
              </a:rPr>
              <a:t>，体现在多个简单判定条件的取值相互约束，从而导致部分路径不可行。若完全根据程序图来设计测试用例，往往无法发现这些不可行路径，最终导致测试失败</a:t>
            </a:r>
            <a:endParaRPr lang="en-US" altLang="zh-CN" sz="3100" b="1" dirty="0" smtClean="0">
              <a:cs typeface="+mn-cs"/>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31C67C2-AC78-4C8F-8097-95FA39FC85E2}" type="slidenum">
              <a:rPr lang="en-US" altLang="zh-CN" smtClean="0"/>
              <a:pPr eaLnBrk="1" hangingPunct="1"/>
              <a:t>31</a:t>
            </a:fld>
            <a:endParaRPr lang="en-US" altLang="zh-CN" smtClean="0"/>
          </a:p>
        </p:txBody>
      </p:sp>
      <p:sp>
        <p:nvSpPr>
          <p:cNvPr id="5427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4276"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2700" b="1" dirty="0" smtClean="0"/>
              <a:t>测试难点</a:t>
            </a:r>
            <a:endParaRPr lang="en-US" altLang="zh-CN" sz="2700" b="1" dirty="0" smtClean="0"/>
          </a:p>
          <a:p>
            <a:pPr lvl="1" eaLnBrk="1" hangingPunct="1"/>
            <a:r>
              <a:rPr lang="zh-CN" altLang="en-US" sz="2700" b="1" dirty="0" smtClean="0"/>
              <a:t>独立路径集合规模确定</a:t>
            </a:r>
            <a:endParaRPr lang="en-US" altLang="zh-CN" sz="2700" b="1" dirty="0" smtClean="0"/>
          </a:p>
          <a:p>
            <a:pPr lvl="1" eaLnBrk="1" hangingPunct="1"/>
            <a:r>
              <a:rPr lang="zh-CN" altLang="en-US" sz="2700" b="1" dirty="0" smtClean="0"/>
              <a:t>独立路径的抽取</a:t>
            </a:r>
            <a:endParaRPr lang="en-US" altLang="zh-CN" sz="2700" b="1" dirty="0" smtClean="0"/>
          </a:p>
          <a:p>
            <a:pPr lvl="1" eaLnBrk="1" hangingPunct="1"/>
            <a:r>
              <a:rPr lang="zh-CN" altLang="en-US" sz="2700" b="1" dirty="0" smtClean="0"/>
              <a:t>不可行路径的处理</a:t>
            </a:r>
            <a:endParaRPr lang="en-US" altLang="zh-CN" sz="2700" b="1" dirty="0" smtClean="0"/>
          </a:p>
          <a:p>
            <a:pPr lvl="1" eaLnBrk="1" hangingPunct="1"/>
            <a:r>
              <a:rPr lang="zh-CN" altLang="en-US" sz="2700" b="1" dirty="0" smtClean="0">
                <a:solidFill>
                  <a:srgbClr val="0000FF"/>
                </a:solidFill>
              </a:rPr>
              <a:t>测试用例的设计</a:t>
            </a:r>
            <a:endParaRPr lang="en-US" altLang="zh-CN" sz="2700" b="1" dirty="0" smtClean="0">
              <a:solidFill>
                <a:srgbClr val="0000FF"/>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14857A1-568D-4A87-A34B-903A10889FC9}" type="slidenum">
              <a:rPr lang="en-US" altLang="zh-CN" smtClean="0"/>
              <a:pPr eaLnBrk="1" hangingPunct="1"/>
              <a:t>32</a:t>
            </a:fld>
            <a:endParaRPr lang="en-US" altLang="zh-CN" smtClean="0"/>
          </a:p>
        </p:txBody>
      </p:sp>
      <p:sp>
        <p:nvSpPr>
          <p:cNvPr id="5632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6324"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4</a:t>
            </a:r>
            <a:r>
              <a:rPr lang="zh-CN" altLang="en-US" sz="3800" b="1" smtClean="0">
                <a:solidFill>
                  <a:srgbClr val="0000FF"/>
                </a:solidFill>
                <a:ea typeface="华文新魏" pitchFamily="2" charset="-122"/>
              </a:rPr>
              <a:t>：第二日问题</a:t>
            </a:r>
          </a:p>
          <a:p>
            <a:pPr lvl="1" eaLnBrk="1" hangingPunct="1"/>
            <a:r>
              <a:rPr lang="zh-CN" altLang="en-US" sz="3400" b="1" smtClean="0">
                <a:solidFill>
                  <a:srgbClr val="0000FF"/>
                </a:solidFill>
                <a:ea typeface="华文新魏" pitchFamily="2" charset="-122"/>
              </a:rPr>
              <a:t>环复杂度计算</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独立路径抽取</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不可行路径分析</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测试用例设计</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endParaRPr lang="en-US" altLang="zh-CN" sz="3500" b="1"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DB35596-B752-4532-A0FC-F56D4B55CF2A}" type="slidenum">
              <a:rPr lang="en-US" altLang="zh-CN" smtClean="0"/>
              <a:pPr eaLnBrk="1" hangingPunct="1"/>
              <a:t>33</a:t>
            </a:fld>
            <a:endParaRPr lang="en-US" altLang="zh-CN" smtClean="0"/>
          </a:p>
        </p:txBody>
      </p:sp>
      <p:sp>
        <p:nvSpPr>
          <p:cNvPr id="5734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734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环复杂度：</a:t>
            </a:r>
            <a:r>
              <a:rPr lang="en-US" altLang="zh-CN" sz="3800" b="1" smtClean="0">
                <a:solidFill>
                  <a:srgbClr val="0000FF"/>
                </a:solidFill>
                <a:ea typeface="华文新魏" pitchFamily="2" charset="-122"/>
              </a:rPr>
              <a:t>6</a:t>
            </a:r>
            <a:endParaRPr lang="en-US" altLang="zh-CN" sz="3500" b="1" smtClean="0"/>
          </a:p>
        </p:txBody>
      </p:sp>
      <p:pic>
        <p:nvPicPr>
          <p:cNvPr id="57350" name="Picture 2" descr="5t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6588" y="214313"/>
            <a:ext cx="4340225"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9BAADDC-CA00-42C2-984A-F26E7B1565FA}" type="slidenum">
              <a:rPr lang="en-US" altLang="zh-CN" smtClean="0"/>
              <a:pPr eaLnBrk="1" hangingPunct="1"/>
              <a:t>34</a:t>
            </a:fld>
            <a:endParaRPr lang="en-US" altLang="zh-CN" smtClean="0"/>
          </a:p>
        </p:txBody>
      </p:sp>
      <p:sp>
        <p:nvSpPr>
          <p:cNvPr id="5837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8372"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独立路径</a:t>
            </a:r>
            <a:endParaRPr lang="en-US" altLang="zh-CN" sz="3400" b="1" smtClean="0">
              <a:solidFill>
                <a:srgbClr val="0000FF"/>
              </a:solidFill>
              <a:ea typeface="华文新魏" pitchFamily="2" charset="-122"/>
            </a:endParaRPr>
          </a:p>
          <a:p>
            <a:pPr lvl="1" eaLnBrk="1" hangingPunct="1"/>
            <a:r>
              <a:rPr lang="en-US" altLang="en-US" sz="2200" b="1" smtClean="0">
                <a:solidFill>
                  <a:srgbClr val="0000FF"/>
                </a:solidFill>
                <a:ea typeface="华文新魏" pitchFamily="2" charset="-122"/>
              </a:rPr>
              <a:t>Path1</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20, 21, B, 34, 35 </a:t>
            </a:r>
          </a:p>
          <a:p>
            <a:pPr lvl="1" eaLnBrk="1" hangingPunct="1"/>
            <a:r>
              <a:rPr lang="en-US" altLang="en-US" sz="2200" b="1" smtClean="0">
                <a:solidFill>
                  <a:srgbClr val="0000FF"/>
                </a:solidFill>
                <a:ea typeface="华文新魏" pitchFamily="2" charset="-122"/>
              </a:rPr>
              <a:t>Path2</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7, 16, 18, 20, 21, B, 34, 35</a:t>
            </a:r>
          </a:p>
          <a:p>
            <a:pPr lvl="1" eaLnBrk="1" hangingPunct="1"/>
            <a:r>
              <a:rPr lang="en-US" altLang="en-US" sz="2200" b="1" smtClean="0">
                <a:solidFill>
                  <a:srgbClr val="0000FF"/>
                </a:solidFill>
                <a:ea typeface="华文新魏" pitchFamily="2" charset="-122"/>
              </a:rPr>
              <a:t>Path3</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9, 16, 18, 20, 21, B, 34, 35</a:t>
            </a:r>
          </a:p>
          <a:p>
            <a:pPr lvl="1"/>
            <a:r>
              <a:rPr lang="en-US" altLang="en-US" sz="2200" b="1" smtClean="0">
                <a:solidFill>
                  <a:srgbClr val="0000FF"/>
                </a:solidFill>
                <a:ea typeface="华文新魏" pitchFamily="2" charset="-122"/>
              </a:rPr>
              <a:t>Path4</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15, 16, 18, 20, 21, B, 34, 35</a:t>
            </a:r>
            <a:endParaRPr lang="zh-CN" altLang="en-US" sz="2200" b="1" smtClean="0">
              <a:solidFill>
                <a:srgbClr val="0000FF"/>
              </a:solidFill>
              <a:ea typeface="华文新魏" pitchFamily="2" charset="-122"/>
            </a:endParaRPr>
          </a:p>
          <a:p>
            <a:pPr lvl="1"/>
            <a:r>
              <a:rPr lang="en-US" altLang="en-US" sz="2200" b="1" smtClean="0">
                <a:solidFill>
                  <a:srgbClr val="0000FF"/>
                </a:solidFill>
                <a:ea typeface="华文新魏" pitchFamily="2" charset="-122"/>
              </a:rPr>
              <a:t>Path5</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33, 34, 35</a:t>
            </a:r>
            <a:endParaRPr lang="zh-CN" altLang="en-US" sz="2200" b="1" smtClean="0">
              <a:solidFill>
                <a:srgbClr val="0000FF"/>
              </a:solidFill>
              <a:ea typeface="华文新魏" pitchFamily="2" charset="-122"/>
            </a:endParaRPr>
          </a:p>
          <a:p>
            <a:pPr lvl="1"/>
            <a:r>
              <a:rPr lang="en-US" altLang="en-US" sz="2200" b="1" smtClean="0">
                <a:solidFill>
                  <a:srgbClr val="0000FF"/>
                </a:solidFill>
                <a:ea typeface="华文新魏" pitchFamily="2" charset="-122"/>
              </a:rPr>
              <a:t>Path6</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20, 21, 28, 34, 35</a:t>
            </a:r>
            <a:endParaRPr lang="en-US" altLang="zh-CN" sz="3500" b="1"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30161DD-5532-426C-9B1E-169EE93930A9}" type="slidenum">
              <a:rPr lang="en-US" altLang="zh-CN" smtClean="0"/>
              <a:pPr eaLnBrk="1" hangingPunct="1"/>
              <a:t>35</a:t>
            </a:fld>
            <a:endParaRPr lang="en-US" altLang="zh-CN" smtClean="0"/>
          </a:p>
        </p:txBody>
      </p:sp>
      <p:sp>
        <p:nvSpPr>
          <p:cNvPr id="593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939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不可行路径分析</a:t>
            </a:r>
            <a:endParaRPr lang="en-US" altLang="zh-CN" sz="3400" b="1" smtClean="0">
              <a:solidFill>
                <a:srgbClr val="0000FF"/>
              </a:solidFill>
              <a:ea typeface="华文新魏" pitchFamily="2" charset="-122"/>
            </a:endParaRPr>
          </a:p>
          <a:p>
            <a:pPr eaLnBrk="1" hangingPunct="1"/>
            <a:r>
              <a:rPr lang="en-US" altLang="en-US" sz="3400" b="1" smtClean="0">
                <a:solidFill>
                  <a:srgbClr val="0000FF"/>
                </a:solidFill>
                <a:ea typeface="华文新魏" pitchFamily="2" charset="-122"/>
              </a:rPr>
              <a:t>Path1</a:t>
            </a:r>
            <a:r>
              <a:rPr lang="zh-CN" altLang="en-US" sz="3400" b="1" smtClean="0">
                <a:solidFill>
                  <a:srgbClr val="0000FF"/>
                </a:solidFill>
                <a:ea typeface="华文新魏" pitchFamily="2" charset="-122"/>
              </a:rPr>
              <a:t>、</a:t>
            </a:r>
            <a:r>
              <a:rPr lang="en-US" altLang="en-US" sz="3400" b="1" smtClean="0">
                <a:solidFill>
                  <a:srgbClr val="0000FF"/>
                </a:solidFill>
                <a:ea typeface="华文新魏" pitchFamily="2" charset="-122"/>
              </a:rPr>
              <a:t>Path3</a:t>
            </a:r>
            <a:r>
              <a:rPr lang="zh-CN" altLang="en-US" sz="3400" b="1" smtClean="0">
                <a:solidFill>
                  <a:srgbClr val="0000FF"/>
                </a:solidFill>
                <a:ea typeface="华文新魏" pitchFamily="2" charset="-122"/>
              </a:rPr>
              <a:t>、</a:t>
            </a:r>
            <a:r>
              <a:rPr lang="en-US" altLang="en-US" sz="3400" b="1" smtClean="0">
                <a:solidFill>
                  <a:srgbClr val="0000FF"/>
                </a:solidFill>
                <a:ea typeface="华文新魏" pitchFamily="2" charset="-122"/>
              </a:rPr>
              <a:t>Path4</a:t>
            </a:r>
            <a:r>
              <a:rPr lang="zh-CN" altLang="en-US" sz="3400" b="1" smtClean="0">
                <a:solidFill>
                  <a:srgbClr val="0000FF"/>
                </a:solidFill>
                <a:ea typeface="华文新魏" pitchFamily="2" charset="-122"/>
              </a:rPr>
              <a:t>都是不可行路径</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原因：多个判定表达式中涉及的简单判定条件存在一定的约束关系</a:t>
            </a:r>
            <a:endParaRPr lang="en-US" altLang="zh-CN" sz="3400"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BCC77EF-16C0-4E22-8A3D-08B6F4756511}" type="slidenum">
              <a:rPr lang="en-US" altLang="zh-CN" smtClean="0"/>
              <a:pPr eaLnBrk="1" hangingPunct="1"/>
              <a:t>36</a:t>
            </a:fld>
            <a:endParaRPr lang="en-US" altLang="zh-CN" smtClean="0"/>
          </a:p>
        </p:txBody>
      </p:sp>
      <p:sp>
        <p:nvSpPr>
          <p:cNvPr id="604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60420"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路径改进</a:t>
            </a:r>
            <a:endParaRPr lang="en-US" altLang="zh-CN" sz="3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Path1</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13,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Path2</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7, 16, 18, 20, 21, B,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Path3</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9,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Path4</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15,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Path5</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13, 16, 18, 33, 34, 35</a:t>
            </a:r>
            <a:endParaRPr lang="en-US" altLang="zh-CN" sz="2400"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E7016BD-8D51-44B9-A343-4DFA1755778A}" type="slidenum">
              <a:rPr lang="en-US" altLang="zh-CN" smtClean="0"/>
              <a:pPr eaLnBrk="1" hangingPunct="1"/>
              <a:t>37</a:t>
            </a:fld>
            <a:endParaRPr lang="en-US" altLang="zh-CN" smtClean="0"/>
          </a:p>
        </p:txBody>
      </p:sp>
      <p:sp>
        <p:nvSpPr>
          <p:cNvPr id="6144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6144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a:t>
            </a:r>
            <a:endParaRPr lang="en-US" altLang="zh-CN" sz="2400" b="1" smtClean="0">
              <a:solidFill>
                <a:srgbClr val="0000FF"/>
              </a:solidFill>
              <a:ea typeface="华文新魏" pitchFamily="2" charset="-122"/>
            </a:endParaRPr>
          </a:p>
        </p:txBody>
      </p:sp>
      <p:pic>
        <p:nvPicPr>
          <p:cNvPr id="614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500313"/>
            <a:ext cx="8389937"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CEED51D-4EDF-437A-99B5-604A28D5FEA6}" type="slidenum">
              <a:rPr lang="en-US" altLang="zh-CN" smtClean="0"/>
              <a:pPr eaLnBrk="1" hangingPunct="1"/>
              <a:t>38</a:t>
            </a:fld>
            <a:endParaRPr lang="en-US" altLang="zh-CN" smtClean="0"/>
          </a:p>
        </p:txBody>
      </p:sp>
      <p:sp>
        <p:nvSpPr>
          <p:cNvPr id="624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6246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独立路径测试的理论基础保证了测试的完备性和无冗余性</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基于独立路径的测试适用于多个判定节点串联和存在循环的情况</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避免引入不可行路径是程序优化的思想</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基于程序图和环复杂度的独立路径测试仅关注结构的测试覆盖</a:t>
            </a:r>
            <a:endParaRPr lang="en-US" altLang="zh-CN"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A03C0ED-E1C4-4DB4-B896-DB6E42740023}" type="slidenum">
              <a:rPr lang="en-US" altLang="zh-CN" smtClean="0"/>
              <a:pPr eaLnBrk="1" hangingPunct="1"/>
              <a:t>39</a:t>
            </a:fld>
            <a:endParaRPr lang="en-US" altLang="zh-CN" smtClean="0"/>
          </a:p>
        </p:txBody>
      </p:sp>
      <p:sp>
        <p:nvSpPr>
          <p:cNvPr id="7065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70660" name="Rectangle 3"/>
          <p:cNvSpPr>
            <a:spLocks noGrp="1" noChangeArrowheads="1"/>
          </p:cNvSpPr>
          <p:nvPr>
            <p:ph type="body" idx="1"/>
          </p:nvPr>
        </p:nvSpPr>
        <p:spPr/>
        <p:txBody>
          <a:bodyPr/>
          <a:lstStyle/>
          <a:p>
            <a:pPr eaLnBrk="1" hangingPunct="1"/>
            <a:r>
              <a:rPr lang="zh-CN" altLang="en-US" sz="3400" b="1" smtClean="0"/>
              <a:t>小结</a:t>
            </a:r>
            <a:endParaRPr lang="en-US" altLang="zh-CN" sz="3400" b="1" smtClean="0"/>
          </a:p>
          <a:p>
            <a:pPr eaLnBrk="1" hangingPunct="1"/>
            <a:r>
              <a:rPr lang="zh-CN" altLang="en-US" sz="3400" b="1" smtClean="0"/>
              <a:t>是最重要的白盒测试方法之一，其思想可用于任何动态模型中</a:t>
            </a:r>
            <a:endParaRPr lang="en-US" altLang="zh-CN" sz="3400" b="1" smtClean="0"/>
          </a:p>
          <a:p>
            <a:pPr lvl="1" eaLnBrk="1" hangingPunct="1"/>
            <a:r>
              <a:rPr lang="zh-CN" altLang="en-US" b="1" smtClean="0"/>
              <a:t>单元测试阶段，主要用于对程序源代码的执行测试</a:t>
            </a:r>
            <a:endParaRPr lang="en-US" altLang="zh-CN" b="1" smtClean="0"/>
          </a:p>
          <a:p>
            <a:pPr lvl="1" eaLnBrk="1" hangingPunct="1"/>
            <a:r>
              <a:rPr lang="zh-CN" altLang="en-US" b="1" smtClean="0"/>
              <a:t>集成测试或系统测试阶段，主要用于对业务流程、页面跳转等类似动态执行路径的测试</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A60C045-5480-4075-A4F9-9849EC2F69B2}" type="slidenum">
              <a:rPr lang="en-US" altLang="zh-CN" smtClean="0"/>
              <a:pPr eaLnBrk="1" hangingPunct="1"/>
              <a:t>4</a:t>
            </a:fld>
            <a:endParaRPr lang="en-US" altLang="zh-CN" smtClean="0"/>
          </a:p>
        </p:txBody>
      </p:sp>
      <p:sp>
        <p:nvSpPr>
          <p:cNvPr id="348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34820" name="Rectangle 3"/>
          <p:cNvSpPr>
            <a:spLocks noGrp="1" noChangeArrowheads="1"/>
          </p:cNvSpPr>
          <p:nvPr>
            <p:ph type="body" idx="1"/>
          </p:nvPr>
        </p:nvSpPr>
        <p:spPr/>
        <p:txBody>
          <a:bodyPr/>
          <a:lstStyle/>
          <a:p>
            <a:pPr eaLnBrk="1" hangingPunct="1"/>
            <a:r>
              <a:rPr lang="zh-CN" altLang="en-US" sz="3400" b="1" smtClean="0"/>
              <a:t>相关概念</a:t>
            </a:r>
          </a:p>
          <a:p>
            <a:pPr lvl="1" eaLnBrk="1" hangingPunct="1"/>
            <a:r>
              <a:rPr lang="zh-CN" altLang="en-US" sz="3100" b="1" smtClean="0">
                <a:solidFill>
                  <a:srgbClr val="0000FF"/>
                </a:solidFill>
              </a:rPr>
              <a:t>程序图</a:t>
            </a:r>
            <a:endParaRPr lang="en-US" altLang="zh-CN" sz="3100" b="1" smtClean="0">
              <a:solidFill>
                <a:srgbClr val="0000FF"/>
              </a:solidFill>
            </a:endParaRPr>
          </a:p>
          <a:p>
            <a:pPr lvl="1" eaLnBrk="1" hangingPunct="1"/>
            <a:r>
              <a:rPr lang="zh-CN" altLang="en-US" sz="3100" b="1" smtClean="0"/>
              <a:t>环复杂度</a:t>
            </a:r>
            <a:endParaRPr lang="en-US" altLang="zh-CN" sz="3100" b="1" smtClean="0"/>
          </a:p>
          <a:p>
            <a:pPr lvl="1" eaLnBrk="1" hangingPunct="1"/>
            <a:r>
              <a:rPr lang="zh-CN" altLang="en-US" sz="3100" b="1" smtClean="0"/>
              <a:t>基本复杂度</a:t>
            </a:r>
            <a:endParaRPr lang="en-US" altLang="zh-CN" sz="3100" b="1"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Z</a:t>
            </a:r>
            <a:r>
              <a:rPr lang="zh-CN" altLang="en-US" b="1" dirty="0" smtClean="0"/>
              <a:t>路径覆盖</a:t>
            </a:r>
            <a:endParaRPr lang="zh-CN" altLang="en-US" b="1" dirty="0"/>
          </a:p>
        </p:txBody>
      </p:sp>
      <p:sp>
        <p:nvSpPr>
          <p:cNvPr id="3" name="内容占位符 2"/>
          <p:cNvSpPr>
            <a:spLocks noGrp="1"/>
          </p:cNvSpPr>
          <p:nvPr>
            <p:ph idx="1"/>
          </p:nvPr>
        </p:nvSpPr>
        <p:spPr/>
        <p:txBody>
          <a:bodyPr/>
          <a:lstStyle/>
          <a:p>
            <a:r>
              <a:rPr lang="zh-CN" altLang="en-US" b="1" dirty="0" smtClean="0">
                <a:solidFill>
                  <a:srgbClr val="FF0000"/>
                </a:solidFill>
              </a:rPr>
              <a:t>简化循环</a:t>
            </a:r>
            <a:r>
              <a:rPr lang="zh-CN" altLang="en-US" b="1" dirty="0" smtClean="0"/>
              <a:t>方法的路径覆盖</a:t>
            </a:r>
            <a:endParaRPr lang="en-US" altLang="zh-CN" b="1" dirty="0" smtClean="0"/>
          </a:p>
          <a:p>
            <a:pPr marL="0" indent="0">
              <a:buNone/>
            </a:pPr>
            <a:r>
              <a:rPr lang="zh-CN" altLang="en-US" sz="2800" b="1" dirty="0"/>
              <a:t>不</a:t>
            </a:r>
            <a:r>
              <a:rPr lang="zh-CN" altLang="en-US" sz="2800" b="1" dirty="0" smtClean="0"/>
              <a:t>考虑循环体的内容和复杂度，不考虑循环的次数，只考虑循环体</a:t>
            </a:r>
            <a:r>
              <a:rPr lang="zh-CN" altLang="en-US" sz="2800" b="1" dirty="0" smtClean="0">
                <a:solidFill>
                  <a:srgbClr val="FF0000"/>
                </a:solidFill>
              </a:rPr>
              <a:t>零次</a:t>
            </a:r>
            <a:r>
              <a:rPr lang="zh-CN" altLang="en-US" sz="2800" b="1" dirty="0" smtClean="0"/>
              <a:t>和</a:t>
            </a:r>
            <a:r>
              <a:rPr lang="zh-CN" altLang="en-US" sz="2800" b="1" dirty="0" smtClean="0">
                <a:solidFill>
                  <a:srgbClr val="FF0000"/>
                </a:solidFill>
              </a:rPr>
              <a:t>一次</a:t>
            </a:r>
            <a:r>
              <a:rPr lang="zh-CN" altLang="en-US" sz="2800" b="1" dirty="0" smtClean="0"/>
              <a:t>这两种情况。</a:t>
            </a:r>
            <a:endParaRPr lang="en-US" altLang="zh-CN" sz="2800" b="1" dirty="0" smtClean="0"/>
          </a:p>
          <a:p>
            <a:pPr marL="0" indent="0">
              <a:buNone/>
            </a:pPr>
            <a:r>
              <a:rPr lang="zh-CN" altLang="en-US" sz="2800" b="1" dirty="0" smtClean="0"/>
              <a:t>把循环结构简化为选择结构，路径的数量大大减少，这样就可以实现路径覆盖测试了。</a:t>
            </a:r>
            <a:endParaRPr lang="zh-CN" altLang="en-US" sz="2800" b="1"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40</a:t>
            </a:fld>
            <a:endParaRPr lang="en-US" altLang="zh-CN" dirty="0"/>
          </a:p>
        </p:txBody>
      </p:sp>
      <p:sp>
        <p:nvSpPr>
          <p:cNvPr id="5" name="菱形 4"/>
          <p:cNvSpPr/>
          <p:nvPr/>
        </p:nvSpPr>
        <p:spPr>
          <a:xfrm>
            <a:off x="971600" y="4437111"/>
            <a:ext cx="1440160" cy="66796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24717" y="5589240"/>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5" idx="2"/>
            <a:endCxn id="6" idx="0"/>
          </p:cNvCxnSpPr>
          <p:nvPr/>
        </p:nvCxnSpPr>
        <p:spPr>
          <a:xfrm>
            <a:off x="1691680" y="5105072"/>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5" idx="3"/>
          </p:cNvCxnSpPr>
          <p:nvPr/>
        </p:nvCxnSpPr>
        <p:spPr>
          <a:xfrm>
            <a:off x="2411760" y="4771092"/>
            <a:ext cx="648072" cy="146622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6" idx="2"/>
            <a:endCxn id="5" idx="1"/>
          </p:cNvCxnSpPr>
          <p:nvPr/>
        </p:nvCxnSpPr>
        <p:spPr>
          <a:xfrm rot="5400000" flipH="1">
            <a:off x="751103" y="4991590"/>
            <a:ext cx="1178188" cy="737193"/>
          </a:xfrm>
          <a:prstGeom prst="bentConnector4">
            <a:avLst>
              <a:gd name="adj1" fmla="val -19403"/>
              <a:gd name="adj2" fmla="val 13101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657926" y="3952943"/>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75656" y="4581128"/>
            <a:ext cx="364202" cy="369332"/>
          </a:xfrm>
          <a:prstGeom prst="rect">
            <a:avLst/>
          </a:prstGeom>
          <a:noFill/>
        </p:spPr>
        <p:txBody>
          <a:bodyPr wrap="none" rtlCol="0">
            <a:spAutoFit/>
          </a:bodyPr>
          <a:lstStyle/>
          <a:p>
            <a:r>
              <a:rPr lang="en-US" altLang="zh-CN" b="1" dirty="0" smtClean="0"/>
              <a:t>A</a:t>
            </a:r>
            <a:endParaRPr lang="zh-CN" altLang="en-US" b="1" dirty="0"/>
          </a:p>
        </p:txBody>
      </p:sp>
      <p:sp>
        <p:nvSpPr>
          <p:cNvPr id="23" name="TextBox 22"/>
          <p:cNvSpPr txBox="1"/>
          <p:nvPr/>
        </p:nvSpPr>
        <p:spPr>
          <a:xfrm>
            <a:off x="1520800" y="5589240"/>
            <a:ext cx="360996" cy="369332"/>
          </a:xfrm>
          <a:prstGeom prst="rect">
            <a:avLst/>
          </a:prstGeom>
          <a:noFill/>
        </p:spPr>
        <p:txBody>
          <a:bodyPr wrap="none" rtlCol="0">
            <a:spAutoFit/>
          </a:bodyPr>
          <a:lstStyle/>
          <a:p>
            <a:r>
              <a:rPr lang="en-US" altLang="zh-CN" b="1" dirty="0" smtClean="0"/>
              <a:t>B</a:t>
            </a:r>
            <a:endParaRPr lang="zh-CN" altLang="en-US" b="1" dirty="0"/>
          </a:p>
        </p:txBody>
      </p:sp>
      <p:cxnSp>
        <p:nvCxnSpPr>
          <p:cNvPr id="35" name="直接箭头连接符 34"/>
          <p:cNvCxnSpPr>
            <a:stCxn id="39" idx="2"/>
            <a:endCxn id="46" idx="0"/>
          </p:cNvCxnSpPr>
          <p:nvPr/>
        </p:nvCxnSpPr>
        <p:spPr>
          <a:xfrm flipH="1">
            <a:off x="4572000" y="4978530"/>
            <a:ext cx="36482" cy="4263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46" idx="3"/>
          </p:cNvCxnSpPr>
          <p:nvPr/>
        </p:nvCxnSpPr>
        <p:spPr>
          <a:xfrm>
            <a:off x="5292080" y="5645189"/>
            <a:ext cx="648072" cy="844151"/>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5400000" flipH="1">
            <a:off x="3703431" y="4927765"/>
            <a:ext cx="1178188" cy="737193"/>
          </a:xfrm>
          <a:prstGeom prst="bentConnector4">
            <a:avLst>
              <a:gd name="adj1" fmla="val -19403"/>
              <a:gd name="adj2" fmla="val 13101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4563443" y="4149080"/>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427984" y="4609198"/>
            <a:ext cx="360996" cy="369332"/>
          </a:xfrm>
          <a:prstGeom prst="rect">
            <a:avLst/>
          </a:prstGeom>
          <a:noFill/>
        </p:spPr>
        <p:txBody>
          <a:bodyPr wrap="none" rtlCol="0">
            <a:spAutoFit/>
          </a:bodyPr>
          <a:lstStyle/>
          <a:p>
            <a:r>
              <a:rPr lang="en-US" altLang="zh-CN" b="1" dirty="0"/>
              <a:t>B</a:t>
            </a:r>
            <a:endParaRPr lang="zh-CN" altLang="en-US" b="1" dirty="0"/>
          </a:p>
        </p:txBody>
      </p:sp>
      <p:sp>
        <p:nvSpPr>
          <p:cNvPr id="40" name="TextBox 39"/>
          <p:cNvSpPr txBox="1"/>
          <p:nvPr/>
        </p:nvSpPr>
        <p:spPr>
          <a:xfrm>
            <a:off x="4473128" y="5525415"/>
            <a:ext cx="442750" cy="369332"/>
          </a:xfrm>
          <a:prstGeom prst="rect">
            <a:avLst/>
          </a:prstGeom>
          <a:noFill/>
        </p:spPr>
        <p:txBody>
          <a:bodyPr wrap="none" rtlCol="0">
            <a:spAutoFit/>
          </a:bodyPr>
          <a:lstStyle/>
          <a:p>
            <a:r>
              <a:rPr lang="en-US" altLang="zh-CN" b="1" dirty="0" smtClean="0"/>
              <a:t>A </a:t>
            </a:r>
            <a:endParaRPr lang="zh-CN" altLang="en-US" b="1" dirty="0"/>
          </a:p>
        </p:txBody>
      </p:sp>
      <p:sp>
        <p:nvSpPr>
          <p:cNvPr id="45" name="矩形 44"/>
          <p:cNvSpPr/>
          <p:nvPr/>
        </p:nvSpPr>
        <p:spPr>
          <a:xfrm>
            <a:off x="3943291" y="4619142"/>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菱形 45"/>
          <p:cNvSpPr/>
          <p:nvPr/>
        </p:nvSpPr>
        <p:spPr>
          <a:xfrm>
            <a:off x="3851920" y="5404922"/>
            <a:ext cx="1440160" cy="48053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菱形 48"/>
          <p:cNvSpPr/>
          <p:nvPr/>
        </p:nvSpPr>
        <p:spPr>
          <a:xfrm>
            <a:off x="7020272" y="4201200"/>
            <a:ext cx="1440160" cy="66796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513301" y="5268291"/>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肘形连接符 51"/>
          <p:cNvCxnSpPr>
            <a:stCxn id="49" idx="3"/>
          </p:cNvCxnSpPr>
          <p:nvPr/>
        </p:nvCxnSpPr>
        <p:spPr>
          <a:xfrm>
            <a:off x="8460432" y="4535181"/>
            <a:ext cx="648072" cy="1666127"/>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706598" y="3717032"/>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524328" y="4345217"/>
            <a:ext cx="364202" cy="369332"/>
          </a:xfrm>
          <a:prstGeom prst="rect">
            <a:avLst/>
          </a:prstGeom>
          <a:noFill/>
        </p:spPr>
        <p:txBody>
          <a:bodyPr wrap="none" rtlCol="0">
            <a:spAutoFit/>
          </a:bodyPr>
          <a:lstStyle/>
          <a:p>
            <a:r>
              <a:rPr lang="en-US" altLang="zh-CN" b="1" dirty="0" smtClean="0"/>
              <a:t>A</a:t>
            </a:r>
            <a:endParaRPr lang="zh-CN" altLang="en-US" b="1" dirty="0"/>
          </a:p>
        </p:txBody>
      </p:sp>
      <p:sp>
        <p:nvSpPr>
          <p:cNvPr id="56" name="TextBox 55"/>
          <p:cNvSpPr txBox="1"/>
          <p:nvPr/>
        </p:nvSpPr>
        <p:spPr>
          <a:xfrm>
            <a:off x="7016879" y="5258999"/>
            <a:ext cx="360996" cy="369332"/>
          </a:xfrm>
          <a:prstGeom prst="rect">
            <a:avLst/>
          </a:prstGeom>
          <a:noFill/>
        </p:spPr>
        <p:txBody>
          <a:bodyPr wrap="none" rtlCol="0">
            <a:spAutoFit/>
          </a:bodyPr>
          <a:lstStyle/>
          <a:p>
            <a:r>
              <a:rPr lang="en-US" altLang="zh-CN" b="1" dirty="0" smtClean="0"/>
              <a:t>B</a:t>
            </a:r>
            <a:endParaRPr lang="zh-CN" altLang="en-US" b="1" dirty="0"/>
          </a:p>
        </p:txBody>
      </p:sp>
      <p:cxnSp>
        <p:nvCxnSpPr>
          <p:cNvPr id="63" name="肘形连接符 62"/>
          <p:cNvCxnSpPr>
            <a:stCxn id="49" idx="1"/>
          </p:cNvCxnSpPr>
          <p:nvPr/>
        </p:nvCxnSpPr>
        <p:spPr>
          <a:xfrm rot="10800000" flipV="1">
            <a:off x="6804248" y="4535181"/>
            <a:ext cx="216025" cy="73311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肘形连接符 65"/>
          <p:cNvCxnSpPr/>
          <p:nvPr/>
        </p:nvCxnSpPr>
        <p:spPr>
          <a:xfrm>
            <a:off x="7020273" y="5628331"/>
            <a:ext cx="2088231" cy="572977"/>
          </a:xfrm>
          <a:prstGeom prst="bentConnector3">
            <a:avLst>
              <a:gd name="adj1" fmla="val -8768"/>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下弧形箭头 73"/>
          <p:cNvSpPr/>
          <p:nvPr/>
        </p:nvSpPr>
        <p:spPr>
          <a:xfrm>
            <a:off x="2267744" y="6237312"/>
            <a:ext cx="4929633" cy="504056"/>
          </a:xfrm>
          <a:prstGeom prst="curved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4077943520"/>
      </p:ext>
    </p:extLst>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539552" y="2636912"/>
            <a:ext cx="8001000" cy="1216025"/>
          </a:xfrm>
        </p:spPr>
        <p:txBody>
          <a:bodyPr/>
          <a:lstStyle/>
          <a:p>
            <a:pPr algn="ctr"/>
            <a:r>
              <a:rPr lang="zh-CN" altLang="en-US" b="1" dirty="0" smtClean="0">
                <a:latin typeface="黑体" pitchFamily="49" charset="-122"/>
                <a:ea typeface="黑体" pitchFamily="49" charset="-122"/>
              </a:rPr>
              <a:t>谢 谢</a:t>
            </a:r>
          </a:p>
        </p:txBody>
      </p:sp>
      <p:sp>
        <p:nvSpPr>
          <p:cNvPr id="1167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12D51BF-5D5B-4832-8D2E-30635D642C1C}" type="slidenum">
              <a:rPr lang="en-US" altLang="zh-CN" smtClean="0"/>
              <a:pPr eaLnBrk="1" hangingPunct="1"/>
              <a:t>41</a:t>
            </a:fld>
            <a:endParaRPr lang="en-US" altLang="zh-CN"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t>控制流图的特点：</a:t>
            </a:r>
            <a:endParaRPr lang="en-US" altLang="zh-CN" b="1" dirty="0" smtClean="0"/>
          </a:p>
          <a:p>
            <a:pPr lvl="1"/>
            <a:r>
              <a:rPr lang="zh-CN" altLang="en-US" b="1" dirty="0" smtClean="0"/>
              <a:t>具有唯一入口点，表示程序段的开始语句</a:t>
            </a:r>
            <a:endParaRPr lang="en-US" altLang="zh-CN" b="1" dirty="0" smtClean="0"/>
          </a:p>
          <a:p>
            <a:pPr lvl="1"/>
            <a:r>
              <a:rPr lang="zh-CN" altLang="en-US" b="1" dirty="0" smtClean="0"/>
              <a:t>具有唯一出口点，表示程序段的结束语句</a:t>
            </a:r>
            <a:endParaRPr lang="en-US" altLang="zh-CN" b="1" dirty="0" smtClean="0"/>
          </a:p>
          <a:p>
            <a:pPr marL="471487" lvl="1" indent="0">
              <a:buNone/>
            </a:pPr>
            <a:r>
              <a:rPr lang="zh-CN" altLang="en-US" b="1" dirty="0" smtClean="0"/>
              <a:t>如果有多个出口，需要虚拟化一个</a:t>
            </a:r>
            <a:r>
              <a:rPr lang="en-US" altLang="zh-CN" b="1" dirty="0" smtClean="0"/>
              <a:t>end</a:t>
            </a:r>
            <a:r>
              <a:rPr lang="zh-CN" altLang="en-US" b="1" dirty="0" smtClean="0"/>
              <a:t>节点</a:t>
            </a:r>
            <a:endParaRPr lang="en-US" altLang="zh-CN" b="1" dirty="0" smtClean="0"/>
          </a:p>
          <a:p>
            <a:pPr lvl="1"/>
            <a:r>
              <a:rPr lang="zh-CN" altLang="en-US" b="1" dirty="0" smtClean="0"/>
              <a:t>节点有带标号的圆圈表示，表示一个或无分支的源程序语句</a:t>
            </a:r>
            <a:endParaRPr lang="en-US" altLang="zh-CN" b="1" dirty="0" smtClean="0"/>
          </a:p>
          <a:p>
            <a:pPr lvl="1"/>
            <a:r>
              <a:rPr lang="zh-CN" altLang="en-US" b="1" dirty="0" smtClean="0"/>
              <a:t>控制流由带箭头的直线或弧线表示，称为边，表示控制流的方向</a:t>
            </a:r>
            <a:endParaRPr lang="zh-CN" altLang="en-US" b="1"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5</a:t>
            </a:fld>
            <a:endParaRPr lang="en-US" altLang="zh-CN"/>
          </a:p>
        </p:txBody>
      </p:sp>
      <p:sp>
        <p:nvSpPr>
          <p:cNvPr id="5"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Tree>
    <p:extLst>
      <p:ext uri="{BB962C8B-B14F-4D97-AF65-F5344CB8AC3E}">
        <p14:creationId xmlns:p14="http://schemas.microsoft.com/office/powerpoint/2010/main" val="2078854541"/>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80B517F-3312-4C69-994A-5D5B60C35E11}" type="slidenum">
              <a:rPr lang="en-US" altLang="zh-CN" smtClean="0"/>
              <a:pPr eaLnBrk="1" hangingPunct="1"/>
              <a:t>6</a:t>
            </a:fld>
            <a:endParaRPr lang="en-US" altLang="zh-CN" smtClean="0"/>
          </a:p>
        </p:txBody>
      </p:sp>
      <p:sp>
        <p:nvSpPr>
          <p:cNvPr id="3993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
        <p:nvSpPr>
          <p:cNvPr id="39940" name="Rectangle 3"/>
          <p:cNvSpPr>
            <a:spLocks noGrp="1" noChangeArrowheads="1"/>
          </p:cNvSpPr>
          <p:nvPr>
            <p:ph type="body" idx="1"/>
          </p:nvPr>
        </p:nvSpPr>
        <p:spPr/>
        <p:txBody>
          <a:bodyPr/>
          <a:lstStyle/>
          <a:p>
            <a:pPr eaLnBrk="1" hangingPunct="1"/>
            <a:r>
              <a:rPr lang="zh-CN" altLang="en-US" sz="3400" b="1" dirty="0" smtClean="0"/>
              <a:t>多出口的控制流图的改造</a:t>
            </a:r>
            <a:endParaRPr lang="en-US" altLang="zh-CN" sz="3400" b="1" dirty="0" smtClean="0"/>
          </a:p>
        </p:txBody>
      </p:sp>
      <p:sp>
        <p:nvSpPr>
          <p:cNvPr id="399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994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39944" name="Picture 3" descr="5t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9577"/>
          <a:stretch/>
        </p:blipFill>
        <p:spPr bwMode="auto">
          <a:xfrm>
            <a:off x="683568" y="2465564"/>
            <a:ext cx="2685274"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5t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630"/>
          <a:stretch/>
        </p:blipFill>
        <p:spPr bwMode="auto">
          <a:xfrm>
            <a:off x="4604647" y="2492894"/>
            <a:ext cx="2415828"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7</a:t>
            </a:fld>
            <a:endParaRPr lang="en-US" altLang="zh-CN"/>
          </a:p>
        </p:txBody>
      </p:sp>
      <p:pic>
        <p:nvPicPr>
          <p:cNvPr id="5"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13" y="2321719"/>
            <a:ext cx="8537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Tree>
    <p:extLst>
      <p:ext uri="{BB962C8B-B14F-4D97-AF65-F5344CB8AC3E}">
        <p14:creationId xmlns:p14="http://schemas.microsoft.com/office/powerpoint/2010/main" val="145449394"/>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4C9E337-DC88-411B-B2BC-DB7D9E9B1C78}" type="slidenum">
              <a:rPr lang="en-US" altLang="zh-CN" smtClean="0"/>
              <a:pPr eaLnBrk="1" hangingPunct="1"/>
              <a:t>8</a:t>
            </a:fld>
            <a:endParaRPr lang="en-US" altLang="zh-CN" smtClean="0"/>
          </a:p>
        </p:txBody>
      </p:sp>
      <p:sp>
        <p:nvSpPr>
          <p:cNvPr id="3584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
        <p:nvSpPr>
          <p:cNvPr id="35844" name="Rectangle 3"/>
          <p:cNvSpPr>
            <a:spLocks noGrp="1" noChangeArrowheads="1"/>
          </p:cNvSpPr>
          <p:nvPr>
            <p:ph type="body" idx="1"/>
          </p:nvPr>
        </p:nvSpPr>
        <p:spPr>
          <a:xfrm>
            <a:off x="611560" y="1844824"/>
            <a:ext cx="8001000" cy="4267200"/>
          </a:xfrm>
        </p:spPr>
        <p:txBody>
          <a:bodyPr/>
          <a:lstStyle/>
          <a:p>
            <a:pPr eaLnBrk="1" hangingPunct="1"/>
            <a:r>
              <a:rPr lang="zh-CN" altLang="en-US" sz="3100" b="1" dirty="0" smtClean="0"/>
              <a:t>压缩的控制流</a:t>
            </a:r>
            <a:r>
              <a:rPr lang="zh-CN" altLang="en-US" sz="3100" b="1" dirty="0"/>
              <a:t>图（注意</a:t>
            </a:r>
            <a:r>
              <a:rPr lang="zh-CN" altLang="en-US" sz="3100" b="1" dirty="0" smtClean="0"/>
              <a:t>事项）</a:t>
            </a:r>
            <a:endParaRPr lang="en-US" altLang="zh-CN" sz="3100" b="1" dirty="0" smtClean="0"/>
          </a:p>
          <a:p>
            <a:pPr lvl="1" eaLnBrk="1" hangingPunct="1"/>
            <a:r>
              <a:rPr lang="zh-CN" altLang="en-US" sz="2700" b="1" dirty="0"/>
              <a:t>剔除注释语句</a:t>
            </a:r>
            <a:endParaRPr lang="en-US" altLang="zh-CN" sz="2700" b="1" dirty="0"/>
          </a:p>
          <a:p>
            <a:pPr lvl="1" eaLnBrk="1" hangingPunct="1"/>
            <a:r>
              <a:rPr lang="zh-CN" altLang="en-US" sz="2700" b="1" dirty="0" smtClean="0"/>
              <a:t>剔除数据变量的声明语句</a:t>
            </a:r>
            <a:endParaRPr lang="en-US" altLang="zh-CN" sz="2700" b="1" dirty="0" smtClean="0"/>
          </a:p>
          <a:p>
            <a:pPr lvl="1" eaLnBrk="1" hangingPunct="1"/>
            <a:r>
              <a:rPr lang="zh-CN" altLang="en-US" sz="2700" b="1" dirty="0" smtClean="0"/>
              <a:t>所有连续的串行语句压缩为一个节点</a:t>
            </a:r>
            <a:endParaRPr lang="en-US" altLang="zh-CN" sz="2700" b="1" dirty="0" smtClean="0"/>
          </a:p>
          <a:p>
            <a:pPr lvl="1" eaLnBrk="1" hangingPunct="1"/>
            <a:r>
              <a:rPr lang="zh-CN" altLang="en-US" sz="2700" b="1" dirty="0" smtClean="0"/>
              <a:t>所有循环次数压缩为一次循环</a:t>
            </a:r>
            <a:endParaRPr lang="en-US" altLang="zh-CN" sz="2700" b="1" dirty="0" smtClean="0"/>
          </a:p>
          <a:p>
            <a:pPr eaLnBrk="1" hangingPunct="1"/>
            <a:endParaRPr lang="en-US" altLang="zh-CN" sz="3100" b="1" dirty="0" smtClean="0"/>
          </a:p>
          <a:p>
            <a:pPr eaLnBrk="1" hangingPunct="1"/>
            <a:endParaRPr lang="en-US" altLang="zh-CN" sz="3100" b="1" dirty="0" smtClean="0"/>
          </a:p>
        </p:txBody>
      </p:sp>
      <p:pic>
        <p:nvPicPr>
          <p:cNvPr id="3584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260648"/>
            <a:ext cx="3143250"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A7A8E7E-97EB-41CB-9C99-B3FB3A74EFC2}" type="slidenum">
              <a:rPr lang="en-US" altLang="zh-CN" smtClean="0"/>
              <a:pPr eaLnBrk="1" hangingPunct="1"/>
              <a:t>9</a:t>
            </a:fld>
            <a:endParaRPr lang="en-US" altLang="zh-CN" smtClean="0"/>
          </a:p>
        </p:txBody>
      </p:sp>
      <p:sp>
        <p:nvSpPr>
          <p:cNvPr id="368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36868" name="Rectangle 3"/>
          <p:cNvSpPr>
            <a:spLocks noGrp="1" noChangeArrowheads="1"/>
          </p:cNvSpPr>
          <p:nvPr>
            <p:ph type="body" idx="1"/>
          </p:nvPr>
        </p:nvSpPr>
        <p:spPr/>
        <p:txBody>
          <a:bodyPr/>
          <a:lstStyle/>
          <a:p>
            <a:pPr eaLnBrk="1" hangingPunct="1"/>
            <a:r>
              <a:rPr lang="zh-CN" altLang="en-US" sz="3400" b="1" smtClean="0"/>
              <a:t>相关概念</a:t>
            </a:r>
          </a:p>
          <a:p>
            <a:pPr lvl="1" eaLnBrk="1" hangingPunct="1"/>
            <a:r>
              <a:rPr lang="zh-CN" altLang="en-US" sz="3100" b="1" smtClean="0"/>
              <a:t>程序图</a:t>
            </a:r>
            <a:endParaRPr lang="en-US" altLang="zh-CN" sz="3100" b="1" smtClean="0"/>
          </a:p>
          <a:p>
            <a:pPr lvl="1" eaLnBrk="1" hangingPunct="1"/>
            <a:r>
              <a:rPr lang="zh-CN" altLang="en-US" sz="3100" b="1" smtClean="0">
                <a:solidFill>
                  <a:srgbClr val="0000FF"/>
                </a:solidFill>
              </a:rPr>
              <a:t>环复杂度</a:t>
            </a:r>
            <a:endParaRPr lang="en-US" altLang="zh-CN" sz="3100" b="1" smtClean="0">
              <a:solidFill>
                <a:srgbClr val="0000FF"/>
              </a:solidFill>
            </a:endParaRPr>
          </a:p>
          <a:p>
            <a:pPr lvl="1" eaLnBrk="1" hangingPunct="1"/>
            <a:r>
              <a:rPr lang="zh-CN" altLang="en-US" sz="3100" b="1" smtClean="0"/>
              <a:t>基本复杂度</a:t>
            </a:r>
            <a:endParaRPr lang="en-US" altLang="zh-CN" sz="3100" b="1"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882</TotalTime>
  <Words>1867</Words>
  <Application>Microsoft Office PowerPoint</Application>
  <PresentationFormat>全屏显示(4:3)</PresentationFormat>
  <Paragraphs>307</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Profile</vt:lpstr>
      <vt:lpstr>软件测试实用教程 ——方法与实践</vt:lpstr>
      <vt:lpstr>第3章  黑盒测试技术</vt:lpstr>
      <vt:lpstr>路径覆盖</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PowerPoint 演示文稿</vt:lpstr>
      <vt:lpstr>5.4 对路径的测试</vt:lpstr>
      <vt:lpstr>5.4 对路径的测试</vt:lpstr>
      <vt:lpstr>5.4 对路径的测试</vt:lpstr>
      <vt:lpstr>5.4 对路径的测试</vt:lpstr>
      <vt:lpstr>5.4 对路径的测试</vt:lpstr>
      <vt:lpstr>5.4 对路径的测试</vt:lpstr>
      <vt:lpstr>PowerPoint 演示文稿</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Z路径覆盖</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149</cp:revision>
  <dcterms:created xsi:type="dcterms:W3CDTF">2008-07-27T05:17:11Z</dcterms:created>
  <dcterms:modified xsi:type="dcterms:W3CDTF">2017-11-17T07:24:37Z</dcterms:modified>
</cp:coreProperties>
</file>