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3"/>
  </p:notesMasterIdLst>
  <p:handoutMasterIdLst>
    <p:handoutMasterId r:id="rId24"/>
  </p:handoutMasterIdLst>
  <p:sldIdLst>
    <p:sldId id="451" r:id="rId2"/>
    <p:sldId id="452" r:id="rId3"/>
    <p:sldId id="279" r:id="rId4"/>
    <p:sldId id="280" r:id="rId5"/>
    <p:sldId id="424" r:id="rId6"/>
    <p:sldId id="423" r:id="rId7"/>
    <p:sldId id="425" r:id="rId8"/>
    <p:sldId id="422" r:id="rId9"/>
    <p:sldId id="426" r:id="rId10"/>
    <p:sldId id="454" r:id="rId11"/>
    <p:sldId id="455" r:id="rId12"/>
    <p:sldId id="421" r:id="rId13"/>
    <p:sldId id="427" r:id="rId14"/>
    <p:sldId id="420" r:id="rId15"/>
    <p:sldId id="428" r:id="rId16"/>
    <p:sldId id="456" r:id="rId17"/>
    <p:sldId id="460" r:id="rId18"/>
    <p:sldId id="458" r:id="rId19"/>
    <p:sldId id="457" r:id="rId20"/>
    <p:sldId id="321" r:id="rId21"/>
    <p:sldId id="316"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5609" autoAdjust="0"/>
  </p:normalViewPr>
  <p:slideViewPr>
    <p:cSldViewPr>
      <p:cViewPr>
        <p:scale>
          <a:sx n="79" d="100"/>
          <a:sy n="79" d="100"/>
        </p:scale>
        <p:origin x="-1086" y="240"/>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EB4C6CA6-5CBC-4E0F-A71F-B4AC292E4C12}" type="slidenum">
              <a:rPr lang="en-US" altLang="zh-CN"/>
              <a:pPr>
                <a:defRPr/>
              </a:pPr>
              <a:t>‹#›</a:t>
            </a:fld>
            <a:endParaRPr lang="en-US" altLang="zh-CN"/>
          </a:p>
        </p:txBody>
      </p:sp>
    </p:spTree>
    <p:extLst>
      <p:ext uri="{BB962C8B-B14F-4D97-AF65-F5344CB8AC3E}">
        <p14:creationId xmlns:p14="http://schemas.microsoft.com/office/powerpoint/2010/main" val="2006016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E94392A-219F-4FB7-AB3E-9CC849B6D9A5}" type="slidenum">
              <a:rPr lang="en-US" altLang="zh-CN"/>
              <a:pPr>
                <a:defRPr/>
              </a:pPr>
              <a:t>‹#›</a:t>
            </a:fld>
            <a:endParaRPr lang="en-US" altLang="zh-CN"/>
          </a:p>
        </p:txBody>
      </p:sp>
    </p:spTree>
    <p:extLst>
      <p:ext uri="{BB962C8B-B14F-4D97-AF65-F5344CB8AC3E}">
        <p14:creationId xmlns:p14="http://schemas.microsoft.com/office/powerpoint/2010/main" val="38868159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503BB59-6077-4624-8969-907828B59CFC}" type="slidenum">
              <a:rPr lang="en-US" altLang="zh-CN"/>
              <a:pPr>
                <a:defRPr/>
              </a:pPr>
              <a:t>‹#›</a:t>
            </a:fld>
            <a:endParaRPr lang="en-US" altLang="zh-CN"/>
          </a:p>
        </p:txBody>
      </p:sp>
    </p:spTree>
    <p:extLst>
      <p:ext uri="{BB962C8B-B14F-4D97-AF65-F5344CB8AC3E}">
        <p14:creationId xmlns:p14="http://schemas.microsoft.com/office/powerpoint/2010/main" val="330843892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37AC704-12FF-4A6E-A608-5B6027530CFE}" type="slidenum">
              <a:rPr lang="en-US" altLang="zh-CN"/>
              <a:pPr>
                <a:defRPr/>
              </a:pPr>
              <a:t>‹#›</a:t>
            </a:fld>
            <a:endParaRPr lang="en-US" altLang="zh-CN"/>
          </a:p>
        </p:txBody>
      </p:sp>
    </p:spTree>
    <p:extLst>
      <p:ext uri="{BB962C8B-B14F-4D97-AF65-F5344CB8AC3E}">
        <p14:creationId xmlns:p14="http://schemas.microsoft.com/office/powerpoint/2010/main" val="144633734"/>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F9DC9F5-42FB-4A35-94F2-8CC85F91CD37}" type="slidenum">
              <a:rPr lang="en-US" altLang="zh-CN"/>
              <a:pPr>
                <a:defRPr/>
              </a:pPr>
              <a:t>‹#›</a:t>
            </a:fld>
            <a:endParaRPr lang="en-US" altLang="zh-CN"/>
          </a:p>
        </p:txBody>
      </p:sp>
    </p:spTree>
    <p:extLst>
      <p:ext uri="{BB962C8B-B14F-4D97-AF65-F5344CB8AC3E}">
        <p14:creationId xmlns:p14="http://schemas.microsoft.com/office/powerpoint/2010/main" val="187236359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14B0CE2-0AE0-444F-9A2B-F1715F87D563}" type="slidenum">
              <a:rPr lang="en-US" altLang="zh-CN"/>
              <a:pPr>
                <a:defRPr/>
              </a:pPr>
              <a:t>‹#›</a:t>
            </a:fld>
            <a:endParaRPr lang="en-US" altLang="zh-CN"/>
          </a:p>
        </p:txBody>
      </p:sp>
    </p:spTree>
    <p:extLst>
      <p:ext uri="{BB962C8B-B14F-4D97-AF65-F5344CB8AC3E}">
        <p14:creationId xmlns:p14="http://schemas.microsoft.com/office/powerpoint/2010/main" val="1002287609"/>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2B9F14-A3F8-40C9-B5D9-656558D7DDFE}" type="slidenum">
              <a:rPr lang="en-US" altLang="zh-CN"/>
              <a:pPr>
                <a:defRPr/>
              </a:pPr>
              <a:t>‹#›</a:t>
            </a:fld>
            <a:endParaRPr lang="en-US" altLang="zh-CN"/>
          </a:p>
        </p:txBody>
      </p:sp>
    </p:spTree>
    <p:extLst>
      <p:ext uri="{BB962C8B-B14F-4D97-AF65-F5344CB8AC3E}">
        <p14:creationId xmlns:p14="http://schemas.microsoft.com/office/powerpoint/2010/main" val="2693957078"/>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FD36C562-6515-4971-881F-B62FD757AC1D}" type="slidenum">
              <a:rPr lang="en-US" altLang="zh-CN"/>
              <a:pPr>
                <a:defRPr/>
              </a:pPr>
              <a:t>‹#›</a:t>
            </a:fld>
            <a:endParaRPr lang="en-US" altLang="zh-CN"/>
          </a:p>
        </p:txBody>
      </p:sp>
    </p:spTree>
    <p:extLst>
      <p:ext uri="{BB962C8B-B14F-4D97-AF65-F5344CB8AC3E}">
        <p14:creationId xmlns:p14="http://schemas.microsoft.com/office/powerpoint/2010/main" val="90178609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26D74BB5-DC2B-4AEE-9FB6-71946DB22D41}" type="slidenum">
              <a:rPr lang="en-US" altLang="zh-CN"/>
              <a:pPr>
                <a:defRPr/>
              </a:pPr>
              <a:t>‹#›</a:t>
            </a:fld>
            <a:endParaRPr lang="en-US" altLang="zh-CN"/>
          </a:p>
        </p:txBody>
      </p:sp>
    </p:spTree>
    <p:extLst>
      <p:ext uri="{BB962C8B-B14F-4D97-AF65-F5344CB8AC3E}">
        <p14:creationId xmlns:p14="http://schemas.microsoft.com/office/powerpoint/2010/main" val="1702534273"/>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70022020-1C09-47F8-A326-EB3E12E6C472}" type="slidenum">
              <a:rPr lang="en-US" altLang="zh-CN"/>
              <a:pPr>
                <a:defRPr/>
              </a:pPr>
              <a:t>‹#›</a:t>
            </a:fld>
            <a:endParaRPr lang="en-US" altLang="zh-CN"/>
          </a:p>
        </p:txBody>
      </p:sp>
    </p:spTree>
    <p:extLst>
      <p:ext uri="{BB962C8B-B14F-4D97-AF65-F5344CB8AC3E}">
        <p14:creationId xmlns:p14="http://schemas.microsoft.com/office/powerpoint/2010/main" val="3089371684"/>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D37DC7A5-412D-476F-84E2-8ABB3F46FC5A}" type="slidenum">
              <a:rPr lang="en-US" altLang="zh-CN"/>
              <a:pPr>
                <a:defRPr/>
              </a:pPr>
              <a:t>‹#›</a:t>
            </a:fld>
            <a:endParaRPr lang="en-US" altLang="zh-CN"/>
          </a:p>
        </p:txBody>
      </p:sp>
    </p:spTree>
    <p:extLst>
      <p:ext uri="{BB962C8B-B14F-4D97-AF65-F5344CB8AC3E}">
        <p14:creationId xmlns:p14="http://schemas.microsoft.com/office/powerpoint/2010/main" val="349406749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F8B7F86-F7A9-44CB-BE4F-01A6B128561A}" type="slidenum">
              <a:rPr lang="en-US" altLang="zh-CN"/>
              <a:pPr>
                <a:defRPr/>
              </a:pPr>
              <a:t>‹#›</a:t>
            </a:fld>
            <a:endParaRPr lang="en-US" altLang="zh-CN"/>
          </a:p>
        </p:txBody>
      </p:sp>
    </p:spTree>
    <p:extLst>
      <p:ext uri="{BB962C8B-B14F-4D97-AF65-F5344CB8AC3E}">
        <p14:creationId xmlns:p14="http://schemas.microsoft.com/office/powerpoint/2010/main" val="1532415426"/>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A1CF519-2166-4025-B42F-58B1FFD59EE5}" type="slidenum">
              <a:rPr lang="en-US" altLang="zh-CN"/>
              <a:pPr>
                <a:defRPr/>
              </a:pPr>
              <a:t>‹#›</a:t>
            </a:fld>
            <a:endParaRPr lang="en-US" altLang="zh-CN"/>
          </a:p>
        </p:txBody>
      </p:sp>
    </p:spTree>
    <p:extLst>
      <p:ext uri="{BB962C8B-B14F-4D97-AF65-F5344CB8AC3E}">
        <p14:creationId xmlns:p14="http://schemas.microsoft.com/office/powerpoint/2010/main" val="3318000258"/>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ADA11C17-B3FF-4E6A-ADDA-EC04CDAD3A61}" type="slidenum">
              <a:rPr lang="en-US" altLang="zh-CN"/>
              <a:pPr>
                <a:defRPr/>
              </a:pPr>
              <a:t>‹#›</a:t>
            </a:fld>
            <a:endParaRPr lang="en-US" altLang="zh-CN"/>
          </a:p>
        </p:txBody>
      </p:sp>
    </p:spTree>
    <p:extLst>
      <p:ext uri="{BB962C8B-B14F-4D97-AF65-F5344CB8AC3E}">
        <p14:creationId xmlns:p14="http://schemas.microsoft.com/office/powerpoint/2010/main" val="1553934970"/>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3FB2076E-E44C-43C9-A1B1-6065674C0FF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7"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2C662B9-DE04-46DC-BCFE-B1B391DB6920}"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A258DF-0155-4CE4-B48F-BE912AE87A7A}" type="slidenum">
              <a:rPr lang="en-US" altLang="zh-CN" smtClean="0"/>
              <a:pPr eaLnBrk="1" hangingPunct="1"/>
              <a:t>10</a:t>
            </a:fld>
            <a:endParaRPr lang="en-US" altLang="zh-CN" smtClean="0"/>
          </a:p>
        </p:txBody>
      </p:sp>
      <p:sp>
        <p:nvSpPr>
          <p:cNvPr id="778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7828" name="Rectangle 3"/>
          <p:cNvSpPr>
            <a:spLocks noGrp="1" noChangeArrowheads="1"/>
          </p:cNvSpPr>
          <p:nvPr>
            <p:ph type="body" idx="1"/>
          </p:nvPr>
        </p:nvSpPr>
        <p:spPr/>
        <p:txBody>
          <a:bodyPr/>
          <a:lstStyle/>
          <a:p>
            <a:pPr eaLnBrk="1" hangingPunct="1"/>
            <a:r>
              <a:rPr lang="zh-CN" altLang="en-US" sz="3400" b="1" dirty="0" smtClean="0"/>
              <a:t>循环次数不固定时</a:t>
            </a:r>
            <a:endParaRPr lang="en-US" altLang="zh-CN" sz="3400" b="1" dirty="0" smtClean="0"/>
          </a:p>
          <a:p>
            <a:pPr marL="0" indent="0" eaLnBrk="1" hangingPunct="1">
              <a:buNone/>
            </a:pPr>
            <a:r>
              <a:rPr lang="en-US" altLang="zh-CN" sz="2800" b="1" dirty="0" smtClean="0"/>
              <a:t>void SampleFunc4(</a:t>
            </a:r>
            <a:r>
              <a:rPr lang="en-US" altLang="zh-CN" sz="2800" b="1" dirty="0" err="1" smtClean="0"/>
              <a:t>int</a:t>
            </a:r>
            <a:r>
              <a:rPr lang="en-US" altLang="zh-CN" sz="2800" b="1" dirty="0" smtClean="0"/>
              <a:t> iteration)</a:t>
            </a:r>
          </a:p>
          <a:p>
            <a:pPr marL="0" indent="0" eaLnBrk="1" hangingPunct="1">
              <a:buNone/>
            </a:pPr>
            <a:r>
              <a:rPr lang="en-US" altLang="zh-CN" sz="2800" b="1" dirty="0" smtClean="0"/>
              <a:t>{</a:t>
            </a:r>
          </a:p>
          <a:p>
            <a:pPr marL="0" indent="0" eaLnBrk="1" hangingPunct="1">
              <a:buNone/>
            </a:pPr>
            <a:r>
              <a:rPr lang="en-US" altLang="zh-CN" sz="2800" b="1" dirty="0" smtClean="0"/>
              <a:t>//iteration</a:t>
            </a:r>
            <a:r>
              <a:rPr lang="zh-CN" altLang="en-US" sz="2800" b="1" dirty="0" smtClean="0"/>
              <a:t>决定循环次数</a:t>
            </a:r>
            <a:endParaRPr lang="en-US" altLang="zh-CN" sz="2800" b="1" dirty="0" smtClean="0"/>
          </a:p>
          <a:p>
            <a:pPr marL="0" indent="0" eaLnBrk="1" hangingPunct="1">
              <a:buNone/>
            </a:pPr>
            <a:r>
              <a:rPr lang="en-US" altLang="zh-CN" sz="2800" b="1" dirty="0"/>
              <a:t> </a:t>
            </a:r>
            <a:r>
              <a:rPr lang="en-US" altLang="zh-CN" sz="2800" b="1" dirty="0" smtClean="0"/>
              <a:t>for(</a:t>
            </a:r>
            <a:r>
              <a:rPr lang="en-US" altLang="zh-CN" sz="2800" b="1" dirty="0" err="1" smtClean="0"/>
              <a:t>int</a:t>
            </a:r>
            <a:r>
              <a:rPr lang="en-US" altLang="zh-CN" sz="2800" b="1" dirty="0" smtClean="0"/>
              <a:t> </a:t>
            </a:r>
            <a:r>
              <a:rPr lang="en-US" altLang="zh-CN" sz="2800" b="1" dirty="0"/>
              <a:t>i</a:t>
            </a:r>
            <a:r>
              <a:rPr lang="en-US" altLang="zh-CN" sz="2800" b="1" dirty="0" smtClean="0"/>
              <a:t> = 1;i &lt; </a:t>
            </a:r>
            <a:r>
              <a:rPr lang="en-US" altLang="zh-CN" sz="2800" b="1" dirty="0" err="1" smtClean="0"/>
              <a:t>iteration;i</a:t>
            </a:r>
            <a:r>
              <a:rPr lang="en-US" altLang="zh-CN" sz="2800" b="1" dirty="0" smtClean="0"/>
              <a:t>++ )</a:t>
            </a:r>
          </a:p>
          <a:p>
            <a:pPr marL="0" indent="0" eaLnBrk="1" hangingPunct="1">
              <a:buNone/>
            </a:pPr>
            <a:r>
              <a:rPr lang="en-US" altLang="zh-CN" sz="2800" b="1"/>
              <a:t> </a:t>
            </a:r>
            <a:r>
              <a:rPr lang="en-US" altLang="zh-CN" sz="2800" b="1" smtClean="0"/>
              <a:t>	 </a:t>
            </a:r>
            <a:r>
              <a:rPr lang="en-US" altLang="zh-CN" sz="2800" b="1" dirty="0" err="1" smtClean="0"/>
              <a:t>printf</a:t>
            </a:r>
            <a:r>
              <a:rPr lang="en-US" altLang="zh-CN" sz="2800" b="1" dirty="0" smtClean="0"/>
              <a:t>(“i=%</a:t>
            </a:r>
            <a:r>
              <a:rPr lang="en-US" altLang="zh-CN" sz="2800" b="1" dirty="0" err="1" smtClean="0"/>
              <a:t>d”,i</a:t>
            </a:r>
            <a:r>
              <a:rPr lang="en-US" altLang="zh-CN" sz="2800" b="1" dirty="0" smtClean="0"/>
              <a:t>);</a:t>
            </a:r>
          </a:p>
          <a:p>
            <a:pPr marL="0" indent="0" eaLnBrk="1" hangingPunct="1">
              <a:buNone/>
            </a:pPr>
            <a:r>
              <a:rPr lang="en-US" altLang="zh-CN" sz="2800" b="1" dirty="0" smtClean="0"/>
              <a:t>}</a:t>
            </a:r>
          </a:p>
        </p:txBody>
      </p:sp>
    </p:spTree>
    <p:extLst>
      <p:ext uri="{BB962C8B-B14F-4D97-AF65-F5344CB8AC3E}">
        <p14:creationId xmlns:p14="http://schemas.microsoft.com/office/powerpoint/2010/main" val="399632549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A258DF-0155-4CE4-B48F-BE912AE87A7A}" type="slidenum">
              <a:rPr lang="en-US" altLang="zh-CN" smtClean="0"/>
              <a:pPr eaLnBrk="1" hangingPunct="1"/>
              <a:t>11</a:t>
            </a:fld>
            <a:endParaRPr lang="en-US" altLang="zh-CN" smtClean="0"/>
          </a:p>
        </p:txBody>
      </p:sp>
      <p:sp>
        <p:nvSpPr>
          <p:cNvPr id="778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7828" name="Rectangle 3"/>
          <p:cNvSpPr>
            <a:spLocks noGrp="1" noChangeArrowheads="1"/>
          </p:cNvSpPr>
          <p:nvPr>
            <p:ph type="body" idx="1"/>
          </p:nvPr>
        </p:nvSpPr>
        <p:spPr/>
        <p:txBody>
          <a:bodyPr/>
          <a:lstStyle/>
          <a:p>
            <a:pPr eaLnBrk="1" hangingPunct="1"/>
            <a:r>
              <a:rPr lang="zh-CN" altLang="en-US" sz="3400" b="1" dirty="0" smtClean="0"/>
              <a:t>循环次数不固定时</a:t>
            </a:r>
            <a:endParaRPr lang="en-US" altLang="zh-CN" sz="3400" b="1" dirty="0" smtClean="0"/>
          </a:p>
          <a:p>
            <a:pPr marL="0" indent="0" eaLnBrk="1" hangingPunct="1">
              <a:buNone/>
            </a:pPr>
            <a:endParaRPr lang="en-US" altLang="zh-CN" sz="3400" b="1" dirty="0" smtClean="0"/>
          </a:p>
        </p:txBody>
      </p:sp>
      <p:graphicFrame>
        <p:nvGraphicFramePr>
          <p:cNvPr id="2" name="表格 1"/>
          <p:cNvGraphicFramePr>
            <a:graphicFrameLocks noGrp="1"/>
          </p:cNvGraphicFramePr>
          <p:nvPr>
            <p:extLst>
              <p:ext uri="{D42A27DB-BD31-4B8C-83A1-F6EECF244321}">
                <p14:modId xmlns:p14="http://schemas.microsoft.com/office/powerpoint/2010/main" val="2639069298"/>
              </p:ext>
            </p:extLst>
          </p:nvPr>
        </p:nvGraphicFramePr>
        <p:xfrm>
          <a:off x="1115616" y="2564904"/>
          <a:ext cx="6096000" cy="3337560"/>
        </p:xfrm>
        <a:graphic>
          <a:graphicData uri="http://schemas.openxmlformats.org/drawingml/2006/table">
            <a:tbl>
              <a:tblPr firstRow="1" bandRow="1">
                <a:tableStyleId>{5C22544A-7EE6-4342-B048-85BDC9FD1C3A}</a:tableStyleId>
              </a:tblPr>
              <a:tblGrid>
                <a:gridCol w="2016224"/>
                <a:gridCol w="2047776"/>
                <a:gridCol w="2032000"/>
              </a:tblGrid>
              <a:tr h="370840">
                <a:tc>
                  <a:txBody>
                    <a:bodyPr/>
                    <a:lstStyle/>
                    <a:p>
                      <a:r>
                        <a:rPr lang="zh-CN" altLang="en-US" dirty="0" smtClean="0">
                          <a:solidFill>
                            <a:schemeClr val="tx1"/>
                          </a:solidFill>
                        </a:rPr>
                        <a:t>测试项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输入条件</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预期输出</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rowSpan="2">
                  <a:txBody>
                    <a:bodyPr/>
                    <a:lstStyle/>
                    <a:p>
                      <a:r>
                        <a:rPr lang="zh-CN" altLang="en-US" dirty="0" smtClean="0">
                          <a:solidFill>
                            <a:schemeClr val="tx1"/>
                          </a:solidFill>
                        </a:rPr>
                        <a:t>循环</a:t>
                      </a:r>
                      <a:r>
                        <a:rPr lang="en-US" altLang="zh-CN" dirty="0" smtClean="0">
                          <a:solidFill>
                            <a:schemeClr val="tx1"/>
                          </a:solidFill>
                        </a:rPr>
                        <a:t>0</a:t>
                      </a:r>
                      <a:r>
                        <a:rPr lang="zh-CN" altLang="en-US" dirty="0" smtClean="0">
                          <a:solidFill>
                            <a:schemeClr val="tx1"/>
                          </a:solidFill>
                        </a:rPr>
                        <a:t>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iteration=0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iteration=1</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iteration=10</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a:t>
                      </a:r>
                      <a:r>
                        <a:rPr lang="en-US" altLang="zh-CN" dirty="0" smtClean="0">
                          <a:solidFill>
                            <a:schemeClr val="tx1"/>
                          </a:solidFill>
                        </a:rPr>
                        <a:t>1</a:t>
                      </a:r>
                      <a:r>
                        <a:rPr lang="zh-CN" altLang="en-US" dirty="0" smtClean="0">
                          <a:solidFill>
                            <a:schemeClr val="tx1"/>
                          </a:solidFill>
                        </a:rPr>
                        <a:t>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a:t>
                      </a:r>
                      <a:r>
                        <a:rPr lang="en-US" altLang="zh-CN" dirty="0" smtClean="0">
                          <a:solidFill>
                            <a:schemeClr val="tx1"/>
                          </a:solidFill>
                        </a:rPr>
                        <a:t>2</a:t>
                      </a:r>
                      <a:r>
                        <a:rPr lang="zh-CN" altLang="en-US" dirty="0" smtClean="0">
                          <a:solidFill>
                            <a:schemeClr val="tx1"/>
                          </a:solidFill>
                        </a:rPr>
                        <a:t>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循环正常次数</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循环最大次数少</a:t>
                      </a: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循环最大次数</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7696539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1321FC8-0BD8-4A4B-9A2E-0F2B2FCB7EFA}" type="slidenum">
              <a:rPr lang="en-US" altLang="zh-CN" smtClean="0"/>
              <a:pPr eaLnBrk="1" hangingPunct="1"/>
              <a:t>12</a:t>
            </a:fld>
            <a:endParaRPr lang="en-US" altLang="zh-CN" smtClean="0"/>
          </a:p>
        </p:txBody>
      </p:sp>
      <p:sp>
        <p:nvSpPr>
          <p:cNvPr id="7885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8852"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t>测试难点</a:t>
            </a:r>
            <a:endParaRPr lang="en-US" altLang="zh-CN" sz="3100" b="1" dirty="0" smtClean="0"/>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solidFill>
                  <a:srgbClr val="0000FF"/>
                </a:solidFill>
              </a:rPr>
              <a:t>针对单个循环节点循环过程的测试</a:t>
            </a:r>
            <a:endParaRPr lang="en-US" altLang="zh-CN" sz="3100" b="1" dirty="0" smtClean="0">
              <a:solidFill>
                <a:srgbClr val="0000FF"/>
              </a:solidFill>
            </a:endParaRPr>
          </a:p>
          <a:p>
            <a:pPr lvl="1" eaLnBrk="1" hangingPunct="1"/>
            <a:r>
              <a:rPr lang="zh-CN" altLang="en-US" sz="3100" b="1" dirty="0" smtClean="0"/>
              <a:t>针对多个循环结构的测试</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5EFF59D-7805-4CA9-ABDA-4A634D9EC291}" type="slidenum">
              <a:rPr lang="en-US" altLang="zh-CN" smtClean="0"/>
              <a:pPr eaLnBrk="1" hangingPunct="1"/>
              <a:t>13</a:t>
            </a:fld>
            <a:endParaRPr lang="en-US" altLang="zh-CN" smtClean="0"/>
          </a:p>
        </p:txBody>
      </p:sp>
      <p:sp>
        <p:nvSpPr>
          <p:cNvPr id="7987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9876" name="Rectangle 3"/>
          <p:cNvSpPr>
            <a:spLocks noGrp="1" noChangeArrowheads="1"/>
          </p:cNvSpPr>
          <p:nvPr>
            <p:ph type="body" idx="1"/>
          </p:nvPr>
        </p:nvSpPr>
        <p:spPr/>
        <p:txBody>
          <a:bodyPr/>
          <a:lstStyle/>
          <a:p>
            <a:pPr eaLnBrk="1" hangingPunct="1"/>
            <a:r>
              <a:rPr lang="zh-CN" altLang="en-US" sz="3400" b="1" dirty="0" smtClean="0"/>
              <a:t>针对单个循环节点循环过程的测试</a:t>
            </a:r>
            <a:endParaRPr lang="en-US" altLang="zh-CN" sz="3400" b="1" dirty="0" smtClean="0"/>
          </a:p>
          <a:p>
            <a:pPr lvl="1" eaLnBrk="1" hangingPunct="1"/>
            <a:r>
              <a:rPr lang="zh-CN" altLang="en-US" b="1" dirty="0" smtClean="0"/>
              <a:t>循环的初始化</a:t>
            </a:r>
            <a:endParaRPr lang="en-US" altLang="zh-CN" b="1" dirty="0" smtClean="0"/>
          </a:p>
          <a:p>
            <a:pPr lvl="1" eaLnBrk="1" hangingPunct="1"/>
            <a:r>
              <a:rPr lang="zh-CN" altLang="en-US" b="1" dirty="0" smtClean="0"/>
              <a:t>循环的迭代</a:t>
            </a:r>
            <a:endParaRPr lang="en-US" altLang="zh-CN" b="1" dirty="0" smtClean="0"/>
          </a:p>
          <a:p>
            <a:pPr lvl="1" eaLnBrk="1" hangingPunct="1"/>
            <a:r>
              <a:rPr lang="zh-CN" altLang="en-US" b="1" dirty="0" smtClean="0"/>
              <a:t>循环的终止</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8778DC1-C54F-4A5E-AF0E-AA52B38CB933}" type="slidenum">
              <a:rPr lang="en-US" altLang="zh-CN" smtClean="0"/>
              <a:pPr eaLnBrk="1" hangingPunct="1"/>
              <a:t>14</a:t>
            </a:fld>
            <a:endParaRPr lang="en-US" altLang="zh-CN" smtClean="0"/>
          </a:p>
        </p:txBody>
      </p:sp>
      <p:sp>
        <p:nvSpPr>
          <p:cNvPr id="8089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80900"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t>测试难点</a:t>
            </a:r>
            <a:endParaRPr lang="en-US" altLang="zh-CN" sz="3100" b="1" dirty="0" smtClean="0"/>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t>针对单个循环节点循环过程的测试</a:t>
            </a:r>
            <a:endParaRPr lang="en-US" altLang="zh-CN" sz="3100" b="1" dirty="0" smtClean="0"/>
          </a:p>
          <a:p>
            <a:pPr lvl="1" eaLnBrk="1" hangingPunct="1"/>
            <a:r>
              <a:rPr lang="zh-CN" altLang="en-US" sz="3100" b="1" dirty="0" smtClean="0">
                <a:solidFill>
                  <a:srgbClr val="0000FF"/>
                </a:solidFill>
              </a:rPr>
              <a:t>针对多个循环结构的测试</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8378381-A052-4AC2-A744-BA3FFC23628D}" type="slidenum">
              <a:rPr lang="en-US" altLang="zh-CN" smtClean="0"/>
              <a:pPr eaLnBrk="1" hangingPunct="1"/>
              <a:t>15</a:t>
            </a:fld>
            <a:endParaRPr lang="en-US" altLang="zh-CN" smtClean="0"/>
          </a:p>
        </p:txBody>
      </p:sp>
      <p:sp>
        <p:nvSpPr>
          <p:cNvPr id="819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34820"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针对多个循环结构的测试</a:t>
            </a:r>
            <a:endParaRPr lang="en-US" altLang="zh-CN" sz="3400" b="1" dirty="0" smtClean="0">
              <a:cs typeface="+mn-cs"/>
            </a:endParaRPr>
          </a:p>
          <a:p>
            <a:pPr marL="866775" lvl="2" indent="-469900" eaLnBrk="1" hangingPunct="1">
              <a:defRPr/>
            </a:pPr>
            <a:r>
              <a:rPr lang="zh-CN" altLang="en-US" sz="2600" b="1" dirty="0" smtClean="0">
                <a:cs typeface="+mn-cs"/>
              </a:rPr>
              <a:t>循环节点的串联</a:t>
            </a:r>
            <a:endParaRPr lang="en-US" altLang="zh-CN" sz="2600" b="1" dirty="0" smtClean="0">
              <a:cs typeface="+mn-cs"/>
            </a:endParaRPr>
          </a:p>
          <a:p>
            <a:pPr marL="1255713" lvl="3" indent="-469900" eaLnBrk="1" hangingPunct="1">
              <a:defRPr/>
            </a:pPr>
            <a:r>
              <a:rPr lang="zh-CN" altLang="en-US" sz="2200" b="1" dirty="0">
                <a:cs typeface="+mn-cs"/>
              </a:rPr>
              <a:t>判定节点是独立的，根据单个循环体的测试原则进行测试即可。</a:t>
            </a:r>
            <a:endParaRPr lang="en-US" altLang="zh-CN" sz="2200" b="1" dirty="0">
              <a:cs typeface="+mn-cs"/>
            </a:endParaRPr>
          </a:p>
          <a:p>
            <a:pPr marL="1255713" lvl="3" indent="-469900" eaLnBrk="1" hangingPunct="1">
              <a:defRPr/>
            </a:pPr>
            <a:r>
              <a:rPr lang="zh-CN" altLang="en-US" sz="2200" b="1" dirty="0">
                <a:cs typeface="+mn-cs"/>
              </a:rPr>
              <a:t>判定节点是相互关联的，根据嵌套循环的原则进行</a:t>
            </a:r>
            <a:r>
              <a:rPr lang="zh-CN" altLang="en-US" sz="2200" b="1" dirty="0" smtClean="0">
                <a:cs typeface="+mn-cs"/>
              </a:rPr>
              <a:t>测试</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8378381-A052-4AC2-A744-BA3FFC23628D}" type="slidenum">
              <a:rPr lang="en-US" altLang="zh-CN" smtClean="0"/>
              <a:pPr eaLnBrk="1" hangingPunct="1"/>
              <a:t>16</a:t>
            </a:fld>
            <a:endParaRPr lang="en-US" altLang="zh-CN" smtClean="0"/>
          </a:p>
        </p:txBody>
      </p:sp>
      <p:sp>
        <p:nvSpPr>
          <p:cNvPr id="819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34820"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针对多个循环结构的测试</a:t>
            </a:r>
            <a:endParaRPr lang="en-US" altLang="zh-CN" sz="3400" b="1" dirty="0" smtClean="0">
              <a:cs typeface="+mn-cs"/>
            </a:endParaRPr>
          </a:p>
          <a:p>
            <a:pPr marL="866775" lvl="2" indent="-469900" eaLnBrk="1" hangingPunct="1">
              <a:defRPr/>
            </a:pPr>
            <a:r>
              <a:rPr lang="zh-CN" altLang="en-US" sz="2600" b="1" dirty="0" smtClean="0">
                <a:cs typeface="+mn-cs"/>
              </a:rPr>
              <a:t>循环节点的嵌套</a:t>
            </a:r>
            <a:endParaRPr lang="en-US" altLang="zh-CN" sz="2600" b="1" dirty="0" smtClean="0">
              <a:cs typeface="+mn-cs"/>
            </a:endParaRPr>
          </a:p>
          <a:p>
            <a:pPr marL="911225" lvl="2" indent="-514350" eaLnBrk="1" hangingPunct="1">
              <a:buFont typeface="+mj-lt"/>
              <a:buAutoNum type="arabicPeriod"/>
              <a:defRPr/>
            </a:pPr>
            <a:r>
              <a:rPr lang="zh-CN" altLang="en-US" sz="2600" b="1" dirty="0" smtClean="0">
                <a:cs typeface="+mn-cs"/>
              </a:rPr>
              <a:t>对最内层循环</a:t>
            </a:r>
            <a:r>
              <a:rPr lang="zh-CN" altLang="en-US" sz="2600" b="1" dirty="0" smtClean="0">
                <a:cs typeface="+mn-cs"/>
              </a:rPr>
              <a:t>按照单个循环</a:t>
            </a:r>
            <a:r>
              <a:rPr lang="zh-CN" altLang="en-US" sz="2600" b="1" dirty="0" smtClean="0">
                <a:cs typeface="+mn-cs"/>
              </a:rPr>
              <a:t>的测试方法进行测试，把其他外层循环设置为最小值。</a:t>
            </a:r>
            <a:endParaRPr lang="en-US" altLang="zh-CN" sz="2600" b="1" dirty="0" smtClean="0">
              <a:cs typeface="+mn-cs"/>
            </a:endParaRPr>
          </a:p>
          <a:p>
            <a:pPr marL="911225" lvl="2" indent="-514350" eaLnBrk="1" hangingPunct="1">
              <a:buFont typeface="+mj-lt"/>
              <a:buAutoNum type="arabicPeriod"/>
              <a:defRPr/>
            </a:pPr>
            <a:r>
              <a:rPr lang="zh-CN" altLang="en-US" sz="2600" b="1" dirty="0" smtClean="0">
                <a:cs typeface="+mn-cs"/>
              </a:rPr>
              <a:t>逐步外推，对其外面的循环进行测试。测试时保持本次循环的外层循环仍取最小值，而由本层嵌套循环取“典型”值。</a:t>
            </a:r>
            <a:endParaRPr lang="en-US" altLang="zh-CN" sz="2600" b="1" dirty="0" smtClean="0">
              <a:cs typeface="+mn-cs"/>
            </a:endParaRPr>
          </a:p>
          <a:p>
            <a:pPr marL="911225" lvl="2" indent="-514350" eaLnBrk="1" hangingPunct="1">
              <a:buFont typeface="+mj-lt"/>
              <a:buAutoNum type="arabicPeriod"/>
              <a:defRPr/>
            </a:pPr>
            <a:r>
              <a:rPr lang="zh-CN" altLang="en-US" sz="2600" b="1" dirty="0" smtClean="0">
                <a:cs typeface="+mn-cs"/>
              </a:rPr>
              <a:t>反复进行第</a:t>
            </a:r>
            <a:r>
              <a:rPr lang="en-US" altLang="zh-CN" sz="2600" b="1" dirty="0" smtClean="0">
                <a:cs typeface="+mn-cs"/>
              </a:rPr>
              <a:t>2</a:t>
            </a:r>
            <a:r>
              <a:rPr lang="zh-CN" altLang="en-US" sz="2600" b="1" dirty="0" smtClean="0">
                <a:cs typeface="+mn-cs"/>
              </a:rPr>
              <a:t>步，向外层循环推进，直到所有循环测试完毕。</a:t>
            </a:r>
            <a:endParaRPr lang="en-US" altLang="zh-CN" sz="2600" b="1" dirty="0" smtClean="0">
              <a:cs typeface="+mn-cs"/>
            </a:endParaRPr>
          </a:p>
          <a:p>
            <a:pPr marL="396875" lvl="2" indent="0" eaLnBrk="1" hangingPunct="1">
              <a:buNone/>
              <a:defRPr/>
            </a:pPr>
            <a:endParaRPr lang="en-US" altLang="zh-CN" sz="2600" b="1" dirty="0" smtClean="0">
              <a:cs typeface="+mn-cs"/>
            </a:endParaRPr>
          </a:p>
        </p:txBody>
      </p:sp>
    </p:spTree>
    <p:extLst>
      <p:ext uri="{BB962C8B-B14F-4D97-AF65-F5344CB8AC3E}">
        <p14:creationId xmlns:p14="http://schemas.microsoft.com/office/powerpoint/2010/main" val="177769441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8378381-A052-4AC2-A744-BA3FFC23628D}" type="slidenum">
              <a:rPr lang="en-US" altLang="zh-CN" smtClean="0"/>
              <a:pPr eaLnBrk="1" hangingPunct="1"/>
              <a:t>17</a:t>
            </a:fld>
            <a:endParaRPr lang="en-US" altLang="zh-CN" smtClean="0"/>
          </a:p>
        </p:txBody>
      </p:sp>
      <p:sp>
        <p:nvSpPr>
          <p:cNvPr id="819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34820"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针对多个循环结构的测试</a:t>
            </a:r>
            <a:endParaRPr lang="en-US" altLang="zh-CN" sz="3400" b="1" dirty="0" smtClean="0">
              <a:cs typeface="+mn-cs"/>
            </a:endParaRPr>
          </a:p>
          <a:p>
            <a:pPr marL="866775" lvl="2" indent="-469900" eaLnBrk="1" hangingPunct="1">
              <a:defRPr/>
            </a:pPr>
            <a:r>
              <a:rPr lang="zh-CN" altLang="en-US" sz="2600" b="1" dirty="0" smtClean="0">
                <a:cs typeface="+mn-cs"/>
              </a:rPr>
              <a:t>循环节点的嵌套</a:t>
            </a:r>
            <a:endParaRPr lang="en-US" altLang="zh-CN" sz="2600" b="1" dirty="0" smtClean="0">
              <a:cs typeface="+mn-cs"/>
            </a:endParaRPr>
          </a:p>
          <a:p>
            <a:pPr marL="396875" lvl="2" indent="0" eaLnBrk="1" hangingPunct="1">
              <a:buNone/>
              <a:defRPr/>
            </a:pPr>
            <a:r>
              <a:rPr lang="zh-CN" altLang="en-US" sz="2600" b="1" dirty="0" smtClean="0">
                <a:cs typeface="+mn-cs"/>
              </a:rPr>
              <a:t>考虑特殊组合：</a:t>
            </a:r>
            <a:endParaRPr lang="en-US" altLang="zh-CN" sz="2600" b="1" dirty="0" smtClean="0">
              <a:cs typeface="+mn-cs"/>
            </a:endParaRPr>
          </a:p>
          <a:p>
            <a:pPr marL="1255713" lvl="3" indent="-469900" eaLnBrk="1" hangingPunct="1">
              <a:defRPr/>
            </a:pPr>
            <a:r>
              <a:rPr lang="zh-CN" altLang="en-US" sz="2200" b="1" dirty="0" smtClean="0">
                <a:cs typeface="+mn-cs"/>
              </a:rPr>
              <a:t>内层最小循环次数，外层最小循环次数，计算的结果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内层最小循环次数，外层最大循环次数，计算的结果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内层最大循环次数，外层最小循环次数，计算的结果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内层最大循环次数，外层最大循环次数，计算的结果</a:t>
            </a:r>
            <a:endParaRPr lang="en-US" altLang="zh-CN" sz="2200" b="1" dirty="0" smtClean="0">
              <a:cs typeface="+mn-cs"/>
            </a:endParaRPr>
          </a:p>
          <a:p>
            <a:pPr marL="866775" lvl="2" indent="-469900" eaLnBrk="1" hangingPunct="1">
              <a:defRPr/>
            </a:pPr>
            <a:r>
              <a:rPr lang="zh-CN" altLang="en-US" sz="2600" b="1" dirty="0" smtClean="0">
                <a:cs typeface="+mn-cs"/>
              </a:rPr>
              <a:t>非结构化的循环</a:t>
            </a:r>
            <a:endParaRPr lang="en-US" altLang="zh-CN" sz="2600" b="1" dirty="0" smtClean="0">
              <a:cs typeface="+mn-cs"/>
            </a:endParaRPr>
          </a:p>
          <a:p>
            <a:pPr marL="1255713" lvl="3" indent="-469900" eaLnBrk="1" hangingPunct="1">
              <a:defRPr/>
            </a:pPr>
            <a:r>
              <a:rPr lang="zh-CN" altLang="en-US" sz="2200" b="1" dirty="0">
                <a:cs typeface="+mn-cs"/>
              </a:rPr>
              <a:t>不予</a:t>
            </a:r>
            <a:r>
              <a:rPr lang="zh-CN" altLang="en-US" sz="2200" b="1" dirty="0" smtClean="0">
                <a:cs typeface="+mn-cs"/>
              </a:rPr>
              <a:t>测试</a:t>
            </a:r>
            <a:endParaRPr lang="en-US" altLang="zh-CN" sz="2200" b="1" dirty="0" smtClean="0">
              <a:cs typeface="+mn-cs"/>
            </a:endParaRPr>
          </a:p>
          <a:p>
            <a:pPr marL="1255713" lvl="3" indent="-469900" eaLnBrk="1" hangingPunct="1">
              <a:defRPr/>
            </a:pPr>
            <a:r>
              <a:rPr lang="zh-CN" altLang="en-US" sz="2200" b="1" dirty="0" smtClean="0">
                <a:cs typeface="+mn-cs"/>
              </a:rPr>
              <a:t>参照单个循环体的测试原则进行测试，兼顾特殊组合</a:t>
            </a:r>
            <a:endParaRPr lang="en-US" altLang="zh-CN" sz="2200" b="1" dirty="0">
              <a:cs typeface="+mn-cs"/>
            </a:endParaRPr>
          </a:p>
        </p:txBody>
      </p:sp>
    </p:spTree>
    <p:extLst>
      <p:ext uri="{BB962C8B-B14F-4D97-AF65-F5344CB8AC3E}">
        <p14:creationId xmlns:p14="http://schemas.microsoft.com/office/powerpoint/2010/main" val="77025954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6A76AC5-9862-4089-ABFD-77BDD1D8EAC2}" type="slidenum">
              <a:rPr lang="en-US" altLang="zh-CN" smtClean="0"/>
              <a:pPr eaLnBrk="1" hangingPunct="1"/>
              <a:t>18</a:t>
            </a:fld>
            <a:endParaRPr lang="en-US" altLang="zh-CN" smtClean="0"/>
          </a:p>
        </p:txBody>
      </p:sp>
      <p:sp>
        <p:nvSpPr>
          <p:cNvPr id="1187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5.5 </a:t>
            </a:r>
            <a:r>
              <a:rPr lang="zh-CN" altLang="en-US" b="1" smtClean="0">
                <a:latin typeface="黑体" pitchFamily="2" charset="-122"/>
                <a:ea typeface="黑体" pitchFamily="2" charset="-122"/>
              </a:rPr>
              <a:t>对循环的测试</a:t>
            </a:r>
          </a:p>
        </p:txBody>
      </p:sp>
      <p:sp>
        <p:nvSpPr>
          <p:cNvPr id="11878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3100" b="1" smtClean="0"/>
              <a:t>循环结构的分类</a:t>
            </a:r>
            <a:endParaRPr lang="en-US" altLang="zh-CN" sz="3100" b="1" smtClean="0"/>
          </a:p>
          <a:p>
            <a:pPr lvl="1" eaLnBrk="1" hangingPunct="1"/>
            <a:r>
              <a:rPr lang="zh-CN" altLang="en-US" sz="3100" b="1" smtClean="0"/>
              <a:t>测试难点</a:t>
            </a:r>
            <a:endParaRPr lang="en-US" altLang="zh-CN" sz="3100" b="1" smtClean="0"/>
          </a:p>
          <a:p>
            <a:pPr lvl="1" eaLnBrk="1" hangingPunct="1"/>
            <a:r>
              <a:rPr lang="zh-CN" altLang="en-US" sz="3100" b="1" smtClean="0"/>
              <a:t>针对单个循环节点循环次数的测试</a:t>
            </a:r>
            <a:endParaRPr lang="en-US" altLang="zh-CN" sz="3100" b="1" smtClean="0"/>
          </a:p>
          <a:p>
            <a:pPr lvl="1" eaLnBrk="1" hangingPunct="1"/>
            <a:r>
              <a:rPr lang="zh-CN" altLang="en-US" sz="3100" b="1" smtClean="0"/>
              <a:t>针对多个循环节点循环过程的测试</a:t>
            </a:r>
            <a:endParaRPr lang="en-US" altLang="zh-CN" sz="3100" b="1" smtClean="0"/>
          </a:p>
          <a:p>
            <a:pPr lvl="1" eaLnBrk="1" hangingPunct="1"/>
            <a:r>
              <a:rPr lang="zh-CN" altLang="en-US" sz="3100" b="1" smtClean="0">
                <a:solidFill>
                  <a:srgbClr val="0000FF"/>
                </a:solidFill>
              </a:rPr>
              <a:t>针对多个循环结构的测试</a:t>
            </a:r>
          </a:p>
        </p:txBody>
      </p:sp>
    </p:spTree>
    <p:extLst>
      <p:ext uri="{BB962C8B-B14F-4D97-AF65-F5344CB8AC3E}">
        <p14:creationId xmlns:p14="http://schemas.microsoft.com/office/powerpoint/2010/main" val="55399467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9FFC9E8-F51F-421F-B71C-943D83C89376}" type="slidenum">
              <a:rPr lang="en-US" altLang="zh-CN" smtClean="0"/>
              <a:pPr eaLnBrk="1" hangingPunct="1"/>
              <a:t>19</a:t>
            </a:fld>
            <a:endParaRPr lang="en-US" altLang="zh-CN" smtClean="0"/>
          </a:p>
        </p:txBody>
      </p:sp>
      <p:sp>
        <p:nvSpPr>
          <p:cNvPr id="1177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5.5 </a:t>
            </a:r>
            <a:r>
              <a:rPr lang="zh-CN" altLang="en-US" b="1" smtClean="0">
                <a:latin typeface="黑体" pitchFamily="2" charset="-122"/>
                <a:ea typeface="黑体" pitchFamily="2" charset="-122"/>
              </a:rPr>
              <a:t>对循环的测试</a:t>
            </a:r>
          </a:p>
        </p:txBody>
      </p:sp>
      <p:sp>
        <p:nvSpPr>
          <p:cNvPr id="117764" name="Rectangle 3"/>
          <p:cNvSpPr>
            <a:spLocks noGrp="1" noChangeArrowheads="1"/>
          </p:cNvSpPr>
          <p:nvPr>
            <p:ph type="body" idx="1"/>
          </p:nvPr>
        </p:nvSpPr>
        <p:spPr/>
        <p:txBody>
          <a:bodyPr/>
          <a:lstStyle/>
          <a:p>
            <a:pPr eaLnBrk="1" hangingPunct="1"/>
            <a:r>
              <a:rPr lang="zh-CN" altLang="en-US" sz="3400" b="1" smtClean="0"/>
              <a:t>针对多个循环节点循环过程的测试</a:t>
            </a:r>
            <a:endParaRPr lang="en-US" altLang="zh-CN" sz="3400" b="1" smtClean="0"/>
          </a:p>
          <a:p>
            <a:pPr lvl="1" eaLnBrk="1" hangingPunct="1"/>
            <a:r>
              <a:rPr lang="zh-CN" altLang="en-US" b="1" smtClean="0"/>
              <a:t>循环的初始化</a:t>
            </a:r>
            <a:endParaRPr lang="en-US" altLang="zh-CN" b="1" smtClean="0"/>
          </a:p>
          <a:p>
            <a:pPr lvl="1" eaLnBrk="1" hangingPunct="1"/>
            <a:r>
              <a:rPr lang="zh-CN" altLang="en-US" b="1" smtClean="0"/>
              <a:t>循环的迭代</a:t>
            </a:r>
            <a:endParaRPr lang="en-US" altLang="zh-CN" b="1" smtClean="0"/>
          </a:p>
          <a:p>
            <a:pPr lvl="1" eaLnBrk="1" hangingPunct="1"/>
            <a:r>
              <a:rPr lang="zh-CN" altLang="en-US" b="1" smtClean="0"/>
              <a:t>循环的终止</a:t>
            </a:r>
          </a:p>
        </p:txBody>
      </p:sp>
    </p:spTree>
    <p:extLst>
      <p:ext uri="{BB962C8B-B14F-4D97-AF65-F5344CB8AC3E}">
        <p14:creationId xmlns:p14="http://schemas.microsoft.com/office/powerpoint/2010/main" val="34954995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20E09B6-8B52-4DFF-8E8E-77B8AD4C76C1}"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49" charset="-122"/>
                <a:ea typeface="黑体" pitchFamily="49" charset="-122"/>
              </a:rPr>
              <a:t>第</a:t>
            </a:r>
            <a:r>
              <a:rPr lang="en-US" altLang="zh-CN" b="1" smtClean="0">
                <a:latin typeface="黑体" pitchFamily="49" charset="-122"/>
                <a:ea typeface="黑体" pitchFamily="49" charset="-122"/>
              </a:rPr>
              <a:t>3</a:t>
            </a:r>
            <a:r>
              <a:rPr lang="zh-CN" altLang="en-US" b="1" smtClean="0">
                <a:latin typeface="黑体" pitchFamily="49" charset="-122"/>
                <a:ea typeface="黑体" pitchFamily="49"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r>
              <a:rPr lang="zh-CN" altLang="en-US" sz="3100" b="1" dirty="0" smtClean="0"/>
              <a:t>对循环的测试</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DAABEC3-E9CE-40D2-B479-EE09F47B572A}" type="slidenum">
              <a:rPr lang="en-US" altLang="zh-CN" smtClean="0"/>
              <a:pPr eaLnBrk="1" hangingPunct="1"/>
              <a:t>20</a:t>
            </a:fld>
            <a:endParaRPr lang="en-US" altLang="zh-CN" smtClean="0"/>
          </a:p>
        </p:txBody>
      </p:sp>
      <p:sp>
        <p:nvSpPr>
          <p:cNvPr id="880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88068" name="Rectangle 3"/>
          <p:cNvSpPr>
            <a:spLocks noGrp="1" noChangeArrowheads="1"/>
          </p:cNvSpPr>
          <p:nvPr>
            <p:ph type="body" idx="1"/>
          </p:nvPr>
        </p:nvSpPr>
        <p:spPr/>
        <p:txBody>
          <a:bodyPr/>
          <a:lstStyle/>
          <a:p>
            <a:pPr eaLnBrk="1" hangingPunct="1"/>
            <a:r>
              <a:rPr lang="zh-CN" altLang="en-US" sz="3400" b="1" smtClean="0"/>
              <a:t>小结</a:t>
            </a:r>
            <a:endParaRPr lang="en-US" altLang="zh-CN" sz="3400" b="1" smtClean="0"/>
          </a:p>
          <a:p>
            <a:pPr lvl="1" eaLnBrk="1" hangingPunct="1"/>
            <a:r>
              <a:rPr lang="zh-CN" altLang="en-US" b="1" smtClean="0"/>
              <a:t>对循环的测试一方面是对测试过程进行静态检查，另一方面是通过控制循环边界来观察执行结果是否与预期输出保持一致</a:t>
            </a:r>
            <a:endParaRPr lang="en-US" altLang="zh-CN" b="1" smtClean="0"/>
          </a:p>
          <a:p>
            <a:pPr lvl="1" eaLnBrk="1" hangingPunct="1"/>
            <a:r>
              <a:rPr lang="zh-CN" altLang="en-US" b="1" smtClean="0"/>
              <a:t>对循环的测试重点在于观察循环过程是否符合设计，并不考虑循环体所涉及的相关变量所反映的结果有何实质含义，事实上，这也是所有白盒测试方法的局限所在</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pPr algn="ctr"/>
            <a:r>
              <a:rPr lang="zh-CN" altLang="en-US" b="1" smtClean="0">
                <a:latin typeface="黑体" pitchFamily="49" charset="-122"/>
                <a:ea typeface="黑体" pitchFamily="49" charset="-122"/>
              </a:rPr>
              <a:t>谢 谢</a:t>
            </a:r>
          </a:p>
        </p:txBody>
      </p:sp>
      <p:sp>
        <p:nvSpPr>
          <p:cNvPr id="116739" name="内容占位符 2"/>
          <p:cNvSpPr>
            <a:spLocks noGrp="1"/>
          </p:cNvSpPr>
          <p:nvPr>
            <p:ph idx="1"/>
          </p:nvPr>
        </p:nvSpPr>
        <p:spPr/>
        <p:txBody>
          <a:bodyPr/>
          <a:lstStyle/>
          <a:p>
            <a:endParaRPr lang="zh-CN" altLang="en-US" smtClean="0"/>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0F89058-6E73-47EC-9C9A-5D4E267332A9}" type="slidenum">
              <a:rPr lang="en-US" altLang="zh-CN" smtClean="0"/>
              <a:pPr eaLnBrk="1" hangingPunct="1"/>
              <a:t>21</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EA7886-02BA-45C1-BAFA-9B2ED59B2611}" type="slidenum">
              <a:rPr lang="en-US" altLang="zh-CN" smtClean="0"/>
              <a:pPr eaLnBrk="1" hangingPunct="1"/>
              <a:t>3</a:t>
            </a:fld>
            <a:endParaRPr lang="en-US" altLang="zh-CN" smtClean="0"/>
          </a:p>
        </p:txBody>
      </p:sp>
      <p:sp>
        <p:nvSpPr>
          <p:cNvPr id="716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1684" name="Rectangle 3"/>
          <p:cNvSpPr>
            <a:spLocks noGrp="1" noChangeArrowheads="1"/>
          </p:cNvSpPr>
          <p:nvPr>
            <p:ph type="body" idx="1"/>
          </p:nvPr>
        </p:nvSpPr>
        <p:spPr/>
        <p:txBody>
          <a:bodyPr/>
          <a:lstStyle/>
          <a:p>
            <a:pPr eaLnBrk="1" hangingPunct="1"/>
            <a:r>
              <a:rPr lang="zh-CN" altLang="en-US" sz="3400" b="1" smtClean="0"/>
              <a:t>基本原理</a:t>
            </a:r>
            <a:endParaRPr lang="en-US" altLang="zh-CN" sz="3400" b="1" smtClean="0"/>
          </a:p>
          <a:p>
            <a:pPr eaLnBrk="1" hangingPunct="1"/>
            <a:r>
              <a:rPr lang="zh-CN" altLang="en-US" sz="3400" b="1" smtClean="0"/>
              <a:t>重点关注循环的过程正确性，即在循环的边界和运行界限内对循环体的执行过程进行测试</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724BC2-4311-4A8E-9323-07622B0E6779}" type="slidenum">
              <a:rPr lang="en-US" altLang="zh-CN" smtClean="0"/>
              <a:pPr eaLnBrk="1" hangingPunct="1"/>
              <a:t>4</a:t>
            </a:fld>
            <a:endParaRPr lang="en-US" altLang="zh-CN" smtClean="0"/>
          </a:p>
        </p:txBody>
      </p:sp>
      <p:sp>
        <p:nvSpPr>
          <p:cNvPr id="727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2708"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solidFill>
                  <a:srgbClr val="0000FF"/>
                </a:solidFill>
              </a:rPr>
              <a:t>循环结构的分类</a:t>
            </a:r>
            <a:endParaRPr lang="en-US" altLang="zh-CN" sz="3100" b="1" dirty="0" smtClean="0">
              <a:solidFill>
                <a:srgbClr val="0000FF"/>
              </a:solidFill>
            </a:endParaRPr>
          </a:p>
          <a:p>
            <a:pPr lvl="1" eaLnBrk="1" hangingPunct="1"/>
            <a:r>
              <a:rPr lang="zh-CN" altLang="en-US" sz="3100" b="1" dirty="0" smtClean="0"/>
              <a:t>测试难点</a:t>
            </a:r>
            <a:endParaRPr lang="en-US" altLang="zh-CN" sz="3100" b="1" dirty="0" smtClean="0"/>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t>针对</a:t>
            </a:r>
            <a:r>
              <a:rPr lang="zh-CN" altLang="en-US" sz="3100" b="1" dirty="0"/>
              <a:t>单</a:t>
            </a:r>
            <a:r>
              <a:rPr lang="zh-CN" altLang="en-US" sz="3100" b="1" dirty="0" smtClean="0"/>
              <a:t>个循环节点循环过程的测试</a:t>
            </a:r>
            <a:endParaRPr lang="en-US" altLang="zh-CN" sz="3100" b="1" dirty="0" smtClean="0"/>
          </a:p>
          <a:p>
            <a:pPr lvl="1" eaLnBrk="1" hangingPunct="1"/>
            <a:r>
              <a:rPr lang="zh-CN" altLang="en-US" sz="3100" b="1" dirty="0" smtClean="0"/>
              <a:t>针对多个循环结构的测试</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D5D701A-C203-43E1-B2F0-B2726AF4D75E}" type="slidenum">
              <a:rPr lang="en-US" altLang="zh-CN" smtClean="0"/>
              <a:pPr eaLnBrk="1" hangingPunct="1"/>
              <a:t>5</a:t>
            </a:fld>
            <a:endParaRPr lang="en-US" altLang="zh-CN" smtClean="0"/>
          </a:p>
        </p:txBody>
      </p:sp>
      <p:sp>
        <p:nvSpPr>
          <p:cNvPr id="737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34820"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循环结构的分类</a:t>
            </a:r>
            <a:endParaRPr lang="en-US" altLang="zh-CN" sz="3400" b="1" dirty="0" smtClean="0">
              <a:cs typeface="+mn-cs"/>
            </a:endParaRPr>
          </a:p>
        </p:txBody>
      </p:sp>
      <p:pic>
        <p:nvPicPr>
          <p:cNvPr id="73734" name="Picture 2" descr="5t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680" y="2571749"/>
            <a:ext cx="842645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71453FD-C294-4F9E-A67F-8ABFAE1B57A8}" type="slidenum">
              <a:rPr lang="en-US" altLang="zh-CN" smtClean="0"/>
              <a:pPr eaLnBrk="1" hangingPunct="1"/>
              <a:t>6</a:t>
            </a:fld>
            <a:endParaRPr lang="en-US" altLang="zh-CN" smtClean="0"/>
          </a:p>
        </p:txBody>
      </p:sp>
      <p:sp>
        <p:nvSpPr>
          <p:cNvPr id="747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4756"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solidFill>
                  <a:srgbClr val="0000FF"/>
                </a:solidFill>
              </a:rPr>
              <a:t>测试难点</a:t>
            </a:r>
            <a:endParaRPr lang="en-US" altLang="zh-CN" sz="3100" b="1" dirty="0" smtClean="0">
              <a:solidFill>
                <a:srgbClr val="0000FF"/>
              </a:solidFill>
            </a:endParaRPr>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t>针对单个循环节点循环过程的测试</a:t>
            </a:r>
            <a:endParaRPr lang="en-US" altLang="zh-CN" sz="3100" b="1" dirty="0" smtClean="0"/>
          </a:p>
          <a:p>
            <a:pPr lvl="1" eaLnBrk="1" hangingPunct="1"/>
            <a:r>
              <a:rPr lang="zh-CN" altLang="en-US" sz="3100" b="1" dirty="0" smtClean="0"/>
              <a:t>针对多个循环结构的测试</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C0B5BEC-582B-4E46-B628-43F86EB76354}" type="slidenum">
              <a:rPr lang="en-US" altLang="zh-CN" smtClean="0"/>
              <a:pPr eaLnBrk="1" hangingPunct="1"/>
              <a:t>7</a:t>
            </a:fld>
            <a:endParaRPr lang="en-US" altLang="zh-CN" smtClean="0"/>
          </a:p>
        </p:txBody>
      </p:sp>
      <p:sp>
        <p:nvSpPr>
          <p:cNvPr id="7577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5.5 </a:t>
            </a:r>
            <a:r>
              <a:rPr lang="zh-CN" altLang="en-US" b="1" dirty="0" smtClean="0">
                <a:latin typeface="黑体" pitchFamily="49" charset="-122"/>
                <a:ea typeface="黑体" pitchFamily="49" charset="-122"/>
              </a:rPr>
              <a:t>对循环的测试</a:t>
            </a:r>
          </a:p>
        </p:txBody>
      </p:sp>
      <p:sp>
        <p:nvSpPr>
          <p:cNvPr id="75780" name="Rectangle 3"/>
          <p:cNvSpPr>
            <a:spLocks noGrp="1" noChangeArrowheads="1"/>
          </p:cNvSpPr>
          <p:nvPr>
            <p:ph type="body" idx="1"/>
          </p:nvPr>
        </p:nvSpPr>
        <p:spPr/>
        <p:txBody>
          <a:bodyPr/>
          <a:lstStyle/>
          <a:p>
            <a:pPr eaLnBrk="1" hangingPunct="1"/>
            <a:r>
              <a:rPr lang="zh-CN" altLang="en-US" sz="3400" b="1" smtClean="0"/>
              <a:t>测试难点</a:t>
            </a:r>
            <a:endParaRPr lang="en-US" altLang="zh-CN" sz="3400" b="1" smtClean="0"/>
          </a:p>
          <a:p>
            <a:pPr lvl="1"/>
            <a:r>
              <a:rPr lang="zh-CN" altLang="en-US" b="1" smtClean="0"/>
              <a:t>对于单个循环节点，如何结合循环次数的边界进行测试</a:t>
            </a:r>
          </a:p>
          <a:p>
            <a:pPr lvl="1"/>
            <a:r>
              <a:rPr lang="zh-CN" altLang="en-US" b="1" smtClean="0"/>
              <a:t>对于单个循环节点，如何设计测试用例来保证循环的完整性</a:t>
            </a:r>
          </a:p>
          <a:p>
            <a:pPr lvl="1"/>
            <a:r>
              <a:rPr lang="zh-CN" altLang="en-US" b="1" smtClean="0"/>
              <a:t>对于串联的循环节点，如何保证测试的全面性</a:t>
            </a:r>
          </a:p>
          <a:p>
            <a:pPr lvl="1"/>
            <a:r>
              <a:rPr lang="zh-CN" altLang="en-US" b="1" smtClean="0"/>
              <a:t>对于非结构化的循环，如何进行测试</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B2AA56-B63F-4196-8AC5-BFB04BC2029D}" type="slidenum">
              <a:rPr lang="en-US" altLang="zh-CN" smtClean="0"/>
              <a:pPr eaLnBrk="1" hangingPunct="1"/>
              <a:t>8</a:t>
            </a:fld>
            <a:endParaRPr lang="en-US" altLang="zh-CN" smtClean="0"/>
          </a:p>
        </p:txBody>
      </p:sp>
      <p:sp>
        <p:nvSpPr>
          <p:cNvPr id="7680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6804"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t>测试难点</a:t>
            </a:r>
            <a:endParaRPr lang="en-US" altLang="zh-CN" sz="3100" b="1" dirty="0" smtClean="0"/>
          </a:p>
          <a:p>
            <a:pPr lvl="1" eaLnBrk="1" hangingPunct="1"/>
            <a:r>
              <a:rPr lang="zh-CN" altLang="en-US" sz="3100" b="1" dirty="0" smtClean="0">
                <a:solidFill>
                  <a:srgbClr val="0000FF"/>
                </a:solidFill>
              </a:rPr>
              <a:t>针对单个循环节点循环次数的测试</a:t>
            </a:r>
            <a:endParaRPr lang="en-US" altLang="zh-CN" sz="3100" b="1" dirty="0" smtClean="0">
              <a:solidFill>
                <a:srgbClr val="0000FF"/>
              </a:solidFill>
            </a:endParaRPr>
          </a:p>
          <a:p>
            <a:pPr lvl="1" eaLnBrk="1" hangingPunct="1"/>
            <a:r>
              <a:rPr lang="zh-CN" altLang="en-US" sz="3100" b="1" dirty="0" smtClean="0"/>
              <a:t>针对单个循环节点循环过程的测试</a:t>
            </a:r>
            <a:endParaRPr lang="en-US" altLang="zh-CN" sz="3100" b="1" dirty="0" smtClean="0"/>
          </a:p>
          <a:p>
            <a:pPr lvl="1" eaLnBrk="1" hangingPunct="1"/>
            <a:r>
              <a:rPr lang="zh-CN" altLang="en-US" sz="3100" b="1" dirty="0" smtClean="0"/>
              <a:t>针对多个循环结构的测试</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A258DF-0155-4CE4-B48F-BE912AE87A7A}" type="slidenum">
              <a:rPr lang="en-US" altLang="zh-CN" smtClean="0"/>
              <a:pPr eaLnBrk="1" hangingPunct="1"/>
              <a:t>9</a:t>
            </a:fld>
            <a:endParaRPr lang="en-US" altLang="zh-CN" smtClean="0"/>
          </a:p>
        </p:txBody>
      </p:sp>
      <p:sp>
        <p:nvSpPr>
          <p:cNvPr id="778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7828" name="Rectangle 3"/>
          <p:cNvSpPr>
            <a:spLocks noGrp="1" noChangeArrowheads="1"/>
          </p:cNvSpPr>
          <p:nvPr>
            <p:ph type="body" idx="1"/>
          </p:nvPr>
        </p:nvSpPr>
        <p:spPr/>
        <p:txBody>
          <a:bodyPr/>
          <a:lstStyle/>
          <a:p>
            <a:pPr eaLnBrk="1" hangingPunct="1"/>
            <a:r>
              <a:rPr lang="zh-CN" altLang="en-US" sz="3400" b="1" dirty="0" smtClean="0"/>
              <a:t>针对单个循环节点循环次数的测试</a:t>
            </a:r>
            <a:endParaRPr lang="en-US" altLang="zh-CN" sz="3400" b="1" dirty="0" smtClean="0"/>
          </a:p>
          <a:p>
            <a:pPr lvl="1"/>
            <a:r>
              <a:rPr lang="zh-CN" altLang="en-US" b="1" dirty="0" smtClean="0"/>
              <a:t>循环</a:t>
            </a:r>
            <a:r>
              <a:rPr lang="en-US" altLang="en-US" b="1" dirty="0" smtClean="0"/>
              <a:t>0</a:t>
            </a:r>
            <a:r>
              <a:rPr lang="zh-CN" altLang="en-US" b="1" dirty="0" smtClean="0"/>
              <a:t>次</a:t>
            </a:r>
            <a:r>
              <a:rPr lang="en-US" altLang="en-US" b="1" dirty="0" smtClean="0"/>
              <a:t>(</a:t>
            </a:r>
            <a:r>
              <a:rPr lang="zh-CN" altLang="en-US" b="1" dirty="0" smtClean="0"/>
              <a:t>即不执行循环体</a:t>
            </a:r>
            <a:r>
              <a:rPr lang="en-US" altLang="en-US" b="1" dirty="0" smtClean="0"/>
              <a:t>)</a:t>
            </a:r>
            <a:r>
              <a:rPr lang="zh-CN" altLang="en-US" b="1" dirty="0" smtClean="0"/>
              <a:t>；</a:t>
            </a:r>
          </a:p>
          <a:p>
            <a:pPr lvl="1"/>
            <a:r>
              <a:rPr lang="zh-CN" altLang="en-US" b="1" dirty="0" smtClean="0"/>
              <a:t>循环</a:t>
            </a:r>
            <a:r>
              <a:rPr lang="en-US" altLang="en-US" b="1" dirty="0" smtClean="0"/>
              <a:t>1</a:t>
            </a:r>
            <a:r>
              <a:rPr lang="zh-CN" altLang="en-US" b="1" dirty="0" smtClean="0"/>
              <a:t>次；</a:t>
            </a:r>
          </a:p>
          <a:p>
            <a:pPr lvl="1"/>
            <a:r>
              <a:rPr lang="zh-CN" altLang="en-US" b="1" dirty="0" smtClean="0"/>
              <a:t>循环</a:t>
            </a:r>
            <a:r>
              <a:rPr lang="en-US" altLang="en-US" b="1" dirty="0" smtClean="0"/>
              <a:t>2</a:t>
            </a:r>
            <a:r>
              <a:rPr lang="zh-CN" altLang="en-US" b="1" dirty="0" smtClean="0"/>
              <a:t>次；</a:t>
            </a:r>
          </a:p>
          <a:p>
            <a:pPr lvl="1"/>
            <a:r>
              <a:rPr lang="zh-CN" altLang="en-US" b="1" dirty="0" smtClean="0"/>
              <a:t>循环</a:t>
            </a:r>
            <a:r>
              <a:rPr lang="en-US" altLang="zh-CN" b="1" dirty="0" smtClean="0"/>
              <a:t>m</a:t>
            </a:r>
            <a:r>
              <a:rPr lang="zh-CN" altLang="en-US" b="1" dirty="0" smtClean="0"/>
              <a:t>次</a:t>
            </a:r>
            <a:r>
              <a:rPr lang="en-US" altLang="zh-CN" b="1" dirty="0" smtClean="0"/>
              <a:t>/</a:t>
            </a:r>
            <a:r>
              <a:rPr lang="zh-CN" altLang="en-US" b="1" dirty="0" smtClean="0"/>
              <a:t>正常次数</a:t>
            </a:r>
            <a:r>
              <a:rPr lang="en-US" altLang="en-US" b="1" dirty="0" smtClean="0"/>
              <a:t>(</a:t>
            </a:r>
            <a:r>
              <a:rPr lang="zh-CN" altLang="en-US" b="1" dirty="0" smtClean="0"/>
              <a:t>通常为最大次数的一半</a:t>
            </a:r>
            <a:r>
              <a:rPr lang="en-US" altLang="en-US" b="1" dirty="0" smtClean="0"/>
              <a:t>)</a:t>
            </a:r>
            <a:r>
              <a:rPr lang="zh-CN" altLang="en-US" b="1" dirty="0" smtClean="0"/>
              <a:t>；</a:t>
            </a:r>
          </a:p>
          <a:p>
            <a:pPr lvl="1"/>
            <a:r>
              <a:rPr lang="zh-CN" altLang="en-US" b="1" dirty="0" smtClean="0"/>
              <a:t>循环</a:t>
            </a:r>
            <a:r>
              <a:rPr lang="en-US" altLang="en-US" b="1" dirty="0" smtClean="0"/>
              <a:t>n-1</a:t>
            </a:r>
            <a:r>
              <a:rPr lang="zh-CN" altLang="en-US" b="1" dirty="0" smtClean="0"/>
              <a:t>次；</a:t>
            </a:r>
          </a:p>
          <a:p>
            <a:pPr lvl="1"/>
            <a:r>
              <a:rPr lang="zh-CN" altLang="en-US" b="1" dirty="0" smtClean="0"/>
              <a:t>循环</a:t>
            </a:r>
            <a:r>
              <a:rPr lang="en-US" altLang="en-US" b="1" dirty="0" smtClean="0"/>
              <a:t>n</a:t>
            </a:r>
            <a:r>
              <a:rPr lang="zh-CN" altLang="en-US" b="1" dirty="0" smtClean="0"/>
              <a:t>次</a:t>
            </a:r>
            <a:endParaRPr lang="en-US" altLang="zh-CN" b="1" dirty="0" smtClean="0"/>
          </a:p>
          <a:p>
            <a:pPr lvl="1"/>
            <a:r>
              <a:rPr lang="zh-CN" altLang="en-US" b="1" dirty="0"/>
              <a:t>循环</a:t>
            </a:r>
            <a:r>
              <a:rPr lang="en-US" altLang="en-US" b="1" dirty="0" smtClean="0"/>
              <a:t>n+1</a:t>
            </a:r>
            <a:r>
              <a:rPr lang="zh-CN" altLang="en-US" b="1" dirty="0" smtClean="0"/>
              <a:t>次</a:t>
            </a:r>
            <a:endParaRPr lang="en-US" altLang="zh-CN" b="1" dirty="0"/>
          </a:p>
          <a:p>
            <a:pPr lvl="1"/>
            <a:endParaRPr lang="zh-CN" altLang="en-US" b="1"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946</TotalTime>
  <Words>815</Words>
  <Application>Microsoft Office PowerPoint</Application>
  <PresentationFormat>全屏显示(4:3)</PresentationFormat>
  <Paragraphs>152</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Profile</vt:lpstr>
      <vt:lpstr>软件测试实用教程 ——方法与实践</vt:lpstr>
      <vt:lpstr>第3章  黑盒测试技术</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88</cp:revision>
  <dcterms:created xsi:type="dcterms:W3CDTF">2008-07-27T05:17:11Z</dcterms:created>
  <dcterms:modified xsi:type="dcterms:W3CDTF">2017-11-13T06:50:15Z</dcterms:modified>
</cp:coreProperties>
</file>