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5"/>
  </p:notesMasterIdLst>
  <p:handoutMasterIdLst>
    <p:handoutMasterId r:id="rId66"/>
  </p:handoutMasterIdLst>
  <p:sldIdLst>
    <p:sldId id="256" r:id="rId2"/>
    <p:sldId id="257" r:id="rId3"/>
    <p:sldId id="285" r:id="rId4"/>
    <p:sldId id="258" r:id="rId5"/>
    <p:sldId id="317" r:id="rId6"/>
    <p:sldId id="372" r:id="rId7"/>
    <p:sldId id="373" r:id="rId8"/>
    <p:sldId id="260" r:id="rId9"/>
    <p:sldId id="263" r:id="rId10"/>
    <p:sldId id="318" r:id="rId11"/>
    <p:sldId id="329" r:id="rId12"/>
    <p:sldId id="330" r:id="rId13"/>
    <p:sldId id="331" r:id="rId14"/>
    <p:sldId id="291" r:id="rId15"/>
    <p:sldId id="332" r:id="rId16"/>
    <p:sldId id="333" r:id="rId17"/>
    <p:sldId id="334" r:id="rId18"/>
    <p:sldId id="345" r:id="rId19"/>
    <p:sldId id="347" r:id="rId20"/>
    <p:sldId id="344" r:id="rId21"/>
    <p:sldId id="346" r:id="rId22"/>
    <p:sldId id="343" r:id="rId23"/>
    <p:sldId id="348" r:id="rId24"/>
    <p:sldId id="319" r:id="rId25"/>
    <p:sldId id="349" r:id="rId26"/>
    <p:sldId id="350" r:id="rId27"/>
    <p:sldId id="351" r:id="rId28"/>
    <p:sldId id="352" r:id="rId29"/>
    <p:sldId id="353" r:id="rId30"/>
    <p:sldId id="354" r:id="rId31"/>
    <p:sldId id="355" r:id="rId32"/>
    <p:sldId id="265" r:id="rId33"/>
    <p:sldId id="268" r:id="rId34"/>
    <p:sldId id="269" r:id="rId35"/>
    <p:sldId id="356" r:id="rId36"/>
    <p:sldId id="335" r:id="rId37"/>
    <p:sldId id="336" r:id="rId38"/>
    <p:sldId id="337" r:id="rId39"/>
    <p:sldId id="359" r:id="rId40"/>
    <p:sldId id="270" r:id="rId41"/>
    <p:sldId id="358" r:id="rId42"/>
    <p:sldId id="360" r:id="rId43"/>
    <p:sldId id="362" r:id="rId44"/>
    <p:sldId id="271" r:id="rId45"/>
    <p:sldId id="272" r:id="rId46"/>
    <p:sldId id="366" r:id="rId47"/>
    <p:sldId id="363" r:id="rId48"/>
    <p:sldId id="364" r:id="rId49"/>
    <p:sldId id="365" r:id="rId50"/>
    <p:sldId id="273" r:id="rId51"/>
    <p:sldId id="367" r:id="rId52"/>
    <p:sldId id="276" r:id="rId53"/>
    <p:sldId id="368" r:id="rId54"/>
    <p:sldId id="278" r:id="rId55"/>
    <p:sldId id="279" r:id="rId56"/>
    <p:sldId id="369" r:id="rId57"/>
    <p:sldId id="280" r:id="rId58"/>
    <p:sldId id="338" r:id="rId59"/>
    <p:sldId id="370" r:id="rId60"/>
    <p:sldId id="371" r:id="rId61"/>
    <p:sldId id="340" r:id="rId62"/>
    <p:sldId id="341" r:id="rId63"/>
    <p:sldId id="316"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98" y="15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E59BBBD-4CAB-4B52-9292-A84DAE21EF5E}" type="slidenum">
              <a:rPr lang="en-US" altLang="zh-CN"/>
              <a:pPr>
                <a:defRPr/>
              </a:pPr>
              <a:t>‹#›</a:t>
            </a:fld>
            <a:endParaRPr lang="en-US" altLang="zh-CN"/>
          </a:p>
        </p:txBody>
      </p:sp>
    </p:spTree>
    <p:extLst>
      <p:ext uri="{BB962C8B-B14F-4D97-AF65-F5344CB8AC3E}">
        <p14:creationId xmlns:p14="http://schemas.microsoft.com/office/powerpoint/2010/main" val="76174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534B41A-998B-4E2A-AD46-243E9EF0BC00}" type="slidenum">
              <a:rPr lang="en-US" altLang="zh-CN"/>
              <a:pPr>
                <a:defRPr/>
              </a:pPr>
              <a:t>‹#›</a:t>
            </a:fld>
            <a:endParaRPr lang="en-US" altLang="zh-CN"/>
          </a:p>
        </p:txBody>
      </p:sp>
    </p:spTree>
    <p:extLst>
      <p:ext uri="{BB962C8B-B14F-4D97-AF65-F5344CB8AC3E}">
        <p14:creationId xmlns:p14="http://schemas.microsoft.com/office/powerpoint/2010/main" val="2521378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303DE76-FD50-4419-B03E-9713B1927BF3}" type="slidenum">
              <a:rPr lang="en-US" altLang="zh-CN"/>
              <a:pPr>
                <a:defRPr/>
              </a:pPr>
              <a:t>‹#›</a:t>
            </a:fld>
            <a:endParaRPr lang="en-US" altLang="zh-CN"/>
          </a:p>
        </p:txBody>
      </p:sp>
    </p:spTree>
    <p:extLst>
      <p:ext uri="{BB962C8B-B14F-4D97-AF65-F5344CB8AC3E}">
        <p14:creationId xmlns:p14="http://schemas.microsoft.com/office/powerpoint/2010/main" val="2766793617"/>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699F9-95DB-4A27-9079-A722BD4F6D9E}" type="slidenum">
              <a:rPr lang="en-US" altLang="zh-CN"/>
              <a:pPr>
                <a:defRPr/>
              </a:pPr>
              <a:t>‹#›</a:t>
            </a:fld>
            <a:endParaRPr lang="en-US" altLang="zh-CN"/>
          </a:p>
        </p:txBody>
      </p:sp>
    </p:spTree>
    <p:extLst>
      <p:ext uri="{BB962C8B-B14F-4D97-AF65-F5344CB8AC3E}">
        <p14:creationId xmlns:p14="http://schemas.microsoft.com/office/powerpoint/2010/main" val="387607502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2155" y="-1085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95536" y="1755913"/>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300" name="AutoShape 4"/>
          <p:cNvSpPr>
            <a:spLocks noChangeArrowheads="1"/>
          </p:cNvSpPr>
          <p:nvPr/>
        </p:nvSpPr>
        <p:spPr bwMode="auto">
          <a:xfrm>
            <a:off x="467544" y="1052736"/>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9C24347-E065-4312-870C-19DB1047A0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7.2 </a:t>
            </a:r>
            <a:r>
              <a:rPr lang="zh-CN" altLang="en-US" b="1" dirty="0" smtClean="0">
                <a:latin typeface="黑体" pitchFamily="2" charset="-122"/>
                <a:ea typeface="黑体" pitchFamily="2" charset="-122"/>
              </a:rPr>
              <a:t>单元测试的内容</a:t>
            </a: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p>
          <a:p>
            <a:pPr lvl="1"/>
            <a:r>
              <a:rPr lang="zh-CN" altLang="en-US" sz="2200" b="1" dirty="0" smtClean="0"/>
              <a:t>输入的实参与形参在个数、属性、量纲和顺序上是否匹配；</a:t>
            </a:r>
          </a:p>
          <a:p>
            <a:pPr lvl="1"/>
            <a:r>
              <a:rPr lang="zh-CN" altLang="en-US" sz="2200" b="1" dirty="0" smtClean="0"/>
              <a:t>被测模块调用其他模块时，传递的实参在个数、属性、量纲和顺序上与被调用模块的形参是否匹配；</a:t>
            </a:r>
          </a:p>
          <a:p>
            <a:pPr lvl="1"/>
            <a:r>
              <a:rPr lang="zh-CN" altLang="en-US" sz="2200" b="1" dirty="0" smtClean="0"/>
              <a:t>是否存在与当前入口点无关的参数引用；</a:t>
            </a:r>
          </a:p>
          <a:p>
            <a:pPr lvl="1"/>
            <a:r>
              <a:rPr lang="zh-CN" altLang="en-US" sz="2200" b="1" dirty="0" smtClean="0"/>
              <a:t>是否修改了只作输入用的只读形参；</a:t>
            </a:r>
          </a:p>
          <a:p>
            <a:pPr lvl="1"/>
            <a:r>
              <a:rPr lang="zh-CN" altLang="en-US" sz="2200" b="1" dirty="0" smtClean="0"/>
              <a:t>全局变量在各模块中的定义是否一致；</a:t>
            </a:r>
          </a:p>
          <a:p>
            <a:pPr lvl="1"/>
            <a:r>
              <a:rPr lang="zh-CN" altLang="en-US" sz="2200" b="1" dirty="0" smtClean="0"/>
              <a:t>是否将某些约束条件作为形参来传递。</a:t>
            </a:r>
            <a:endParaRPr lang="en-US" altLang="zh-CN" sz="2200" b="1" dirty="0" smtClean="0"/>
          </a:p>
          <a:p>
            <a:pPr marL="471487" lvl="1" indent="0">
              <a:buNone/>
            </a:pPr>
            <a:r>
              <a:rPr lang="zh-CN" altLang="en-US" sz="2400" b="1" dirty="0" smtClean="0">
                <a:solidFill>
                  <a:srgbClr val="FF0000"/>
                </a:solidFill>
              </a:rPr>
              <a:t>注：主要关注单元中的输入和输出。</a:t>
            </a:r>
          </a:p>
          <a:p>
            <a:pPr marL="471487"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p>
          <a:p>
            <a:pPr lvl="1">
              <a:defRPr/>
            </a:pPr>
            <a:r>
              <a:rPr lang="zh-CN" altLang="en-US" sz="2200" b="1" dirty="0"/>
              <a:t>边界的首个、最后一个、最大值、最小值、最长、最短、最高、最低等特征。如：运算或判断中取最大值、最小值时是否有错误。</a:t>
            </a:r>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p>
          <a:p>
            <a:pPr lvl="1">
              <a:defRPr/>
            </a:pPr>
            <a:r>
              <a:rPr lang="zh-CN" altLang="en-US" sz="2200" b="1" dirty="0"/>
              <a:t>数据流、控制流中刚好等于、大于、小于确定的比较值是否出现错误。</a:t>
            </a:r>
          </a:p>
          <a:p>
            <a:pPr marL="471487"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p>
          <a:p>
            <a:pPr lvl="1">
              <a:defRPr/>
            </a:pPr>
            <a:r>
              <a:rPr lang="zh-CN" sz="2200" b="1" dirty="0" smtClean="0">
                <a:cs typeface="+mn-cs"/>
              </a:rPr>
              <a:t>是否存在被零除的风险；</a:t>
            </a:r>
          </a:p>
          <a:p>
            <a:pPr lvl="1">
              <a:defRPr/>
            </a:pPr>
            <a:r>
              <a:rPr lang="zh-CN" sz="2200" b="1" dirty="0" smtClean="0">
                <a:cs typeface="+mn-cs"/>
              </a:rPr>
              <a:t>是否不满足运算精度要求；</a:t>
            </a:r>
          </a:p>
          <a:p>
            <a:pPr lvl="1">
              <a:defRPr/>
            </a:pPr>
            <a:r>
              <a:rPr lang="zh-CN" sz="2200" b="1" dirty="0" smtClean="0">
                <a:cs typeface="+mn-cs"/>
              </a:rPr>
              <a:t>变量初值是否正确；</a:t>
            </a:r>
          </a:p>
          <a:p>
            <a:pPr lvl="1">
              <a:defRPr/>
            </a:pPr>
            <a:r>
              <a:rPr lang="zh-CN" sz="2200" b="1" dirty="0" smtClean="0">
                <a:cs typeface="+mn-cs"/>
              </a:rPr>
              <a:t>是否存在错误的逻辑运算符或优先次序；</a:t>
            </a:r>
          </a:p>
          <a:p>
            <a:pPr lvl="1">
              <a:defRPr/>
            </a:pPr>
            <a:r>
              <a:rPr lang="zh-CN" sz="2200" b="1" dirty="0" smtClean="0">
                <a:cs typeface="+mn-cs"/>
              </a:rPr>
              <a:t>关系表达式中是否存在错误的变量和比较符；</a:t>
            </a:r>
          </a:p>
          <a:p>
            <a:pPr lvl="1">
              <a:defRPr/>
            </a:pPr>
            <a:r>
              <a:rPr lang="zh-CN" sz="2200" b="1" dirty="0" smtClean="0">
                <a:cs typeface="+mn-cs"/>
              </a:rPr>
              <a:t>是否存在不可能的循环终止条件，导致死循环；</a:t>
            </a: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en-US" altLang="zh-CN" sz="2200" b="1" dirty="0" smtClean="0">
              <a:cs typeface="+mn-cs"/>
            </a:endParaRPr>
          </a:p>
          <a:p>
            <a:pPr marL="471487" lvl="1" indent="0">
              <a:buNone/>
              <a:defRPr/>
            </a:pPr>
            <a:r>
              <a:rPr lang="zh-CN" altLang="en-US" b="1" dirty="0">
                <a:solidFill>
                  <a:srgbClr val="FF0000"/>
                </a:solidFill>
              </a:rPr>
              <a:t>注：主要关注程序的逻辑分支问题。</a:t>
            </a:r>
          </a:p>
          <a:p>
            <a:pPr lvl="1">
              <a:defRPr/>
            </a:pPr>
            <a:endParaRPr lang="en-US" altLang="zh-CN" sz="34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13316" name="Rectangle 3"/>
          <p:cNvSpPr>
            <a:spLocks noGrp="1" noChangeArrowheads="1"/>
          </p:cNvSpPr>
          <p:nvPr>
            <p:ph type="body" idx="1"/>
          </p:nvPr>
        </p:nvSpPr>
        <p:spPr>
          <a:xfrm>
            <a:off x="566738"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p>
          <a:p>
            <a:pPr lvl="1"/>
            <a:r>
              <a:rPr lang="zh-CN" sz="2400" b="1" dirty="0" smtClean="0"/>
              <a:t>错误提示是否信息不足，导致无法定位发现的缺陷；</a:t>
            </a:r>
          </a:p>
          <a:p>
            <a:pPr lvl="1"/>
            <a:r>
              <a:rPr lang="zh-CN" sz="2400" b="1" dirty="0" smtClean="0"/>
              <a:t>显示的错误是否与实际遇到的缺陷不符合；</a:t>
            </a:r>
          </a:p>
          <a:p>
            <a:pPr lvl="1"/>
            <a:r>
              <a:rPr lang="zh-CN" sz="2400" b="1" dirty="0" smtClean="0"/>
              <a:t>是否存在不当的异常处理；</a:t>
            </a:r>
          </a:p>
          <a:p>
            <a:pPr lvl="1"/>
            <a:r>
              <a:rPr lang="zh-CN" sz="2400" b="1" dirty="0" smtClean="0"/>
              <a:t>是否存在无法按预先自定义的出错处理方式来处理的情况</a:t>
            </a:r>
            <a:endParaRPr lang="en-US" altLang="zh-CN" sz="2400" b="1" dirty="0" smtClean="0"/>
          </a:p>
          <a:p>
            <a:pPr marL="471487" lvl="1" indent="0">
              <a:buNone/>
            </a:pPr>
            <a:r>
              <a:rPr lang="zh-CN" altLang="en-US" b="1" dirty="0">
                <a:solidFill>
                  <a:srgbClr val="FF0000"/>
                </a:solidFill>
              </a:rPr>
              <a:t>注：主要关注程序的逻辑分支问题。</a:t>
            </a:r>
          </a:p>
          <a:p>
            <a:pPr marL="471487"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41DD6BE-5AC1-4DB3-A1C0-A46C853216E8}" type="slidenum">
              <a:rPr lang="en-US" altLang="zh-CN" smtClean="0"/>
              <a:pPr eaLnBrk="1" hangingPunct="1"/>
              <a:t>14</a:t>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4340" name="Rectangle 3"/>
          <p:cNvSpPr>
            <a:spLocks noGrp="1" noChangeArrowheads="1"/>
          </p:cNvSpPr>
          <p:nvPr>
            <p:ph type="body" idx="1"/>
          </p:nvPr>
        </p:nvSpPr>
        <p:spPr/>
        <p:txBody>
          <a:bodyPr/>
          <a:lstStyle/>
          <a:p>
            <a:pPr eaLnBrk="1" hangingPunct="1"/>
            <a:r>
              <a:rPr lang="zh-CN" altLang="en-US" sz="3400" b="1" dirty="0" smtClean="0"/>
              <a:t>驱动模块</a:t>
            </a:r>
            <a:r>
              <a:rPr lang="en-US" altLang="en-US" sz="3400" b="1" dirty="0" smtClean="0"/>
              <a:t>(Driver)</a:t>
            </a:r>
            <a:r>
              <a:rPr lang="zh-CN" altLang="en-US" sz="3400" b="1" dirty="0" smtClean="0"/>
              <a:t>是模拟被测单元的上级模块，用于接收测试数据、启动被测模块和输出结果</a:t>
            </a:r>
            <a:endParaRPr lang="en-US" altLang="zh-CN" sz="3400" b="1" dirty="0" smtClean="0"/>
          </a:p>
          <a:p>
            <a:pPr eaLnBrk="1" hangingPunct="1"/>
            <a:r>
              <a:rPr lang="zh-CN" altLang="en-US" sz="3400" b="1" dirty="0" smtClean="0"/>
              <a:t>桩模块</a:t>
            </a:r>
            <a:r>
              <a:rPr lang="en-US" altLang="en-US" sz="3400" b="1" dirty="0" smtClean="0"/>
              <a:t>(Stub)</a:t>
            </a:r>
            <a:r>
              <a:rPr lang="zh-CN" altLang="en-US" sz="3400" b="1" dirty="0" smtClean="0"/>
              <a:t>是模拟被测单元所调用的模块。有时，需要使用子模块的接口，才能做少量数据操作，并验证和打印入口处的信息，然后返回。桩模块不包含原模块的所有细节</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6787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19460" name="Rectangle 3"/>
          <p:cNvSpPr>
            <a:spLocks noGrp="1" noChangeArrowheads="1"/>
          </p:cNvSpPr>
          <p:nvPr>
            <p:ph type="body" idx="1"/>
          </p:nvPr>
        </p:nvSpPr>
        <p:spPr/>
        <p:txBody>
          <a:bodyPr/>
          <a:lstStyle/>
          <a:p>
            <a:pPr eaLnBrk="1" hangingPunct="1"/>
            <a:r>
              <a:rPr lang="zh-CN" altLang="en-US" sz="3400" b="1" smtClean="0"/>
              <a:t>体现在</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7</a:t>
            </a:r>
            <a:r>
              <a:rPr lang="zh-CN" altLang="en-US" b="1" smtClean="0">
                <a:latin typeface="黑体" pitchFamily="2" charset="-122"/>
                <a:ea typeface="黑体" pitchFamily="2" charset="-122"/>
              </a:rPr>
              <a:t>章  单元测试</a:t>
            </a: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p>
          <a:p>
            <a:pPr lvl="1" eaLnBrk="1" hangingPunct="1"/>
            <a:r>
              <a:rPr lang="zh-CN" altLang="en-US" b="1" smtClean="0"/>
              <a:t>以单元测试为例，介绍单元测试的过程</a:t>
            </a:r>
            <a:endParaRPr lang="en-US" altLang="zh-CN" b="1" smtClean="0"/>
          </a:p>
          <a:p>
            <a:pPr lvl="1" eaLnBrk="1" hangingPunct="1"/>
            <a:r>
              <a:rPr lang="zh-CN" altLang="en-US" b="1" smtClean="0"/>
              <a:t>讨论驱动模块、桩模块、日构建、测试需求、回归测试，并结合具体的案例展示一个较为完整的单元测试的过程</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1508" name="Rectangle 3"/>
          <p:cNvSpPr>
            <a:spLocks noGrp="1" noChangeArrowheads="1"/>
          </p:cNvSpPr>
          <p:nvPr>
            <p:ph type="body" idx="1"/>
          </p:nvPr>
        </p:nvSpPr>
        <p:spPr/>
        <p:txBody>
          <a:bodyPr/>
          <a:lstStyle/>
          <a:p>
            <a:pPr eaLnBrk="1" hangingPunct="1"/>
            <a:r>
              <a:rPr lang="zh-CN" altLang="en-US" sz="3400" b="1" dirty="0" smtClean="0"/>
              <a:t>驱动模块功能要求</a:t>
            </a:r>
            <a:endParaRPr lang="en-US" altLang="zh-CN" sz="3400" b="1" dirty="0" smtClean="0"/>
          </a:p>
          <a:p>
            <a:pPr lvl="1" eaLnBrk="1" hangingPunct="1"/>
            <a:r>
              <a:rPr lang="zh-CN" altLang="en-US" b="1" dirty="0" smtClean="0"/>
              <a:t>利用已有的测试用例，接收测试的输入数据</a:t>
            </a:r>
            <a:endParaRPr lang="en-US" altLang="zh-CN" b="1" dirty="0" smtClean="0"/>
          </a:p>
          <a:p>
            <a:pPr lvl="1" eaLnBrk="1" hangingPunct="1"/>
            <a:r>
              <a:rPr lang="zh-CN" altLang="en-US" b="1" dirty="0" smtClean="0"/>
              <a:t>将测试数据传递给被测单元</a:t>
            </a:r>
            <a:endParaRPr lang="en-US" altLang="zh-CN" b="1" dirty="0" smtClean="0"/>
          </a:p>
          <a:p>
            <a:pPr lvl="1" eaLnBrk="1" hangingPunct="1"/>
            <a:r>
              <a:rPr lang="zh-CN" altLang="en-US" b="1" dirty="0" smtClean="0"/>
              <a:t>打印和输出测试用例的相关结果，判断测试是通过</a:t>
            </a:r>
            <a:r>
              <a:rPr lang="zh-CN" altLang="en-US" b="1" smtClean="0"/>
              <a:t>还是失败（断言）</a:t>
            </a:r>
            <a:endParaRPr lang="en-US" altLang="zh-CN" b="1" dirty="0" smtClean="0"/>
          </a:p>
          <a:p>
            <a:pPr lvl="1" eaLnBrk="1" hangingPunct="1"/>
            <a:r>
              <a:rPr lang="zh-CN" altLang="en-US" b="1" dirty="0" smtClean="0"/>
              <a:t>通过测试日志文件记录测试过程，便于后续数据保存和分析</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altLang="en-US" sz="3800" b="1" smtClean="0">
                <a:solidFill>
                  <a:srgbClr val="0000FF"/>
                </a:solidFill>
                <a:ea typeface="华文新魏" pitchFamily="2" charset="-122"/>
              </a:rPr>
              <a:t>：账单计算问题</a:t>
            </a:r>
          </a:p>
          <a:p>
            <a:pPr lvl="1" eaLnBrk="1" hangingPunct="1"/>
            <a:r>
              <a:rPr lang="zh-CN" altLang="en-US" sz="3400" b="1" smtClean="0">
                <a:solidFill>
                  <a:srgbClr val="0000FF"/>
                </a:solidFill>
                <a:ea typeface="华文新魏" pitchFamily="2" charset="-122"/>
              </a:rPr>
              <a:t>问题简述及代码说明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程序编译执行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测试驱动开发</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测试执行</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账单计算问题</a:t>
            </a:r>
          </a:p>
          <a:p>
            <a:pPr lvl="1"/>
            <a:r>
              <a:rPr lang="zh-CN" altLang="en-US" sz="2200" b="1" smtClean="0">
                <a:solidFill>
                  <a:srgbClr val="0000FF"/>
                </a:solidFill>
                <a:ea typeface="华文新魏" pitchFamily="2" charset="-122"/>
              </a:rPr>
              <a:t>当账单上的一次性消费数额（简称消费额）为负数或零时，返回负数表示消费数额无效；</a:t>
            </a:r>
          </a:p>
          <a:p>
            <a:pPr lvl="1"/>
            <a:r>
              <a:rPr lang="zh-CN" altLang="en-US" sz="2200" b="1" smtClean="0">
                <a:solidFill>
                  <a:srgbClr val="0000FF"/>
                </a:solidFill>
                <a:ea typeface="华文新魏" pitchFamily="2" charset="-122"/>
              </a:rPr>
              <a:t>当消费数在</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800</a:t>
            </a:r>
            <a:r>
              <a:rPr lang="zh-CN" altLang="en-US" sz="2200" b="1" smtClean="0">
                <a:solidFill>
                  <a:srgbClr val="0000FF"/>
                </a:solidFill>
                <a:ea typeface="华文新魏" pitchFamily="2" charset="-122"/>
              </a:rPr>
              <a:t>元，但包含</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9</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1800</a:t>
            </a:r>
            <a:r>
              <a:rPr lang="zh-CN" altLang="en-US" sz="2200" b="1" smtClean="0">
                <a:solidFill>
                  <a:srgbClr val="0000FF"/>
                </a:solidFill>
                <a:ea typeface="华文新魏" pitchFamily="2" charset="-122"/>
              </a:rPr>
              <a:t>元到</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元之间时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，为</a:t>
            </a:r>
            <a:r>
              <a:rPr lang="en-US" altLang="en-US" sz="2200" b="1" smtClean="0">
                <a:solidFill>
                  <a:srgbClr val="0000FF"/>
                </a:solidFill>
                <a:ea typeface="华文新魏" pitchFamily="2" charset="-122"/>
              </a:rPr>
              <a:t>8</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当消费额在</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元以上时</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不含</a:t>
            </a:r>
            <a:r>
              <a:rPr lang="en-US" altLang="en-US" sz="2200" b="1" smtClean="0">
                <a:solidFill>
                  <a:srgbClr val="0000FF"/>
                </a:solidFill>
                <a:ea typeface="华文新魏" pitchFamily="2" charset="-122"/>
              </a:rPr>
              <a:t>4800</a:t>
            </a:r>
            <a:r>
              <a:rPr lang="zh-CN" altLang="en-US" sz="2200" b="1" smtClean="0">
                <a:solidFill>
                  <a:srgbClr val="0000FF"/>
                </a:solidFill>
                <a:ea typeface="华文新魏" pitchFamily="2" charset="-122"/>
              </a:rPr>
              <a:t>元</a:t>
            </a:r>
            <a:r>
              <a:rPr lang="en-US" altLang="en-US" sz="2200" b="1" smtClean="0">
                <a:solidFill>
                  <a:srgbClr val="0000FF"/>
                </a:solidFill>
                <a:ea typeface="华文新魏" pitchFamily="2" charset="-122"/>
              </a:rPr>
              <a:t>)</a:t>
            </a:r>
            <a:r>
              <a:rPr lang="zh-CN" altLang="en-US" sz="2200" b="1" smtClean="0">
                <a:solidFill>
                  <a:srgbClr val="0000FF"/>
                </a:solidFill>
                <a:ea typeface="华文新魏" pitchFamily="2" charset="-122"/>
              </a:rPr>
              <a:t>，一律为</a:t>
            </a:r>
            <a:r>
              <a:rPr lang="en-US" altLang="en-US" sz="2200" b="1" smtClean="0">
                <a:solidFill>
                  <a:srgbClr val="0000FF"/>
                </a:solidFill>
                <a:ea typeface="华文新魏" pitchFamily="2" charset="-122"/>
              </a:rPr>
              <a:t>7</a:t>
            </a:r>
            <a:r>
              <a:rPr lang="zh-CN" altLang="en-US" sz="2200" b="1" smtClean="0">
                <a:solidFill>
                  <a:srgbClr val="0000FF"/>
                </a:solidFill>
                <a:ea typeface="华文新魏" pitchFamily="2" charset="-122"/>
              </a:rPr>
              <a:t>折；</a:t>
            </a:r>
          </a:p>
          <a:p>
            <a:pPr lvl="1"/>
            <a:r>
              <a:rPr lang="zh-CN" altLang="en-US" sz="2200" b="1" smtClean="0">
                <a:solidFill>
                  <a:srgbClr val="0000FF"/>
                </a:solidFill>
                <a:ea typeface="华文新魏" pitchFamily="2" charset="-122"/>
              </a:rPr>
              <a:t>当消费额无效时，程序应提示消费数额无效</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测试用例设计（边界值</a:t>
            </a:r>
            <a:r>
              <a:rPr lang="en-US" altLang="zh-CN" sz="3400" b="1" smtClean="0">
                <a:solidFill>
                  <a:srgbClr val="0000FF"/>
                </a:solidFill>
                <a:ea typeface="华文新魏" pitchFamily="2" charset="-122"/>
              </a:rPr>
              <a:t>+</a:t>
            </a:r>
            <a:r>
              <a:rPr lang="zh-CN" altLang="en-US" sz="3400" b="1" smtClean="0">
                <a:solidFill>
                  <a:srgbClr val="0000FF"/>
                </a:solidFill>
                <a:ea typeface="华文新魏" pitchFamily="2" charset="-122"/>
              </a:rPr>
              <a:t>等价类）</a:t>
            </a:r>
            <a:endParaRPr lang="zh-CN" altLang="en-US" sz="2200" b="1" smtClean="0">
              <a:solidFill>
                <a:srgbClr val="0000FF"/>
              </a:solidFill>
              <a:ea typeface="华文新魏" pitchFamily="2"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571750"/>
            <a:ext cx="78581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571750"/>
            <a:ext cx="77835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测试用例设计（续）</a:t>
            </a:r>
            <a:endParaRPr lang="zh-CN" altLang="en-US" sz="2200" b="1" smtClean="0">
              <a:solidFill>
                <a:srgbClr val="0000FF"/>
              </a:solidFill>
              <a:ea typeface="华文新魏" pitchFamily="2" charset="-122"/>
            </a:endParaRPr>
          </a:p>
        </p:txBody>
      </p:sp>
      <p:pic>
        <p:nvPicPr>
          <p:cNvPr id="28678" name="Picture 2" descr="7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25" y="2500313"/>
            <a:ext cx="44291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测试驱动程序的功能要求</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设置统计和记录程序执行结果所需的局部变量</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打开存储测试用例相关信息的数据文件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读入一批测试用例，对于每个测试用例</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读入基本信息并显示</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利用测试用例来驱动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调用</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被测函数</a:t>
            </a:r>
            <a:endParaRPr lang="en-US" altLang="zh-CN" b="1" smtClean="0">
              <a:solidFill>
                <a:srgbClr val="0000FF"/>
              </a:solidFill>
              <a:ea typeface="华文新魏" pitchFamily="2" charset="-122"/>
            </a:endParaRPr>
          </a:p>
          <a:p>
            <a:pPr lvl="2" eaLnBrk="1" hangingPunct="1"/>
            <a:r>
              <a:rPr lang="zh-CN" altLang="en-US" b="1" smtClean="0">
                <a:solidFill>
                  <a:srgbClr val="0000FF"/>
                </a:solidFill>
                <a:ea typeface="华文新魏" pitchFamily="2" charset="-122"/>
              </a:rPr>
              <a:t>显示测试用例实际输出，自动比较和判定用例是否通过，将执行结果输出到结果记录的日志文件</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统计这批测试用例的执行情况</a:t>
            </a:r>
            <a:endParaRPr lang="en-US" altLang="zh-CN" b="1" smtClean="0">
              <a:solidFill>
                <a:srgbClr val="0000FF"/>
              </a:solidFill>
              <a:ea typeface="华文新魏" pitchFamily="2" charset="-122"/>
            </a:endParaRPr>
          </a:p>
          <a:p>
            <a:pPr lvl="1" eaLnBrk="1" hangingPunct="1"/>
            <a:endParaRPr lang="zh-CN" altLang="en-US"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7</a:t>
            </a:r>
            <a:r>
              <a:rPr lang="zh-CN" altLang="en-US" b="1" dirty="0" smtClean="0">
                <a:latin typeface="黑体" pitchFamily="2" charset="-122"/>
                <a:ea typeface="黑体" pitchFamily="2" charset="-122"/>
              </a:rPr>
              <a:t>章  单元测试</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驱动和桩模块的设计</a:t>
            </a:r>
            <a:endParaRPr lang="en-US" altLang="zh-CN" sz="3100" b="1" dirty="0" smtClean="0"/>
          </a:p>
          <a:p>
            <a:pPr lvl="1" eaLnBrk="1" hangingPunct="1"/>
            <a:r>
              <a:rPr lang="zh-CN" altLang="en-US" sz="3100" b="1" dirty="0" smtClean="0"/>
              <a:t>测试需求分析</a:t>
            </a:r>
            <a:endParaRPr lang="en-US" altLang="zh-CN" sz="3100" b="1" dirty="0" smtClean="0"/>
          </a:p>
          <a:p>
            <a:pPr lvl="1" eaLnBrk="1" hangingPunct="1"/>
            <a:r>
              <a:rPr lang="zh-CN" altLang="en-US" sz="3100" b="1" dirty="0" smtClean="0"/>
              <a:t>日构建</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                测试结果</a:t>
            </a:r>
            <a:endParaRPr lang="zh-CN" altLang="en-US" b="1" smtClean="0">
              <a:solidFill>
                <a:srgbClr val="0000FF"/>
              </a:solidFill>
              <a:ea typeface="华文新魏" pitchFamily="2" charset="-122"/>
            </a:endParaRPr>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7.3 </a:t>
            </a:r>
            <a:r>
              <a:rPr lang="zh-CN" altLang="en-US" b="1" smtClean="0">
                <a:latin typeface="黑体" pitchFamily="2" charset="-122"/>
                <a:ea typeface="黑体" pitchFamily="2" charset="-122"/>
              </a:rPr>
              <a:t>驱动和桩模块的设计</a:t>
            </a: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虚假的安全感</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静态测试先行</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测试用例评审</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测试日志文件尽量简洁</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2772" name="Rectangle 3"/>
          <p:cNvSpPr>
            <a:spLocks noGrp="1" noChangeArrowheads="1"/>
          </p:cNvSpPr>
          <p:nvPr>
            <p:ph type="body" idx="1"/>
          </p:nvPr>
        </p:nvSpPr>
        <p:spPr/>
        <p:txBody>
          <a:bodyPr/>
          <a:lstStyle/>
          <a:p>
            <a:pPr algn="just" eaLnBrk="1" hangingPunct="1"/>
            <a:r>
              <a:rPr lang="zh-CN" altLang="en-US" sz="3400" b="1" dirty="0" smtClean="0"/>
              <a:t>概述</a:t>
            </a:r>
            <a:endParaRPr lang="en-US" altLang="zh-CN" sz="3400" b="1" dirty="0" smtClean="0"/>
          </a:p>
          <a:p>
            <a:pPr lvl="1"/>
            <a:r>
              <a:rPr lang="en-US" altLang="en-US" b="1" dirty="0" err="1" smtClean="0"/>
              <a:t>Jackei</a:t>
            </a:r>
            <a:r>
              <a:rPr lang="zh-CN" altLang="en-US" b="1" dirty="0" smtClean="0"/>
              <a:t>：测试需求就是测试范围</a:t>
            </a:r>
          </a:p>
          <a:p>
            <a:pPr lvl="1"/>
            <a:r>
              <a:rPr lang="en-US" altLang="en-US" b="1" dirty="0" smtClean="0">
                <a:solidFill>
                  <a:srgbClr val="0000FF"/>
                </a:solidFill>
              </a:rPr>
              <a:t>Brian </a:t>
            </a:r>
            <a:r>
              <a:rPr lang="en-US" altLang="en-US" b="1" dirty="0" err="1" smtClean="0">
                <a:solidFill>
                  <a:srgbClr val="0000FF"/>
                </a:solidFill>
              </a:rPr>
              <a:t>Marick</a:t>
            </a:r>
            <a:r>
              <a:rPr lang="zh-CN" altLang="en-US" b="1" dirty="0" smtClean="0">
                <a:solidFill>
                  <a:srgbClr val="0000FF"/>
                </a:solidFill>
              </a:rPr>
              <a:t>：测试需求就是指明测试什么的规格说明</a:t>
            </a:r>
          </a:p>
          <a:p>
            <a:pPr lvl="1"/>
            <a:r>
              <a:rPr lang="en-US" altLang="en-US" b="1" dirty="0" smtClean="0"/>
              <a:t>SAP </a:t>
            </a:r>
            <a:r>
              <a:rPr lang="en-US" altLang="en-US" b="1" dirty="0" err="1" smtClean="0"/>
              <a:t>ABAPer</a:t>
            </a:r>
            <a:r>
              <a:rPr lang="zh-CN" altLang="en-US" b="1" dirty="0" smtClean="0"/>
              <a:t>：测试需求就是测试设计</a:t>
            </a:r>
          </a:p>
          <a:p>
            <a:pPr lvl="1"/>
            <a:r>
              <a:rPr lang="zh-CN" altLang="en-US" b="1" dirty="0" smtClean="0"/>
              <a:t>其他人：测试需求是根据程序文件和质量目标对软件测试活动所提的要求</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3796" name="Rectangle 3"/>
          <p:cNvSpPr>
            <a:spLocks noGrp="1" noChangeArrowheads="1"/>
          </p:cNvSpPr>
          <p:nvPr>
            <p:ph type="body" idx="1"/>
          </p:nvPr>
        </p:nvSpPr>
        <p:spPr>
          <a:xfrm>
            <a:off x="395536" y="1484784"/>
            <a:ext cx="8001000" cy="4267200"/>
          </a:xfrm>
        </p:spPr>
        <p:txBody>
          <a:bodyPr/>
          <a:lstStyle/>
          <a:p>
            <a:pPr algn="just" eaLnBrk="1" hangingPunct="1"/>
            <a:r>
              <a:rPr lang="zh-CN" altLang="en-US" sz="3400" b="1" dirty="0" smtClean="0">
                <a:latin typeface="+mn-ea"/>
              </a:rPr>
              <a:t>定义</a:t>
            </a:r>
            <a:endParaRPr lang="en-US" altLang="zh-CN" sz="3400" b="1" dirty="0" smtClean="0">
              <a:latin typeface="+mn-ea"/>
            </a:endParaRPr>
          </a:p>
          <a:p>
            <a:pPr lvl="1"/>
            <a:r>
              <a:rPr lang="zh-CN" altLang="en-US" b="1" dirty="0" smtClean="0">
                <a:latin typeface="+mn-ea"/>
              </a:rPr>
              <a:t>用户需求</a:t>
            </a:r>
          </a:p>
          <a:p>
            <a:pPr lvl="1"/>
            <a:r>
              <a:rPr lang="zh-CN" altLang="en-US" b="1" dirty="0" smtClean="0">
                <a:latin typeface="+mn-ea"/>
              </a:rPr>
              <a:t>系统需求</a:t>
            </a:r>
            <a:endParaRPr lang="en-US" altLang="zh-CN" b="1" dirty="0" smtClean="0">
              <a:latin typeface="+mn-ea"/>
            </a:endParaRPr>
          </a:p>
          <a:p>
            <a:pPr lvl="1"/>
            <a:r>
              <a:rPr lang="zh-CN" altLang="en-US" b="1" dirty="0" smtClean="0">
                <a:latin typeface="+mn-ea"/>
              </a:rPr>
              <a:t>测试</a:t>
            </a:r>
            <a:r>
              <a:rPr lang="zh-CN" altLang="en-US" b="1" dirty="0" smtClean="0">
                <a:latin typeface="+mn-ea"/>
              </a:rPr>
              <a:t>需求</a:t>
            </a:r>
            <a:endParaRPr lang="en-US" altLang="zh-CN" b="1" dirty="0" smtClean="0">
              <a:latin typeface="+mn-ea"/>
            </a:endParaRPr>
          </a:p>
          <a:p>
            <a:pPr marL="471487" lvl="1" indent="0">
              <a:buNone/>
            </a:pPr>
            <a:endParaRPr lang="en-US" altLang="zh-CN" b="1" dirty="0" smtClean="0">
              <a:latin typeface="+mn-ea"/>
            </a:endParaRPr>
          </a:p>
          <a:p>
            <a:r>
              <a:rPr lang="zh-CN" altLang="en-US" sz="3400" b="1" dirty="0" smtClean="0">
                <a:latin typeface="+mn-ea"/>
              </a:rPr>
              <a:t>测试需求可看做系统需求与测试用例之间的桥梁</a:t>
            </a:r>
            <a:endParaRPr lang="en-US" altLang="zh-CN" sz="3400" b="1" dirty="0" smtClean="0">
              <a:latin typeface="+mn-ea"/>
            </a:endParaRPr>
          </a:p>
          <a:p>
            <a:pPr lvl="1"/>
            <a:r>
              <a:rPr lang="zh-CN" altLang="en-US" b="1" dirty="0" smtClean="0">
                <a:latin typeface="+mn-ea"/>
              </a:rPr>
              <a:t>系统需求</a:t>
            </a:r>
            <a:r>
              <a:rPr lang="en-US" altLang="zh-CN" b="1" dirty="0" smtClean="0">
                <a:latin typeface="+mn-ea"/>
                <a:sym typeface="Wingdings" pitchFamily="2" charset="2"/>
              </a:rPr>
              <a:t></a:t>
            </a:r>
            <a:r>
              <a:rPr lang="zh-CN" altLang="en-US" b="1" dirty="0" smtClean="0">
                <a:latin typeface="+mn-ea"/>
              </a:rPr>
              <a:t>测试需求</a:t>
            </a:r>
            <a:r>
              <a:rPr lang="en-US" altLang="zh-CN" b="1" dirty="0" smtClean="0">
                <a:latin typeface="+mn-ea"/>
                <a:sym typeface="Wingdings" pitchFamily="2" charset="2"/>
              </a:rPr>
              <a:t></a:t>
            </a:r>
            <a:r>
              <a:rPr lang="zh-CN" altLang="en-US" b="1" dirty="0" smtClean="0">
                <a:latin typeface="+mn-ea"/>
              </a:rPr>
              <a:t>细化的测试需求</a:t>
            </a:r>
            <a:r>
              <a:rPr lang="en-US" altLang="zh-CN" b="1" dirty="0" smtClean="0">
                <a:latin typeface="+mn-ea"/>
                <a:sym typeface="Wingdings" pitchFamily="2" charset="2"/>
              </a:rPr>
              <a:t></a:t>
            </a:r>
            <a:r>
              <a:rPr lang="zh-CN" altLang="en-US" b="1" dirty="0" smtClean="0">
                <a:latin typeface="+mn-ea"/>
              </a:rPr>
              <a:t>测试用例</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4820" name="Rectangle 3"/>
          <p:cNvSpPr>
            <a:spLocks noGrp="1" noChangeArrowheads="1"/>
          </p:cNvSpPr>
          <p:nvPr>
            <p:ph type="body" idx="1"/>
          </p:nvPr>
        </p:nvSpPr>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b="1" dirty="0" smtClean="0"/>
              <a:t>ID</a:t>
            </a:r>
          </a:p>
          <a:p>
            <a:pPr lvl="1" algn="just" eaLnBrk="1" hangingPunct="1"/>
            <a:r>
              <a:rPr lang="zh-CN" altLang="en-US" b="1" dirty="0" smtClean="0"/>
              <a:t>所属功能模块</a:t>
            </a:r>
            <a:endParaRPr lang="en-US" altLang="zh-CN" b="1" dirty="0" smtClean="0"/>
          </a:p>
          <a:p>
            <a:pPr lvl="1" algn="just" eaLnBrk="1" hangingPunct="1"/>
            <a:r>
              <a:rPr lang="zh-CN" altLang="en-US" b="1" dirty="0" smtClean="0"/>
              <a:t>评审状态</a:t>
            </a:r>
            <a:endParaRPr lang="en-US" altLang="zh-CN" b="1" dirty="0" smtClean="0"/>
          </a:p>
          <a:p>
            <a:pPr lvl="1" algn="just" eaLnBrk="1" hangingPunct="1"/>
            <a:r>
              <a:rPr lang="zh-CN" altLang="en-US" b="1" dirty="0" smtClean="0"/>
              <a:t>重要性</a:t>
            </a:r>
            <a:endParaRPr lang="en-US" altLang="zh-CN" b="1" dirty="0" smtClean="0"/>
          </a:p>
          <a:p>
            <a:pPr lvl="1" algn="just" eaLnBrk="1" hangingPunct="1"/>
            <a:r>
              <a:rPr lang="zh-CN" altLang="en-US" b="1" dirty="0" smtClean="0"/>
              <a:t>稳定性</a:t>
            </a:r>
            <a:endParaRPr lang="en-US" altLang="zh-CN" b="1" dirty="0" smtClean="0"/>
          </a:p>
          <a:p>
            <a:pPr lvl="1" algn="just" eaLnBrk="1" hangingPunct="1"/>
            <a:r>
              <a:rPr lang="zh-CN" altLang="en-US" b="1" dirty="0" smtClean="0"/>
              <a:t>工作量</a:t>
            </a:r>
            <a:endParaRPr lang="en-US" altLang="zh-CN" b="1" dirty="0" smtClean="0"/>
          </a:p>
          <a:p>
            <a:pPr lvl="1" algn="just" eaLnBrk="1" hangingPunct="1"/>
            <a:r>
              <a:rPr lang="zh-CN" altLang="en-US" b="1" dirty="0" smtClean="0"/>
              <a:t>优先级</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8916" name="Rectangle 3"/>
          <p:cNvSpPr>
            <a:spLocks noGrp="1" noChangeArrowheads="1"/>
          </p:cNvSpPr>
          <p:nvPr>
            <p:ph type="body" idx="1"/>
          </p:nvPr>
        </p:nvSpPr>
        <p:spPr/>
        <p:txBody>
          <a:bodyPr/>
          <a:lstStyle/>
          <a:p>
            <a:pPr algn="just" eaLnBrk="1" hangingPunct="1"/>
            <a:r>
              <a:rPr lang="zh-CN" altLang="en-US" sz="3400" b="1" dirty="0" smtClean="0"/>
              <a:t>认识的误区</a:t>
            </a:r>
            <a:endParaRPr lang="en-US" altLang="zh-CN" sz="3400" b="1" dirty="0" smtClean="0"/>
          </a:p>
          <a:p>
            <a:pPr algn="just" eaLnBrk="1" hangingPunct="1"/>
            <a:r>
              <a:rPr lang="zh-CN" altLang="en-US" sz="3400" b="1" dirty="0" smtClean="0"/>
              <a:t>测试需求 </a:t>
            </a:r>
            <a:r>
              <a:rPr lang="en-US" altLang="zh-CN" sz="3400" b="1" dirty="0" err="1" smtClean="0"/>
              <a:t>vs</a:t>
            </a:r>
            <a:r>
              <a:rPr lang="en-US" altLang="zh-CN" sz="3400" b="1" dirty="0" smtClean="0"/>
              <a:t> </a:t>
            </a:r>
            <a:r>
              <a:rPr lang="zh-CN" altLang="en-US" sz="3400" b="1" dirty="0" smtClean="0"/>
              <a:t>可测试性需求</a:t>
            </a:r>
            <a:endParaRPr lang="en-US" altLang="zh-CN" sz="3400" b="1" dirty="0" smtClean="0"/>
          </a:p>
          <a:p>
            <a:pPr lvl="1" algn="just" eaLnBrk="1" hangingPunct="1"/>
            <a:r>
              <a:rPr lang="zh-CN" altLang="en-US" b="1" dirty="0" smtClean="0"/>
              <a:t>测试需求：针对要实现的功能或性能，关键点在于它是一种</a:t>
            </a:r>
            <a:r>
              <a:rPr lang="zh-CN" altLang="en-US" b="1" dirty="0" smtClean="0">
                <a:solidFill>
                  <a:srgbClr val="FF0000"/>
                </a:solidFill>
              </a:rPr>
              <a:t>测试分析活动的产物</a:t>
            </a:r>
            <a:endParaRPr lang="en-US" altLang="zh-CN" b="1" dirty="0" smtClean="0">
              <a:solidFill>
                <a:srgbClr val="FF0000"/>
              </a:solidFill>
            </a:endParaRPr>
          </a:p>
          <a:p>
            <a:pPr lvl="1" algn="just" eaLnBrk="1" hangingPunct="1"/>
            <a:r>
              <a:rPr lang="zh-CN" altLang="en-US" b="1" dirty="0" smtClean="0"/>
              <a:t>可测试性需求：需求分析时应注意需求的可测试性要求，关键点在于它是</a:t>
            </a:r>
            <a:r>
              <a:rPr lang="zh-CN" altLang="en-US" b="1" dirty="0" smtClean="0">
                <a:solidFill>
                  <a:srgbClr val="FF0000"/>
                </a:solidFill>
              </a:rPr>
              <a:t>需求分析活动的产物</a:t>
            </a:r>
            <a:r>
              <a:rPr lang="zh-CN" altLang="en-US" b="1" dirty="0" smtClean="0"/>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altLang="en-US" sz="3800" b="1" smtClean="0">
                <a:solidFill>
                  <a:srgbClr val="0000FF"/>
                </a:solidFill>
                <a:ea typeface="华文新魏" pitchFamily="2" charset="-122"/>
              </a:rPr>
              <a:t>：辖区移交问题</a:t>
            </a:r>
          </a:p>
          <a:p>
            <a:pPr lvl="1" eaLnBrk="1" hangingPunct="1"/>
            <a:r>
              <a:rPr lang="zh-CN" altLang="en-US" sz="3400" b="1" smtClean="0">
                <a:solidFill>
                  <a:srgbClr val="0000FF"/>
                </a:solidFill>
                <a:ea typeface="华文新魏" pitchFamily="2" charset="-122"/>
              </a:rPr>
              <a:t>功能需求描述</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测试需求分析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a:xfrm>
            <a:off x="395536" y="1484784"/>
            <a:ext cx="8001000" cy="4267200"/>
          </a:xfrm>
        </p:spPr>
        <p:txBody>
          <a:bodyPr/>
          <a:lstStyle/>
          <a:p>
            <a:pPr algn="just" eaLnBrk="1" hangingPunct="1"/>
            <a:r>
              <a:rPr lang="zh-CN" altLang="en-US" sz="3400" b="1" dirty="0" smtClean="0"/>
              <a:t>定义</a:t>
            </a:r>
            <a:endParaRPr lang="en-US" altLang="zh-CN" sz="3400" b="1" dirty="0" smtClean="0"/>
          </a:p>
          <a:p>
            <a:pPr marL="0" indent="0" algn="just" eaLnBrk="1" hangingPunct="1">
              <a:lnSpc>
                <a:spcPct val="150000"/>
              </a:lnSpc>
              <a:buNone/>
            </a:pPr>
            <a:r>
              <a:rPr lang="en-US" altLang="zh-CN" sz="3200" b="1" dirty="0" smtClean="0"/>
              <a:t>   </a:t>
            </a:r>
            <a:r>
              <a:rPr lang="zh-CN" sz="3200" b="1" dirty="0" smtClean="0"/>
              <a:t>单元测试</a:t>
            </a:r>
            <a:r>
              <a:rPr lang="en-US" altLang="zh-CN" sz="3200" b="1" dirty="0" smtClean="0"/>
              <a:t>(Unit Testing)</a:t>
            </a:r>
            <a:r>
              <a:rPr lang="zh-CN" sz="3200" b="1" dirty="0" smtClean="0"/>
              <a:t>是指对软件中的最小可测试单元或基本组成单元进行检查和</a:t>
            </a:r>
            <a:r>
              <a:rPr lang="zh-CN" sz="3200" b="1" dirty="0" smtClean="0"/>
              <a:t>验证</a:t>
            </a:r>
            <a:r>
              <a:rPr lang="zh-CN" altLang="en-US" sz="3200" b="1" dirty="0" smtClean="0"/>
              <a:t>。单元测试从程序的内部出发设计测试用例。多个模块可以并行独立地进行单元测试。</a:t>
            </a:r>
            <a:endParaRPr lang="zh-CN" altLang="en-US" sz="3200" b="1"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FCB73A0-9605-40FC-9176-71B3E23D1BB6}" type="slidenum">
              <a:rPr lang="en-US" altLang="zh-CN" smtClean="0"/>
              <a:pPr eaLnBrk="1" hangingPunct="1"/>
              <a:t>40</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功能需求</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辖区移交是某系统前台功能中设备管理模块的一个子模块</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功能简述：修改选中辖区节点的所属二级单位，将辖区移交给其他二级单位负责</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79D087-C7FB-4E97-A388-F7734A372BAC}" type="slidenum">
              <a:rPr lang="en-US" altLang="zh-CN" smtClean="0"/>
              <a:pPr eaLnBrk="1" hangingPunct="1"/>
              <a:t>41</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1988" name="Rectangle 3"/>
          <p:cNvSpPr>
            <a:spLocks noGrp="1" noChangeArrowheads="1"/>
          </p:cNvSpPr>
          <p:nvPr>
            <p:ph type="body" idx="1"/>
          </p:nvPr>
        </p:nvSpPr>
        <p:spPr>
          <a:xfrm>
            <a:off x="467544" y="1581150"/>
            <a:ext cx="8001000" cy="4267200"/>
          </a:xfrm>
        </p:spPr>
        <p:txBody>
          <a:bodyPr/>
          <a:lstStyle/>
          <a:p>
            <a:pPr eaLnBrk="1" hangingPunct="1"/>
            <a:r>
              <a:rPr lang="zh-CN" altLang="en-US" sz="3800" b="1" dirty="0" smtClean="0">
                <a:solidFill>
                  <a:srgbClr val="0000FF"/>
                </a:solidFill>
                <a:ea typeface="华文新魏" pitchFamily="2" charset="-122"/>
              </a:rPr>
              <a:t>测试项：修改辖区所属二级单位，将辖区移交给其他二级单位负责</a:t>
            </a:r>
            <a:endParaRPr lang="en-US" altLang="zh-CN" sz="3800" b="1" dirty="0" smtClean="0">
              <a:solidFill>
                <a:srgbClr val="0000FF"/>
              </a:solidFill>
              <a:ea typeface="华文新魏" pitchFamily="2" charset="-122"/>
            </a:endParaRPr>
          </a:p>
          <a:p>
            <a:pPr eaLnBrk="1" hangingPunct="1"/>
            <a:r>
              <a:rPr lang="zh-CN" altLang="en-US" sz="3800" b="1" dirty="0" smtClean="0">
                <a:solidFill>
                  <a:srgbClr val="0000FF"/>
                </a:solidFill>
                <a:ea typeface="华文新魏" pitchFamily="2" charset="-122"/>
              </a:rPr>
              <a:t>测试需求</a:t>
            </a:r>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94B4295-96FC-40B0-A665-15EEEB6C10DC}" type="slidenum">
              <a:rPr lang="en-US" altLang="zh-CN" smtClean="0"/>
              <a:pPr eaLnBrk="1" hangingPunct="1"/>
              <a:t>42</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测试用例</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测试需求</a:t>
            </a:r>
            <a:r>
              <a:rPr lang="en-US" altLang="en-US" sz="3800" b="1" smtClean="0">
                <a:solidFill>
                  <a:srgbClr val="0000FF"/>
                </a:solidFill>
                <a:ea typeface="华文新魏" pitchFamily="2" charset="-122"/>
              </a:rPr>
              <a:t>DM1.13.1</a:t>
            </a:r>
            <a:r>
              <a:rPr lang="zh-CN" altLang="en-US" sz="3800" b="1" smtClean="0">
                <a:solidFill>
                  <a:srgbClr val="0000FF"/>
                </a:solidFill>
                <a:ea typeface="华文新魏" pitchFamily="2" charset="-122"/>
              </a:rPr>
              <a:t>的部分测试用例</a:t>
            </a:r>
          </a:p>
        </p:txBody>
      </p:sp>
      <p:pic>
        <p:nvPicPr>
          <p:cNvPr id="430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7.4 </a:t>
            </a:r>
            <a:r>
              <a:rPr lang="zh-CN" altLang="en-US" b="1" smtClean="0">
                <a:latin typeface="黑体" pitchFamily="2" charset="-122"/>
                <a:ea typeface="黑体" pitchFamily="2" charset="-122"/>
              </a:rPr>
              <a:t>测试需求分析</a:t>
            </a: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测试用例则对输入的规定相对更加具体、详细，当代码变化时</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如函数接口</a:t>
            </a:r>
            <a:r>
              <a:rPr lang="en-US" altLang="en-US" b="1" smtClean="0">
                <a:solidFill>
                  <a:srgbClr val="0000FF"/>
                </a:solidFill>
                <a:ea typeface="华文新魏" pitchFamily="2" charset="-122"/>
              </a:rPr>
              <a:t>)</a:t>
            </a:r>
            <a:r>
              <a:rPr lang="zh-CN" altLang="en-US" b="1" smtClean="0">
                <a:solidFill>
                  <a:srgbClr val="0000FF"/>
                </a:solidFill>
                <a:ea typeface="华文新魏" pitchFamily="2" charset="-122"/>
              </a:rPr>
              <a:t>，底层测试用例将发生变化</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一个测试需求将对应多个测试用例</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5060" name="Rectangle 3"/>
          <p:cNvSpPr>
            <a:spLocks noGrp="1" noChangeArrowheads="1"/>
          </p:cNvSpPr>
          <p:nvPr>
            <p:ph type="body" idx="1"/>
          </p:nvPr>
        </p:nvSpPr>
        <p:spPr/>
        <p:txBody>
          <a:bodyPr/>
          <a:lstStyle/>
          <a:p>
            <a:pPr algn="just" eaLnBrk="1" hangingPunct="1"/>
            <a:r>
              <a:rPr lang="zh-CN" altLang="en-US" sz="3400" b="1" smtClean="0"/>
              <a:t>概述</a:t>
            </a:r>
          </a:p>
        </p:txBody>
      </p:sp>
      <p:sp>
        <p:nvSpPr>
          <p:cNvPr id="4506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643188"/>
            <a:ext cx="84661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7.1 </a:t>
            </a:r>
            <a:r>
              <a:rPr lang="zh-CN" altLang="en-US" b="1" dirty="0" smtClean="0">
                <a:latin typeface="黑体" pitchFamily="2" charset="-122"/>
                <a:ea typeface="黑体" pitchFamily="2" charset="-122"/>
              </a:rPr>
              <a:t>概述</a:t>
            </a:r>
          </a:p>
        </p:txBody>
      </p:sp>
      <p:sp>
        <p:nvSpPr>
          <p:cNvPr id="7172" name="Rectangle 3"/>
          <p:cNvSpPr>
            <a:spLocks noGrp="1" noChangeArrowheads="1"/>
          </p:cNvSpPr>
          <p:nvPr>
            <p:ph type="body" idx="1"/>
          </p:nvPr>
        </p:nvSpPr>
        <p:spPr>
          <a:xfrm>
            <a:off x="467544" y="1412776"/>
            <a:ext cx="8001000" cy="4267200"/>
          </a:xfrm>
        </p:spPr>
        <p:txBody>
          <a:bodyPr/>
          <a:lstStyle/>
          <a:p>
            <a:pPr algn="just" eaLnBrk="1" hangingPunct="1">
              <a:lnSpc>
                <a:spcPct val="150000"/>
              </a:lnSpc>
            </a:pPr>
            <a:r>
              <a:rPr lang="zh-CN" altLang="en-US" sz="3400" b="1" dirty="0" smtClean="0"/>
              <a:t>单元选取的原则</a:t>
            </a:r>
            <a:endParaRPr lang="en-US" altLang="zh-CN" sz="3400" b="1" dirty="0" smtClean="0"/>
          </a:p>
          <a:p>
            <a:pPr lvl="1">
              <a:lnSpc>
                <a:spcPct val="150000"/>
              </a:lnSpc>
            </a:pPr>
            <a:r>
              <a:rPr lang="zh-CN" altLang="en-US" b="1" dirty="0" smtClean="0"/>
              <a:t>对于面向过程的开发</a:t>
            </a:r>
            <a:r>
              <a:rPr lang="zh-CN" altLang="en-US" b="1" dirty="0" smtClean="0"/>
              <a:t>语言</a:t>
            </a:r>
            <a:r>
              <a:rPr lang="en-US" altLang="zh-CN" b="1" dirty="0" smtClean="0"/>
              <a:t>C</a:t>
            </a:r>
            <a:r>
              <a:rPr lang="zh-CN" altLang="en-US" b="1" dirty="0" smtClean="0"/>
              <a:t>来说</a:t>
            </a:r>
            <a:r>
              <a:rPr lang="zh-CN" altLang="en-US" b="1" dirty="0" smtClean="0"/>
              <a:t>，单元常指一个函数或子过程</a:t>
            </a:r>
          </a:p>
          <a:p>
            <a:pPr lvl="1">
              <a:lnSpc>
                <a:spcPct val="150000"/>
              </a:lnSpc>
            </a:pPr>
            <a:r>
              <a:rPr lang="zh-CN" altLang="en-US" b="1" dirty="0" smtClean="0"/>
              <a:t>对于面向对象的开发</a:t>
            </a:r>
            <a:r>
              <a:rPr lang="zh-CN" altLang="en-US" b="1" dirty="0" smtClean="0"/>
              <a:t>语言</a:t>
            </a:r>
            <a:r>
              <a:rPr lang="en-US" altLang="zh-CN" b="1" dirty="0" smtClean="0"/>
              <a:t>Java</a:t>
            </a:r>
            <a:r>
              <a:rPr lang="zh-CN" altLang="en-US" b="1" dirty="0" smtClean="0"/>
              <a:t>来说</a:t>
            </a:r>
            <a:r>
              <a:rPr lang="zh-CN" altLang="en-US" b="1" dirty="0" smtClean="0"/>
              <a:t>，单元一般指一个类</a:t>
            </a:r>
          </a:p>
          <a:p>
            <a:pPr lvl="1">
              <a:lnSpc>
                <a:spcPct val="150000"/>
              </a:lnSpc>
            </a:pPr>
            <a:r>
              <a:rPr lang="zh-CN" altLang="en-US" b="1" dirty="0" smtClean="0"/>
              <a:t>图形化软件中，单元常指一个窗口或一个菜单</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1204" name="Rectangle 3"/>
          <p:cNvSpPr>
            <a:spLocks noGrp="1" noChangeArrowheads="1"/>
          </p:cNvSpPr>
          <p:nvPr>
            <p:ph type="body" idx="1"/>
          </p:nvPr>
        </p:nvSpPr>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3252" name="Rectangle 3"/>
          <p:cNvSpPr>
            <a:spLocks noGrp="1" noChangeArrowheads="1"/>
          </p:cNvSpPr>
          <p:nvPr>
            <p:ph type="body" idx="1"/>
          </p:nvPr>
        </p:nvSpPr>
        <p:spPr/>
        <p:txBody>
          <a:bodyPr/>
          <a:lstStyle/>
          <a:p>
            <a:pPr eaLnBrk="1" hangingPunct="1"/>
            <a:r>
              <a:rPr lang="zh-CN" altLang="en-US" sz="3400" b="1" smtClean="0"/>
              <a:t>实施阶段（主要是自动化测试）</a:t>
            </a:r>
            <a:endParaRPr lang="en-US" altLang="zh-CN" sz="3400" b="1" dirty="0" smtClean="0"/>
          </a:p>
          <a:p>
            <a:pPr lvl="1" eaLnBrk="1" hangingPunct="1"/>
            <a:r>
              <a:rPr lang="zh-CN" altLang="en-US" b="1" dirty="0" smtClean="0"/>
              <a:t>主要任务：对照测试用例，开发测试驱动模块和桩模块</a:t>
            </a:r>
            <a:endParaRPr lang="en-US" altLang="zh-CN" b="1" dirty="0" smtClean="0"/>
          </a:p>
          <a:p>
            <a:pPr lvl="1" eaLnBrk="1" hangingPunct="1"/>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r>
              <a:rPr lang="zh-CN" altLang="en-US" b="1" dirty="0" smtClean="0"/>
              <a:t>交付物：单元测试程序</a:t>
            </a:r>
            <a:endParaRPr lang="en-US" altLang="zh-CN" b="1"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5300" name="Rectangle 3"/>
          <p:cNvSpPr>
            <a:spLocks noGrp="1" noChangeArrowheads="1"/>
          </p:cNvSpPr>
          <p:nvPr>
            <p:ph type="body" idx="1"/>
          </p:nvPr>
        </p:nvSpPr>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6324" name="Rectangle 3"/>
          <p:cNvSpPr>
            <a:spLocks noGrp="1" noChangeArrowheads="1"/>
          </p:cNvSpPr>
          <p:nvPr>
            <p:ph type="body" idx="1"/>
          </p:nvPr>
        </p:nvSpPr>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7.5 </a:t>
            </a:r>
            <a:r>
              <a:rPr lang="zh-CN" altLang="en-US" b="1" smtClean="0">
                <a:latin typeface="黑体" pitchFamily="2" charset="-122"/>
                <a:ea typeface="黑体" pitchFamily="2" charset="-122"/>
              </a:rPr>
              <a:t>单元测试的过程</a:t>
            </a: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8372" name="Rectangle 3"/>
          <p:cNvSpPr>
            <a:spLocks noGrp="1" noChangeArrowheads="1"/>
          </p:cNvSpPr>
          <p:nvPr>
            <p:ph type="body" idx="1"/>
          </p:nvPr>
        </p:nvSpPr>
        <p:spPr/>
        <p:txBody>
          <a:bodyPr/>
          <a:lstStyle/>
          <a:p>
            <a:pPr eaLnBrk="1" hangingPunct="1"/>
            <a:r>
              <a:rPr lang="zh-CN" altLang="en-US" sz="3400" b="1" smtClean="0"/>
              <a:t>概念</a:t>
            </a:r>
            <a:endParaRPr lang="en-US" altLang="zh-CN" sz="3400" b="1" smtClean="0"/>
          </a:p>
          <a:p>
            <a:pPr eaLnBrk="1" hangingPunct="1"/>
            <a:r>
              <a:rPr lang="zh-CN" altLang="en-US" sz="3400" b="1" smtClean="0"/>
              <a:t>日构建</a:t>
            </a:r>
            <a:r>
              <a:rPr lang="en-US" altLang="en-US" sz="3400" b="1" smtClean="0"/>
              <a:t>(Daily Build)</a:t>
            </a:r>
            <a:r>
              <a:rPr lang="zh-CN" altLang="en-US" sz="3400" b="1" smtClean="0"/>
              <a:t>是自动、完整地构建整个代码库的代码，在构建的同时完成单元测试执行的一种软件研发工作模式</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59396" name="Rectangle 3"/>
          <p:cNvSpPr>
            <a:spLocks noGrp="1" noChangeArrowheads="1"/>
          </p:cNvSpPr>
          <p:nvPr>
            <p:ph type="body" idx="1"/>
          </p:nvPr>
        </p:nvSpPr>
        <p:spPr/>
        <p:txBody>
          <a:bodyPr/>
          <a:lstStyle/>
          <a:p>
            <a:pPr eaLnBrk="1" hangingPunct="1"/>
            <a:r>
              <a:rPr lang="zh-CN" altLang="en-US" sz="3400" b="1" dirty="0" smtClean="0"/>
              <a:t>过程</a:t>
            </a:r>
            <a:endParaRPr lang="en-US" altLang="zh-CN" sz="3400" b="1" dirty="0" smtClean="0"/>
          </a:p>
          <a:p>
            <a:pPr lvl="1"/>
            <a:r>
              <a:rPr lang="zh-CN" altLang="en-US" b="1" dirty="0" smtClean="0"/>
              <a:t>安装在构建服务器上的自动化构建脚本从</a:t>
            </a:r>
            <a:r>
              <a:rPr lang="en-US" altLang="en-US" b="1" dirty="0" smtClean="0"/>
              <a:t>CVS</a:t>
            </a:r>
            <a:r>
              <a:rPr lang="zh-CN" altLang="en-US" b="1" dirty="0" smtClean="0"/>
              <a:t>（</a:t>
            </a:r>
            <a:r>
              <a:rPr lang="en-US" altLang="zh-CN" b="1" dirty="0" err="1" smtClean="0"/>
              <a:t>SVN</a:t>
            </a:r>
            <a:r>
              <a:rPr lang="zh-CN" altLang="en-US" b="1" dirty="0" smtClean="0"/>
              <a:t>，</a:t>
            </a:r>
            <a:r>
              <a:rPr lang="en-US" altLang="zh-CN" b="1" dirty="0" err="1" smtClean="0"/>
              <a:t>GitHub</a:t>
            </a:r>
            <a:r>
              <a:rPr lang="zh-CN" altLang="en-US" b="1" dirty="0" smtClean="0"/>
              <a:t>）服务器下载导出完整最新源代码，并进行编译链接</a:t>
            </a:r>
          </a:p>
          <a:p>
            <a:pPr lvl="1"/>
            <a:r>
              <a:rPr lang="zh-CN" altLang="en-US" b="1" dirty="0" smtClean="0"/>
              <a:t>如果可以运行并能执行最基本的功能，构建服务器就会将程序打包成安装文件，并上传到整个团队均可访问的</a:t>
            </a:r>
            <a:r>
              <a:rPr lang="en-US" altLang="en-US" b="1" dirty="0" smtClean="0"/>
              <a:t>Web</a:t>
            </a:r>
            <a:r>
              <a:rPr lang="zh-CN" altLang="en-US" b="1" dirty="0" smtClean="0"/>
              <a:t>服务器上</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0420" name="Rectangle 3"/>
          <p:cNvSpPr>
            <a:spLocks noGrp="1" noChangeArrowheads="1"/>
          </p:cNvSpPr>
          <p:nvPr>
            <p:ph type="body" idx="1"/>
          </p:nvPr>
        </p:nvSpPr>
        <p:spPr/>
        <p:txBody>
          <a:bodyPr/>
          <a:lstStyle/>
          <a:p>
            <a:pPr eaLnBrk="1" hangingPunct="1"/>
            <a:r>
              <a:rPr lang="zh-CN" altLang="en-US" sz="3400" b="1" smtClean="0"/>
              <a:t>过程（续）</a:t>
            </a:r>
            <a:endParaRPr lang="en-US" altLang="zh-CN" sz="3400" b="1" smtClean="0"/>
          </a:p>
          <a:p>
            <a:pPr lvl="1"/>
            <a:r>
              <a:rPr lang="zh-CN" altLang="en-US" b="1" smtClean="0"/>
              <a:t>如果程序执行遇到了问题，则会自动将错误日志以电子邮件形式通知整个团队，或对应的提交人员；</a:t>
            </a:r>
          </a:p>
          <a:p>
            <a:pPr lvl="1"/>
            <a:r>
              <a:rPr lang="zh-CN" altLang="en-US" b="1" smtClean="0"/>
              <a:t>构建脚本也会将当前构建过程和结果生成某种形式的报告</a:t>
            </a:r>
            <a:r>
              <a:rPr lang="en-US" altLang="en-US" b="1" smtClean="0"/>
              <a:t>(</a:t>
            </a:r>
            <a:r>
              <a:rPr lang="zh-CN" altLang="en-US" b="1" smtClean="0"/>
              <a:t>如</a:t>
            </a:r>
            <a:r>
              <a:rPr lang="en-US" altLang="en-US" b="1" smtClean="0"/>
              <a:t>HTML</a:t>
            </a:r>
            <a:r>
              <a:rPr lang="zh-CN" altLang="en-US" b="1" smtClean="0"/>
              <a:t>形式</a:t>
            </a:r>
            <a:r>
              <a:rPr lang="en-US" altLang="en-US" b="1" smtClean="0"/>
              <a:t>)</a:t>
            </a:r>
            <a:r>
              <a:rPr lang="zh-CN" altLang="en-US" b="1" smtClean="0"/>
              <a:t>，自动发布到内部网站</a:t>
            </a:r>
            <a:r>
              <a:rPr lang="en-US" altLang="en-US" b="1" smtClean="0"/>
              <a:t>(</a:t>
            </a:r>
            <a:r>
              <a:rPr lang="zh-CN" altLang="en-US" b="1" smtClean="0"/>
              <a:t>即之前的</a:t>
            </a:r>
            <a:r>
              <a:rPr lang="en-US" altLang="en-US" b="1" smtClean="0"/>
              <a:t>Web</a:t>
            </a:r>
            <a:r>
              <a:rPr lang="zh-CN" altLang="en-US" b="1" smtClean="0"/>
              <a:t>服务器</a:t>
            </a:r>
            <a:r>
              <a:rPr lang="en-US" altLang="en-US" b="1" smtClean="0"/>
              <a:t>)</a:t>
            </a:r>
          </a:p>
          <a:p>
            <a:pPr lvl="1"/>
            <a:r>
              <a:rPr lang="zh-CN" altLang="en-US" b="1" smtClean="0"/>
              <a:t>次日，测试人员收到构建服务器发来的邮件提示昨晚是否构建成功。如果构建成功，测试人员可根据正式的测试文档进行后续的正式测试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001000" cy="4267200"/>
          </a:xfrm>
        </p:spPr>
        <p:txBody>
          <a:bodyPr/>
          <a:lstStyle/>
          <a:p>
            <a:pPr marL="0" indent="0">
              <a:buNone/>
            </a:pPr>
            <a:r>
              <a:rPr lang="zh-CN" altLang="en-US" sz="2400" b="1" dirty="0">
                <a:latin typeface="+mn-ea"/>
              </a:rPr>
              <a:t>单元测试的六个问题？</a:t>
            </a:r>
            <a:endParaRPr lang="en-US" altLang="zh-CN" sz="2400" b="1" dirty="0">
              <a:latin typeface="+mn-ea"/>
            </a:endParaRPr>
          </a:p>
          <a:p>
            <a:pPr marL="0" indent="0">
              <a:buNone/>
            </a:pPr>
            <a:r>
              <a:rPr lang="en-US" altLang="zh-CN" sz="2400" b="1" dirty="0">
                <a:latin typeface="+mn-ea"/>
              </a:rPr>
              <a:t>1</a:t>
            </a:r>
            <a:r>
              <a:rPr lang="zh-CN" altLang="en-US" sz="2400" b="1" dirty="0">
                <a:latin typeface="+mn-ea"/>
              </a:rPr>
              <a:t>、什么时候进行单元测试？</a:t>
            </a:r>
            <a:endParaRPr lang="en-US" altLang="zh-CN" sz="2400" b="1" dirty="0">
              <a:latin typeface="+mn-ea"/>
            </a:endParaRPr>
          </a:p>
          <a:p>
            <a:pPr marL="0" indent="0">
              <a:buNone/>
            </a:pPr>
            <a:r>
              <a:rPr lang="en-US" altLang="zh-CN" sz="2400" b="1" dirty="0">
                <a:latin typeface="+mn-ea"/>
              </a:rPr>
              <a:t> </a:t>
            </a:r>
            <a:r>
              <a:rPr lang="en-US" altLang="zh-CN" sz="2400" b="1" dirty="0">
                <a:latin typeface="+mn-ea"/>
              </a:rPr>
              <a:t>   </a:t>
            </a:r>
            <a:r>
              <a:rPr lang="zh-CN" altLang="en-US" sz="2400" b="1" dirty="0">
                <a:latin typeface="+mn-ea"/>
              </a:rPr>
              <a:t>编码后，编译通过后进行。</a:t>
            </a:r>
            <a:endParaRPr lang="en-US" altLang="zh-CN" sz="2400" b="1" dirty="0">
              <a:latin typeface="+mn-ea"/>
            </a:endParaRPr>
          </a:p>
          <a:p>
            <a:pPr marL="0" indent="0">
              <a:buNone/>
            </a:pPr>
            <a:r>
              <a:rPr lang="en-US" altLang="zh-CN" sz="2400" b="1" dirty="0">
                <a:latin typeface="+mn-ea"/>
              </a:rPr>
              <a:t>2</a:t>
            </a:r>
            <a:r>
              <a:rPr lang="zh-CN" altLang="en-US" sz="2400" b="1" dirty="0">
                <a:latin typeface="+mn-ea"/>
              </a:rPr>
              <a:t>、由谁来做单元测试？</a:t>
            </a:r>
            <a:endParaRPr lang="en-US" altLang="zh-CN" sz="2400" b="1" dirty="0">
              <a:latin typeface="+mn-ea"/>
            </a:endParaRPr>
          </a:p>
          <a:p>
            <a:pPr marL="0" indent="0">
              <a:buNone/>
            </a:pPr>
            <a:r>
              <a:rPr lang="en-US" altLang="zh-CN" sz="2400" b="1" dirty="0">
                <a:latin typeface="+mn-ea"/>
              </a:rPr>
              <a:t> </a:t>
            </a:r>
            <a:r>
              <a:rPr lang="en-US" altLang="zh-CN" sz="2400" b="1" dirty="0">
                <a:latin typeface="+mn-ea"/>
              </a:rPr>
              <a:t>   </a:t>
            </a:r>
            <a:r>
              <a:rPr lang="zh-CN" altLang="en-US" sz="2400" b="1" dirty="0">
                <a:latin typeface="+mn-ea"/>
              </a:rPr>
              <a:t>白盒测试工程师或者开发工程师，最好不要自己做自己代码的测试。</a:t>
            </a:r>
            <a:endParaRPr lang="en-US" altLang="zh-CN" sz="2400" b="1" dirty="0">
              <a:latin typeface="+mn-ea"/>
            </a:endParaRPr>
          </a:p>
          <a:p>
            <a:pPr marL="0" indent="0">
              <a:buNone/>
            </a:pPr>
            <a:r>
              <a:rPr lang="en-US" altLang="zh-CN" sz="2400" b="1" dirty="0">
                <a:latin typeface="+mn-ea"/>
              </a:rPr>
              <a:t>3</a:t>
            </a:r>
            <a:r>
              <a:rPr lang="zh-CN" altLang="en-US" sz="2400" b="1" dirty="0">
                <a:latin typeface="+mn-ea"/>
              </a:rPr>
              <a:t>、单元测试的策略</a:t>
            </a:r>
            <a:endParaRPr lang="en-US" altLang="zh-CN" sz="2400" b="1" dirty="0">
              <a:latin typeface="+mn-ea"/>
            </a:endParaRPr>
          </a:p>
          <a:p>
            <a:pPr marL="0" indent="0">
              <a:buNone/>
            </a:pPr>
            <a:r>
              <a:rPr lang="zh-CN" altLang="en-US" sz="2400" b="1" dirty="0">
                <a:latin typeface="+mn-ea"/>
              </a:rPr>
              <a:t>   源程序（代码</a:t>
            </a:r>
            <a:r>
              <a:rPr lang="en-US" altLang="zh-CN" sz="2400" b="1" dirty="0">
                <a:latin typeface="+mn-ea"/>
              </a:rPr>
              <a:t>+</a:t>
            </a:r>
            <a:r>
              <a:rPr lang="zh-CN" altLang="en-US" sz="2400" b="1" dirty="0">
                <a:latin typeface="+mn-ea"/>
              </a:rPr>
              <a:t>注释）</a:t>
            </a:r>
            <a:r>
              <a:rPr lang="en-US" altLang="zh-CN" sz="2400" b="1" dirty="0">
                <a:latin typeface="+mn-ea"/>
              </a:rPr>
              <a:t>+</a:t>
            </a:r>
            <a:r>
              <a:rPr lang="zh-CN" altLang="en-US" sz="2400" b="1" dirty="0">
                <a:latin typeface="+mn-ea"/>
              </a:rPr>
              <a:t>（详细设计文档）</a:t>
            </a:r>
            <a:endParaRPr lang="en-US" altLang="zh-CN" sz="2400" b="1" dirty="0">
              <a:latin typeface="+mn-ea"/>
            </a:endParaRPr>
          </a:p>
          <a:p>
            <a:pPr marL="0" indent="0">
              <a:buNone/>
            </a:pPr>
            <a:r>
              <a:rPr lang="en-US" altLang="zh-CN" sz="2400" b="1" dirty="0">
                <a:latin typeface="+mn-ea"/>
              </a:rPr>
              <a:t>4</a:t>
            </a:r>
            <a:r>
              <a:rPr lang="zh-CN" altLang="en-US" sz="2400" b="1" dirty="0">
                <a:latin typeface="+mn-ea"/>
              </a:rPr>
              <a:t>、单元测试的通标准</a:t>
            </a:r>
            <a:endParaRPr lang="en-US" altLang="zh-CN" sz="2400" b="1" dirty="0">
              <a:latin typeface="+mn-ea"/>
            </a:endParaRPr>
          </a:p>
          <a:p>
            <a:pPr marL="0" indent="0">
              <a:buNone/>
            </a:pPr>
            <a:r>
              <a:rPr lang="zh-CN" altLang="en-US" sz="2400" b="1" dirty="0">
                <a:latin typeface="+mn-ea"/>
              </a:rPr>
              <a:t>   程序通过所有单元测试用例</a:t>
            </a:r>
            <a:endParaRPr lang="en-US" altLang="zh-CN" sz="2400" b="1" dirty="0">
              <a:latin typeface="+mn-ea"/>
            </a:endParaRPr>
          </a:p>
          <a:p>
            <a:pPr marL="0" indent="0">
              <a:buNone/>
            </a:pPr>
            <a:r>
              <a:rPr lang="zh-CN" altLang="en-US" sz="2400" b="1" dirty="0">
                <a:latin typeface="+mn-ea"/>
              </a:rPr>
              <a:t>   语句的覆盖达到</a:t>
            </a:r>
            <a:r>
              <a:rPr lang="en-US" altLang="zh-CN" sz="2400" b="1" dirty="0">
                <a:latin typeface="+mn-ea"/>
              </a:rPr>
              <a:t>100%</a:t>
            </a:r>
          </a:p>
          <a:p>
            <a:pPr marL="0" indent="0">
              <a:buNone/>
            </a:pPr>
            <a:r>
              <a:rPr lang="zh-CN" altLang="en-US" sz="2400" b="1" dirty="0">
                <a:latin typeface="+mn-ea"/>
              </a:rPr>
              <a:t>   分支的覆盖率达到</a:t>
            </a:r>
            <a:r>
              <a:rPr lang="en-US" altLang="zh-CN" sz="2400" b="1" dirty="0">
                <a:latin typeface="+mn-ea"/>
              </a:rPr>
              <a:t>85%</a:t>
            </a:r>
          </a:p>
          <a:p>
            <a:pPr marL="0" indent="0">
              <a:buNone/>
            </a:pPr>
            <a:endParaRPr lang="en-US" altLang="zh-CN" sz="2400" b="1" dirty="0">
              <a:latin typeface="+mn-ea"/>
            </a:endParaRPr>
          </a:p>
          <a:p>
            <a:pPr marL="0" indent="0">
              <a:buNone/>
            </a:pPr>
            <a:endParaRPr lang="zh-CN" altLang="en-US" dirty="0"/>
          </a:p>
        </p:txBody>
      </p:sp>
      <p:sp>
        <p:nvSpPr>
          <p:cNvPr id="6"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7.1 </a:t>
            </a:r>
            <a:r>
              <a:rPr lang="zh-CN" altLang="en-US" b="1" dirty="0" smtClean="0">
                <a:latin typeface="黑体" pitchFamily="2" charset="-122"/>
                <a:ea typeface="黑体" pitchFamily="2" charset="-122"/>
              </a:rPr>
              <a:t>概述</a:t>
            </a:r>
          </a:p>
        </p:txBody>
      </p:sp>
    </p:spTree>
    <p:extLst>
      <p:ext uri="{BB962C8B-B14F-4D97-AF65-F5344CB8AC3E}">
        <p14:creationId xmlns:p14="http://schemas.microsoft.com/office/powerpoint/2010/main" val="1901993218"/>
      </p:ext>
    </p:extLst>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84055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17452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2468" name="Rectangle 3"/>
          <p:cNvSpPr>
            <a:spLocks noGrp="1" noChangeArrowheads="1"/>
          </p:cNvSpPr>
          <p:nvPr>
            <p:ph type="body" idx="1"/>
          </p:nvPr>
        </p:nvSpPr>
        <p:spPr/>
        <p:txBody>
          <a:bodyPr/>
          <a:lstStyle/>
          <a:p>
            <a:pPr eaLnBrk="1" hangingPunct="1"/>
            <a:r>
              <a:rPr lang="zh-CN" altLang="en-US" sz="3400" b="1" smtClean="0"/>
              <a:t>日</a:t>
            </a:r>
            <a:r>
              <a:rPr lang="zh-CN" altLang="en-US" sz="3600" b="1" smtClean="0"/>
              <a:t>构建的优势</a:t>
            </a:r>
            <a:endParaRPr lang="en-US" altLang="zh-CN" sz="3600" b="1" smtClean="0"/>
          </a:p>
          <a:p>
            <a:pPr lvl="1" eaLnBrk="1" hangingPunct="1"/>
            <a:r>
              <a:rPr lang="zh-CN" altLang="en-US" sz="3200" b="1" smtClean="0"/>
              <a:t>进度可见、可控</a:t>
            </a:r>
            <a:endParaRPr lang="en-US" altLang="zh-CN" sz="3200" b="1" smtClean="0"/>
          </a:p>
          <a:p>
            <a:pPr lvl="1" eaLnBrk="1" hangingPunct="1"/>
            <a:r>
              <a:rPr lang="zh-CN" altLang="en-US" sz="3200" b="1" smtClean="0"/>
              <a:t>适于多环境下的团队研发</a:t>
            </a:r>
            <a:endParaRPr lang="en-US" altLang="zh-CN" sz="3200" b="1" smtClean="0"/>
          </a:p>
          <a:p>
            <a:pPr lvl="1" eaLnBrk="1" hangingPunct="1"/>
            <a:r>
              <a:rPr lang="zh-CN" altLang="en-US" sz="3200" b="1" smtClean="0"/>
              <a:t>便于尽早发现、修复和验证缺陷</a:t>
            </a:r>
            <a:endParaRPr lang="en-US" altLang="zh-CN" sz="3200" b="1" smtClean="0"/>
          </a:p>
          <a:p>
            <a:pPr lvl="1" eaLnBrk="1" hangingPunct="1"/>
            <a:r>
              <a:rPr lang="zh-CN" altLang="en-US" sz="3200" b="1" smtClean="0"/>
              <a:t>增量测试</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7.6 </a:t>
            </a:r>
            <a:r>
              <a:rPr lang="zh-CN" altLang="en-US" b="1" smtClean="0">
                <a:latin typeface="黑体" pitchFamily="2" charset="-122"/>
                <a:ea typeface="黑体" pitchFamily="2" charset="-122"/>
              </a:rPr>
              <a:t>日构建</a:t>
            </a:r>
          </a:p>
        </p:txBody>
      </p:sp>
      <p:sp>
        <p:nvSpPr>
          <p:cNvPr id="63492" name="Rectangle 3"/>
          <p:cNvSpPr>
            <a:spLocks noGrp="1" noChangeArrowheads="1"/>
          </p:cNvSpPr>
          <p:nvPr>
            <p:ph type="body" idx="1"/>
          </p:nvPr>
        </p:nvSpPr>
        <p:spPr/>
        <p:txBody>
          <a:bodyPr/>
          <a:lstStyle/>
          <a:p>
            <a:pPr eaLnBrk="1" hangingPunct="1"/>
            <a:r>
              <a:rPr lang="zh-CN" altLang="en-US" sz="3400" b="1" smtClean="0"/>
              <a:t>日构建的不足</a:t>
            </a:r>
            <a:endParaRPr lang="en-US" altLang="zh-CN" sz="3400" b="1" smtClean="0"/>
          </a:p>
          <a:p>
            <a:pPr lvl="1"/>
            <a:r>
              <a:rPr lang="zh-CN" altLang="en-US" b="1" smtClean="0"/>
              <a:t>给开发人员的压力太大，开发环境较紧张，不利于开发人员创造性思维的发挥</a:t>
            </a:r>
          </a:p>
          <a:p>
            <a:pPr lvl="1"/>
            <a:r>
              <a:rPr lang="zh-CN" altLang="en-US" b="1" smtClean="0"/>
              <a:t>加重了开发经理的工作负担，要求其将功能细化到</a:t>
            </a:r>
            <a:r>
              <a:rPr lang="en-US" altLang="en-US" b="1" smtClean="0"/>
              <a:t>1</a:t>
            </a:r>
            <a:r>
              <a:rPr lang="zh-CN" altLang="en-US" b="1" smtClean="0"/>
              <a:t>～</a:t>
            </a:r>
            <a:r>
              <a:rPr lang="en-US" altLang="en-US" b="1" smtClean="0"/>
              <a:t>2</a:t>
            </a:r>
            <a:r>
              <a:rPr lang="zh-CN" altLang="en-US" b="1" smtClean="0"/>
              <a:t>天之内，并有明确输出的功能点</a:t>
            </a:r>
          </a:p>
          <a:p>
            <a:pPr lvl="1"/>
            <a:r>
              <a:rPr lang="zh-CN" altLang="en-US" b="1" smtClean="0"/>
              <a:t>开发小组需投入额外的精力来保证每日构建的顺畅</a:t>
            </a:r>
          </a:p>
          <a:p>
            <a:pPr lvl="1"/>
            <a:r>
              <a:rPr lang="zh-CN" altLang="en-US" b="1" smtClean="0"/>
              <a:t>需要额外的人手来负责冒烟测试，以及维护每日构建的硬件环境</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1520" y="3212976"/>
            <a:ext cx="8001000" cy="1216025"/>
          </a:xfrm>
        </p:spPr>
        <p:txBody>
          <a:bodyPr/>
          <a:lstStyle/>
          <a:p>
            <a:pPr algn="ctr"/>
            <a:r>
              <a:rPr lang="zh-CN" altLang="en-US" b="1" dirty="0" smtClean="0">
                <a:latin typeface="黑体" pitchFamily="2" charset="-122"/>
                <a:ea typeface="黑体" pitchFamily="2" charset="-122"/>
              </a:rPr>
              <a:t>谢 谢</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56792"/>
            <a:ext cx="8001000" cy="4267200"/>
          </a:xfrm>
        </p:spPr>
        <p:txBody>
          <a:bodyPr/>
          <a:lstStyle/>
          <a:p>
            <a:pPr marL="0" indent="0">
              <a:buNone/>
            </a:pPr>
            <a:r>
              <a:rPr lang="zh-CN" altLang="en-US" sz="2400" b="1" dirty="0">
                <a:latin typeface="+mn-ea"/>
              </a:rPr>
              <a:t>单元测试的六个问题？</a:t>
            </a:r>
            <a:endParaRPr lang="en-US" altLang="zh-CN" sz="2400" b="1" dirty="0">
              <a:latin typeface="+mn-ea"/>
            </a:endParaRPr>
          </a:p>
          <a:p>
            <a:pPr marL="0" indent="0">
              <a:buNone/>
            </a:pPr>
            <a:r>
              <a:rPr lang="en-US" altLang="zh-CN" sz="2400" b="1" dirty="0">
                <a:latin typeface="+mn-ea"/>
              </a:rPr>
              <a:t>5</a:t>
            </a:r>
            <a:r>
              <a:rPr lang="zh-CN" altLang="en-US" sz="2400" b="1" dirty="0">
                <a:latin typeface="+mn-ea"/>
              </a:rPr>
              <a:t>、国内单元测试的现状</a:t>
            </a:r>
            <a:endParaRPr lang="en-US" altLang="zh-CN" sz="2400" b="1" dirty="0">
              <a:latin typeface="+mn-ea"/>
            </a:endParaRPr>
          </a:p>
          <a:p>
            <a:pPr marL="0" indent="0">
              <a:buNone/>
            </a:pPr>
            <a:r>
              <a:rPr lang="en-US" altLang="zh-CN" sz="2400" b="1" dirty="0">
                <a:latin typeface="+mn-ea"/>
              </a:rPr>
              <a:t> </a:t>
            </a:r>
            <a:r>
              <a:rPr lang="en-US" altLang="zh-CN" sz="2400" b="1" dirty="0">
                <a:latin typeface="+mn-ea"/>
              </a:rPr>
              <a:t>  </a:t>
            </a:r>
            <a:r>
              <a:rPr lang="zh-CN" altLang="en-US" sz="2400" b="1" dirty="0">
                <a:latin typeface="+mn-ea"/>
              </a:rPr>
              <a:t>简单</a:t>
            </a:r>
            <a:r>
              <a:rPr lang="en-US" altLang="zh-CN" sz="2400" b="1" dirty="0">
                <a:latin typeface="+mn-ea"/>
              </a:rPr>
              <a:t>+</a:t>
            </a:r>
            <a:r>
              <a:rPr lang="zh-CN" altLang="en-US" sz="2400" b="1" dirty="0">
                <a:latin typeface="+mn-ea"/>
              </a:rPr>
              <a:t>没有单元测试计划、单元测试用例和代码覆盖率的统计</a:t>
            </a:r>
            <a:endParaRPr lang="en-US" altLang="zh-CN" sz="2400" b="1" dirty="0">
              <a:latin typeface="+mn-ea"/>
            </a:endParaRPr>
          </a:p>
          <a:p>
            <a:pPr marL="0" indent="0">
              <a:buNone/>
            </a:pPr>
            <a:r>
              <a:rPr lang="en-US" altLang="zh-CN" sz="2400" b="1" dirty="0">
                <a:latin typeface="+mn-ea"/>
              </a:rPr>
              <a:t>6</a:t>
            </a:r>
            <a:r>
              <a:rPr lang="zh-CN" altLang="en-US" sz="2400" b="1" dirty="0">
                <a:latin typeface="+mn-ea"/>
              </a:rPr>
              <a:t>、如何进行单元测试？</a:t>
            </a:r>
            <a:endParaRPr lang="en-US" altLang="zh-CN" sz="2400" b="1" dirty="0">
              <a:latin typeface="+mn-ea"/>
            </a:endParaRPr>
          </a:p>
          <a:p>
            <a:pPr marL="0" indent="0">
              <a:buNone/>
            </a:pPr>
            <a:r>
              <a:rPr lang="en-US" altLang="zh-CN" sz="2400" b="1" dirty="0">
                <a:latin typeface="+mn-ea"/>
              </a:rPr>
              <a:t> </a:t>
            </a:r>
            <a:r>
              <a:rPr lang="en-US" altLang="zh-CN" sz="2400" b="1" dirty="0">
                <a:latin typeface="+mn-ea"/>
              </a:rPr>
              <a:t>  </a:t>
            </a:r>
            <a:r>
              <a:rPr lang="zh-CN" altLang="en-US" sz="2400" b="1" dirty="0">
                <a:latin typeface="+mn-ea"/>
              </a:rPr>
              <a:t>单元测试主要使用白盒测试，先静态地检查代码是否符合规范，然后动态运行代码，检查其实际运行结果，检查程序的运行结果是否正确是一个最基本的要求，还要关注容错处理，程序的边界值处理等。</a:t>
            </a:r>
            <a:endParaRPr lang="en-US" altLang="zh-CN" sz="2400" b="1" dirty="0">
              <a:latin typeface="+mn-ea"/>
            </a:endParaRPr>
          </a:p>
          <a:p>
            <a:pPr marL="0" indent="0">
              <a:buNone/>
            </a:pPr>
            <a:endParaRPr lang="en-US" altLang="zh-CN" sz="2800" b="1" dirty="0">
              <a:latin typeface="+mn-ea"/>
            </a:endParaRPr>
          </a:p>
          <a:p>
            <a:pPr marL="0" indent="0">
              <a:buNone/>
            </a:pPr>
            <a:endParaRPr lang="zh-CN" altLang="en-US" sz="2800" b="1" dirty="0">
              <a:latin typeface="+mn-ea"/>
            </a:endParaRPr>
          </a:p>
        </p:txBody>
      </p:sp>
      <p:sp>
        <p:nvSpPr>
          <p:cNvPr id="6"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7.1 </a:t>
            </a:r>
            <a:r>
              <a:rPr lang="zh-CN" altLang="en-US" b="1" dirty="0" smtClean="0">
                <a:latin typeface="黑体" pitchFamily="2" charset="-122"/>
                <a:ea typeface="黑体" pitchFamily="2" charset="-122"/>
              </a:rPr>
              <a:t>概述</a:t>
            </a:r>
          </a:p>
        </p:txBody>
      </p:sp>
    </p:spTree>
    <p:extLst>
      <p:ext uri="{BB962C8B-B14F-4D97-AF65-F5344CB8AC3E}">
        <p14:creationId xmlns:p14="http://schemas.microsoft.com/office/powerpoint/2010/main" val="3755007405"/>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8196" name="Rectangle 3"/>
          <p:cNvSpPr>
            <a:spLocks noGrp="1" noChangeArrowheads="1"/>
          </p:cNvSpPr>
          <p:nvPr>
            <p:ph type="body" idx="1"/>
          </p:nvPr>
        </p:nvSpPr>
        <p:spPr/>
        <p:txBody>
          <a:bodyPr/>
          <a:lstStyle/>
          <a:p>
            <a:pPr algn="just" eaLnBrk="1" hangingPunct="1"/>
            <a:r>
              <a:rPr lang="zh-CN" altLang="en-US" sz="3400" b="1" dirty="0" smtClean="0"/>
              <a:t>静态测试</a:t>
            </a:r>
            <a:endParaRPr lang="en-US" altLang="zh-CN" sz="3400" b="1" dirty="0" smtClean="0"/>
          </a:p>
          <a:p>
            <a:pPr algn="just" eaLnBrk="1" hangingPunct="1"/>
            <a:r>
              <a:rPr lang="zh-CN" altLang="en-US" sz="3400" b="1" dirty="0" smtClean="0"/>
              <a:t>主要是通过走查、审查等会议方式，依据模块的详细设计，将代码与缺陷检查表进行对照，查看代码是否符合标准和规范</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7.2 </a:t>
            </a:r>
            <a:r>
              <a:rPr lang="zh-CN" altLang="en-US" b="1" smtClean="0">
                <a:latin typeface="黑体" pitchFamily="2" charset="-122"/>
                <a:ea typeface="黑体" pitchFamily="2" charset="-122"/>
              </a:rPr>
              <a:t>单元测试的内容</a:t>
            </a: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817</TotalTime>
  <Words>2779</Words>
  <Application>Microsoft Office PowerPoint</Application>
  <PresentationFormat>全屏显示(4:3)</PresentationFormat>
  <Paragraphs>335</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Profile</vt:lpstr>
      <vt:lpstr>软件测试实用教程 ——方法与实践</vt:lpstr>
      <vt:lpstr>第7章  单元测试</vt:lpstr>
      <vt:lpstr>第7章  单元测试</vt:lpstr>
      <vt:lpstr>7.1 概述</vt:lpstr>
      <vt:lpstr>7.1 概述</vt:lpstr>
      <vt:lpstr>7.1 概述</vt:lpstr>
      <vt:lpstr>7.1 概述</vt:lpstr>
      <vt:lpstr>7.2 单元测试的内容</vt:lpstr>
      <vt:lpstr>7.2 单元测试的内容</vt:lpstr>
      <vt:lpstr>7.2 单元测试的内容</vt:lpstr>
      <vt:lpstr>7.2 单元测试的内容</vt:lpstr>
      <vt:lpstr>7.2 单元测试的内容</vt:lpstr>
      <vt:lpstr>7.2 单元测试的内容</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7.6 日构建</vt:lpstr>
      <vt:lpstr>7.6 日构建</vt:lpstr>
      <vt:lpstr>7.6 日构建</vt:lpstr>
      <vt:lpstr>7.6 日构建</vt:lpstr>
      <vt:lpstr>7.6 日构建</vt:lpstr>
      <vt:lpstr>7.6 日构建</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100</cp:revision>
  <dcterms:created xsi:type="dcterms:W3CDTF">2008-07-27T05:17:11Z</dcterms:created>
  <dcterms:modified xsi:type="dcterms:W3CDTF">2019-06-10T06:56:46Z</dcterms:modified>
</cp:coreProperties>
</file>