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7" r:id="rId4"/>
    <p:sldId id="258" r:id="rId5"/>
    <p:sldId id="262" r:id="rId6"/>
    <p:sldId id="260" r:id="rId7"/>
    <p:sldId id="278" r:id="rId8"/>
    <p:sldId id="276" r:id="rId9"/>
    <p:sldId id="279" r:id="rId10"/>
    <p:sldId id="263" r:id="rId11"/>
    <p:sldId id="264" r:id="rId12"/>
    <p:sldId id="265" r:id="rId13"/>
    <p:sldId id="266" r:id="rId14"/>
    <p:sldId id="259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56" y="108"/>
      </p:cViewPr>
      <p:guideLst>
        <p:guide orient="horz" pos="1641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4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6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9" Type="http://schemas.openxmlformats.org/officeDocument/2006/relationships/tags" Target="../tags/tag107.xml"/><Relationship Id="rId21" Type="http://schemas.openxmlformats.org/officeDocument/2006/relationships/tags" Target="../tags/tag89.xml"/><Relationship Id="rId34" Type="http://schemas.openxmlformats.org/officeDocument/2006/relationships/tags" Target="../tags/tag102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tags" Target="../tags/tag101.xml"/><Relationship Id="rId38" Type="http://schemas.openxmlformats.org/officeDocument/2006/relationships/tags" Target="../tags/tag106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29" Type="http://schemas.openxmlformats.org/officeDocument/2006/relationships/tags" Target="../tags/tag9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tags" Target="../tags/tag100.xml"/><Relationship Id="rId37" Type="http://schemas.openxmlformats.org/officeDocument/2006/relationships/tags" Target="../tags/tag105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36" Type="http://schemas.openxmlformats.org/officeDocument/2006/relationships/tags" Target="../tags/tag104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tags" Target="../tags/tag9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tags" Target="../tags/tag98.xml"/><Relationship Id="rId35" Type="http://schemas.openxmlformats.org/officeDocument/2006/relationships/tags" Target="../tags/tag103.xml"/><Relationship Id="rId8" Type="http://schemas.openxmlformats.org/officeDocument/2006/relationships/tags" Target="../tags/tag76.xml"/><Relationship Id="rId3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0" Type="http://schemas.openxmlformats.org/officeDocument/2006/relationships/image" Target="../media/image6.svg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tags" Target="../tags/tag36.xml"/><Relationship Id="rId39" Type="http://schemas.openxmlformats.org/officeDocument/2006/relationships/image" Target="../media/image5.png"/><Relationship Id="rId21" Type="http://schemas.openxmlformats.org/officeDocument/2006/relationships/tags" Target="../tags/tag31.xml"/><Relationship Id="rId34" Type="http://schemas.openxmlformats.org/officeDocument/2006/relationships/tags" Target="../tags/tag44.xml"/><Relationship Id="rId42" Type="http://schemas.openxmlformats.org/officeDocument/2006/relationships/image" Target="../media/image8.jpeg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tags" Target="../tags/tag39.xml"/><Relationship Id="rId41" Type="http://schemas.openxmlformats.org/officeDocument/2006/relationships/image" Target="../media/image7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tags" Target="../tags/tag42.xml"/><Relationship Id="rId37" Type="http://schemas.openxmlformats.org/officeDocument/2006/relationships/image" Target="../media/image3.png"/><Relationship Id="rId40" Type="http://schemas.openxmlformats.org/officeDocument/2006/relationships/image" Target="../media/image6.sv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slideLayout" Target="../slideLayouts/slideLayout1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tags" Target="../tags/tag4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tags" Target="../tags/tag43.xml"/><Relationship Id="rId38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在线教育数仓中台立项方案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9"/>
          <p:cNvSpPr/>
          <p:nvPr>
            <p:custDataLst>
              <p:tags r:id="rId2"/>
            </p:custDataLst>
          </p:nvPr>
        </p:nvSpPr>
        <p:spPr>
          <a:xfrm>
            <a:off x="3954398" y="831723"/>
            <a:ext cx="1318260" cy="460375"/>
          </a:xfrm>
          <a:custGeom>
            <a:avLst/>
            <a:gdLst/>
            <a:ahLst/>
            <a:cxnLst/>
            <a:rect l="l" t="t" r="r" b="b"/>
            <a:pathLst>
              <a:path w="1318259" h="460375">
                <a:moveTo>
                  <a:pt x="0" y="460248"/>
                </a:moveTo>
                <a:lnTo>
                  <a:pt x="1318259" y="460248"/>
                </a:lnTo>
                <a:lnTo>
                  <a:pt x="1318259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/>
          <p:cNvSpPr txBox="1"/>
          <p:nvPr>
            <p:custDataLst>
              <p:tags r:id="rId3"/>
            </p:custDataLst>
          </p:nvPr>
        </p:nvSpPr>
        <p:spPr>
          <a:xfrm>
            <a:off x="4219702" y="860806"/>
            <a:ext cx="7874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架构师</a:t>
            </a:r>
            <a:endParaRPr sz="12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UKIJ CJK"/>
                <a:cs typeface="UKIJ CJK"/>
              </a:rPr>
              <a:t>（</a:t>
            </a:r>
            <a:r>
              <a:rPr lang="en-US" sz="1200" dirty="0">
                <a:latin typeface="UKIJ CJK"/>
                <a:cs typeface="UKIJ CJK"/>
              </a:rPr>
              <a:t>xxx</a:t>
            </a:r>
            <a:r>
              <a:rPr sz="1200" dirty="0">
                <a:latin typeface="UKIJ CJK"/>
                <a:cs typeface="UKIJ CJK"/>
              </a:rPr>
              <a:t>）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5" name="object 11"/>
          <p:cNvSpPr/>
          <p:nvPr>
            <p:custDataLst>
              <p:tags r:id="rId4"/>
            </p:custDataLst>
          </p:nvPr>
        </p:nvSpPr>
        <p:spPr>
          <a:xfrm>
            <a:off x="2291715" y="1674495"/>
            <a:ext cx="1320165" cy="494030"/>
          </a:xfrm>
          <a:custGeom>
            <a:avLst/>
            <a:gdLst/>
            <a:ahLst/>
            <a:cxnLst/>
            <a:rect l="l" t="t" r="r" b="b"/>
            <a:pathLst>
              <a:path w="1320164" h="494030">
                <a:moveTo>
                  <a:pt x="0" y="493775"/>
                </a:moveTo>
                <a:lnTo>
                  <a:pt x="1319784" y="493775"/>
                </a:lnTo>
                <a:lnTo>
                  <a:pt x="1319784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/>
          <p:cNvSpPr txBox="1"/>
          <p:nvPr>
            <p:custDataLst>
              <p:tags r:id="rId5"/>
            </p:custDataLst>
          </p:nvPr>
        </p:nvSpPr>
        <p:spPr>
          <a:xfrm>
            <a:off x="2568575" y="1720850"/>
            <a:ext cx="9467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项目</a:t>
            </a:r>
            <a:r>
              <a:rPr sz="1200" spc="195" dirty="0">
                <a:latin typeface="UKIJ CJK"/>
                <a:cs typeface="UKIJ CJK"/>
              </a:rPr>
              <a:t>&amp;</a:t>
            </a:r>
            <a:r>
              <a:rPr sz="1200" dirty="0">
                <a:latin typeface="UKIJ CJK"/>
                <a:cs typeface="UKIJ CJK"/>
              </a:rPr>
              <a:t>技术</a:t>
            </a:r>
            <a:endParaRPr sz="1200">
              <a:latin typeface="UKIJ CJK"/>
              <a:cs typeface="UKIJ CJK"/>
            </a:endParaRPr>
          </a:p>
          <a:p>
            <a:pPr marL="78105">
              <a:lnSpc>
                <a:spcPct val="100000"/>
              </a:lnSpc>
            </a:pPr>
            <a:r>
              <a:rPr sz="1200" dirty="0">
                <a:latin typeface="UKIJ CJK"/>
                <a:cs typeface="UKIJ CJK"/>
              </a:rPr>
              <a:t>（</a:t>
            </a:r>
            <a:r>
              <a:rPr lang="en-US" sz="1200" dirty="0">
                <a:latin typeface="UKIJ CJK"/>
                <a:cs typeface="UKIJ CJK"/>
              </a:rPr>
              <a:t>xxx</a:t>
            </a:r>
            <a:r>
              <a:rPr sz="1200" dirty="0">
                <a:latin typeface="UKIJ CJK"/>
                <a:cs typeface="UKIJ CJK"/>
              </a:rPr>
              <a:t>）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7" name="object 13"/>
          <p:cNvSpPr/>
          <p:nvPr>
            <p:custDataLst>
              <p:tags r:id="rId6"/>
            </p:custDataLst>
          </p:nvPr>
        </p:nvSpPr>
        <p:spPr>
          <a:xfrm>
            <a:off x="2552318" y="2780919"/>
            <a:ext cx="963294" cy="337185"/>
          </a:xfrm>
          <a:custGeom>
            <a:avLst/>
            <a:gdLst/>
            <a:ahLst/>
            <a:cxnLst/>
            <a:rect l="l" t="t" r="r" b="b"/>
            <a:pathLst>
              <a:path w="963295" h="337185">
                <a:moveTo>
                  <a:pt x="0" y="336803"/>
                </a:moveTo>
                <a:lnTo>
                  <a:pt x="963168" y="336803"/>
                </a:lnTo>
                <a:lnTo>
                  <a:pt x="963168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/>
          <p:cNvSpPr txBox="1"/>
          <p:nvPr>
            <p:custDataLst>
              <p:tags r:id="rId7"/>
            </p:custDataLst>
          </p:nvPr>
        </p:nvSpPr>
        <p:spPr>
          <a:xfrm>
            <a:off x="2748915" y="2839720"/>
            <a:ext cx="7213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前端</a:t>
            </a:r>
            <a:r>
              <a:rPr sz="1200" spc="40" dirty="0">
                <a:latin typeface="UKIJ CJK"/>
                <a:cs typeface="UKIJ CJK"/>
              </a:rPr>
              <a:t>2人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9" name="object 15"/>
          <p:cNvSpPr/>
          <p:nvPr>
            <p:custDataLst>
              <p:tags r:id="rId8"/>
            </p:custDataLst>
          </p:nvPr>
        </p:nvSpPr>
        <p:spPr>
          <a:xfrm>
            <a:off x="3890645" y="2780665"/>
            <a:ext cx="955675" cy="337185"/>
          </a:xfrm>
          <a:custGeom>
            <a:avLst/>
            <a:gdLst/>
            <a:ahLst/>
            <a:cxnLst/>
            <a:rect l="l" t="t" r="r" b="b"/>
            <a:pathLst>
              <a:path w="965200" h="337185">
                <a:moveTo>
                  <a:pt x="0" y="336803"/>
                </a:moveTo>
                <a:lnTo>
                  <a:pt x="964691" y="336803"/>
                </a:lnTo>
                <a:lnTo>
                  <a:pt x="964691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1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/>
          <p:cNvSpPr txBox="1"/>
          <p:nvPr>
            <p:custDataLst>
              <p:tags r:id="rId9"/>
            </p:custDataLst>
          </p:nvPr>
        </p:nvSpPr>
        <p:spPr>
          <a:xfrm>
            <a:off x="4087495" y="2839720"/>
            <a:ext cx="69024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后端</a:t>
            </a:r>
            <a:r>
              <a:rPr sz="1200" spc="40" dirty="0">
                <a:latin typeface="UKIJ CJK"/>
                <a:cs typeface="UKIJ CJK"/>
              </a:rPr>
              <a:t>2人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1" name="object 17"/>
          <p:cNvSpPr/>
          <p:nvPr>
            <p:custDataLst>
              <p:tags r:id="rId10"/>
            </p:custDataLst>
          </p:nvPr>
        </p:nvSpPr>
        <p:spPr>
          <a:xfrm>
            <a:off x="5197983" y="2780919"/>
            <a:ext cx="965200" cy="337185"/>
          </a:xfrm>
          <a:custGeom>
            <a:avLst/>
            <a:gdLst/>
            <a:ahLst/>
            <a:cxnLst/>
            <a:rect l="l" t="t" r="r" b="b"/>
            <a:pathLst>
              <a:path w="965200" h="337185">
                <a:moveTo>
                  <a:pt x="0" y="336803"/>
                </a:moveTo>
                <a:lnTo>
                  <a:pt x="964692" y="336803"/>
                </a:lnTo>
                <a:lnTo>
                  <a:pt x="964692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/>
          <p:cNvSpPr txBox="1"/>
          <p:nvPr>
            <p:custDataLst>
              <p:tags r:id="rId11"/>
            </p:custDataLst>
          </p:nvPr>
        </p:nvSpPr>
        <p:spPr>
          <a:xfrm>
            <a:off x="5395595" y="2839720"/>
            <a:ext cx="6584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测试</a:t>
            </a:r>
            <a:r>
              <a:rPr sz="1200" spc="40" dirty="0">
                <a:latin typeface="UKIJ CJK"/>
                <a:cs typeface="UKIJ CJK"/>
              </a:rPr>
              <a:t>1人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6" name="object 19"/>
          <p:cNvSpPr/>
          <p:nvPr>
            <p:custDataLst>
              <p:tags r:id="rId12"/>
            </p:custDataLst>
          </p:nvPr>
        </p:nvSpPr>
        <p:spPr>
          <a:xfrm>
            <a:off x="6505575" y="2782443"/>
            <a:ext cx="965200" cy="337185"/>
          </a:xfrm>
          <a:custGeom>
            <a:avLst/>
            <a:gdLst/>
            <a:ahLst/>
            <a:cxnLst/>
            <a:rect l="l" t="t" r="r" b="b"/>
            <a:pathLst>
              <a:path w="965200" h="337185">
                <a:moveTo>
                  <a:pt x="0" y="336803"/>
                </a:moveTo>
                <a:lnTo>
                  <a:pt x="964692" y="336803"/>
                </a:lnTo>
                <a:lnTo>
                  <a:pt x="964692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/>
          <p:cNvSpPr txBox="1"/>
          <p:nvPr>
            <p:custDataLst>
              <p:tags r:id="rId13"/>
            </p:custDataLst>
          </p:nvPr>
        </p:nvSpPr>
        <p:spPr>
          <a:xfrm>
            <a:off x="6703695" y="2842260"/>
            <a:ext cx="7315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运维</a:t>
            </a:r>
            <a:r>
              <a:rPr sz="1200" spc="40" dirty="0">
                <a:latin typeface="UKIJ CJK"/>
                <a:cs typeface="UKIJ CJK"/>
              </a:rPr>
              <a:t>1人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43" name="object 21"/>
          <p:cNvGrpSpPr/>
          <p:nvPr/>
        </p:nvGrpSpPr>
        <p:grpSpPr>
          <a:xfrm>
            <a:off x="1207896" y="2168270"/>
            <a:ext cx="5819140" cy="956310"/>
            <a:chOff x="2581401" y="2840735"/>
            <a:chExt cx="5819140" cy="956310"/>
          </a:xfrm>
        </p:grpSpPr>
        <p:sp>
          <p:nvSpPr>
            <p:cNvPr id="44" name="object 22"/>
            <p:cNvSpPr/>
            <p:nvPr>
              <p:custDataLst>
                <p:tags r:id="rId38"/>
              </p:custDataLst>
            </p:nvPr>
          </p:nvSpPr>
          <p:spPr>
            <a:xfrm>
              <a:off x="4318762" y="2840735"/>
              <a:ext cx="4081779" cy="614045"/>
            </a:xfrm>
            <a:custGeom>
              <a:avLst/>
              <a:gdLst/>
              <a:ahLst/>
              <a:cxnLst/>
              <a:rect l="l" t="t" r="r" b="b"/>
              <a:pathLst>
                <a:path w="4081779" h="614045">
                  <a:moveTo>
                    <a:pt x="4081399" y="537591"/>
                  </a:moveTo>
                  <a:lnTo>
                    <a:pt x="4049649" y="537591"/>
                  </a:lnTo>
                  <a:lnTo>
                    <a:pt x="4049649" y="313182"/>
                  </a:lnTo>
                  <a:lnTo>
                    <a:pt x="4049649" y="300482"/>
                  </a:lnTo>
                  <a:lnTo>
                    <a:pt x="2741549" y="300482"/>
                  </a:lnTo>
                  <a:lnTo>
                    <a:pt x="2741549" y="299339"/>
                  </a:lnTo>
                  <a:lnTo>
                    <a:pt x="1434211" y="299339"/>
                  </a:lnTo>
                  <a:lnTo>
                    <a:pt x="95504" y="299339"/>
                  </a:lnTo>
                  <a:lnTo>
                    <a:pt x="12700" y="299339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12039"/>
                  </a:lnTo>
                  <a:lnTo>
                    <a:pt x="0" y="313182"/>
                  </a:lnTo>
                  <a:lnTo>
                    <a:pt x="82804" y="313182"/>
                  </a:lnTo>
                  <a:lnTo>
                    <a:pt x="82804" y="535305"/>
                  </a:lnTo>
                  <a:lnTo>
                    <a:pt x="51054" y="535305"/>
                  </a:lnTo>
                  <a:lnTo>
                    <a:pt x="89154" y="611505"/>
                  </a:lnTo>
                  <a:lnTo>
                    <a:pt x="120904" y="548005"/>
                  </a:lnTo>
                  <a:lnTo>
                    <a:pt x="127254" y="535305"/>
                  </a:lnTo>
                  <a:lnTo>
                    <a:pt x="95504" y="535305"/>
                  </a:lnTo>
                  <a:lnTo>
                    <a:pt x="95504" y="313182"/>
                  </a:lnTo>
                  <a:lnTo>
                    <a:pt x="1421511" y="313182"/>
                  </a:lnTo>
                  <a:lnTo>
                    <a:pt x="1421511" y="535305"/>
                  </a:lnTo>
                  <a:lnTo>
                    <a:pt x="1389761" y="535305"/>
                  </a:lnTo>
                  <a:lnTo>
                    <a:pt x="1427861" y="611505"/>
                  </a:lnTo>
                  <a:lnTo>
                    <a:pt x="1459611" y="548005"/>
                  </a:lnTo>
                  <a:lnTo>
                    <a:pt x="1465961" y="535305"/>
                  </a:lnTo>
                  <a:lnTo>
                    <a:pt x="1434211" y="535305"/>
                  </a:lnTo>
                  <a:lnTo>
                    <a:pt x="1434211" y="313182"/>
                  </a:lnTo>
                  <a:lnTo>
                    <a:pt x="2728849" y="313182"/>
                  </a:lnTo>
                  <a:lnTo>
                    <a:pt x="2728849" y="535305"/>
                  </a:lnTo>
                  <a:lnTo>
                    <a:pt x="2696972" y="535305"/>
                  </a:lnTo>
                  <a:lnTo>
                    <a:pt x="2735072" y="611505"/>
                  </a:lnTo>
                  <a:lnTo>
                    <a:pt x="2766822" y="548005"/>
                  </a:lnTo>
                  <a:lnTo>
                    <a:pt x="2773172" y="535305"/>
                  </a:lnTo>
                  <a:lnTo>
                    <a:pt x="2741549" y="535305"/>
                  </a:lnTo>
                  <a:lnTo>
                    <a:pt x="2741549" y="313182"/>
                  </a:lnTo>
                  <a:lnTo>
                    <a:pt x="4036949" y="313182"/>
                  </a:lnTo>
                  <a:lnTo>
                    <a:pt x="4036949" y="537591"/>
                  </a:lnTo>
                  <a:lnTo>
                    <a:pt x="4005199" y="537591"/>
                  </a:lnTo>
                  <a:lnTo>
                    <a:pt x="4043299" y="613791"/>
                  </a:lnTo>
                  <a:lnTo>
                    <a:pt x="4075049" y="550291"/>
                  </a:lnTo>
                  <a:lnTo>
                    <a:pt x="4081399" y="537591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3"/>
            <p:cNvSpPr/>
            <p:nvPr>
              <p:custDataLst>
                <p:tags r:id="rId39"/>
              </p:custDataLst>
            </p:nvPr>
          </p:nvSpPr>
          <p:spPr>
            <a:xfrm>
              <a:off x="2587751" y="3453383"/>
              <a:ext cx="965200" cy="337185"/>
            </a:xfrm>
            <a:custGeom>
              <a:avLst/>
              <a:gdLst/>
              <a:ahLst/>
              <a:cxnLst/>
              <a:rect l="l" t="t" r="r" b="b"/>
              <a:pathLst>
                <a:path w="965200" h="337185">
                  <a:moveTo>
                    <a:pt x="0" y="336803"/>
                  </a:moveTo>
                  <a:lnTo>
                    <a:pt x="964691" y="336803"/>
                  </a:lnTo>
                  <a:lnTo>
                    <a:pt x="964691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1219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24"/>
          <p:cNvSpPr txBox="1"/>
          <p:nvPr>
            <p:custDataLst>
              <p:tags r:id="rId14"/>
            </p:custDataLst>
          </p:nvPr>
        </p:nvSpPr>
        <p:spPr>
          <a:xfrm>
            <a:off x="1334770" y="2839720"/>
            <a:ext cx="896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大数据</a:t>
            </a:r>
            <a:r>
              <a:rPr sz="1200" spc="40" dirty="0">
                <a:latin typeface="UKIJ CJK"/>
                <a:cs typeface="UKIJ CJK"/>
              </a:rPr>
              <a:t>2人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51" name="object 25"/>
          <p:cNvGrpSpPr/>
          <p:nvPr/>
        </p:nvGrpSpPr>
        <p:grpSpPr>
          <a:xfrm>
            <a:off x="1657730" y="1669668"/>
            <a:ext cx="3580129" cy="1110615"/>
            <a:chOff x="3031235" y="2342133"/>
            <a:chExt cx="3580129" cy="1110615"/>
          </a:xfrm>
        </p:grpSpPr>
        <p:sp>
          <p:nvSpPr>
            <p:cNvPr id="52" name="object 26"/>
            <p:cNvSpPr/>
            <p:nvPr>
              <p:custDataLst>
                <p:tags r:id="rId36"/>
              </p:custDataLst>
            </p:nvPr>
          </p:nvSpPr>
          <p:spPr>
            <a:xfrm>
              <a:off x="3031235" y="2840735"/>
              <a:ext cx="1299845" cy="611505"/>
            </a:xfrm>
            <a:custGeom>
              <a:avLst/>
              <a:gdLst/>
              <a:ahLst/>
              <a:cxnLst/>
              <a:rect l="l" t="t" r="r" b="b"/>
              <a:pathLst>
                <a:path w="1299845" h="611504">
                  <a:moveTo>
                    <a:pt x="31750" y="535304"/>
                  </a:moveTo>
                  <a:lnTo>
                    <a:pt x="0" y="535304"/>
                  </a:lnTo>
                  <a:lnTo>
                    <a:pt x="38100" y="611504"/>
                  </a:lnTo>
                  <a:lnTo>
                    <a:pt x="69850" y="548004"/>
                  </a:lnTo>
                  <a:lnTo>
                    <a:pt x="31750" y="548004"/>
                  </a:lnTo>
                  <a:lnTo>
                    <a:pt x="31750" y="535304"/>
                  </a:lnTo>
                  <a:close/>
                </a:path>
                <a:path w="1299845" h="611504">
                  <a:moveTo>
                    <a:pt x="1286637" y="299338"/>
                  </a:moveTo>
                  <a:lnTo>
                    <a:pt x="31750" y="299338"/>
                  </a:lnTo>
                  <a:lnTo>
                    <a:pt x="31750" y="548004"/>
                  </a:lnTo>
                  <a:lnTo>
                    <a:pt x="44450" y="548004"/>
                  </a:lnTo>
                  <a:lnTo>
                    <a:pt x="44450" y="312038"/>
                  </a:lnTo>
                  <a:lnTo>
                    <a:pt x="38100" y="312038"/>
                  </a:lnTo>
                  <a:lnTo>
                    <a:pt x="44450" y="305688"/>
                  </a:lnTo>
                  <a:lnTo>
                    <a:pt x="1286637" y="305688"/>
                  </a:lnTo>
                  <a:lnTo>
                    <a:pt x="1286637" y="299338"/>
                  </a:lnTo>
                  <a:close/>
                </a:path>
                <a:path w="1299845" h="611504">
                  <a:moveTo>
                    <a:pt x="76200" y="535304"/>
                  </a:moveTo>
                  <a:lnTo>
                    <a:pt x="44450" y="535304"/>
                  </a:lnTo>
                  <a:lnTo>
                    <a:pt x="44450" y="548004"/>
                  </a:lnTo>
                  <a:lnTo>
                    <a:pt x="69850" y="548004"/>
                  </a:lnTo>
                  <a:lnTo>
                    <a:pt x="76200" y="535304"/>
                  </a:lnTo>
                  <a:close/>
                </a:path>
                <a:path w="1299845" h="611504">
                  <a:moveTo>
                    <a:pt x="44450" y="305688"/>
                  </a:moveTo>
                  <a:lnTo>
                    <a:pt x="38100" y="312038"/>
                  </a:lnTo>
                  <a:lnTo>
                    <a:pt x="44450" y="312038"/>
                  </a:lnTo>
                  <a:lnTo>
                    <a:pt x="44450" y="305688"/>
                  </a:lnTo>
                  <a:close/>
                </a:path>
                <a:path w="1299845" h="611504">
                  <a:moveTo>
                    <a:pt x="1299337" y="299338"/>
                  </a:moveTo>
                  <a:lnTo>
                    <a:pt x="1292987" y="299338"/>
                  </a:lnTo>
                  <a:lnTo>
                    <a:pt x="1286637" y="305688"/>
                  </a:lnTo>
                  <a:lnTo>
                    <a:pt x="44450" y="305688"/>
                  </a:lnTo>
                  <a:lnTo>
                    <a:pt x="44450" y="312038"/>
                  </a:lnTo>
                  <a:lnTo>
                    <a:pt x="1299337" y="312038"/>
                  </a:lnTo>
                  <a:lnTo>
                    <a:pt x="1299337" y="299338"/>
                  </a:lnTo>
                  <a:close/>
                </a:path>
                <a:path w="1299845" h="611504">
                  <a:moveTo>
                    <a:pt x="1299337" y="0"/>
                  </a:moveTo>
                  <a:lnTo>
                    <a:pt x="1286637" y="0"/>
                  </a:lnTo>
                  <a:lnTo>
                    <a:pt x="1286637" y="305688"/>
                  </a:lnTo>
                  <a:lnTo>
                    <a:pt x="1292987" y="299338"/>
                  </a:lnTo>
                  <a:lnTo>
                    <a:pt x="1299337" y="299338"/>
                  </a:lnTo>
                  <a:lnTo>
                    <a:pt x="129933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7"/>
            <p:cNvSpPr/>
            <p:nvPr>
              <p:custDataLst>
                <p:tags r:id="rId37"/>
              </p:custDataLst>
            </p:nvPr>
          </p:nvSpPr>
          <p:spPr>
            <a:xfrm>
              <a:off x="5362955" y="2348483"/>
              <a:ext cx="1242060" cy="492759"/>
            </a:xfrm>
            <a:custGeom>
              <a:avLst/>
              <a:gdLst/>
              <a:ahLst/>
              <a:cxnLst/>
              <a:rect l="l" t="t" r="r" b="b"/>
              <a:pathLst>
                <a:path w="1242059" h="492760">
                  <a:moveTo>
                    <a:pt x="0" y="492251"/>
                  </a:moveTo>
                  <a:lnTo>
                    <a:pt x="1242059" y="492251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28"/>
          <p:cNvSpPr/>
          <p:nvPr>
            <p:custDataLst>
              <p:tags r:id="rId15"/>
            </p:custDataLst>
          </p:nvPr>
        </p:nvSpPr>
        <p:spPr>
          <a:xfrm>
            <a:off x="1214246" y="3489579"/>
            <a:ext cx="965200" cy="337185"/>
          </a:xfrm>
          <a:custGeom>
            <a:avLst/>
            <a:gdLst/>
            <a:ahLst/>
            <a:cxnLst/>
            <a:rect l="l" t="t" r="r" b="b"/>
            <a:pathLst>
              <a:path w="965200" h="337185">
                <a:moveTo>
                  <a:pt x="0" y="336803"/>
                </a:moveTo>
                <a:lnTo>
                  <a:pt x="964691" y="336803"/>
                </a:lnTo>
                <a:lnTo>
                  <a:pt x="964691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9"/>
          <p:cNvSpPr txBox="1"/>
          <p:nvPr>
            <p:custDataLst>
              <p:tags r:id="rId16"/>
            </p:custDataLst>
          </p:nvPr>
        </p:nvSpPr>
        <p:spPr>
          <a:xfrm>
            <a:off x="1455165" y="3548761"/>
            <a:ext cx="48260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latin typeface="UKIJ CJK"/>
                <a:cs typeface="UKIJ CJK"/>
              </a:rPr>
              <a:t>xxx</a:t>
            </a:r>
          </a:p>
        </p:txBody>
      </p:sp>
      <p:sp>
        <p:nvSpPr>
          <p:cNvPr id="61" name="object 30"/>
          <p:cNvSpPr/>
          <p:nvPr>
            <p:custDataLst>
              <p:tags r:id="rId17"/>
            </p:custDataLst>
          </p:nvPr>
        </p:nvSpPr>
        <p:spPr>
          <a:xfrm>
            <a:off x="2552318" y="3489579"/>
            <a:ext cx="963294" cy="337185"/>
          </a:xfrm>
          <a:custGeom>
            <a:avLst/>
            <a:gdLst/>
            <a:ahLst/>
            <a:cxnLst/>
            <a:rect l="l" t="t" r="r" b="b"/>
            <a:pathLst>
              <a:path w="963295" h="337185">
                <a:moveTo>
                  <a:pt x="0" y="336803"/>
                </a:moveTo>
                <a:lnTo>
                  <a:pt x="963168" y="336803"/>
                </a:lnTo>
                <a:lnTo>
                  <a:pt x="963168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1"/>
          <p:cNvSpPr txBox="1"/>
          <p:nvPr>
            <p:custDataLst>
              <p:tags r:id="rId18"/>
            </p:custDataLst>
          </p:nvPr>
        </p:nvSpPr>
        <p:spPr>
          <a:xfrm>
            <a:off x="2792856" y="3548761"/>
            <a:ext cx="48387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latin typeface="UKIJ CJK"/>
                <a:cs typeface="UKIJ CJK"/>
              </a:rPr>
              <a:t>xxx</a:t>
            </a:r>
          </a:p>
        </p:txBody>
      </p:sp>
      <p:sp>
        <p:nvSpPr>
          <p:cNvPr id="63" name="object 32"/>
          <p:cNvSpPr/>
          <p:nvPr>
            <p:custDataLst>
              <p:tags r:id="rId19"/>
            </p:custDataLst>
          </p:nvPr>
        </p:nvSpPr>
        <p:spPr>
          <a:xfrm>
            <a:off x="6505575" y="3489579"/>
            <a:ext cx="965200" cy="337185"/>
          </a:xfrm>
          <a:custGeom>
            <a:avLst/>
            <a:gdLst/>
            <a:ahLst/>
            <a:cxnLst/>
            <a:rect l="l" t="t" r="r" b="b"/>
            <a:pathLst>
              <a:path w="965200" h="337185">
                <a:moveTo>
                  <a:pt x="0" y="336803"/>
                </a:moveTo>
                <a:lnTo>
                  <a:pt x="964692" y="336803"/>
                </a:lnTo>
                <a:lnTo>
                  <a:pt x="964692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3"/>
          <p:cNvSpPr txBox="1"/>
          <p:nvPr>
            <p:custDataLst>
              <p:tags r:id="rId20"/>
            </p:custDataLst>
          </p:nvPr>
        </p:nvSpPr>
        <p:spPr>
          <a:xfrm>
            <a:off x="6747637" y="3548761"/>
            <a:ext cx="48260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latin typeface="UKIJ CJK"/>
                <a:cs typeface="UKIJ CJK"/>
              </a:rPr>
              <a:t>xxx</a:t>
            </a:r>
          </a:p>
        </p:txBody>
      </p:sp>
      <p:sp>
        <p:nvSpPr>
          <p:cNvPr id="65" name="object 34"/>
          <p:cNvSpPr/>
          <p:nvPr>
            <p:custDataLst>
              <p:tags r:id="rId21"/>
            </p:custDataLst>
          </p:nvPr>
        </p:nvSpPr>
        <p:spPr>
          <a:xfrm>
            <a:off x="1214246" y="4146423"/>
            <a:ext cx="963294" cy="337185"/>
          </a:xfrm>
          <a:custGeom>
            <a:avLst/>
            <a:gdLst/>
            <a:ahLst/>
            <a:cxnLst/>
            <a:rect l="l" t="t" r="r" b="b"/>
            <a:pathLst>
              <a:path w="963295" h="337185">
                <a:moveTo>
                  <a:pt x="0" y="336804"/>
                </a:moveTo>
                <a:lnTo>
                  <a:pt x="963168" y="336804"/>
                </a:lnTo>
                <a:lnTo>
                  <a:pt x="963168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5"/>
          <p:cNvSpPr txBox="1"/>
          <p:nvPr>
            <p:custDataLst>
              <p:tags r:id="rId22"/>
            </p:custDataLst>
          </p:nvPr>
        </p:nvSpPr>
        <p:spPr>
          <a:xfrm>
            <a:off x="1290955" y="4197985"/>
            <a:ext cx="80962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spc="40" dirty="0">
                <a:solidFill>
                  <a:srgbClr val="FF0000"/>
                </a:solidFill>
                <a:latin typeface="UKIJ CJK"/>
                <a:cs typeface="UKIJ CJK"/>
              </a:rPr>
              <a:t>空缺</a:t>
            </a:r>
            <a:r>
              <a:rPr lang="en-US" sz="1200" spc="40" dirty="0">
                <a:solidFill>
                  <a:srgbClr val="FF0000"/>
                </a:solidFill>
                <a:latin typeface="UKIJ CJK"/>
                <a:cs typeface="UKIJ CJK"/>
              </a:rPr>
              <a:t>hc</a:t>
            </a:r>
            <a:r>
              <a:rPr sz="1200" spc="40" dirty="0">
                <a:solidFill>
                  <a:srgbClr val="FF0000"/>
                </a:solidFill>
                <a:latin typeface="UKIJ CJK"/>
                <a:cs typeface="UKIJ CJK"/>
              </a:rPr>
              <a:t>1</a:t>
            </a:r>
            <a:r>
              <a:rPr lang="zh-CN" sz="1200" spc="40" dirty="0">
                <a:solidFill>
                  <a:srgbClr val="FF0000"/>
                </a:solidFill>
                <a:latin typeface="UKIJ CJK"/>
                <a:cs typeface="UKIJ CJK"/>
              </a:rPr>
              <a:t>个</a:t>
            </a:r>
          </a:p>
        </p:txBody>
      </p:sp>
      <p:sp>
        <p:nvSpPr>
          <p:cNvPr id="67" name="object 36"/>
          <p:cNvSpPr txBox="1"/>
          <p:nvPr>
            <p:custDataLst>
              <p:tags r:id="rId23"/>
            </p:custDataLst>
          </p:nvPr>
        </p:nvSpPr>
        <p:spPr>
          <a:xfrm>
            <a:off x="4293997" y="1720595"/>
            <a:ext cx="6350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产品经理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UKIJ CJK"/>
                <a:cs typeface="UKIJ CJK"/>
              </a:rPr>
              <a:t>（</a:t>
            </a:r>
            <a:r>
              <a:rPr lang="en-US" sz="1200" dirty="0">
                <a:latin typeface="UKIJ CJK"/>
                <a:cs typeface="UKIJ CJK"/>
              </a:rPr>
              <a:t>xx</a:t>
            </a:r>
            <a:r>
              <a:rPr sz="1200" dirty="0">
                <a:latin typeface="UKIJ CJK"/>
                <a:cs typeface="UKIJ CJK"/>
              </a:rPr>
              <a:t>）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68" name="object 37"/>
          <p:cNvGrpSpPr/>
          <p:nvPr/>
        </p:nvGrpSpPr>
        <p:grpSpPr>
          <a:xfrm>
            <a:off x="1657730" y="1291970"/>
            <a:ext cx="5203190" cy="1489075"/>
            <a:chOff x="3031235" y="1964435"/>
            <a:chExt cx="5203190" cy="1489075"/>
          </a:xfrm>
        </p:grpSpPr>
        <p:sp>
          <p:nvSpPr>
            <p:cNvPr id="69" name="object 38"/>
            <p:cNvSpPr/>
            <p:nvPr>
              <p:custDataLst>
                <p:tags r:id="rId34"/>
              </p:custDataLst>
            </p:nvPr>
          </p:nvSpPr>
          <p:spPr>
            <a:xfrm>
              <a:off x="3031236" y="1964435"/>
              <a:ext cx="2992120" cy="1489075"/>
            </a:xfrm>
            <a:custGeom>
              <a:avLst/>
              <a:gdLst/>
              <a:ahLst/>
              <a:cxnLst/>
              <a:rect l="l" t="t" r="r" b="b"/>
              <a:pathLst>
                <a:path w="2992120" h="1489075">
                  <a:moveTo>
                    <a:pt x="2958465" y="876300"/>
                  </a:moveTo>
                  <a:lnTo>
                    <a:pt x="2945765" y="876300"/>
                  </a:lnTo>
                  <a:lnTo>
                    <a:pt x="2945765" y="1176274"/>
                  </a:lnTo>
                  <a:lnTo>
                    <a:pt x="31750" y="1176274"/>
                  </a:lnTo>
                  <a:lnTo>
                    <a:pt x="31750" y="1412748"/>
                  </a:lnTo>
                  <a:lnTo>
                    <a:pt x="0" y="1412748"/>
                  </a:lnTo>
                  <a:lnTo>
                    <a:pt x="38100" y="1488948"/>
                  </a:lnTo>
                  <a:lnTo>
                    <a:pt x="69850" y="1425448"/>
                  </a:lnTo>
                  <a:lnTo>
                    <a:pt x="76200" y="1412748"/>
                  </a:lnTo>
                  <a:lnTo>
                    <a:pt x="44450" y="1412748"/>
                  </a:lnTo>
                  <a:lnTo>
                    <a:pt x="44450" y="1188974"/>
                  </a:lnTo>
                  <a:lnTo>
                    <a:pt x="2958465" y="1188974"/>
                  </a:lnTo>
                  <a:lnTo>
                    <a:pt x="2958465" y="1176274"/>
                  </a:lnTo>
                  <a:lnTo>
                    <a:pt x="2958465" y="876300"/>
                  </a:lnTo>
                  <a:close/>
                </a:path>
                <a:path w="2992120" h="1489075">
                  <a:moveTo>
                    <a:pt x="2991612" y="307467"/>
                  </a:moveTo>
                  <a:lnTo>
                    <a:pt x="2959862" y="307467"/>
                  </a:lnTo>
                  <a:lnTo>
                    <a:pt x="2959862" y="198247"/>
                  </a:lnTo>
                  <a:lnTo>
                    <a:pt x="2962656" y="198247"/>
                  </a:lnTo>
                  <a:lnTo>
                    <a:pt x="2962656" y="185547"/>
                  </a:lnTo>
                  <a:lnTo>
                    <a:pt x="2962656" y="0"/>
                  </a:lnTo>
                  <a:lnTo>
                    <a:pt x="2962148" y="0"/>
                  </a:lnTo>
                  <a:lnTo>
                    <a:pt x="2949956" y="0"/>
                  </a:lnTo>
                  <a:lnTo>
                    <a:pt x="2949448" y="0"/>
                  </a:lnTo>
                  <a:lnTo>
                    <a:pt x="2949448" y="184912"/>
                  </a:lnTo>
                  <a:lnTo>
                    <a:pt x="1287526" y="184912"/>
                  </a:lnTo>
                  <a:lnTo>
                    <a:pt x="1287526" y="306324"/>
                  </a:lnTo>
                  <a:lnTo>
                    <a:pt x="1255776" y="306324"/>
                  </a:lnTo>
                  <a:lnTo>
                    <a:pt x="1293876" y="382524"/>
                  </a:lnTo>
                  <a:lnTo>
                    <a:pt x="1325626" y="319024"/>
                  </a:lnTo>
                  <a:lnTo>
                    <a:pt x="1331976" y="306324"/>
                  </a:lnTo>
                  <a:lnTo>
                    <a:pt x="1300226" y="306324"/>
                  </a:lnTo>
                  <a:lnTo>
                    <a:pt x="1300226" y="197612"/>
                  </a:lnTo>
                  <a:lnTo>
                    <a:pt x="2947162" y="197612"/>
                  </a:lnTo>
                  <a:lnTo>
                    <a:pt x="2947162" y="307467"/>
                  </a:lnTo>
                  <a:lnTo>
                    <a:pt x="2915412" y="307467"/>
                  </a:lnTo>
                  <a:lnTo>
                    <a:pt x="2953512" y="383667"/>
                  </a:lnTo>
                  <a:lnTo>
                    <a:pt x="2985262" y="320167"/>
                  </a:lnTo>
                  <a:lnTo>
                    <a:pt x="2991612" y="307467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39"/>
            <p:cNvSpPr/>
            <p:nvPr>
              <p:custDataLst>
                <p:tags r:id="rId35"/>
              </p:custDataLst>
            </p:nvPr>
          </p:nvSpPr>
          <p:spPr>
            <a:xfrm>
              <a:off x="6987539" y="2342387"/>
              <a:ext cx="1240790" cy="492759"/>
            </a:xfrm>
            <a:custGeom>
              <a:avLst/>
              <a:gdLst/>
              <a:ahLst/>
              <a:cxnLst/>
              <a:rect l="l" t="t" r="r" b="b"/>
              <a:pathLst>
                <a:path w="1240790" h="492760">
                  <a:moveTo>
                    <a:pt x="0" y="492251"/>
                  </a:moveTo>
                  <a:lnTo>
                    <a:pt x="1240536" y="492251"/>
                  </a:lnTo>
                  <a:lnTo>
                    <a:pt x="1240536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219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40"/>
          <p:cNvSpPr txBox="1"/>
          <p:nvPr>
            <p:custDataLst>
              <p:tags r:id="rId24"/>
            </p:custDataLst>
          </p:nvPr>
        </p:nvSpPr>
        <p:spPr>
          <a:xfrm>
            <a:off x="5765291" y="1714881"/>
            <a:ext cx="9398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运营指导人员</a:t>
            </a:r>
            <a:endParaRPr sz="1200">
              <a:latin typeface="UKIJ CJK"/>
              <a:cs typeface="UKIJ CJK"/>
            </a:endParaRPr>
          </a:p>
          <a:p>
            <a:pPr marL="88900">
              <a:lnSpc>
                <a:spcPct val="100000"/>
              </a:lnSpc>
            </a:pPr>
            <a:r>
              <a:rPr sz="1200" dirty="0">
                <a:latin typeface="UKIJ CJK"/>
                <a:cs typeface="UKIJ CJK"/>
              </a:rPr>
              <a:t>（</a:t>
            </a:r>
            <a:r>
              <a:rPr lang="en-US" sz="1200" dirty="0">
                <a:latin typeface="UKIJ CJK"/>
                <a:cs typeface="UKIJ CJK"/>
              </a:rPr>
              <a:t>xxx</a:t>
            </a:r>
            <a:r>
              <a:rPr sz="1200" dirty="0">
                <a:latin typeface="UKIJ CJK"/>
                <a:cs typeface="UKIJ CJK"/>
              </a:rPr>
              <a:t>）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2" name="object 41"/>
          <p:cNvSpPr/>
          <p:nvPr>
            <p:custDataLst>
              <p:tags r:id="rId25"/>
            </p:custDataLst>
          </p:nvPr>
        </p:nvSpPr>
        <p:spPr>
          <a:xfrm>
            <a:off x="4606417" y="1291970"/>
            <a:ext cx="2420620" cy="1490980"/>
          </a:xfrm>
          <a:custGeom>
            <a:avLst/>
            <a:gdLst/>
            <a:ahLst/>
            <a:cxnLst/>
            <a:rect l="l" t="t" r="r" b="b"/>
            <a:pathLst>
              <a:path w="2420620" h="1490979">
                <a:moveTo>
                  <a:pt x="1665224" y="301625"/>
                </a:moveTo>
                <a:lnTo>
                  <a:pt x="1633474" y="301625"/>
                </a:lnTo>
                <a:lnTo>
                  <a:pt x="1633474" y="195326"/>
                </a:lnTo>
                <a:lnTo>
                  <a:pt x="1633474" y="182626"/>
                </a:lnTo>
                <a:lnTo>
                  <a:pt x="12700" y="182626"/>
                </a:lnTo>
                <a:lnTo>
                  <a:pt x="12700" y="0"/>
                </a:lnTo>
                <a:lnTo>
                  <a:pt x="0" y="0"/>
                </a:lnTo>
                <a:lnTo>
                  <a:pt x="0" y="195326"/>
                </a:lnTo>
                <a:lnTo>
                  <a:pt x="1620774" y="195326"/>
                </a:lnTo>
                <a:lnTo>
                  <a:pt x="1620774" y="301625"/>
                </a:lnTo>
                <a:lnTo>
                  <a:pt x="1589024" y="301625"/>
                </a:lnTo>
                <a:lnTo>
                  <a:pt x="1627124" y="377825"/>
                </a:lnTo>
                <a:lnTo>
                  <a:pt x="1658874" y="314325"/>
                </a:lnTo>
                <a:lnTo>
                  <a:pt x="1665224" y="301625"/>
                </a:lnTo>
                <a:close/>
              </a:path>
              <a:path w="2420620" h="1490979">
                <a:moveTo>
                  <a:pt x="2420366" y="1414653"/>
                </a:moveTo>
                <a:lnTo>
                  <a:pt x="2388616" y="1414653"/>
                </a:lnTo>
                <a:lnTo>
                  <a:pt x="2388616" y="1186942"/>
                </a:lnTo>
                <a:lnTo>
                  <a:pt x="2388616" y="1174242"/>
                </a:lnTo>
                <a:lnTo>
                  <a:pt x="1634236" y="1174242"/>
                </a:lnTo>
                <a:lnTo>
                  <a:pt x="1634236" y="870204"/>
                </a:lnTo>
                <a:lnTo>
                  <a:pt x="1621536" y="870204"/>
                </a:lnTo>
                <a:lnTo>
                  <a:pt x="1621536" y="1186942"/>
                </a:lnTo>
                <a:lnTo>
                  <a:pt x="2375916" y="1186942"/>
                </a:lnTo>
                <a:lnTo>
                  <a:pt x="2375916" y="1414653"/>
                </a:lnTo>
                <a:lnTo>
                  <a:pt x="2344166" y="1414653"/>
                </a:lnTo>
                <a:lnTo>
                  <a:pt x="2382266" y="1490853"/>
                </a:lnTo>
                <a:lnTo>
                  <a:pt x="2414016" y="1427353"/>
                </a:lnTo>
                <a:lnTo>
                  <a:pt x="2420366" y="1414653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2"/>
          <p:cNvSpPr/>
          <p:nvPr>
            <p:custDataLst>
              <p:tags r:id="rId26"/>
            </p:custDataLst>
          </p:nvPr>
        </p:nvSpPr>
        <p:spPr>
          <a:xfrm>
            <a:off x="2552318" y="4146423"/>
            <a:ext cx="963294" cy="337185"/>
          </a:xfrm>
          <a:custGeom>
            <a:avLst/>
            <a:gdLst/>
            <a:ahLst/>
            <a:cxnLst/>
            <a:rect l="l" t="t" r="r" b="b"/>
            <a:pathLst>
              <a:path w="963295" h="337185">
                <a:moveTo>
                  <a:pt x="0" y="336804"/>
                </a:moveTo>
                <a:lnTo>
                  <a:pt x="963168" y="336804"/>
                </a:lnTo>
                <a:lnTo>
                  <a:pt x="963168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3"/>
          <p:cNvSpPr txBox="1"/>
          <p:nvPr>
            <p:custDataLst>
              <p:tags r:id="rId27"/>
            </p:custDataLst>
          </p:nvPr>
        </p:nvSpPr>
        <p:spPr>
          <a:xfrm>
            <a:off x="2869437" y="420598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兼职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5" name="object 44"/>
          <p:cNvSpPr/>
          <p:nvPr>
            <p:custDataLst>
              <p:tags r:id="rId28"/>
            </p:custDataLst>
          </p:nvPr>
        </p:nvSpPr>
        <p:spPr>
          <a:xfrm>
            <a:off x="3878198" y="3486531"/>
            <a:ext cx="965200" cy="337185"/>
          </a:xfrm>
          <a:custGeom>
            <a:avLst/>
            <a:gdLst/>
            <a:ahLst/>
            <a:cxnLst/>
            <a:rect l="l" t="t" r="r" b="b"/>
            <a:pathLst>
              <a:path w="965200" h="337185">
                <a:moveTo>
                  <a:pt x="0" y="336803"/>
                </a:moveTo>
                <a:lnTo>
                  <a:pt x="964691" y="336803"/>
                </a:lnTo>
                <a:lnTo>
                  <a:pt x="964691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45"/>
          <p:cNvSpPr txBox="1"/>
          <p:nvPr>
            <p:custDataLst>
              <p:tags r:id="rId29"/>
            </p:custDataLst>
          </p:nvPr>
        </p:nvSpPr>
        <p:spPr>
          <a:xfrm>
            <a:off x="4195572" y="3545458"/>
            <a:ext cx="33020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latin typeface="UKIJ CJK"/>
                <a:cs typeface="UKIJ CJK"/>
              </a:rPr>
              <a:t>xxx</a:t>
            </a:r>
          </a:p>
        </p:txBody>
      </p:sp>
      <p:sp>
        <p:nvSpPr>
          <p:cNvPr id="77" name="object 46"/>
          <p:cNvSpPr/>
          <p:nvPr>
            <p:custDataLst>
              <p:tags r:id="rId30"/>
            </p:custDataLst>
          </p:nvPr>
        </p:nvSpPr>
        <p:spPr>
          <a:xfrm>
            <a:off x="3878198" y="4143375"/>
            <a:ext cx="965200" cy="337185"/>
          </a:xfrm>
          <a:custGeom>
            <a:avLst/>
            <a:gdLst/>
            <a:ahLst/>
            <a:cxnLst/>
            <a:rect l="l" t="t" r="r" b="b"/>
            <a:pathLst>
              <a:path w="965200" h="337185">
                <a:moveTo>
                  <a:pt x="0" y="336804"/>
                </a:moveTo>
                <a:lnTo>
                  <a:pt x="964691" y="336804"/>
                </a:lnTo>
                <a:lnTo>
                  <a:pt x="964691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7"/>
          <p:cNvSpPr txBox="1"/>
          <p:nvPr>
            <p:custDataLst>
              <p:tags r:id="rId31"/>
            </p:custDataLst>
          </p:nvPr>
        </p:nvSpPr>
        <p:spPr>
          <a:xfrm>
            <a:off x="4195572" y="420255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兼职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9" name="object 48"/>
          <p:cNvSpPr/>
          <p:nvPr>
            <p:custDataLst>
              <p:tags r:id="rId32"/>
            </p:custDataLst>
          </p:nvPr>
        </p:nvSpPr>
        <p:spPr>
          <a:xfrm>
            <a:off x="5222366" y="3486531"/>
            <a:ext cx="965200" cy="337185"/>
          </a:xfrm>
          <a:custGeom>
            <a:avLst/>
            <a:gdLst/>
            <a:ahLst/>
            <a:cxnLst/>
            <a:rect l="l" t="t" r="r" b="b"/>
            <a:pathLst>
              <a:path w="965200" h="337185">
                <a:moveTo>
                  <a:pt x="0" y="336803"/>
                </a:moveTo>
                <a:lnTo>
                  <a:pt x="964692" y="336803"/>
                </a:lnTo>
                <a:lnTo>
                  <a:pt x="964692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2192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9"/>
          <p:cNvSpPr txBox="1"/>
          <p:nvPr>
            <p:custDataLst>
              <p:tags r:id="rId33"/>
            </p:custDataLst>
          </p:nvPr>
        </p:nvSpPr>
        <p:spPr>
          <a:xfrm>
            <a:off x="5547360" y="3545458"/>
            <a:ext cx="33020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latin typeface="UKIJ CJK"/>
                <a:cs typeface="UKIJ CJK"/>
              </a:rPr>
              <a:t>xx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75380" y="0"/>
            <a:ext cx="2924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3.1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项目组织架构及成本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4516" y="-100"/>
            <a:ext cx="16369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3.2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项目计划</a:t>
            </a:r>
            <a:endParaRPr lang="en-US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0" y="562272"/>
            <a:ext cx="8662278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"/>
              <a:tabLst>
                <a:tab pos="299720" algn="l"/>
              </a:tabLst>
            </a:pPr>
            <a:r>
              <a:rPr dirty="0">
                <a:latin typeface="UKIJ CJK"/>
                <a:cs typeface="UKIJ CJK"/>
                <a:sym typeface="+mn-ea"/>
              </a:rPr>
              <a:t>整</a:t>
            </a:r>
            <a:r>
              <a:rPr spc="-5" dirty="0">
                <a:latin typeface="UKIJ CJK"/>
                <a:cs typeface="UKIJ CJK"/>
                <a:sym typeface="+mn-ea"/>
              </a:rPr>
              <a:t>体</a:t>
            </a:r>
            <a:r>
              <a:rPr dirty="0">
                <a:latin typeface="UKIJ CJK"/>
                <a:cs typeface="UKIJ CJK"/>
                <a:sym typeface="+mn-ea"/>
              </a:rPr>
              <a:t>研发周期为</a:t>
            </a:r>
            <a:r>
              <a:rPr spc="60" dirty="0">
                <a:latin typeface="UKIJ CJK"/>
                <a:cs typeface="UKIJ CJK"/>
                <a:sym typeface="+mn-ea"/>
              </a:rPr>
              <a:t>9</a:t>
            </a:r>
            <a:r>
              <a:rPr dirty="0">
                <a:latin typeface="UKIJ CJK"/>
                <a:cs typeface="UKIJ CJK"/>
                <a:sym typeface="+mn-ea"/>
              </a:rPr>
              <a:t>周，</a:t>
            </a:r>
            <a:r>
              <a:rPr spc="60" dirty="0">
                <a:latin typeface="UKIJ CJK"/>
                <a:cs typeface="UKIJ CJK"/>
                <a:sym typeface="+mn-ea"/>
              </a:rPr>
              <a:t>2</a:t>
            </a:r>
            <a:r>
              <a:rPr dirty="0">
                <a:latin typeface="UKIJ CJK"/>
                <a:cs typeface="UKIJ CJK"/>
                <a:sym typeface="+mn-ea"/>
              </a:rPr>
              <a:t>周产品设计及功能评审、</a:t>
            </a:r>
            <a:r>
              <a:rPr spc="60" dirty="0">
                <a:latin typeface="UKIJ CJK"/>
                <a:cs typeface="UKIJ CJK"/>
                <a:sym typeface="+mn-ea"/>
              </a:rPr>
              <a:t>5</a:t>
            </a:r>
            <a:r>
              <a:rPr dirty="0">
                <a:latin typeface="UKIJ CJK"/>
                <a:cs typeface="UKIJ CJK"/>
                <a:sym typeface="+mn-ea"/>
              </a:rPr>
              <a:t>周开发测试、</a:t>
            </a:r>
            <a:r>
              <a:rPr spc="60" dirty="0">
                <a:latin typeface="UKIJ CJK"/>
                <a:cs typeface="UKIJ CJK"/>
                <a:sym typeface="+mn-ea"/>
              </a:rPr>
              <a:t>2</a:t>
            </a:r>
            <a:r>
              <a:rPr dirty="0">
                <a:latin typeface="UKIJ CJK"/>
                <a:cs typeface="UKIJ CJK"/>
                <a:sym typeface="+mn-ea"/>
              </a:rPr>
              <a:t>周验收试运营，上线部署后结合运</a:t>
            </a:r>
            <a:r>
              <a:rPr spc="-5" dirty="0">
                <a:latin typeface="UKIJ CJK"/>
                <a:cs typeface="UKIJ CJK"/>
                <a:sym typeface="+mn-ea"/>
              </a:rPr>
              <a:t>营现有项目实现业务合作；</a:t>
            </a:r>
            <a:endParaRPr lang="zh-CN" altLang="en-US" spc="-5" dirty="0">
              <a:latin typeface="UKIJ CJK"/>
              <a:cs typeface="UKIJ CJK"/>
              <a:sym typeface="+mn-e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5229214"/>
              </p:ext>
            </p:extLst>
          </p:nvPr>
        </p:nvGraphicFramePr>
        <p:xfrm>
          <a:off x="338455" y="1369695"/>
          <a:ext cx="8288020" cy="368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92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序号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任务名称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负责人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主要参与人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里程碑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第一周</a:t>
                      </a:r>
                      <a:endParaRPr sz="1100" dirty="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第二周</a:t>
                      </a:r>
                      <a:endParaRPr sz="1100" dirty="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第三周</a:t>
                      </a:r>
                      <a:endParaRPr sz="1100" dirty="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第四周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第五周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第六周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第七周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第八周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第九周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1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32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立项阶段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32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lang="en-US" sz="1100">
                          <a:latin typeface="UKIJ CJK"/>
                          <a:cs typeface="UKIJ CJK"/>
                        </a:rPr>
                        <a:t>xx</a:t>
                      </a:r>
                    </a:p>
                  </a:txBody>
                  <a:tcPr marL="0" marR="0" marT="132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spc="50" dirty="0">
                          <a:latin typeface="UKIJ CJK"/>
                          <a:cs typeface="UKIJ CJK"/>
                        </a:rPr>
                        <a:t>ALL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32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立项会议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32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2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42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产品设计阶段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42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lang="en-US" sz="1100">
                          <a:latin typeface="UKIJ CJK"/>
                          <a:cs typeface="UKIJ CJK"/>
                        </a:rPr>
                        <a:t>xx</a:t>
                      </a:r>
                    </a:p>
                  </a:txBody>
                  <a:tcPr marL="0" marR="0" marT="142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项目经理、产品经理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42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原型功能评估及确认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42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3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开发阶段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1100">
                          <a:latin typeface="UKIJ CJK"/>
                          <a:cs typeface="UKIJ CJK"/>
                        </a:rPr>
                        <a:t>xx</a:t>
                      </a: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研发、项目经理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梳理数据指标定义</a:t>
                      </a:r>
                      <a:endParaRPr sz="1100">
                        <a:latin typeface="UKIJ CJK"/>
                        <a:cs typeface="UKIJ CJK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前后端联调完成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4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测试阶段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lang="en-US" sz="1100">
                          <a:latin typeface="UKIJ CJK"/>
                          <a:cs typeface="UKIJ CJK"/>
                        </a:rPr>
                        <a:t>xx</a:t>
                      </a:r>
                    </a:p>
                  </a:txBody>
                  <a:tcPr marL="0" marR="0" marT="1104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测试、产品经理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产出测试文档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5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验收阶段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lang="en-US" sz="1100">
                          <a:latin typeface="UKIJ CJK"/>
                          <a:cs typeface="UKIJ CJK"/>
                        </a:rPr>
                        <a:t>xx</a:t>
                      </a: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项目经理、产品经理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项目评估及判定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6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42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试运营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42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lang="en-US" sz="1100">
                          <a:latin typeface="UKIJ CJK"/>
                          <a:cs typeface="UKIJ CJK"/>
                        </a:rPr>
                        <a:t>xx</a:t>
                      </a:r>
                    </a:p>
                  </a:txBody>
                  <a:tcPr marL="0" marR="0" marT="142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运维、研发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42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部署到生产环境运行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42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7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结合运营项目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lang="en-US" sz="1100">
                          <a:latin typeface="UKIJ CJK"/>
                          <a:cs typeface="UKIJ CJK"/>
                        </a:rPr>
                        <a:t>xx</a:t>
                      </a: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项目经理、产品经理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latin typeface="UKIJ CJK"/>
                          <a:cs typeface="UKIJ CJK"/>
                        </a:rPr>
                        <a:t>建立项目合作</a:t>
                      </a:r>
                      <a:endParaRPr sz="1100">
                        <a:latin typeface="UKIJ CJK"/>
                        <a:cs typeface="UKIJ CJK"/>
                      </a:endParaRPr>
                    </a:p>
                  </a:txBody>
                  <a:tcPr marL="0" marR="0" marT="1104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9878" y="0"/>
            <a:ext cx="16369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3.3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工期预估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6741171"/>
              </p:ext>
            </p:extLst>
          </p:nvPr>
        </p:nvGraphicFramePr>
        <p:xfrm>
          <a:off x="2231567" y="0"/>
          <a:ext cx="6166709" cy="5232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7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spc="6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阶段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spc="6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工作内容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spc="6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周期（人天）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spc="6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执行角色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59">
                <a:tc rowSpan="2">
                  <a:txBody>
                    <a:bodyPr/>
                    <a:lstStyle/>
                    <a:p>
                      <a:pPr marL="30480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立项阶段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召开立项会议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1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381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项目经理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召开需求宣讲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1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59">
                <a:tc rowSpan="5">
                  <a:txBody>
                    <a:bodyPr/>
                    <a:lstStyle/>
                    <a:p>
                      <a:pPr marL="15240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产品设计阶段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跟进原型进度及原型确认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跟进开发过程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15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中台原型功能评估及确认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3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81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产品经理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6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中台原型制作（最终产出《产品原型》《需求说明书》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8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原型宣讲及确认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4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959">
                <a:tc rowSpan="14">
                  <a:txBody>
                    <a:bodyPr/>
                    <a:lstStyle/>
                    <a:p>
                      <a:pPr marL="30480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开发阶段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项目方案评估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3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 marL="70294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大数据工程师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框架搭建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梳理数据指标定义（将产出《数据指标清单》）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数仓中台设计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6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指标计算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8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任务调度管理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baseline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BI</a:t>
                      </a: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看板实现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完成验收（将产出《系统设计报告》）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3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数据源文件上传功能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7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77025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baseline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Java</a:t>
                      </a: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工程师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接口设计及开发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8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提交测试，配合测试工作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baseline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web</a:t>
                      </a: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界面功能配合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10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前端工程师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前端资源包整合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与后端标准接口联调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8959">
                <a:tc rowSpan="6">
                  <a:txBody>
                    <a:bodyPr/>
                    <a:lstStyle/>
                    <a:p>
                      <a:pPr marL="30480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测试阶段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需求梳理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3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254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测试工程师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测试计划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1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测试用例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2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功能测试（最终将产出《Bug列表》）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5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产出测试文档《测试报告》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2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安全漏洞扫描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2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95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验收阶段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项目完成情况评估及判定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3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部门领导、项目经理、产品经理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959">
                <a:tc rowSpan="2">
                  <a:txBody>
                    <a:bodyPr/>
                    <a:lstStyle/>
                    <a:p>
                      <a:pPr marL="38100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试运营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上线部署到生产环境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-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387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开发团队&amp;运维团队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系统日常运维工作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-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959">
                <a:tc rowSpan="3">
                  <a:txBody>
                    <a:bodyPr/>
                    <a:lstStyle/>
                    <a:p>
                      <a:pPr marL="15240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Droid Sans Fallback"/>
                        </a:rPr>
                        <a:t>结合运营项目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与运营团队沟通建立一个项目的合作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-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9334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部门领导、项目经理、产品经理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数据报表迁移到数仓中台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-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新需求的承接迭代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800" spc="6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UKIJ CJK"/>
                        </a:rPr>
                        <a:t>-</a:t>
                      </a:r>
                    </a:p>
                  </a:txBody>
                  <a:tcPr marL="25400" marR="25400" marT="6350" marB="635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3526" y="0"/>
            <a:ext cx="16369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3.4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项目目标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4501650"/>
              </p:ext>
            </p:extLst>
          </p:nvPr>
        </p:nvGraphicFramePr>
        <p:xfrm>
          <a:off x="539370" y="574440"/>
          <a:ext cx="7972557" cy="427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Noto Sans CJK HK"/>
                          <a:cs typeface="Noto Sans CJK HK"/>
                        </a:rPr>
                        <a:t>项目流程</a:t>
                      </a:r>
                      <a:endParaRPr sz="1600">
                        <a:latin typeface="Noto Sans CJK HK"/>
                        <a:cs typeface="Noto Sans CJK HK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Noto Sans CJK HK"/>
                          <a:cs typeface="Noto Sans CJK HK"/>
                        </a:rPr>
                        <a:t>产出物</a:t>
                      </a:r>
                      <a:endParaRPr sz="1600">
                        <a:latin typeface="Noto Sans CJK HK"/>
                        <a:cs typeface="Noto Sans CJK HK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Noto Sans CJK HK"/>
                          <a:cs typeface="Noto Sans CJK HK"/>
                        </a:rPr>
                        <a:t>产出人</a:t>
                      </a:r>
                      <a:endParaRPr sz="1600">
                        <a:latin typeface="Noto Sans CJK HK"/>
                        <a:cs typeface="Noto Sans CJK HK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Noto Sans CJK HK"/>
                          <a:cs typeface="Noto Sans CJK HK"/>
                        </a:rPr>
                        <a:t>验收标准</a:t>
                      </a:r>
                      <a:endParaRPr sz="1600">
                        <a:latin typeface="Noto Sans CJK HK"/>
                        <a:cs typeface="Noto Sans CJK HK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235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需求阶段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产品原型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产品经理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Droid Sans Fallback"/>
                          <a:cs typeface="Droid Sans Fallback"/>
                        </a:rPr>
                        <a:t>整体标</a:t>
                      </a:r>
                      <a:r>
                        <a:rPr sz="1400" spc="-15" dirty="0">
                          <a:latin typeface="Droid Sans Fallback"/>
                          <a:cs typeface="Droid Sans Fallback"/>
                        </a:rPr>
                        <a:t>准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：</a:t>
                      </a: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1400" spc="10" dirty="0">
                          <a:latin typeface="Droid Sans Fallback"/>
                          <a:cs typeface="Droid Sans Fallback"/>
                        </a:rPr>
                        <a:t>、产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出</a:t>
                      </a:r>
                      <a:r>
                        <a:rPr sz="1400" spc="-15" dirty="0">
                          <a:latin typeface="Droid Sans Fallback"/>
                          <a:cs typeface="Droid Sans Fallback"/>
                        </a:rPr>
                        <a:t>物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齐全</a:t>
                      </a:r>
                      <a:r>
                        <a:rPr sz="1400" spc="-15" dirty="0">
                          <a:latin typeface="Droid Sans Fallback"/>
                          <a:cs typeface="Droid Sans Fallback"/>
                        </a:rPr>
                        <a:t>且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标准</a:t>
                      </a: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400" spc="10" dirty="0">
                          <a:latin typeface="Droid Sans Fallback"/>
                          <a:cs typeface="Droid Sans Fallback"/>
                        </a:rPr>
                        <a:t>、封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版</a:t>
                      </a:r>
                      <a:r>
                        <a:rPr sz="1400" spc="-15" dirty="0">
                          <a:latin typeface="Droid Sans Fallback"/>
                          <a:cs typeface="Droid Sans Fallback"/>
                        </a:rPr>
                        <a:t>测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试通</a:t>
                      </a:r>
                      <a:r>
                        <a:rPr sz="1400" spc="-15" dirty="0">
                          <a:latin typeface="Droid Sans Fallback"/>
                          <a:cs typeface="Droid Sans Fallback"/>
                        </a:rPr>
                        <a:t>过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且</a:t>
                      </a: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Bug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清零</a:t>
                      </a: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1400" spc="10" dirty="0">
                          <a:latin typeface="Droid Sans Fallback"/>
                          <a:cs typeface="Droid Sans Fallback"/>
                        </a:rPr>
                        <a:t>、产</a:t>
                      </a:r>
                      <a:r>
                        <a:rPr sz="1400" spc="5" dirty="0">
                          <a:latin typeface="Droid Sans Fallback"/>
                          <a:cs typeface="Droid Sans Fallback"/>
                        </a:rPr>
                        <a:t>品</a:t>
                      </a:r>
                      <a:r>
                        <a:rPr sz="1400" spc="-15" dirty="0">
                          <a:latin typeface="Droid Sans Fallback"/>
                          <a:cs typeface="Droid Sans Fallback"/>
                        </a:rPr>
                        <a:t>经</a:t>
                      </a:r>
                      <a:r>
                        <a:rPr sz="1400" spc="5" dirty="0">
                          <a:latin typeface="Droid Sans Fallback"/>
                          <a:cs typeface="Droid Sans Fallback"/>
                        </a:rPr>
                        <a:t>理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验</a:t>
                      </a:r>
                      <a:r>
                        <a:rPr sz="1400" spc="-10" dirty="0">
                          <a:latin typeface="Droid Sans Fallback"/>
                          <a:cs typeface="Droid Sans Fallback"/>
                        </a:rPr>
                        <a:t>收</a:t>
                      </a:r>
                      <a:r>
                        <a:rPr sz="1400" dirty="0">
                          <a:latin typeface="Droid Sans Fallback"/>
                          <a:cs typeface="Droid Sans Fallback"/>
                        </a:rPr>
                        <a:t>通过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此项目标准：</a:t>
                      </a:r>
                      <a:endParaRPr sz="1400" dirty="0">
                        <a:latin typeface="UKIJ CJK"/>
                        <a:cs typeface="UKIJ CJK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lang="zh-CN"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业务线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报表流程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正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常流转</a:t>
                      </a:r>
                      <a:endParaRPr sz="1400" dirty="0">
                        <a:latin typeface="UKIJ CJK"/>
                        <a:cs typeface="UKIJ CJK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lang="zh-CN"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业务线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项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目内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部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试运行</a:t>
                      </a:r>
                      <a:endParaRPr sz="1400" dirty="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需求说明文档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产品经理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235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研发阶段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接口文档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软件工程师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概要设计书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技术经理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系统架构书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技术经理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需求变更文档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产品经理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5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2354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测试阶段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测试报告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测试工程师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Bug</a:t>
                      </a:r>
                      <a:r>
                        <a:rPr sz="1400" dirty="0">
                          <a:latin typeface="UKIJ CJK"/>
                          <a:cs typeface="UKIJ CJK"/>
                        </a:rPr>
                        <a:t>列表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测试工程师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安全漏洞扫描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测试工程师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235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运维阶段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运维部署手册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大数据工程师、软件工</a:t>
                      </a:r>
                      <a:r>
                        <a:rPr sz="1400" spc="-15" dirty="0">
                          <a:latin typeface="UKIJ CJK"/>
                          <a:cs typeface="UKIJ CJK"/>
                        </a:rPr>
                        <a:t>程</a:t>
                      </a:r>
                      <a:r>
                        <a:rPr sz="1400" dirty="0">
                          <a:latin typeface="UKIJ CJK"/>
                          <a:cs typeface="UKIJ CJK"/>
                        </a:rPr>
                        <a:t>师、</a:t>
                      </a:r>
                      <a:r>
                        <a:rPr sz="1400" spc="-15" dirty="0">
                          <a:latin typeface="UKIJ CJK"/>
                          <a:cs typeface="UKIJ CJK"/>
                        </a:rPr>
                        <a:t>运</a:t>
                      </a:r>
                      <a:r>
                        <a:rPr sz="1400" dirty="0">
                          <a:latin typeface="UKIJ CJK"/>
                          <a:cs typeface="UKIJ CJK"/>
                        </a:rPr>
                        <a:t>维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运维服务方案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大数据工程师、软件工</a:t>
                      </a:r>
                      <a:r>
                        <a:rPr sz="1400" spc="-15" dirty="0">
                          <a:latin typeface="UKIJ CJK"/>
                          <a:cs typeface="UKIJ CJK"/>
                        </a:rPr>
                        <a:t>程</a:t>
                      </a:r>
                      <a:r>
                        <a:rPr sz="1400" dirty="0">
                          <a:latin typeface="UKIJ CJK"/>
                          <a:cs typeface="UKIJ CJK"/>
                        </a:rPr>
                        <a:t>师、</a:t>
                      </a:r>
                      <a:r>
                        <a:rPr sz="1400" spc="-15" dirty="0">
                          <a:latin typeface="UKIJ CJK"/>
                          <a:cs typeface="UKIJ CJK"/>
                        </a:rPr>
                        <a:t>运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维</a:t>
                      </a:r>
                      <a:endParaRPr sz="1400" dirty="0">
                        <a:latin typeface="UKIJ CJK"/>
                        <a:cs typeface="UKIJ CJK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91230" y="7162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91230" y="14255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1230" y="213614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347845" y="74295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4347845" y="1492250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项目技术方案</a:t>
            </a:r>
          </a:p>
        </p:txBody>
      </p:sp>
      <p:sp>
        <p:nvSpPr>
          <p:cNvPr id="14" name="对角圆角矩形 13"/>
          <p:cNvSpPr/>
          <p:nvPr/>
        </p:nvSpPr>
        <p:spPr>
          <a:xfrm>
            <a:off x="4347845" y="2202815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项目计划与预算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529965" y="6273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9490" y="13341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2655" y="206756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85360" y="74358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项目概述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AD52E81-D254-CD60-4395-D39D14910380}"/>
              </a:ext>
            </a:extLst>
          </p:cNvPr>
          <p:cNvSpPr/>
          <p:nvPr/>
        </p:nvSpPr>
        <p:spPr>
          <a:xfrm>
            <a:off x="442888" y="-4214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56AC4-239D-6501-1EE5-21B2C41D9714}"/>
              </a:ext>
            </a:extLst>
          </p:cNvPr>
          <p:cNvSpPr/>
          <p:nvPr/>
        </p:nvSpPr>
        <p:spPr>
          <a:xfrm>
            <a:off x="2037460" y="158011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4FA3D8-0705-FB31-CEA0-764D44D56784}"/>
              </a:ext>
            </a:extLst>
          </p:cNvPr>
          <p:cNvSpPr/>
          <p:nvPr/>
        </p:nvSpPr>
        <p:spPr>
          <a:xfrm>
            <a:off x="2037460" y="228940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74C875-9E8A-CDC8-4258-867AB9F315CA}"/>
              </a:ext>
            </a:extLst>
          </p:cNvPr>
          <p:cNvSpPr/>
          <p:nvPr/>
        </p:nvSpPr>
        <p:spPr>
          <a:xfrm>
            <a:off x="2037460" y="299997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角圆角矩形 10">
            <a:extLst>
              <a:ext uri="{FF2B5EF4-FFF2-40B4-BE49-F238E27FC236}">
                <a16:creationId xmlns:a16="http://schemas.microsoft.com/office/drawing/2014/main" id="{15B2174B-2424-263C-9341-4CA5B06BEA6D}"/>
              </a:ext>
            </a:extLst>
          </p:cNvPr>
          <p:cNvSpPr/>
          <p:nvPr/>
        </p:nvSpPr>
        <p:spPr>
          <a:xfrm>
            <a:off x="2894075" y="1606784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角圆角矩形 12">
            <a:extLst>
              <a:ext uri="{FF2B5EF4-FFF2-40B4-BE49-F238E27FC236}">
                <a16:creationId xmlns:a16="http://schemas.microsoft.com/office/drawing/2014/main" id="{B0E68808-003F-5444-B976-2266A0A89423}"/>
              </a:ext>
            </a:extLst>
          </p:cNvPr>
          <p:cNvSpPr/>
          <p:nvPr/>
        </p:nvSpPr>
        <p:spPr>
          <a:xfrm>
            <a:off x="2894075" y="235608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项目目标</a:t>
            </a:r>
          </a:p>
        </p:txBody>
      </p:sp>
      <p:sp>
        <p:nvSpPr>
          <p:cNvPr id="11" name="对角圆角矩形 13">
            <a:extLst>
              <a:ext uri="{FF2B5EF4-FFF2-40B4-BE49-F238E27FC236}">
                <a16:creationId xmlns:a16="http://schemas.microsoft.com/office/drawing/2014/main" id="{E1895159-09EE-7715-2A02-B16785B7D3D9}"/>
              </a:ext>
            </a:extLst>
          </p:cNvPr>
          <p:cNvSpPr/>
          <p:nvPr/>
        </p:nvSpPr>
        <p:spPr>
          <a:xfrm>
            <a:off x="2894075" y="306664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面向人群与作用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F658F1-53FB-93FC-DC8D-9D2A3F80CFB6}"/>
              </a:ext>
            </a:extLst>
          </p:cNvPr>
          <p:cNvSpPr/>
          <p:nvPr/>
        </p:nvSpPr>
        <p:spPr>
          <a:xfrm>
            <a:off x="2076195" y="149121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1699CF-31CE-857C-85B1-6D82E4F8964E}"/>
              </a:ext>
            </a:extLst>
          </p:cNvPr>
          <p:cNvSpPr/>
          <p:nvPr/>
        </p:nvSpPr>
        <p:spPr>
          <a:xfrm>
            <a:off x="2085720" y="219796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61264A-2646-33F4-76D5-CF3C0DDB2C7C}"/>
              </a:ext>
            </a:extLst>
          </p:cNvPr>
          <p:cNvSpPr/>
          <p:nvPr/>
        </p:nvSpPr>
        <p:spPr>
          <a:xfrm>
            <a:off x="2008885" y="293139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54D0EC-DD8B-30E9-AAED-11D6BBC3858C}"/>
              </a:ext>
            </a:extLst>
          </p:cNvPr>
          <p:cNvSpPr/>
          <p:nvPr/>
        </p:nvSpPr>
        <p:spPr>
          <a:xfrm>
            <a:off x="3331590" y="1607419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背景分析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9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9596" y="-1965"/>
            <a:ext cx="16369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背景分析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621665"/>
            <a:ext cx="332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0269" y="621665"/>
            <a:ext cx="74193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企业制定决策，提供数据支持：构建数据仓库和BI看板，提高项目报告效率，提高客户满意度，沉淀项目数据资产，解决目前人工统计报表，没有直观数据产品的痛点。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46425" y="1697355"/>
            <a:ext cx="5231130" cy="11315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业务数据：</a:t>
            </a:r>
            <a:r>
              <a:rPr 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就是各行业在</a:t>
            </a:r>
            <a:r>
              <a:rPr lang="zh-CN" sz="16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处理事务</a:t>
            </a:r>
            <a:r>
              <a:rPr 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过程中产生的数据。比如用户在电商网站中登录、下单、支付等过程中，需要和网站后台数据库进行增删改查交互，产生的数据就是业务数据</a:t>
            </a:r>
            <a:r>
              <a:rPr 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业务数据通常存储在</a:t>
            </a:r>
            <a:r>
              <a:rPr 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Oracle</a:t>
            </a:r>
            <a:r>
              <a:rPr 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等数据库中。</a:t>
            </a:r>
            <a:endParaRPr lang="zh-CN" altLang="en-US" sz="16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566420" y="1761490"/>
            <a:ext cx="1813560" cy="1012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业务系统</a:t>
            </a: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566420" y="3271520"/>
            <a:ext cx="1813560" cy="1012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日志文件</a:t>
            </a:r>
          </a:p>
        </p:txBody>
      </p:sp>
      <p:pic>
        <p:nvPicPr>
          <p:cNvPr id="23" name="图形 5" descr="数据库 轮廓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05" y="2090420"/>
            <a:ext cx="634365" cy="634365"/>
          </a:xfrm>
          <a:prstGeom prst="rect">
            <a:avLst/>
          </a:prstGeom>
        </p:spPr>
      </p:pic>
      <p:pic>
        <p:nvPicPr>
          <p:cNvPr id="24" name="图形 7" descr="文档 轮廓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460" y="3718560"/>
            <a:ext cx="468630" cy="4686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46425" y="327152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用户行为数据</a:t>
            </a:r>
            <a:r>
              <a:rPr 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：用户在使用产品过程中，</a:t>
            </a:r>
            <a:r>
              <a:rPr lang="zh-CN" sz="16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通过埋点收集与客户端产品交互</a:t>
            </a:r>
            <a:r>
              <a:rPr 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过程中产生的数据，并发往日志服务器进行保存。比如页面浏览、点击、停留、评论、点赞、收藏等</a:t>
            </a: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3394710" y="1546225"/>
            <a:ext cx="2078990" cy="30245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数据仓库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665" y="11021"/>
            <a:ext cx="1995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1.2  </a:t>
            </a:r>
            <a:r>
              <a:rPr lang="zh-CN" altLang="en-US" sz="21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项目目标</a:t>
            </a: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object 48"/>
          <p:cNvSpPr/>
          <p:nvPr>
            <p:custDataLst>
              <p:tags r:id="rId2"/>
            </p:custDataLst>
          </p:nvPr>
        </p:nvSpPr>
        <p:spPr>
          <a:xfrm>
            <a:off x="242570" y="939800"/>
            <a:ext cx="1754505" cy="355600"/>
          </a:xfrm>
          <a:custGeom>
            <a:avLst/>
            <a:gdLst/>
            <a:ahLst/>
            <a:cxnLst/>
            <a:rect l="l" t="t" r="r" b="b"/>
            <a:pathLst>
              <a:path w="2971800" h="402589">
                <a:moveTo>
                  <a:pt x="2971800" y="0"/>
                </a:moveTo>
                <a:lnTo>
                  <a:pt x="0" y="0"/>
                </a:lnTo>
                <a:lnTo>
                  <a:pt x="0" y="402336"/>
                </a:lnTo>
                <a:lnTo>
                  <a:pt x="2971800" y="402336"/>
                </a:lnTo>
                <a:lnTo>
                  <a:pt x="2971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42315" y="961390"/>
            <a:ext cx="942340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/>
              <a:t>现状</a:t>
            </a: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421005" y="1821180"/>
            <a:ext cx="1216660" cy="956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业务系统</a:t>
            </a:r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381000" y="2825115"/>
            <a:ext cx="1216660" cy="765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日志文件</a:t>
            </a:r>
          </a:p>
        </p:txBody>
      </p:sp>
      <p:pic>
        <p:nvPicPr>
          <p:cNvPr id="23" name="图形 5" descr="数据库 轮廓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4665" y="2056765"/>
            <a:ext cx="634365" cy="634365"/>
          </a:xfrm>
          <a:prstGeom prst="rect">
            <a:avLst/>
          </a:prstGeom>
        </p:spPr>
      </p:pic>
      <p:pic>
        <p:nvPicPr>
          <p:cNvPr id="24" name="图形 7" descr="文档 轮廓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75970" y="3105150"/>
            <a:ext cx="468630" cy="468630"/>
          </a:xfrm>
          <a:prstGeom prst="rect">
            <a:avLst/>
          </a:prstGeom>
        </p:spPr>
      </p:pic>
      <p:sp>
        <p:nvSpPr>
          <p:cNvPr id="123" name="矩形 122"/>
          <p:cNvSpPr/>
          <p:nvPr>
            <p:custDataLst>
              <p:tags r:id="rId7"/>
            </p:custDataLst>
          </p:nvPr>
        </p:nvSpPr>
        <p:spPr>
          <a:xfrm>
            <a:off x="4073537" y="2396974"/>
            <a:ext cx="996581" cy="3730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6" name="矩形 125"/>
          <p:cNvSpPr/>
          <p:nvPr>
            <p:custDataLst>
              <p:tags r:id="rId8"/>
            </p:custDataLst>
          </p:nvPr>
        </p:nvSpPr>
        <p:spPr>
          <a:xfrm>
            <a:off x="4073704" y="2806938"/>
            <a:ext cx="996581" cy="3730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汇总数据层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7" name="矩形 126"/>
          <p:cNvSpPr/>
          <p:nvPr>
            <p:custDataLst>
              <p:tags r:id="rId9"/>
            </p:custDataLst>
          </p:nvPr>
        </p:nvSpPr>
        <p:spPr>
          <a:xfrm>
            <a:off x="4069188" y="3211202"/>
            <a:ext cx="996581" cy="3730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8" name="矩形 127"/>
          <p:cNvSpPr/>
          <p:nvPr>
            <p:custDataLst>
              <p:tags r:id="rId10"/>
            </p:custDataLst>
          </p:nvPr>
        </p:nvSpPr>
        <p:spPr>
          <a:xfrm>
            <a:off x="4069187" y="4004086"/>
            <a:ext cx="996581" cy="3730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81" name="矩形 180"/>
          <p:cNvSpPr/>
          <p:nvPr>
            <p:custDataLst>
              <p:tags r:id="rId11"/>
            </p:custDataLst>
          </p:nvPr>
        </p:nvSpPr>
        <p:spPr>
          <a:xfrm>
            <a:off x="4104391" y="2171462"/>
            <a:ext cx="9348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/>
              <a:t>Hive On Spark</a:t>
            </a:r>
          </a:p>
        </p:txBody>
      </p:sp>
      <p:sp>
        <p:nvSpPr>
          <p:cNvPr id="120" name="DIM层"/>
          <p:cNvSpPr/>
          <p:nvPr>
            <p:custDataLst>
              <p:tags r:id="rId12"/>
            </p:custDataLst>
          </p:nvPr>
        </p:nvSpPr>
        <p:spPr>
          <a:xfrm>
            <a:off x="4067106" y="3606023"/>
            <a:ext cx="996581" cy="3730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公共维度层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DIM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40" name="object 48"/>
          <p:cNvSpPr/>
          <p:nvPr>
            <p:custDataLst>
              <p:tags r:id="rId13"/>
            </p:custDataLst>
          </p:nvPr>
        </p:nvSpPr>
        <p:spPr>
          <a:xfrm>
            <a:off x="3376930" y="936625"/>
            <a:ext cx="2115185" cy="370205"/>
          </a:xfrm>
          <a:custGeom>
            <a:avLst/>
            <a:gdLst/>
            <a:ahLst/>
            <a:cxnLst/>
            <a:rect l="l" t="t" r="r" b="b"/>
            <a:pathLst>
              <a:path w="2971800" h="402589">
                <a:moveTo>
                  <a:pt x="2971800" y="0"/>
                </a:moveTo>
                <a:lnTo>
                  <a:pt x="0" y="0"/>
                </a:lnTo>
                <a:lnTo>
                  <a:pt x="0" y="402336"/>
                </a:lnTo>
                <a:lnTo>
                  <a:pt x="2971800" y="402336"/>
                </a:lnTo>
                <a:lnTo>
                  <a:pt x="2971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文本框 40"/>
          <p:cNvSpPr txBox="1"/>
          <p:nvPr>
            <p:custDataLst>
              <p:tags r:id="rId14"/>
            </p:custDataLst>
          </p:nvPr>
        </p:nvSpPr>
        <p:spPr>
          <a:xfrm>
            <a:off x="3932555" y="909320"/>
            <a:ext cx="1122045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/>
              <a:t>数仓中台</a:t>
            </a:r>
          </a:p>
        </p:txBody>
      </p:sp>
      <p:grpSp>
        <p:nvGrpSpPr>
          <p:cNvPr id="59" name="object 18"/>
          <p:cNvGrpSpPr/>
          <p:nvPr/>
        </p:nvGrpSpPr>
        <p:grpSpPr>
          <a:xfrm>
            <a:off x="2341880" y="405765"/>
            <a:ext cx="707390" cy="1704339"/>
            <a:chOff x="3246120" y="1790700"/>
            <a:chExt cx="707390" cy="1704339"/>
          </a:xfrm>
        </p:grpSpPr>
        <p:sp>
          <p:nvSpPr>
            <p:cNvPr id="60" name="object 19"/>
            <p:cNvSpPr/>
            <p:nvPr>
              <p:custDataLst>
                <p:tags r:id="rId33"/>
              </p:custDataLst>
            </p:nvPr>
          </p:nvSpPr>
          <p:spPr>
            <a:xfrm>
              <a:off x="3709416" y="1790700"/>
              <a:ext cx="6350" cy="1704339"/>
            </a:xfrm>
            <a:custGeom>
              <a:avLst/>
              <a:gdLst/>
              <a:ahLst/>
              <a:cxnLst/>
              <a:rect l="l" t="t" r="r" b="b"/>
              <a:pathLst>
                <a:path w="6350" h="1704339">
                  <a:moveTo>
                    <a:pt x="0" y="1703832"/>
                  </a:moveTo>
                  <a:lnTo>
                    <a:pt x="6096" y="1703832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170383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0"/>
            <p:cNvSpPr/>
            <p:nvPr>
              <p:custDataLst>
                <p:tags r:id="rId34"/>
              </p:custDataLst>
            </p:nvPr>
          </p:nvSpPr>
          <p:spPr>
            <a:xfrm>
              <a:off x="3252216" y="2627375"/>
              <a:ext cx="695325" cy="467995"/>
            </a:xfrm>
            <a:custGeom>
              <a:avLst/>
              <a:gdLst/>
              <a:ahLst/>
              <a:cxnLst/>
              <a:rect l="l" t="t" r="r" b="b"/>
              <a:pathLst>
                <a:path w="695325" h="467994">
                  <a:moveTo>
                    <a:pt x="461010" y="0"/>
                  </a:moveTo>
                  <a:lnTo>
                    <a:pt x="461010" y="116966"/>
                  </a:lnTo>
                  <a:lnTo>
                    <a:pt x="0" y="116966"/>
                  </a:lnTo>
                  <a:lnTo>
                    <a:pt x="0" y="350900"/>
                  </a:lnTo>
                  <a:lnTo>
                    <a:pt x="461010" y="350900"/>
                  </a:lnTo>
                  <a:lnTo>
                    <a:pt x="461010" y="467868"/>
                  </a:lnTo>
                  <a:lnTo>
                    <a:pt x="694944" y="233934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1"/>
            <p:cNvSpPr/>
            <p:nvPr>
              <p:custDataLst>
                <p:tags r:id="rId35"/>
              </p:custDataLst>
            </p:nvPr>
          </p:nvSpPr>
          <p:spPr>
            <a:xfrm>
              <a:off x="3252216" y="2627375"/>
              <a:ext cx="695325" cy="467995"/>
            </a:xfrm>
            <a:custGeom>
              <a:avLst/>
              <a:gdLst/>
              <a:ahLst/>
              <a:cxnLst/>
              <a:rect l="l" t="t" r="r" b="b"/>
              <a:pathLst>
                <a:path w="695325" h="467994">
                  <a:moveTo>
                    <a:pt x="0" y="116966"/>
                  </a:moveTo>
                  <a:lnTo>
                    <a:pt x="461010" y="116966"/>
                  </a:lnTo>
                  <a:lnTo>
                    <a:pt x="461010" y="0"/>
                  </a:lnTo>
                  <a:lnTo>
                    <a:pt x="694944" y="233934"/>
                  </a:lnTo>
                  <a:lnTo>
                    <a:pt x="461010" y="467868"/>
                  </a:lnTo>
                  <a:lnTo>
                    <a:pt x="461010" y="350900"/>
                  </a:lnTo>
                  <a:lnTo>
                    <a:pt x="0" y="350900"/>
                  </a:lnTo>
                  <a:lnTo>
                    <a:pt x="0" y="116966"/>
                  </a:lnTo>
                  <a:close/>
                </a:path>
              </a:pathLst>
            </a:custGeom>
            <a:ln w="1219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41"/>
          <p:cNvSpPr txBox="1"/>
          <p:nvPr>
            <p:custDataLst>
              <p:tags r:id="rId15"/>
            </p:custDataLst>
          </p:nvPr>
        </p:nvSpPr>
        <p:spPr>
          <a:xfrm>
            <a:off x="2209292" y="3095624"/>
            <a:ext cx="917575" cy="451484"/>
          </a:xfrm>
          <a:prstGeom prst="rect">
            <a:avLst/>
          </a:prstGeom>
          <a:solidFill>
            <a:srgbClr val="5AA1AD"/>
          </a:solidFill>
        </p:spPr>
        <p:txBody>
          <a:bodyPr vert="horz" wrap="square" lIns="0" tIns="11303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数仓设计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4" name="object 42"/>
          <p:cNvSpPr txBox="1"/>
          <p:nvPr>
            <p:custDataLst>
              <p:tags r:id="rId16"/>
            </p:custDataLst>
          </p:nvPr>
        </p:nvSpPr>
        <p:spPr>
          <a:xfrm>
            <a:off x="2209292" y="3590924"/>
            <a:ext cx="917575" cy="451484"/>
          </a:xfrm>
          <a:prstGeom prst="rect">
            <a:avLst/>
          </a:prstGeom>
          <a:solidFill>
            <a:srgbClr val="5AA1AD"/>
          </a:solidFill>
        </p:spPr>
        <p:txBody>
          <a:bodyPr vert="horz" wrap="square" lIns="0" tIns="11303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指标开发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5" name="object 43"/>
          <p:cNvSpPr txBox="1"/>
          <p:nvPr>
            <p:custDataLst>
              <p:tags r:id="rId17"/>
            </p:custDataLst>
          </p:nvPr>
        </p:nvSpPr>
        <p:spPr>
          <a:xfrm>
            <a:off x="2209292" y="2109597"/>
            <a:ext cx="917575" cy="451484"/>
          </a:xfrm>
          <a:prstGeom prst="rect">
            <a:avLst/>
          </a:prstGeom>
          <a:solidFill>
            <a:srgbClr val="5AA1AD"/>
          </a:solidFill>
        </p:spPr>
        <p:txBody>
          <a:bodyPr vert="horz" wrap="square" lIns="0" tIns="11303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数据溯源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66" name="object 44"/>
          <p:cNvGrpSpPr/>
          <p:nvPr/>
        </p:nvGrpSpPr>
        <p:grpSpPr>
          <a:xfrm>
            <a:off x="2302255" y="4343780"/>
            <a:ext cx="707390" cy="480059"/>
            <a:chOff x="3206495" y="5728715"/>
            <a:chExt cx="707390" cy="480059"/>
          </a:xfrm>
        </p:grpSpPr>
        <p:sp>
          <p:nvSpPr>
            <p:cNvPr id="67" name="object 45"/>
            <p:cNvSpPr/>
            <p:nvPr>
              <p:custDataLst>
                <p:tags r:id="rId31"/>
              </p:custDataLst>
            </p:nvPr>
          </p:nvSpPr>
          <p:spPr>
            <a:xfrm>
              <a:off x="3212591" y="5734811"/>
              <a:ext cx="695325" cy="467995"/>
            </a:xfrm>
            <a:custGeom>
              <a:avLst/>
              <a:gdLst/>
              <a:ahLst/>
              <a:cxnLst/>
              <a:rect l="l" t="t" r="r" b="b"/>
              <a:pathLst>
                <a:path w="695325" h="467995">
                  <a:moveTo>
                    <a:pt x="461009" y="0"/>
                  </a:moveTo>
                  <a:lnTo>
                    <a:pt x="461009" y="116966"/>
                  </a:lnTo>
                  <a:lnTo>
                    <a:pt x="0" y="116966"/>
                  </a:lnTo>
                  <a:lnTo>
                    <a:pt x="0" y="350900"/>
                  </a:lnTo>
                  <a:lnTo>
                    <a:pt x="461009" y="350900"/>
                  </a:lnTo>
                  <a:lnTo>
                    <a:pt x="461009" y="467867"/>
                  </a:lnTo>
                  <a:lnTo>
                    <a:pt x="694944" y="233934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6"/>
            <p:cNvSpPr/>
            <p:nvPr>
              <p:custDataLst>
                <p:tags r:id="rId32"/>
              </p:custDataLst>
            </p:nvPr>
          </p:nvSpPr>
          <p:spPr>
            <a:xfrm>
              <a:off x="3212591" y="5734811"/>
              <a:ext cx="695325" cy="467995"/>
            </a:xfrm>
            <a:custGeom>
              <a:avLst/>
              <a:gdLst/>
              <a:ahLst/>
              <a:cxnLst/>
              <a:rect l="l" t="t" r="r" b="b"/>
              <a:pathLst>
                <a:path w="695325" h="467995">
                  <a:moveTo>
                    <a:pt x="0" y="116966"/>
                  </a:moveTo>
                  <a:lnTo>
                    <a:pt x="461009" y="116966"/>
                  </a:lnTo>
                  <a:lnTo>
                    <a:pt x="461009" y="0"/>
                  </a:lnTo>
                  <a:lnTo>
                    <a:pt x="694944" y="233934"/>
                  </a:lnTo>
                  <a:lnTo>
                    <a:pt x="461009" y="467867"/>
                  </a:lnTo>
                  <a:lnTo>
                    <a:pt x="461009" y="350900"/>
                  </a:lnTo>
                  <a:lnTo>
                    <a:pt x="0" y="350900"/>
                  </a:lnTo>
                  <a:lnTo>
                    <a:pt x="0" y="116966"/>
                  </a:lnTo>
                  <a:close/>
                </a:path>
              </a:pathLst>
            </a:custGeom>
            <a:ln w="1219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7"/>
          <p:cNvSpPr txBox="1"/>
          <p:nvPr>
            <p:custDataLst>
              <p:tags r:id="rId18"/>
            </p:custDataLst>
          </p:nvPr>
        </p:nvSpPr>
        <p:spPr>
          <a:xfrm>
            <a:off x="2209292" y="2604897"/>
            <a:ext cx="917575" cy="451484"/>
          </a:xfrm>
          <a:prstGeom prst="rect">
            <a:avLst/>
          </a:prstGeom>
          <a:solidFill>
            <a:srgbClr val="5AA1AD"/>
          </a:solidFill>
        </p:spPr>
        <p:txBody>
          <a:bodyPr vert="horz" wrap="square" lIns="0" tIns="11303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指标定义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0" name="object 48"/>
          <p:cNvSpPr/>
          <p:nvPr>
            <p:custDataLst>
              <p:tags r:id="rId19"/>
            </p:custDataLst>
          </p:nvPr>
        </p:nvSpPr>
        <p:spPr>
          <a:xfrm>
            <a:off x="6688455" y="936625"/>
            <a:ext cx="1685290" cy="333375"/>
          </a:xfrm>
          <a:custGeom>
            <a:avLst/>
            <a:gdLst/>
            <a:ahLst/>
            <a:cxnLst/>
            <a:rect l="l" t="t" r="r" b="b"/>
            <a:pathLst>
              <a:path w="2971800" h="402589">
                <a:moveTo>
                  <a:pt x="2971800" y="0"/>
                </a:moveTo>
                <a:lnTo>
                  <a:pt x="0" y="0"/>
                </a:lnTo>
                <a:lnTo>
                  <a:pt x="0" y="402336"/>
                </a:lnTo>
                <a:lnTo>
                  <a:pt x="2971800" y="402336"/>
                </a:lnTo>
                <a:lnTo>
                  <a:pt x="2971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文本框 70"/>
          <p:cNvSpPr txBox="1"/>
          <p:nvPr>
            <p:custDataLst>
              <p:tags r:id="rId20"/>
            </p:custDataLst>
          </p:nvPr>
        </p:nvSpPr>
        <p:spPr>
          <a:xfrm>
            <a:off x="6819265" y="909320"/>
            <a:ext cx="1426210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/>
              <a:t>可视化报表</a:t>
            </a:r>
          </a:p>
        </p:txBody>
      </p:sp>
      <p:grpSp>
        <p:nvGrpSpPr>
          <p:cNvPr id="74" name="object 18"/>
          <p:cNvGrpSpPr/>
          <p:nvPr/>
        </p:nvGrpSpPr>
        <p:grpSpPr>
          <a:xfrm>
            <a:off x="5601335" y="532765"/>
            <a:ext cx="707390" cy="1704339"/>
            <a:chOff x="3246120" y="1790700"/>
            <a:chExt cx="707390" cy="1704339"/>
          </a:xfrm>
        </p:grpSpPr>
        <p:sp>
          <p:nvSpPr>
            <p:cNvPr id="75" name="object 19"/>
            <p:cNvSpPr/>
            <p:nvPr>
              <p:custDataLst>
                <p:tags r:id="rId28"/>
              </p:custDataLst>
            </p:nvPr>
          </p:nvSpPr>
          <p:spPr>
            <a:xfrm>
              <a:off x="3709416" y="1790700"/>
              <a:ext cx="6350" cy="1704339"/>
            </a:xfrm>
            <a:custGeom>
              <a:avLst/>
              <a:gdLst/>
              <a:ahLst/>
              <a:cxnLst/>
              <a:rect l="l" t="t" r="r" b="b"/>
              <a:pathLst>
                <a:path w="6350" h="1704339">
                  <a:moveTo>
                    <a:pt x="0" y="1703832"/>
                  </a:moveTo>
                  <a:lnTo>
                    <a:pt x="6096" y="1703832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170383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0"/>
            <p:cNvSpPr/>
            <p:nvPr>
              <p:custDataLst>
                <p:tags r:id="rId29"/>
              </p:custDataLst>
            </p:nvPr>
          </p:nvSpPr>
          <p:spPr>
            <a:xfrm>
              <a:off x="3252216" y="2627375"/>
              <a:ext cx="695325" cy="467995"/>
            </a:xfrm>
            <a:custGeom>
              <a:avLst/>
              <a:gdLst/>
              <a:ahLst/>
              <a:cxnLst/>
              <a:rect l="l" t="t" r="r" b="b"/>
              <a:pathLst>
                <a:path w="695325" h="467994">
                  <a:moveTo>
                    <a:pt x="461010" y="0"/>
                  </a:moveTo>
                  <a:lnTo>
                    <a:pt x="461010" y="116966"/>
                  </a:lnTo>
                  <a:lnTo>
                    <a:pt x="0" y="116966"/>
                  </a:lnTo>
                  <a:lnTo>
                    <a:pt x="0" y="350900"/>
                  </a:lnTo>
                  <a:lnTo>
                    <a:pt x="461010" y="350900"/>
                  </a:lnTo>
                  <a:lnTo>
                    <a:pt x="461010" y="467868"/>
                  </a:lnTo>
                  <a:lnTo>
                    <a:pt x="694944" y="233934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1"/>
            <p:cNvSpPr/>
            <p:nvPr>
              <p:custDataLst>
                <p:tags r:id="rId30"/>
              </p:custDataLst>
            </p:nvPr>
          </p:nvSpPr>
          <p:spPr>
            <a:xfrm>
              <a:off x="3252216" y="2627375"/>
              <a:ext cx="695325" cy="467995"/>
            </a:xfrm>
            <a:custGeom>
              <a:avLst/>
              <a:gdLst/>
              <a:ahLst/>
              <a:cxnLst/>
              <a:rect l="l" t="t" r="r" b="b"/>
              <a:pathLst>
                <a:path w="695325" h="467994">
                  <a:moveTo>
                    <a:pt x="0" y="116966"/>
                  </a:moveTo>
                  <a:lnTo>
                    <a:pt x="461010" y="116966"/>
                  </a:lnTo>
                  <a:lnTo>
                    <a:pt x="461010" y="0"/>
                  </a:lnTo>
                  <a:lnTo>
                    <a:pt x="694944" y="233934"/>
                  </a:lnTo>
                  <a:lnTo>
                    <a:pt x="461010" y="467868"/>
                  </a:lnTo>
                  <a:lnTo>
                    <a:pt x="461010" y="350900"/>
                  </a:lnTo>
                  <a:lnTo>
                    <a:pt x="0" y="350900"/>
                  </a:lnTo>
                  <a:lnTo>
                    <a:pt x="0" y="116966"/>
                  </a:lnTo>
                  <a:close/>
                </a:path>
              </a:pathLst>
            </a:custGeom>
            <a:ln w="1219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44"/>
          <p:cNvGrpSpPr/>
          <p:nvPr/>
        </p:nvGrpSpPr>
        <p:grpSpPr>
          <a:xfrm>
            <a:off x="5561710" y="4470780"/>
            <a:ext cx="707390" cy="480059"/>
            <a:chOff x="3206495" y="5728715"/>
            <a:chExt cx="707390" cy="480059"/>
          </a:xfrm>
        </p:grpSpPr>
        <p:sp>
          <p:nvSpPr>
            <p:cNvPr id="79" name="object 45"/>
            <p:cNvSpPr/>
            <p:nvPr>
              <p:custDataLst>
                <p:tags r:id="rId26"/>
              </p:custDataLst>
            </p:nvPr>
          </p:nvSpPr>
          <p:spPr>
            <a:xfrm>
              <a:off x="3212591" y="5734811"/>
              <a:ext cx="695325" cy="467995"/>
            </a:xfrm>
            <a:custGeom>
              <a:avLst/>
              <a:gdLst/>
              <a:ahLst/>
              <a:cxnLst/>
              <a:rect l="l" t="t" r="r" b="b"/>
              <a:pathLst>
                <a:path w="695325" h="467995">
                  <a:moveTo>
                    <a:pt x="461009" y="0"/>
                  </a:moveTo>
                  <a:lnTo>
                    <a:pt x="461009" y="116966"/>
                  </a:lnTo>
                  <a:lnTo>
                    <a:pt x="0" y="116966"/>
                  </a:lnTo>
                  <a:lnTo>
                    <a:pt x="0" y="350900"/>
                  </a:lnTo>
                  <a:lnTo>
                    <a:pt x="461009" y="350900"/>
                  </a:lnTo>
                  <a:lnTo>
                    <a:pt x="461009" y="467867"/>
                  </a:lnTo>
                  <a:lnTo>
                    <a:pt x="694944" y="233934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46"/>
            <p:cNvSpPr/>
            <p:nvPr>
              <p:custDataLst>
                <p:tags r:id="rId27"/>
              </p:custDataLst>
            </p:nvPr>
          </p:nvSpPr>
          <p:spPr>
            <a:xfrm>
              <a:off x="3212591" y="5734811"/>
              <a:ext cx="695325" cy="467995"/>
            </a:xfrm>
            <a:custGeom>
              <a:avLst/>
              <a:gdLst/>
              <a:ahLst/>
              <a:cxnLst/>
              <a:rect l="l" t="t" r="r" b="b"/>
              <a:pathLst>
                <a:path w="695325" h="467995">
                  <a:moveTo>
                    <a:pt x="0" y="116966"/>
                  </a:moveTo>
                  <a:lnTo>
                    <a:pt x="461009" y="116966"/>
                  </a:lnTo>
                  <a:lnTo>
                    <a:pt x="461009" y="0"/>
                  </a:lnTo>
                  <a:lnTo>
                    <a:pt x="694944" y="233934"/>
                  </a:lnTo>
                  <a:lnTo>
                    <a:pt x="461009" y="467867"/>
                  </a:lnTo>
                  <a:lnTo>
                    <a:pt x="461009" y="350900"/>
                  </a:lnTo>
                  <a:lnTo>
                    <a:pt x="0" y="350900"/>
                  </a:lnTo>
                  <a:lnTo>
                    <a:pt x="0" y="116966"/>
                  </a:lnTo>
                  <a:close/>
                </a:path>
              </a:pathLst>
            </a:custGeom>
            <a:ln w="1219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47"/>
          <p:cNvSpPr txBox="1"/>
          <p:nvPr>
            <p:custDataLst>
              <p:tags r:id="rId21"/>
            </p:custDataLst>
          </p:nvPr>
        </p:nvSpPr>
        <p:spPr>
          <a:xfrm>
            <a:off x="5607685" y="2731770"/>
            <a:ext cx="854710" cy="727075"/>
          </a:xfrm>
          <a:prstGeom prst="rect">
            <a:avLst/>
          </a:prstGeom>
          <a:solidFill>
            <a:srgbClr val="5AA1AD"/>
          </a:solidFill>
        </p:spPr>
        <p:txBody>
          <a:bodyPr vert="horz" wrap="square" lIns="0" tIns="113030" rIns="0" bIns="0" rtlCol="0">
            <a:noAutofit/>
          </a:bodyPr>
          <a:lstStyle/>
          <a:p>
            <a:pPr marL="100965">
              <a:lnSpc>
                <a:spcPct val="100000"/>
              </a:lnSpc>
              <a:spcBef>
                <a:spcPts val="890"/>
              </a:spcBef>
            </a:pPr>
            <a:r>
              <a:rPr lang="zh-CN" sz="1400">
                <a:latin typeface="UKIJ CJK"/>
                <a:cs typeface="UKIJ CJK"/>
              </a:rPr>
              <a:t>可视化对接</a:t>
            </a:r>
          </a:p>
        </p:txBody>
      </p:sp>
      <p:pic>
        <p:nvPicPr>
          <p:cNvPr id="164" name="图片 163"/>
          <p:cNvPicPr/>
          <p:nvPr>
            <p:custDataLst>
              <p:tags r:id="rId22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596380" y="2345690"/>
            <a:ext cx="2328545" cy="1238885"/>
          </a:xfrm>
          <a:prstGeom prst="rect">
            <a:avLst/>
          </a:prstGeom>
          <a:ln w="3175">
            <a:solidFill>
              <a:srgbClr val="E7E6E6">
                <a:lumMod val="75000"/>
              </a:srgbClr>
            </a:solidFill>
          </a:ln>
        </p:spPr>
      </p:pic>
      <p:sp>
        <p:nvSpPr>
          <p:cNvPr id="6" name="object 51"/>
          <p:cNvSpPr txBox="1"/>
          <p:nvPr>
            <p:custDataLst>
              <p:tags r:id="rId23"/>
            </p:custDataLst>
          </p:nvPr>
        </p:nvSpPr>
        <p:spPr>
          <a:xfrm>
            <a:off x="553973" y="1413763"/>
            <a:ext cx="905510" cy="360045"/>
          </a:xfrm>
          <a:prstGeom prst="rect">
            <a:avLst/>
          </a:prstGeom>
          <a:solidFill>
            <a:srgbClr val="5AA1AD"/>
          </a:solidFill>
        </p:spPr>
        <p:txBody>
          <a:bodyPr vert="horz" wrap="square" lIns="0" tIns="673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人工导数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3" name="object 53"/>
          <p:cNvSpPr txBox="1"/>
          <p:nvPr>
            <p:custDataLst>
              <p:tags r:id="rId24"/>
            </p:custDataLst>
          </p:nvPr>
        </p:nvSpPr>
        <p:spPr>
          <a:xfrm>
            <a:off x="70738" y="3620262"/>
            <a:ext cx="1926589" cy="375285"/>
          </a:xfrm>
          <a:prstGeom prst="rect">
            <a:avLst/>
          </a:prstGeom>
          <a:solidFill>
            <a:srgbClr val="5AA1AD"/>
          </a:solidFill>
        </p:spPr>
        <p:txBody>
          <a:bodyPr vert="horz" wrap="square" lIns="0" tIns="5778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455"/>
              </a:spcBef>
            </a:pPr>
            <a:r>
              <a:rPr sz="1600" spc="25" dirty="0">
                <a:solidFill>
                  <a:srgbClr val="FFFFFF"/>
                </a:solidFill>
                <a:latin typeface="UKIJ CJK"/>
                <a:cs typeface="UKIJ CJK"/>
              </a:rPr>
              <a:t>Excel</a:t>
            </a:r>
            <a:r>
              <a:rPr sz="1600" spc="-5" dirty="0">
                <a:solidFill>
                  <a:srgbClr val="FFFFFF"/>
                </a:solidFill>
                <a:latin typeface="UKIJ CJK"/>
                <a:cs typeface="UKIJ CJK"/>
              </a:rPr>
              <a:t>统计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>
            <p:custDataLst>
              <p:tags r:id="rId25"/>
            </p:custDataLst>
          </p:nvPr>
        </p:nvSpPr>
        <p:spPr>
          <a:xfrm>
            <a:off x="294640" y="4042410"/>
            <a:ext cx="1390015" cy="9785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71" y="0"/>
            <a:ext cx="24769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 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面向人群及作用</a:t>
            </a:r>
          </a:p>
        </p:txBody>
      </p:sp>
      <p:sp>
        <p:nvSpPr>
          <p:cNvPr id="9" name="object 9"/>
          <p:cNvSpPr txBox="1"/>
          <p:nvPr>
            <p:custDataLst>
              <p:tags r:id="rId2"/>
            </p:custDataLst>
          </p:nvPr>
        </p:nvSpPr>
        <p:spPr>
          <a:xfrm>
            <a:off x="772464" y="970915"/>
            <a:ext cx="6884034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800" dirty="0">
                <a:latin typeface="UKIJ CJK"/>
                <a:cs typeface="UKIJ CJK"/>
              </a:rPr>
              <a:t>面向人</a:t>
            </a:r>
            <a:r>
              <a:rPr sz="1800" spc="-5" dirty="0">
                <a:latin typeface="UKIJ CJK"/>
                <a:cs typeface="UKIJ CJK"/>
              </a:rPr>
              <a:t>群</a:t>
            </a:r>
            <a:r>
              <a:rPr sz="1800" dirty="0">
                <a:latin typeface="UKIJ CJK"/>
                <a:cs typeface="UKIJ CJK"/>
              </a:rPr>
              <a:t>：</a:t>
            </a:r>
            <a:endParaRPr sz="18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本产品赋能</a:t>
            </a:r>
            <a:r>
              <a:rPr lang="zh-CN" sz="1800" dirty="0">
                <a:latin typeface="UKIJ CJK"/>
                <a:cs typeface="UKIJ CJK"/>
              </a:rPr>
              <a:t>产品</a:t>
            </a:r>
            <a:r>
              <a:rPr sz="1800" dirty="0">
                <a:latin typeface="UKIJ CJK"/>
                <a:cs typeface="UKIJ CJK"/>
              </a:rPr>
              <a:t>团队，可根据自身需求进行数据看板规划及落地数据 展示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dirty="0">
                <a:latin typeface="UKIJ CJK"/>
                <a:cs typeface="UKIJ CJK"/>
              </a:rPr>
              <a:t>其中包括日报、周报、月报、专项报告、数据看板；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>
            <p:custDataLst>
              <p:tags r:id="rId3"/>
            </p:custDataLst>
          </p:nvPr>
        </p:nvSpPr>
        <p:spPr>
          <a:xfrm>
            <a:off x="772464" y="2134615"/>
            <a:ext cx="71120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800" dirty="0">
                <a:latin typeface="UKIJ CJK"/>
                <a:cs typeface="UKIJ CJK"/>
              </a:rPr>
              <a:t>优势及作用：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通过标准数据仓库建设，各</a:t>
            </a:r>
            <a:r>
              <a:rPr lang="zh-CN" sz="1800" dirty="0">
                <a:latin typeface="UKIJ CJK"/>
                <a:cs typeface="UKIJ CJK"/>
              </a:rPr>
              <a:t>业务线</a:t>
            </a:r>
            <a:r>
              <a:rPr sz="1800" dirty="0">
                <a:latin typeface="UKIJ CJK"/>
                <a:cs typeface="UKIJ CJK"/>
              </a:rPr>
              <a:t>统一使用平台能力实现降本增效；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535" y="3171190"/>
            <a:ext cx="68840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dirty="0">
                <a:latin typeface="UKIJ CJK"/>
                <a:cs typeface="UKIJ CJK"/>
                <a:sym typeface="+mn-ea"/>
              </a:rPr>
              <a:t>价值体现：</a:t>
            </a:r>
            <a:endParaRPr sz="1800">
              <a:latin typeface="UKIJ CJK"/>
              <a:cs typeface="UKIJ CJK"/>
            </a:endParaRPr>
          </a:p>
          <a:p>
            <a:pPr marL="133350" marR="97155">
              <a:lnSpc>
                <a:spcPct val="100000"/>
              </a:lnSpc>
            </a:pPr>
            <a:r>
              <a:rPr spc="-5" dirty="0">
                <a:latin typeface="UKIJ CJK"/>
                <a:cs typeface="UKIJ CJK"/>
                <a:sym typeface="+mn-ea"/>
              </a:rPr>
              <a:t>辅助团队提高撰写报告的效率 释放时间专注更高层的数据场景 </a:t>
            </a:r>
            <a:r>
              <a:rPr spc="-10" dirty="0">
                <a:latin typeface="UKIJ CJK"/>
                <a:cs typeface="UKIJ CJK"/>
                <a:sym typeface="+mn-ea"/>
              </a:rPr>
              <a:t>解决临时数据查询需求</a:t>
            </a:r>
            <a:r>
              <a:rPr lang="zh-CN" spc="-10" dirty="0">
                <a:latin typeface="UKIJ CJK"/>
                <a:cs typeface="UKIJ CJK"/>
                <a:sym typeface="+mn-ea"/>
              </a:rPr>
              <a:t>。</a:t>
            </a:r>
            <a:r>
              <a:rPr spc="-5" dirty="0">
                <a:latin typeface="UKIJ CJK"/>
                <a:cs typeface="UKIJ CJK"/>
                <a:sym typeface="+mn-ea"/>
              </a:rPr>
              <a:t>实现多</a:t>
            </a:r>
            <a:r>
              <a:rPr lang="zh-CN" spc="-5" dirty="0">
                <a:latin typeface="UKIJ CJK"/>
                <a:cs typeface="UKIJ CJK"/>
                <a:sym typeface="+mn-ea"/>
              </a:rPr>
              <a:t>业务线</a:t>
            </a:r>
            <a:r>
              <a:rPr spc="-5" dirty="0">
                <a:latin typeface="UKIJ CJK"/>
                <a:cs typeface="UKIJ CJK"/>
                <a:sym typeface="+mn-ea"/>
              </a:rPr>
              <a:t>运营数据报告 辅助运营丰富关键指标</a:t>
            </a:r>
            <a:r>
              <a:rPr lang="zh-CN" spc="-5" dirty="0">
                <a:latin typeface="UKIJ CJK"/>
                <a:cs typeface="UKIJ CJK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6FEAA2-8AE3-5610-0B98-C2B667FA506B}"/>
              </a:ext>
            </a:extLst>
          </p:cNvPr>
          <p:cNvSpPr txBox="1"/>
          <p:nvPr/>
        </p:nvSpPr>
        <p:spPr>
          <a:xfrm>
            <a:off x="461413" y="0"/>
            <a:ext cx="229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二、项目技术方案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E2B980-9962-8807-C535-00FE2D886840}"/>
              </a:ext>
            </a:extLst>
          </p:cNvPr>
          <p:cNvSpPr/>
          <p:nvPr/>
        </p:nvSpPr>
        <p:spPr>
          <a:xfrm>
            <a:off x="2050101" y="1714956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>
            <a:extLst>
              <a:ext uri="{FF2B5EF4-FFF2-40B4-BE49-F238E27FC236}">
                <a16:creationId xmlns:a16="http://schemas.microsoft.com/office/drawing/2014/main" id="{0FA0BFB8-E2B6-7C55-25FF-814F2C0CDE02}"/>
              </a:ext>
            </a:extLst>
          </p:cNvPr>
          <p:cNvSpPr/>
          <p:nvPr/>
        </p:nvSpPr>
        <p:spPr>
          <a:xfrm>
            <a:off x="2906716" y="1741626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BACB7B-2272-22A7-5F6A-4A035233351C}"/>
              </a:ext>
            </a:extLst>
          </p:cNvPr>
          <p:cNvSpPr/>
          <p:nvPr/>
        </p:nvSpPr>
        <p:spPr>
          <a:xfrm>
            <a:off x="2088836" y="1626056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0EF39B-2799-7822-A2E7-0CE1F5E30AEF}"/>
              </a:ext>
            </a:extLst>
          </p:cNvPr>
          <p:cNvSpPr/>
          <p:nvPr/>
        </p:nvSpPr>
        <p:spPr>
          <a:xfrm>
            <a:off x="3344231" y="1742261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项目架构</a:t>
            </a:r>
          </a:p>
        </p:txBody>
      </p:sp>
    </p:spTree>
    <p:extLst>
      <p:ext uri="{BB962C8B-B14F-4D97-AF65-F5344CB8AC3E}">
        <p14:creationId xmlns:p14="http://schemas.microsoft.com/office/powerpoint/2010/main" val="311035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223"/>
          <p:cNvSpPr/>
          <p:nvPr/>
        </p:nvSpPr>
        <p:spPr>
          <a:xfrm>
            <a:off x="456396" y="3905"/>
            <a:ext cx="132183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项目架构</a:t>
            </a:r>
          </a:p>
        </p:txBody>
      </p:sp>
      <p:sp>
        <p:nvSpPr>
          <p:cNvPr id="225" name="Rectangle 2"/>
          <p:cNvSpPr>
            <a:spLocks noChangeArrowheads="1"/>
          </p:cNvSpPr>
          <p:nvPr/>
        </p:nvSpPr>
        <p:spPr bwMode="auto">
          <a:xfrm>
            <a:off x="2123728" y="9155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3558056" y="4516095"/>
            <a:ext cx="172819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数据库（结构化数据）</a:t>
            </a:r>
            <a:endParaRPr lang="zh-CN" altLang="en-US" dirty="0"/>
          </a:p>
        </p:txBody>
      </p:sp>
      <p:sp>
        <p:nvSpPr>
          <p:cNvPr id="227" name="矩形 226"/>
          <p:cNvSpPr/>
          <p:nvPr/>
        </p:nvSpPr>
        <p:spPr>
          <a:xfrm>
            <a:off x="293619" y="4524985"/>
            <a:ext cx="1883965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文件日志（半结构化数据）</a:t>
            </a:r>
            <a:endParaRPr lang="zh-CN" altLang="en-US" dirty="0"/>
          </a:p>
        </p:txBody>
      </p:sp>
      <p:sp>
        <p:nvSpPr>
          <p:cNvPr id="230" name="矩形 229"/>
          <p:cNvSpPr/>
          <p:nvPr/>
        </p:nvSpPr>
        <p:spPr>
          <a:xfrm>
            <a:off x="2425377" y="3939501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Datax</a:t>
            </a:r>
            <a:r>
              <a:rPr lang="zh-CN" altLang="en-US" sz="1200" dirty="0"/>
              <a:t>数据同步</a:t>
            </a:r>
          </a:p>
        </p:txBody>
      </p:sp>
      <p:sp>
        <p:nvSpPr>
          <p:cNvPr id="232" name="矩形 231"/>
          <p:cNvSpPr/>
          <p:nvPr/>
        </p:nvSpPr>
        <p:spPr>
          <a:xfrm>
            <a:off x="4652645" y="3363967"/>
            <a:ext cx="1843405" cy="286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Kafka</a:t>
            </a:r>
            <a:r>
              <a:rPr lang="zh-CN" altLang="en-US" sz="1200" dirty="0"/>
              <a:t>消息队列</a:t>
            </a:r>
          </a:p>
        </p:txBody>
      </p:sp>
      <p:sp>
        <p:nvSpPr>
          <p:cNvPr id="233" name="矩形 232"/>
          <p:cNvSpPr/>
          <p:nvPr/>
        </p:nvSpPr>
        <p:spPr>
          <a:xfrm>
            <a:off x="277288" y="3352557"/>
            <a:ext cx="3900187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HDFS</a:t>
            </a:r>
            <a:r>
              <a:rPr lang="zh-CN" altLang="en-US" sz="1200" dirty="0"/>
              <a:t>文件存储</a:t>
            </a:r>
          </a:p>
        </p:txBody>
      </p:sp>
      <p:sp>
        <p:nvSpPr>
          <p:cNvPr id="234" name="矩形 233"/>
          <p:cNvSpPr/>
          <p:nvPr/>
        </p:nvSpPr>
        <p:spPr>
          <a:xfrm>
            <a:off x="4652645" y="3937000"/>
            <a:ext cx="1843405" cy="2882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maxwell </a:t>
            </a:r>
            <a:r>
              <a:rPr lang="en-US" altLang="zh-CN" sz="1200" dirty="0">
                <a:sym typeface="+mn-ea"/>
              </a:rPr>
              <a:t>binlog</a:t>
            </a:r>
            <a:r>
              <a:rPr lang="zh-CN" altLang="en-US" sz="1200" dirty="0">
                <a:sym typeface="+mn-ea"/>
              </a:rPr>
              <a:t>日志监控</a:t>
            </a:r>
            <a:endParaRPr lang="zh-CN" altLang="en-US" sz="1200" dirty="0"/>
          </a:p>
        </p:txBody>
      </p:sp>
      <p:sp>
        <p:nvSpPr>
          <p:cNvPr id="235" name="矩形 234"/>
          <p:cNvSpPr/>
          <p:nvPr/>
        </p:nvSpPr>
        <p:spPr>
          <a:xfrm>
            <a:off x="251520" y="2787774"/>
            <a:ext cx="392504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YARN</a:t>
            </a:r>
            <a:r>
              <a:rPr lang="zh-CN" altLang="en-US" sz="1200" dirty="0"/>
              <a:t>资源管理</a:t>
            </a:r>
          </a:p>
        </p:txBody>
      </p:sp>
      <p:sp>
        <p:nvSpPr>
          <p:cNvPr id="236" name="矩形 235"/>
          <p:cNvSpPr/>
          <p:nvPr/>
        </p:nvSpPr>
        <p:spPr>
          <a:xfrm>
            <a:off x="251520" y="2319722"/>
            <a:ext cx="175304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MapReduce</a:t>
            </a:r>
            <a:r>
              <a:rPr lang="zh-CN" altLang="en-US" sz="1200" dirty="0"/>
              <a:t>离线计算</a:t>
            </a:r>
          </a:p>
        </p:txBody>
      </p:sp>
      <p:sp>
        <p:nvSpPr>
          <p:cNvPr id="237" name="矩形 236"/>
          <p:cNvSpPr/>
          <p:nvPr/>
        </p:nvSpPr>
        <p:spPr>
          <a:xfrm>
            <a:off x="2448371" y="2319722"/>
            <a:ext cx="172336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Core</a:t>
            </a:r>
            <a:r>
              <a:rPr lang="zh-CN" altLang="en-US" sz="1200" dirty="0"/>
              <a:t>内存计算</a:t>
            </a:r>
          </a:p>
        </p:txBody>
      </p:sp>
      <p:sp>
        <p:nvSpPr>
          <p:cNvPr id="238" name="矩形 237"/>
          <p:cNvSpPr/>
          <p:nvPr/>
        </p:nvSpPr>
        <p:spPr>
          <a:xfrm>
            <a:off x="251520" y="1617179"/>
            <a:ext cx="1753048" cy="469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Hive</a:t>
            </a:r>
          </a:p>
          <a:p>
            <a:pPr algn="ctr"/>
            <a:r>
              <a:rPr lang="zh-CN" altLang="en-US" sz="1200" dirty="0"/>
              <a:t>数据查询</a:t>
            </a:r>
          </a:p>
        </p:txBody>
      </p:sp>
      <p:sp>
        <p:nvSpPr>
          <p:cNvPr id="243" name="矩形 242"/>
          <p:cNvSpPr/>
          <p:nvPr/>
        </p:nvSpPr>
        <p:spPr>
          <a:xfrm>
            <a:off x="2448371" y="1617179"/>
            <a:ext cx="1723364" cy="470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</a:t>
            </a:r>
            <a:r>
              <a:rPr lang="en-US" altLang="zh-CN" sz="1200" dirty="0" err="1"/>
              <a:t>Sql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数据查询</a:t>
            </a:r>
          </a:p>
        </p:txBody>
      </p:sp>
      <p:sp>
        <p:nvSpPr>
          <p:cNvPr id="246" name="矩形 245"/>
          <p:cNvSpPr/>
          <p:nvPr/>
        </p:nvSpPr>
        <p:spPr>
          <a:xfrm>
            <a:off x="251519" y="660091"/>
            <a:ext cx="6244525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数据可视化、业务应用</a:t>
            </a:r>
          </a:p>
        </p:txBody>
      </p:sp>
      <p:sp>
        <p:nvSpPr>
          <p:cNvPr id="247" name="矩形 246"/>
          <p:cNvSpPr/>
          <p:nvPr/>
        </p:nvSpPr>
        <p:spPr>
          <a:xfrm>
            <a:off x="7099837" y="1199454"/>
            <a:ext cx="221265" cy="3025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Zookeeper</a:t>
            </a:r>
            <a:r>
              <a:rPr lang="zh-CN" altLang="en-US" sz="1000" dirty="0"/>
              <a:t>数据平台配置和调度</a:t>
            </a:r>
          </a:p>
        </p:txBody>
      </p:sp>
      <p:sp>
        <p:nvSpPr>
          <p:cNvPr id="248" name="矩形 247"/>
          <p:cNvSpPr/>
          <p:nvPr/>
        </p:nvSpPr>
        <p:spPr>
          <a:xfrm>
            <a:off x="7630970" y="4517841"/>
            <a:ext cx="10164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数据来源层</a:t>
            </a:r>
          </a:p>
        </p:txBody>
      </p:sp>
      <p:sp>
        <p:nvSpPr>
          <p:cNvPr id="249" name="矩形 248"/>
          <p:cNvSpPr/>
          <p:nvPr/>
        </p:nvSpPr>
        <p:spPr>
          <a:xfrm>
            <a:off x="7617000" y="3937001"/>
            <a:ext cx="1016496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数据传输层</a:t>
            </a:r>
          </a:p>
        </p:txBody>
      </p:sp>
      <p:sp>
        <p:nvSpPr>
          <p:cNvPr id="250" name="矩形 249"/>
          <p:cNvSpPr/>
          <p:nvPr/>
        </p:nvSpPr>
        <p:spPr>
          <a:xfrm>
            <a:off x="7607455" y="3356516"/>
            <a:ext cx="1026041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数据存储层</a:t>
            </a:r>
          </a:p>
        </p:txBody>
      </p:sp>
      <p:sp>
        <p:nvSpPr>
          <p:cNvPr id="251" name="矩形 250"/>
          <p:cNvSpPr/>
          <p:nvPr/>
        </p:nvSpPr>
        <p:spPr>
          <a:xfrm>
            <a:off x="7607455" y="2787774"/>
            <a:ext cx="1026041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资源管理层</a:t>
            </a:r>
          </a:p>
        </p:txBody>
      </p:sp>
      <p:sp>
        <p:nvSpPr>
          <p:cNvPr id="252" name="矩形 251"/>
          <p:cNvSpPr/>
          <p:nvPr/>
        </p:nvSpPr>
        <p:spPr>
          <a:xfrm>
            <a:off x="7601718" y="1978539"/>
            <a:ext cx="103177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数据计算层</a:t>
            </a:r>
          </a:p>
        </p:txBody>
      </p:sp>
      <p:sp>
        <p:nvSpPr>
          <p:cNvPr id="253" name="矩形 252"/>
          <p:cNvSpPr/>
          <p:nvPr/>
        </p:nvSpPr>
        <p:spPr>
          <a:xfrm>
            <a:off x="7601718" y="1203598"/>
            <a:ext cx="103177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任务调度层</a:t>
            </a:r>
          </a:p>
        </p:txBody>
      </p:sp>
      <p:sp>
        <p:nvSpPr>
          <p:cNvPr id="254" name="矩形 253"/>
          <p:cNvSpPr/>
          <p:nvPr/>
        </p:nvSpPr>
        <p:spPr>
          <a:xfrm>
            <a:off x="7617000" y="764228"/>
            <a:ext cx="103022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业务模型层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79512" y="4299942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79512" y="3867894"/>
            <a:ext cx="6921500" cy="4445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179512" y="3147814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179512" y="2715766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179512" y="1563638"/>
            <a:ext cx="8640960" cy="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79512" y="1131590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36" idx="0"/>
            <a:endCxn id="238" idx="2"/>
          </p:cNvCxnSpPr>
          <p:nvPr/>
        </p:nvCxnSpPr>
        <p:spPr>
          <a:xfrm flipV="1">
            <a:off x="1128044" y="2086688"/>
            <a:ext cx="0" cy="23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7" name="直接箭头连接符 266"/>
          <p:cNvCxnSpPr>
            <a:cxnSpLocks/>
            <a:stCxn id="237" idx="0"/>
            <a:endCxn id="243" idx="2"/>
          </p:cNvCxnSpPr>
          <p:nvPr/>
        </p:nvCxnSpPr>
        <p:spPr>
          <a:xfrm flipV="1">
            <a:off x="3310053" y="2087712"/>
            <a:ext cx="0" cy="2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652644" y="2319722"/>
            <a:ext cx="1843405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Flink</a:t>
            </a:r>
            <a:endParaRPr lang="zh-CN" altLang="en-US" sz="12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7380312" y="3795886"/>
            <a:ext cx="136815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cxnSpLocks/>
            <a:stCxn id="237" idx="1"/>
            <a:endCxn id="238" idx="3"/>
          </p:cNvCxnSpPr>
          <p:nvPr>
            <p:custDataLst>
              <p:tags r:id="rId1"/>
            </p:custDataLst>
          </p:nvPr>
        </p:nvCxnSpPr>
        <p:spPr>
          <a:xfrm flipH="1" flipV="1">
            <a:off x="2004568" y="1851934"/>
            <a:ext cx="443803" cy="61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51520" y="1206500"/>
            <a:ext cx="3920215" cy="28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DolphinScheduler</a:t>
            </a:r>
            <a:r>
              <a:rPr lang="zh-CN" altLang="en-US" sz="1200" dirty="0"/>
              <a:t>任务调度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76462" y="3936727"/>
            <a:ext cx="1901121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Flume</a:t>
            </a:r>
            <a:r>
              <a:rPr lang="zh-CN" altLang="en-US" sz="1200" dirty="0"/>
              <a:t>日志收集</a:t>
            </a:r>
          </a:p>
        </p:txBody>
      </p:sp>
      <p:cxnSp>
        <p:nvCxnSpPr>
          <p:cNvPr id="5" name="直接箭头连接符 4"/>
          <p:cNvCxnSpPr>
            <a:stCxn id="226" idx="0"/>
          </p:cNvCxnSpPr>
          <p:nvPr>
            <p:custDataLst>
              <p:tags r:id="rId4"/>
            </p:custDataLst>
          </p:nvPr>
        </p:nvCxnSpPr>
        <p:spPr>
          <a:xfrm flipH="1" flipV="1">
            <a:off x="3686608" y="4246312"/>
            <a:ext cx="735330" cy="26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26" idx="0"/>
          </p:cNvCxnSpPr>
          <p:nvPr>
            <p:custDataLst>
              <p:tags r:id="rId5"/>
            </p:custDataLst>
          </p:nvPr>
        </p:nvCxnSpPr>
        <p:spPr>
          <a:xfrm flipV="1">
            <a:off x="4421938" y="4239327"/>
            <a:ext cx="666750" cy="2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9E48EF-AA49-B3AC-FCF7-F6AA5948F162}"/>
              </a:ext>
            </a:extLst>
          </p:cNvPr>
          <p:cNvCxnSpPr>
            <a:cxnSpLocks/>
            <a:stCxn id="227" idx="0"/>
            <a:endCxn id="4" idx="2"/>
          </p:cNvCxnSpPr>
          <p:nvPr>
            <p:custDataLst>
              <p:tags r:id="rId6"/>
            </p:custDataLst>
          </p:nvPr>
        </p:nvCxnSpPr>
        <p:spPr>
          <a:xfrm flipH="1" flipV="1">
            <a:off x="1227023" y="4224759"/>
            <a:ext cx="8579" cy="30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98BE39-D17A-B752-0B41-012C61D5E08B}"/>
              </a:ext>
            </a:extLst>
          </p:cNvPr>
          <p:cNvCxnSpPr>
            <a:cxnSpLocks/>
            <a:stCxn id="232" idx="0"/>
            <a:endCxn id="47" idx="2"/>
          </p:cNvCxnSpPr>
          <p:nvPr>
            <p:custDataLst>
              <p:tags r:id="rId7"/>
            </p:custDataLst>
          </p:nvPr>
        </p:nvCxnSpPr>
        <p:spPr>
          <a:xfrm flipH="1" flipV="1">
            <a:off x="5574347" y="2607754"/>
            <a:ext cx="1" cy="75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BF13156-91AF-B38D-FC51-C7C076334A2B}"/>
              </a:ext>
            </a:extLst>
          </p:cNvPr>
          <p:cNvSpPr/>
          <p:nvPr/>
        </p:nvSpPr>
        <p:spPr>
          <a:xfrm>
            <a:off x="4656905" y="1640488"/>
            <a:ext cx="1839139" cy="470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ClickHouse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数据查询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5EF91BA-56F3-F466-2425-198E6A53EA6C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flipV="1">
            <a:off x="5574347" y="2111021"/>
            <a:ext cx="2128" cy="20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6FEAA2-8AE3-5610-0B98-C2B667FA506B}"/>
              </a:ext>
            </a:extLst>
          </p:cNvPr>
          <p:cNvSpPr txBox="1"/>
          <p:nvPr/>
        </p:nvSpPr>
        <p:spPr>
          <a:xfrm>
            <a:off x="461413" y="0"/>
            <a:ext cx="251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三、项目计划与预算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08155E-53FE-C0BA-FFC3-F005D8B4C3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04064" y="1285146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617B5-9725-6D8A-7C9B-A8FA963B81A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04064" y="1994441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D09B16-896C-F2C2-0342-0B611B93F37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04064" y="2705006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角圆角矩形 10">
            <a:extLst>
              <a:ext uri="{FF2B5EF4-FFF2-40B4-BE49-F238E27FC236}">
                <a16:creationId xmlns:a16="http://schemas.microsoft.com/office/drawing/2014/main" id="{244542FE-3C5F-13BE-192A-3088DDB1540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60679" y="1311816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角圆角矩形 12">
            <a:extLst>
              <a:ext uri="{FF2B5EF4-FFF2-40B4-BE49-F238E27FC236}">
                <a16:creationId xmlns:a16="http://schemas.microsoft.com/office/drawing/2014/main" id="{1F9D4AAE-44DF-A476-6A1E-DAC5BC53806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60679" y="2061116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项目计划</a:t>
            </a:r>
          </a:p>
        </p:txBody>
      </p:sp>
      <p:sp>
        <p:nvSpPr>
          <p:cNvPr id="7" name="对角圆角矩形 13">
            <a:extLst>
              <a:ext uri="{FF2B5EF4-FFF2-40B4-BE49-F238E27FC236}">
                <a16:creationId xmlns:a16="http://schemas.microsoft.com/office/drawing/2014/main" id="{EE7C9398-60B1-D3D9-6EC3-44E50E917C6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260679" y="2771681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工期预估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3E27F8-1AC7-96EA-9B7A-40BB77742DF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442799" y="1196246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507FA7-8279-6A32-C38D-269FDAD946E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452324" y="1903001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852BFE-D09C-06FE-666F-03325FE081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75489" y="2636426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6318A1-FB4E-31E1-CE51-FB4C62E164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698194" y="1312451"/>
            <a:ext cx="245046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组织架构及成本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DB252D-D800-79DC-F47A-350DAC28300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404064" y="3442241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" name="对角圆角矩形 6">
            <a:extLst>
              <a:ext uri="{FF2B5EF4-FFF2-40B4-BE49-F238E27FC236}">
                <a16:creationId xmlns:a16="http://schemas.microsoft.com/office/drawing/2014/main" id="{7CA6F27B-2F14-B32B-5A18-FCD4FAF49EB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260679" y="3482246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项目产出及验收标准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503C3A-F09B-CBAC-C08C-A06FAC27352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442799" y="3343181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7286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14cee5e-bf29-4d0e-a436-bcb4f4208a28"/>
  <p:tag name="COMMONDATA" val="eyJoZGlkIjoiY2RmODA1NDFmOTRjMzAzZGJjNWExOWIxZWMyYWY0N2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da733d-85f4-41ed-bf95-30cd29b7a575}"/>
  <p:tag name="KSO_WM_BEAUTIFY_FLAG" val=""/>
  <p:tag name="TABLE_ENDDRAG_ORIGIN_RECT" val="652*269"/>
  <p:tag name="TABLE_ENDDRAG_RECT" val="19*107*652*2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c6f0f9-3a43-4a6b-8537-b9642c33570b}"/>
  <p:tag name="TABLE_ENDDRAG_ORIGIN_RECT" val="699*439"/>
  <p:tag name="TABLE_ENDDRAG_RECT" val="7*43*699*439"/>
  <p:tag name="KSO_WM_BEAUTIFY_FLAG" val=""/>
  <p:tag name="TABLE_AUTOADJUST_FLAG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6185e70-86c2-403f-b4b5-a1713f9f5051}"/>
  <p:tag name="KSO_WM_BEAUTIFY_FLAG" val=""/>
  <p:tag name="TABLE_ENDDRAG_ORIGIN_RECT" val="691*313"/>
  <p:tag name="TABLE_ENDDRAG_RECT" val="87*41*691*31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全屏显示(16:9)</PresentationFormat>
  <Paragraphs>323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Droid Sans Fallback</vt:lpstr>
      <vt:lpstr>Noto Sans CJK HK</vt:lpstr>
      <vt:lpstr>UKIJ CJK</vt:lpstr>
      <vt:lpstr>等线</vt:lpstr>
      <vt:lpstr>思源黑体 Medium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</cp:revision>
  <dcterms:created xsi:type="dcterms:W3CDTF">2018-03-01T02:03:00Z</dcterms:created>
  <dcterms:modified xsi:type="dcterms:W3CDTF">2023-02-15T12:21:20Z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3653D131BAA0484795997B961AB653AA</vt:lpwstr>
  </property>
</Properties>
</file>