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6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5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F7AB2D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3ADC9-F4CC-408E-8600-FBAF2BAFF68A}" v="151" dt="2022-09-09T00:57:5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</a:t>
            </a:r>
            <a:endParaRPr lang="en-US" altLang="zh-CN" sz="48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实时数仓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55CB28-2602-7F96-5ABC-1280B2FFF49B}"/>
              </a:ext>
            </a:extLst>
          </p:cNvPr>
          <p:cNvSpPr/>
          <p:nvPr/>
        </p:nvSpPr>
        <p:spPr>
          <a:xfrm>
            <a:off x="4181440" y="3782870"/>
            <a:ext cx="30572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江湖人称：猛哥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80594-C13A-F747-4411-3E6EDCA072DA}"/>
              </a:ext>
            </a:extLst>
          </p:cNvPr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8B560-12D9-66E1-3F27-7D820F41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123"/>
            <a:ext cx="4356117" cy="31697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B333B9-DF43-63EE-3909-DFF377FB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18" y="1814732"/>
            <a:ext cx="4898182" cy="2741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6D43E2-DA24-FC30-8716-EA80870C595A}"/>
              </a:ext>
            </a:extLst>
          </p:cNvPr>
          <p:cNvSpPr txBox="1"/>
          <p:nvPr/>
        </p:nvSpPr>
        <p:spPr>
          <a:xfrm>
            <a:off x="-3680336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308C93-86DD-D459-E790-28A44A4A8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174" y="5263754"/>
            <a:ext cx="6519838" cy="3433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0366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80594-C13A-F747-4411-3E6EDCA072DA}"/>
              </a:ext>
            </a:extLst>
          </p:cNvPr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E87D2-5CB7-D542-FF27-95ECAAD7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74" y="1452434"/>
            <a:ext cx="6519838" cy="3433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832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F187B9D-57DA-E0FC-31F8-7976C40CA498}"/>
              </a:ext>
            </a:extLst>
          </p:cNvPr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对角圆角矩形 12">
            <a:extLst>
              <a:ext uri="{FF2B5EF4-FFF2-40B4-BE49-F238E27FC236}">
                <a16:creationId xmlns:a16="http://schemas.microsoft.com/office/drawing/2014/main" id="{7FBE58CB-388D-BBC2-AFCD-92C00B649A45}"/>
              </a:ext>
            </a:extLst>
          </p:cNvPr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资料获取方式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69A80A-FF38-E584-B9DA-5E6423C78860}"/>
              </a:ext>
            </a:extLst>
          </p:cNvPr>
          <p:cNvSpPr txBox="1"/>
          <p:nvPr/>
        </p:nvSpPr>
        <p:spPr>
          <a:xfrm>
            <a:off x="879941" y="1854690"/>
            <a:ext cx="8030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关注尚硅谷教育公众号：回复 </a:t>
            </a:r>
            <a:r>
              <a:rPr lang="zh-CN" altLang="en-US" sz="2400" b="1" dirty="0">
                <a:solidFill>
                  <a:srgbClr val="FF0000"/>
                </a:solidFill>
              </a:rPr>
              <a:t>大数据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老学员</a:t>
            </a:r>
            <a:r>
              <a:rPr lang="zh-CN" altLang="en-US" sz="2400" b="1" dirty="0">
                <a:solidFill>
                  <a:srgbClr val="FF0000"/>
                </a:solidFill>
              </a:rPr>
              <a:t>谷粒学院</a:t>
            </a:r>
            <a:r>
              <a:rPr lang="zh-CN" altLang="en-US" sz="2400" b="1" dirty="0">
                <a:solidFill>
                  <a:srgbClr val="FDA007"/>
                </a:solidFill>
              </a:rPr>
              <a:t>免费观看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站</a:t>
            </a:r>
            <a:r>
              <a:rPr lang="zh-CN" altLang="en-US" sz="2400" b="1" dirty="0">
                <a:solidFill>
                  <a:srgbClr val="FDA007"/>
                </a:solidFill>
              </a:rPr>
              <a:t>免费观看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endParaRPr lang="en-US" altLang="zh-CN" sz="2400" b="1" dirty="0">
              <a:solidFill>
                <a:srgbClr val="FDA007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E3596D-71AB-9117-087B-092C700D2171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8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4D75603-2F2C-0EAE-6B8C-8D71C8D8E355}"/>
              </a:ext>
            </a:extLst>
          </p:cNvPr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>
            <a:extLst>
              <a:ext uri="{FF2B5EF4-FFF2-40B4-BE49-F238E27FC236}">
                <a16:creationId xmlns:a16="http://schemas.microsoft.com/office/drawing/2014/main" id="{B9C22922-A20D-1483-F72F-2727F0737FD2}"/>
              </a:ext>
            </a:extLst>
          </p:cNvPr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812D0B-FE33-5D94-69A7-49708B12818F}"/>
              </a:ext>
            </a:extLst>
          </p:cNvPr>
          <p:cNvSpPr txBox="1"/>
          <p:nvPr/>
        </p:nvSpPr>
        <p:spPr>
          <a:xfrm>
            <a:off x="603886" y="1847656"/>
            <a:ext cx="8030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AF92"/>
                </a:solidFill>
              </a:rPr>
              <a:t>在线教育采集项目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AF92"/>
                </a:solidFill>
              </a:rPr>
              <a:t>在线教育离线数仓项目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AF92"/>
                </a:solidFill>
              </a:rPr>
              <a:t>Flink</a:t>
            </a:r>
            <a:r>
              <a:rPr lang="zh-CN" altLang="en-US" sz="2400" b="1" dirty="0">
                <a:solidFill>
                  <a:srgbClr val="00AF92"/>
                </a:solidFill>
              </a:rPr>
              <a:t>框架代码编写和使用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AF92"/>
                </a:solidFill>
              </a:rPr>
              <a:t>hbase</a:t>
            </a:r>
            <a:r>
              <a:rPr lang="zh-CN" altLang="en-US" sz="2400" b="1" dirty="0">
                <a:solidFill>
                  <a:srgbClr val="00AF92"/>
                </a:solidFill>
              </a:rPr>
              <a:t>、</a:t>
            </a:r>
            <a:r>
              <a:rPr lang="en-US" altLang="zh-CN" sz="2400" b="1" dirty="0" err="1">
                <a:solidFill>
                  <a:srgbClr val="00AF92"/>
                </a:solidFill>
              </a:rPr>
              <a:t>redis</a:t>
            </a:r>
            <a:r>
              <a:rPr lang="zh-CN" altLang="en-US" sz="2400" b="1" dirty="0">
                <a:solidFill>
                  <a:srgbClr val="00AF92"/>
                </a:solidFill>
              </a:rPr>
              <a:t>、</a:t>
            </a:r>
            <a:r>
              <a:rPr lang="en-US" altLang="zh-CN" sz="2400" b="1" dirty="0" err="1">
                <a:solidFill>
                  <a:srgbClr val="00AF92"/>
                </a:solidFill>
              </a:rPr>
              <a:t>clickHouse</a:t>
            </a:r>
            <a:r>
              <a:rPr lang="zh-CN" altLang="en-US" sz="2400" b="1" dirty="0">
                <a:solidFill>
                  <a:srgbClr val="00AF92"/>
                </a:solidFill>
              </a:rPr>
              <a:t>等非关系型数据库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BD3083-0AE5-7BC7-16F5-DC0D7401873A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8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295" y="1905810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2">
            <a:extLst>
              <a:ext uri="{FF2B5EF4-FFF2-40B4-BE49-F238E27FC236}">
                <a16:creationId xmlns:a16="http://schemas.microsoft.com/office/drawing/2014/main" id="{7FBE58CB-388D-BBC2-AFCD-92C00B649A45}"/>
              </a:ext>
            </a:extLst>
          </p:cNvPr>
          <p:cNvSpPr/>
          <p:nvPr/>
        </p:nvSpPr>
        <p:spPr>
          <a:xfrm>
            <a:off x="2475477" y="1691050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什么是实时数仓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06DD91-97EC-CA2D-A975-E6914656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24" y="2888273"/>
            <a:ext cx="1748204" cy="17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FE4144-07EA-C12B-6AF2-23E06CE5C0A2}"/>
              </a:ext>
            </a:extLst>
          </p:cNvPr>
          <p:cNvSpPr txBox="1"/>
          <p:nvPr/>
        </p:nvSpPr>
        <p:spPr>
          <a:xfrm>
            <a:off x="9144000" y="1889859"/>
            <a:ext cx="388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已经构建了离线数仓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r>
              <a:rPr lang="en-US" altLang="zh-CN" sz="2400" b="1" dirty="0">
                <a:solidFill>
                  <a:srgbClr val="FDA007"/>
                </a:solidFill>
              </a:rPr>
              <a:t>  </a:t>
            </a:r>
            <a:r>
              <a:rPr lang="zh-CN" altLang="en-US" sz="2400" b="1" dirty="0">
                <a:solidFill>
                  <a:srgbClr val="FDA007"/>
                </a:solidFill>
              </a:rPr>
              <a:t>为啥还要搭建实时数仓</a:t>
            </a:r>
            <a:r>
              <a:rPr lang="en-US" altLang="zh-CN" sz="2400" b="1" dirty="0">
                <a:solidFill>
                  <a:srgbClr val="FDA007"/>
                </a:solidFill>
              </a:rPr>
              <a:t>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E0919C-A490-F025-D68F-C3A1E366DD1B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789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06DD91-97EC-CA2D-A975-E6914656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5" y="428478"/>
            <a:ext cx="1309468" cy="13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7C9870-095B-4089-1CF6-63BB29DDCFC5}"/>
              </a:ext>
            </a:extLst>
          </p:cNvPr>
          <p:cNvSpPr txBox="1"/>
          <p:nvPr/>
        </p:nvSpPr>
        <p:spPr>
          <a:xfrm>
            <a:off x="580366" y="1874897"/>
            <a:ext cx="716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已经构建了离线数仓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r>
              <a:rPr lang="en-US" altLang="zh-CN" sz="2400" b="1" dirty="0">
                <a:solidFill>
                  <a:srgbClr val="FDA007"/>
                </a:solidFill>
              </a:rPr>
              <a:t>  </a:t>
            </a:r>
            <a:r>
              <a:rPr lang="zh-CN" altLang="en-US" sz="2400" b="1" dirty="0">
                <a:solidFill>
                  <a:srgbClr val="FDA007"/>
                </a:solidFill>
              </a:rPr>
              <a:t>为啥还要搭建实时数仓</a:t>
            </a:r>
            <a:r>
              <a:rPr lang="en-US" altLang="zh-CN" sz="2400" b="1" dirty="0">
                <a:solidFill>
                  <a:srgbClr val="FDA007"/>
                </a:solidFill>
              </a:rPr>
              <a:t>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3D3A2-BE70-27E8-EFFA-E3C7647D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55" y="1694126"/>
            <a:ext cx="6678961" cy="34493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8DFE3A-36AA-1B13-A288-4630BEB0B7F8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7" name="对角圆角矩形 12">
            <a:extLst>
              <a:ext uri="{FF2B5EF4-FFF2-40B4-BE49-F238E27FC236}">
                <a16:creationId xmlns:a16="http://schemas.microsoft.com/office/drawing/2014/main" id="{190CDE9A-D584-284C-C708-C85D9A83D2CB}"/>
              </a:ext>
            </a:extLst>
          </p:cNvPr>
          <p:cNvSpPr/>
          <p:nvPr/>
        </p:nvSpPr>
        <p:spPr>
          <a:xfrm>
            <a:off x="580366" y="485372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什么是实时数仓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239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F187B9D-57DA-E0FC-31F8-7976C40CA498}"/>
              </a:ext>
            </a:extLst>
          </p:cNvPr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对角圆角矩形 12">
            <a:extLst>
              <a:ext uri="{FF2B5EF4-FFF2-40B4-BE49-F238E27FC236}">
                <a16:creationId xmlns:a16="http://schemas.microsoft.com/office/drawing/2014/main" id="{7FBE58CB-388D-BBC2-AFCD-92C00B649A45}"/>
              </a:ext>
            </a:extLst>
          </p:cNvPr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课程特色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879941" y="2080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延续在线教育</a:t>
            </a:r>
            <a:r>
              <a:rPr lang="zh-CN" altLang="en-US" b="1" dirty="0">
                <a:solidFill>
                  <a:srgbClr val="FDA007"/>
                </a:solidFill>
              </a:rPr>
              <a:t>离线</a:t>
            </a:r>
            <a:r>
              <a:rPr lang="zh-CN" altLang="en-US" sz="1800" b="1" dirty="0">
                <a:solidFill>
                  <a:srgbClr val="FDA007"/>
                </a:solidFill>
              </a:rPr>
              <a:t>数仓业务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12F55-6C43-404A-3A85-FEA8CDC6F801}"/>
              </a:ext>
            </a:extLst>
          </p:cNvPr>
          <p:cNvSpPr txBox="1"/>
          <p:nvPr/>
        </p:nvSpPr>
        <p:spPr>
          <a:xfrm>
            <a:off x="879941" y="2693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完善</a:t>
            </a:r>
            <a:r>
              <a:rPr lang="zh-CN" altLang="en-US" sz="1800" b="1" dirty="0">
                <a:solidFill>
                  <a:srgbClr val="FDA007"/>
                </a:solidFill>
              </a:rPr>
              <a:t>的实时数仓架构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4B2C65-8C6C-EFAF-4363-A48BF941DE8D}"/>
              </a:ext>
            </a:extLst>
          </p:cNvPr>
          <p:cNvSpPr txBox="1"/>
          <p:nvPr/>
        </p:nvSpPr>
        <p:spPr>
          <a:xfrm>
            <a:off x="879941" y="3233806"/>
            <a:ext cx="46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072EDF-D025-1077-ABDC-ED8B2C6B0000}"/>
              </a:ext>
            </a:extLst>
          </p:cNvPr>
          <p:cNvSpPr txBox="1"/>
          <p:nvPr/>
        </p:nvSpPr>
        <p:spPr>
          <a:xfrm>
            <a:off x="879941" y="3820989"/>
            <a:ext cx="489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BEA3F6-1A38-F57F-B5DD-72AD49AA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594" y="1024841"/>
            <a:ext cx="2872989" cy="33378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167C42-FAC2-C28B-E07A-102E33C8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55341" y="1784918"/>
            <a:ext cx="4732369" cy="24054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793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C30CC-8693-9D18-271C-9B27A769C145}"/>
              </a:ext>
            </a:extLst>
          </p:cNvPr>
          <p:cNvSpPr txBox="1"/>
          <p:nvPr/>
        </p:nvSpPr>
        <p:spPr>
          <a:xfrm>
            <a:off x="545128" y="711193"/>
            <a:ext cx="3319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延续在线教育</a:t>
            </a:r>
            <a:r>
              <a:rPr lang="zh-CN" altLang="en-US" b="1" dirty="0">
                <a:solidFill>
                  <a:srgbClr val="FDA007"/>
                </a:solidFill>
              </a:rPr>
              <a:t>离线</a:t>
            </a:r>
            <a:r>
              <a:rPr lang="zh-CN" altLang="en-US" sz="1800" b="1" dirty="0">
                <a:solidFill>
                  <a:srgbClr val="FDA007"/>
                </a:solidFill>
              </a:rPr>
              <a:t>数仓业务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EC0C4-0DF4-430E-B92F-F0CF6110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80" y="1281488"/>
            <a:ext cx="2872989" cy="3337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BE9E75-7C78-A05B-36E4-00FE67CE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4" y="1920240"/>
            <a:ext cx="4732369" cy="24054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AA50A8-0A96-4546-37C3-00BBDA92F3F5}"/>
              </a:ext>
            </a:extLst>
          </p:cNvPr>
          <p:cNvSpPr txBox="1"/>
          <p:nvPr/>
        </p:nvSpPr>
        <p:spPr>
          <a:xfrm>
            <a:off x="-3388232" y="711193"/>
            <a:ext cx="33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完善</a:t>
            </a:r>
            <a:r>
              <a:rPr lang="zh-CN" altLang="en-US" sz="1800" b="1" dirty="0">
                <a:solidFill>
                  <a:srgbClr val="FDA007"/>
                </a:solidFill>
              </a:rPr>
              <a:t>的实时数仓架构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21D92F-657B-807C-6120-76B27009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1" y="5290962"/>
            <a:ext cx="7687764" cy="3979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2729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80594-C13A-F747-4411-3E6EDCA072DA}"/>
              </a:ext>
            </a:extLst>
          </p:cNvPr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完善</a:t>
            </a:r>
            <a:r>
              <a:rPr lang="zh-CN" altLang="en-US" sz="1800" b="1" dirty="0">
                <a:solidFill>
                  <a:srgbClr val="FDA007"/>
                </a:solidFill>
              </a:rPr>
              <a:t>的实时数仓架构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D99E12-7CC9-75F4-BBF5-93AFB913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6" y="1107338"/>
            <a:ext cx="7687764" cy="39793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544472-5A24-6ACC-0C9B-FFB435B7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76" y="5429162"/>
            <a:ext cx="6669047" cy="35960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475840-5401-5D5C-4DCF-93215A405F09}"/>
              </a:ext>
            </a:extLst>
          </p:cNvPr>
          <p:cNvSpPr txBox="1"/>
          <p:nvPr/>
        </p:nvSpPr>
        <p:spPr>
          <a:xfrm>
            <a:off x="-2899579" y="7245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624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80594-C13A-F747-4411-3E6EDCA072DA}"/>
              </a:ext>
            </a:extLst>
          </p:cNvPr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79B89C-9E6E-72F3-36F3-B34D53D5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1" y="1107338"/>
            <a:ext cx="6669047" cy="359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07DFCE-3DDE-8C1D-5E67-65C803B5C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532" y="1528539"/>
            <a:ext cx="5590480" cy="3090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038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80594-C13A-F747-4411-3E6EDCA072DA}"/>
              </a:ext>
            </a:extLst>
          </p:cNvPr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7DFCE-3DDE-8C1D-5E67-65C803B5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3" y="1314550"/>
            <a:ext cx="5590480" cy="3090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B5FFDF-97C1-0EF2-C7E4-C7AC65E1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83" y="1562050"/>
            <a:ext cx="7986452" cy="2949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830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CDF49-6F62-888B-399C-DA87DE2E0969}"/>
              </a:ext>
            </a:extLst>
          </p:cNvPr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在线教育平台实时数仓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80594-C13A-F747-4411-3E6EDCA072DA}"/>
              </a:ext>
            </a:extLst>
          </p:cNvPr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B5FFDF-97C1-0EF2-C7E4-C7AC65E1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4" y="1456298"/>
            <a:ext cx="7986452" cy="29491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3EBD81-51D7-1DE7-DD6E-7FA8B83B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92579" y="1473844"/>
            <a:ext cx="4356117" cy="3169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EBC20E-349E-5E56-89A8-D0A978EB9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462" y="1788702"/>
            <a:ext cx="4898182" cy="2741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864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全屏显示(16:9)</PresentationFormat>
  <Paragraphs>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思源黑体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2023-05-03T13:10:46Z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