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86"/>
      </p:cViewPr>
      <p:guideLst>
        <p:guide orient="horz" pos="1620"/>
        <p:guide pos="29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7E1AA8-E84E-4509-BBB0-D5BF80B3AF5C}"/>
              </a:ext>
            </a:extLst>
          </p:cNvPr>
          <p:cNvSpPr/>
          <p:nvPr/>
        </p:nvSpPr>
        <p:spPr>
          <a:xfrm>
            <a:off x="467544" y="0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系统数据流程设计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DCB516-98A9-4F25-8857-380E193C0F01}"/>
              </a:ext>
            </a:extLst>
          </p:cNvPr>
          <p:cNvSpPr/>
          <p:nvPr/>
        </p:nvSpPr>
        <p:spPr>
          <a:xfrm>
            <a:off x="2988642" y="857555"/>
            <a:ext cx="2253070" cy="3874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MySQL</a:t>
            </a:r>
            <a:r>
              <a:rPr lang="zh-CN" altLang="en-US" sz="1000" dirty="0"/>
              <a:t>业务数据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B547E0-3D0A-4113-BE1F-3A976493D9C6}"/>
              </a:ext>
            </a:extLst>
          </p:cNvPr>
          <p:cNvSpPr/>
          <p:nvPr/>
        </p:nvSpPr>
        <p:spPr>
          <a:xfrm>
            <a:off x="806571" y="893486"/>
            <a:ext cx="629907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62920F-F247-402E-B184-0AEE57E8B4BE}"/>
              </a:ext>
            </a:extLst>
          </p:cNvPr>
          <p:cNvSpPr/>
          <p:nvPr/>
        </p:nvSpPr>
        <p:spPr>
          <a:xfrm>
            <a:off x="86063" y="2795999"/>
            <a:ext cx="500133" cy="63217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D4EDA3-220B-4B08-9B08-B5FF328F444B}"/>
              </a:ext>
            </a:extLst>
          </p:cNvPr>
          <p:cNvSpPr/>
          <p:nvPr/>
        </p:nvSpPr>
        <p:spPr>
          <a:xfrm>
            <a:off x="1608377" y="2432205"/>
            <a:ext cx="875391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579F2B-2CEC-4D14-A63D-BFFCE13AB6DA}"/>
              </a:ext>
            </a:extLst>
          </p:cNvPr>
          <p:cNvSpPr/>
          <p:nvPr/>
        </p:nvSpPr>
        <p:spPr>
          <a:xfrm>
            <a:off x="806571" y="2928415"/>
            <a:ext cx="629907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B9308-A002-4A67-88AF-755338EA175A}"/>
              </a:ext>
            </a:extLst>
          </p:cNvPr>
          <p:cNvSpPr/>
          <p:nvPr/>
        </p:nvSpPr>
        <p:spPr>
          <a:xfrm>
            <a:off x="1608377" y="1104254"/>
            <a:ext cx="875391" cy="37247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893A1-7F9E-40C4-A3C4-51F00BFC7ADB}"/>
              </a:ext>
            </a:extLst>
          </p:cNvPr>
          <p:cNvSpPr/>
          <p:nvPr/>
        </p:nvSpPr>
        <p:spPr>
          <a:xfrm>
            <a:off x="1608376" y="3424625"/>
            <a:ext cx="875391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162464-ECBE-484E-9B42-C3495CA1E094}"/>
              </a:ext>
            </a:extLst>
          </p:cNvPr>
          <p:cNvSpPr/>
          <p:nvPr/>
        </p:nvSpPr>
        <p:spPr>
          <a:xfrm>
            <a:off x="2679000" y="2429335"/>
            <a:ext cx="713902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logfile</a:t>
            </a: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71272F-8453-4990-90E7-934029E4B864}"/>
              </a:ext>
            </a:extLst>
          </p:cNvPr>
          <p:cNvSpPr/>
          <p:nvPr/>
        </p:nvSpPr>
        <p:spPr>
          <a:xfrm>
            <a:off x="2679000" y="3421755"/>
            <a:ext cx="712026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logfile</a:t>
            </a: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71F02-A122-40B9-B842-8BC6F29E053D}"/>
              </a:ext>
            </a:extLst>
          </p:cNvPr>
          <p:cNvSpPr/>
          <p:nvPr/>
        </p:nvSpPr>
        <p:spPr>
          <a:xfrm>
            <a:off x="1608376" y="653312"/>
            <a:ext cx="875392" cy="37247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F181BA-B12A-4AF6-A399-C58B827468FE}"/>
              </a:ext>
            </a:extLst>
          </p:cNvPr>
          <p:cNvSpPr/>
          <p:nvPr/>
        </p:nvSpPr>
        <p:spPr>
          <a:xfrm>
            <a:off x="3647434" y="2429335"/>
            <a:ext cx="594131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E63F8B-D291-4714-A25E-ABF19E723960}"/>
              </a:ext>
            </a:extLst>
          </p:cNvPr>
          <p:cNvSpPr/>
          <p:nvPr/>
        </p:nvSpPr>
        <p:spPr>
          <a:xfrm>
            <a:off x="3647433" y="2925545"/>
            <a:ext cx="594131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34866C-78B5-4C2A-A97D-DF457D7DAC99}"/>
              </a:ext>
            </a:extLst>
          </p:cNvPr>
          <p:cNvSpPr/>
          <p:nvPr/>
        </p:nvSpPr>
        <p:spPr>
          <a:xfrm>
            <a:off x="3640967" y="3421755"/>
            <a:ext cx="594131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9A2BD2-F8B5-4252-9D39-050116B9C2F4}"/>
              </a:ext>
            </a:extLst>
          </p:cNvPr>
          <p:cNvSpPr/>
          <p:nvPr/>
        </p:nvSpPr>
        <p:spPr>
          <a:xfrm>
            <a:off x="5334941" y="2925545"/>
            <a:ext cx="506530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Flink</a:t>
            </a:r>
            <a:endParaRPr lang="zh-CN" altLang="en-US" sz="1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F09A6C-A4CA-459A-ACC7-9BF667D0C61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86196" y="3112087"/>
            <a:ext cx="220375" cy="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2862AE-23C0-4AE7-9588-F669AF1E76D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436478" y="2618747"/>
            <a:ext cx="171899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E44141-2612-4349-B6F2-884326BE1B2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436478" y="3114957"/>
            <a:ext cx="171898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8CD7CA-3175-46DC-94EE-A96F681F098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483768" y="2615877"/>
            <a:ext cx="195232" cy="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9DFFC9-A9FE-4E29-88C3-9FA506A7C49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483767" y="3608297"/>
            <a:ext cx="195233" cy="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D0B2C-B4B9-447D-83D2-24EF812A76A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92902" y="2615877"/>
            <a:ext cx="25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25D750-322A-469F-A616-F3EA57ED556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391026" y="3608297"/>
            <a:ext cx="24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F5DD00-2437-4346-BB9E-A88428EF2A8E}"/>
              </a:ext>
            </a:extLst>
          </p:cNvPr>
          <p:cNvSpPr/>
          <p:nvPr/>
        </p:nvSpPr>
        <p:spPr>
          <a:xfrm>
            <a:off x="3491880" y="2352934"/>
            <a:ext cx="1625434" cy="15240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96DB5B-F331-4685-8924-7B272EEAE3B2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5117314" y="3112087"/>
            <a:ext cx="217627" cy="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D211C9-D95C-43D3-81A0-EF403F135F31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flipH="1">
            <a:off x="4106640" y="1245050"/>
            <a:ext cx="8537" cy="3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AC980C6-5578-4D89-9D05-AD2FE1D9AB56}"/>
              </a:ext>
            </a:extLst>
          </p:cNvPr>
          <p:cNvSpPr/>
          <p:nvPr/>
        </p:nvSpPr>
        <p:spPr>
          <a:xfrm>
            <a:off x="3293923" y="1610796"/>
            <a:ext cx="1625434" cy="3730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Canal/Maxwell</a:t>
            </a:r>
            <a:r>
              <a:rPr lang="en-US" altLang="zh-CN" sz="1000" dirty="0">
                <a:solidFill>
                  <a:srgbClr val="FF0000"/>
                </a:solidFill>
              </a:rPr>
              <a:t>/FlinkCDC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0DD9AB-ADC8-432A-B5CD-3CA826B2CEA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106640" y="1983880"/>
            <a:ext cx="582" cy="36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0151E9F-D052-43A0-BC18-F549FD5DE940}"/>
              </a:ext>
            </a:extLst>
          </p:cNvPr>
          <p:cNvSpPr/>
          <p:nvPr/>
        </p:nvSpPr>
        <p:spPr>
          <a:xfrm>
            <a:off x="87420" y="721414"/>
            <a:ext cx="500133" cy="63217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0D23107-C015-41CC-BC34-569C9986BE3B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587553" y="1037502"/>
            <a:ext cx="21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539F03-EE16-40FB-B8A2-F286659F279F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86196" y="1037502"/>
            <a:ext cx="220375" cy="20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6BA985-80F9-48A8-AD90-31E1BAC9136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436478" y="839549"/>
            <a:ext cx="171898" cy="1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CA78F3-B315-4165-B366-EBB637BF3A9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436478" y="1037502"/>
            <a:ext cx="171899" cy="25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1A88E0-E6E9-4CD8-B877-D728298F4593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2483768" y="839549"/>
            <a:ext cx="504874" cy="2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F99EBF0-708D-407E-8F85-BB9A8EC31016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2483768" y="1051303"/>
            <a:ext cx="504874" cy="2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840659F-8946-4450-87DE-E22C4242D7F8}"/>
              </a:ext>
            </a:extLst>
          </p:cNvPr>
          <p:cNvSpPr/>
          <p:nvPr/>
        </p:nvSpPr>
        <p:spPr>
          <a:xfrm>
            <a:off x="5431135" y="457445"/>
            <a:ext cx="3712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业务交互数据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业务流程中产生的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登录、订单</a:t>
            </a:r>
            <a:r>
              <a:rPr lang="zh-CN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用户、商品、支付</a:t>
            </a:r>
            <a:r>
              <a:rPr lang="zh-CN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等相关的数据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，通常存储在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中，包括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Oracle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4677B3A-8B37-47D2-80AF-52CDEDABEF3F}"/>
              </a:ext>
            </a:extLst>
          </p:cNvPr>
          <p:cNvSpPr/>
          <p:nvPr/>
        </p:nvSpPr>
        <p:spPr>
          <a:xfrm>
            <a:off x="84575" y="471587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埋点用户行为数据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用户在使用产品过程中，与客户端产品交互过程中产生的数据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，比如页面浏览、点击、停留</a:t>
            </a:r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、评论、点赞、收藏等</a:t>
            </a:r>
            <a:endParaRPr lang="zh-CN" altLang="en-US" sz="1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F84DAC-92B7-415F-99B4-5087FFA55AC8}"/>
              </a:ext>
            </a:extLst>
          </p:cNvPr>
          <p:cNvCxnSpPr>
            <a:cxnSpLocks/>
            <a:stCxn id="16" idx="3"/>
            <a:endCxn id="45" idx="2"/>
          </p:cNvCxnSpPr>
          <p:nvPr/>
        </p:nvCxnSpPr>
        <p:spPr>
          <a:xfrm>
            <a:off x="5841471" y="3112087"/>
            <a:ext cx="216949" cy="4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CB68D6-E422-4146-9DDD-2D495DD48151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7553" y="1037502"/>
            <a:ext cx="219018" cy="207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B60080A-424A-4F69-A9E3-E1BB2CD44FAA}"/>
              </a:ext>
            </a:extLst>
          </p:cNvPr>
          <p:cNvSpPr/>
          <p:nvPr/>
        </p:nvSpPr>
        <p:spPr>
          <a:xfrm>
            <a:off x="4306386" y="2571750"/>
            <a:ext cx="730391" cy="114506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DWD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16F7195-383A-4E06-AAC4-C4D4C09BE2CD}"/>
              </a:ext>
            </a:extLst>
          </p:cNvPr>
          <p:cNvCxnSpPr>
            <a:cxnSpLocks/>
            <a:stCxn id="16" idx="2"/>
            <a:endCxn id="42" idx="1"/>
          </p:cNvCxnSpPr>
          <p:nvPr/>
        </p:nvCxnSpPr>
        <p:spPr>
          <a:xfrm>
            <a:off x="5588206" y="3298629"/>
            <a:ext cx="0" cy="790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磁盘 41">
            <a:extLst>
              <a:ext uri="{FF2B5EF4-FFF2-40B4-BE49-F238E27FC236}">
                <a16:creationId xmlns:a16="http://schemas.microsoft.com/office/drawing/2014/main" id="{6A59913B-7C6F-4294-8B75-626FF4FC0FC4}"/>
              </a:ext>
            </a:extLst>
          </p:cNvPr>
          <p:cNvSpPr/>
          <p:nvPr/>
        </p:nvSpPr>
        <p:spPr>
          <a:xfrm>
            <a:off x="4947983" y="4088642"/>
            <a:ext cx="1280446" cy="621492"/>
          </a:xfrm>
          <a:prstGeom prst="flowChartMagneticDisk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维度表、状态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(Redis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HBase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HDFS)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C3372-1DA9-4411-A6F7-EEDD06179A12}"/>
              </a:ext>
            </a:extLst>
          </p:cNvPr>
          <p:cNvCxnSpPr>
            <a:cxnSpLocks/>
            <a:stCxn id="16" idx="3"/>
            <a:endCxn id="44" idx="2"/>
          </p:cNvCxnSpPr>
          <p:nvPr/>
        </p:nvCxnSpPr>
        <p:spPr>
          <a:xfrm flipV="1">
            <a:off x="5841471" y="2543842"/>
            <a:ext cx="213554" cy="56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>
            <a:extLst>
              <a:ext uri="{FF2B5EF4-FFF2-40B4-BE49-F238E27FC236}">
                <a16:creationId xmlns:a16="http://schemas.microsoft.com/office/drawing/2014/main" id="{EF5E6799-0B63-477B-890D-817F585B27F8}"/>
              </a:ext>
            </a:extLst>
          </p:cNvPr>
          <p:cNvSpPr/>
          <p:nvPr/>
        </p:nvSpPr>
        <p:spPr>
          <a:xfrm>
            <a:off x="6055025" y="2233096"/>
            <a:ext cx="1487191" cy="621492"/>
          </a:xfrm>
          <a:prstGeom prst="flowChartMagneticDisk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DWS--OLAP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(ES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ClickHouse)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流程图: 磁盘 44">
            <a:extLst>
              <a:ext uri="{FF2B5EF4-FFF2-40B4-BE49-F238E27FC236}">
                <a16:creationId xmlns:a16="http://schemas.microsoft.com/office/drawing/2014/main" id="{4DD704AB-6846-4FA6-9467-721EBD2518B4}"/>
              </a:ext>
            </a:extLst>
          </p:cNvPr>
          <p:cNvSpPr/>
          <p:nvPr/>
        </p:nvSpPr>
        <p:spPr>
          <a:xfrm>
            <a:off x="6058420" y="3298629"/>
            <a:ext cx="1487200" cy="621492"/>
          </a:xfrm>
          <a:prstGeom prst="flowChartMagneticDisk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ADS</a:t>
            </a:r>
            <a:r>
              <a:rPr lang="zh-CN" altLang="en-US" sz="1000" dirty="0">
                <a:solidFill>
                  <a:schemeClr val="tx1"/>
                </a:solidFill>
              </a:rPr>
              <a:t>结果库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(Redis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HBase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MySQL)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FAE1F71-E1D0-44C9-A335-31C2C9056FBA}"/>
              </a:ext>
            </a:extLst>
          </p:cNvPr>
          <p:cNvSpPr/>
          <p:nvPr/>
        </p:nvSpPr>
        <p:spPr>
          <a:xfrm>
            <a:off x="8041551" y="3271453"/>
            <a:ext cx="902784" cy="67368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BI</a:t>
            </a:r>
            <a:r>
              <a:rPr lang="zh-CN" altLang="en-US" sz="1000" dirty="0">
                <a:solidFill>
                  <a:schemeClr val="tx1"/>
                </a:solidFill>
              </a:rPr>
              <a:t>工具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(Kibana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QuickBI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SuperSet)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B511C43-1FAF-4EEF-AEA2-FFA6413F11B6}"/>
              </a:ext>
            </a:extLst>
          </p:cNvPr>
          <p:cNvSpPr/>
          <p:nvPr/>
        </p:nvSpPr>
        <p:spPr>
          <a:xfrm>
            <a:off x="8041551" y="2205592"/>
            <a:ext cx="902784" cy="67368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WebService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数据接口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9F25CF8-17EA-45B8-998E-7405570564AC}"/>
              </a:ext>
            </a:extLst>
          </p:cNvPr>
          <p:cNvCxnSpPr>
            <a:stCxn id="44" idx="4"/>
            <a:endCxn id="47" idx="1"/>
          </p:cNvCxnSpPr>
          <p:nvPr/>
        </p:nvCxnSpPr>
        <p:spPr>
          <a:xfrm flipV="1">
            <a:off x="7542216" y="2542436"/>
            <a:ext cx="499335" cy="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7B0F414-4D0F-465B-A9FB-BCB861079DAE}"/>
              </a:ext>
            </a:extLst>
          </p:cNvPr>
          <p:cNvCxnSpPr>
            <a:stCxn id="44" idx="4"/>
            <a:endCxn id="46" idx="1"/>
          </p:cNvCxnSpPr>
          <p:nvPr/>
        </p:nvCxnSpPr>
        <p:spPr>
          <a:xfrm>
            <a:off x="7542216" y="2543842"/>
            <a:ext cx="499335" cy="10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4DFE529-63CE-4CB9-BAE8-965C7DDDB2B7}"/>
              </a:ext>
            </a:extLst>
          </p:cNvPr>
          <p:cNvCxnSpPr>
            <a:stCxn id="45" idx="4"/>
            <a:endCxn id="46" idx="1"/>
          </p:cNvCxnSpPr>
          <p:nvPr/>
        </p:nvCxnSpPr>
        <p:spPr>
          <a:xfrm flipV="1">
            <a:off x="7545620" y="3608297"/>
            <a:ext cx="495931" cy="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BF6BF83-0808-4D19-8D9D-56C2171733DC}"/>
              </a:ext>
            </a:extLst>
          </p:cNvPr>
          <p:cNvCxnSpPr>
            <a:stCxn id="45" idx="4"/>
            <a:endCxn id="47" idx="1"/>
          </p:cNvCxnSpPr>
          <p:nvPr/>
        </p:nvCxnSpPr>
        <p:spPr>
          <a:xfrm flipV="1">
            <a:off x="7545620" y="2542436"/>
            <a:ext cx="495931" cy="10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DEE6448-6EF7-42A4-AEA2-9F41822E0866}"/>
              </a:ext>
            </a:extLst>
          </p:cNvPr>
          <p:cNvSpPr/>
          <p:nvPr/>
        </p:nvSpPr>
        <p:spPr>
          <a:xfrm>
            <a:off x="5956062" y="1275605"/>
            <a:ext cx="2988273" cy="38608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可视化工程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29AEE65-C3DB-4E67-92A3-6104F3403D52}"/>
              </a:ext>
            </a:extLst>
          </p:cNvPr>
          <p:cNvCxnSpPr>
            <a:stCxn id="47" idx="0"/>
            <a:endCxn id="52" idx="2"/>
          </p:cNvCxnSpPr>
          <p:nvPr/>
        </p:nvCxnSpPr>
        <p:spPr>
          <a:xfrm flipH="1" flipV="1">
            <a:off x="7450199" y="1661694"/>
            <a:ext cx="1042744" cy="54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7" grpId="0" animBg="1"/>
      <p:bldP spid="29" grpId="0" animBg="1"/>
      <p:bldP spid="36" grpId="0"/>
      <p:bldP spid="37" grpId="0"/>
      <p:bldP spid="40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172</Words>
  <Application>Microsoft Office PowerPoint</Application>
  <PresentationFormat>全屏显示(16:9)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</cp:lastModifiedBy>
  <cp:revision>295</cp:revision>
  <dcterms:created xsi:type="dcterms:W3CDTF">2013-03-04T07:19:00Z</dcterms:created>
  <dcterms:modified xsi:type="dcterms:W3CDTF">2022-03-12T02:18:09Z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