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6"/>
  </p:notesMasterIdLst>
  <p:sldIdLst>
    <p:sldId id="267" r:id="rId3"/>
    <p:sldId id="556" r:id="rId4"/>
    <p:sldId id="557" r:id="rId5"/>
    <p:sldId id="560" r:id="rId6"/>
    <p:sldId id="577" r:id="rId7"/>
    <p:sldId id="578" r:id="rId8"/>
    <p:sldId id="567" r:id="rId9"/>
    <p:sldId id="582" r:id="rId10"/>
    <p:sldId id="576" r:id="rId11"/>
    <p:sldId id="579" r:id="rId12"/>
    <p:sldId id="580" r:id="rId13"/>
    <p:sldId id="581" r:id="rId14"/>
    <p:sldId id="289" r:id="rId1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8">
          <p15:clr>
            <a:srgbClr val="A4A3A4"/>
          </p15:clr>
        </p15:guide>
        <p15:guide id="2" pos="14852">
          <p15:clr>
            <a:srgbClr val="A4A3A4"/>
          </p15:clr>
        </p15:guide>
        <p15:guide id="3" pos="490">
          <p15:clr>
            <a:srgbClr val="A4A3A4"/>
          </p15:clr>
        </p15:guide>
        <p15:guide id="4" orient="horz" pos="8452">
          <p15:clr>
            <a:srgbClr val="A4A3A4"/>
          </p15:clr>
        </p15:guide>
        <p15:guide id="5" orient="horz" pos="332">
          <p15:clr>
            <a:srgbClr val="A4A3A4"/>
          </p15:clr>
        </p15:guide>
        <p15:guide id="6" orient="horz" pos="14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55623496" name="李妙雅" initials="李" lastIdx="354930" clrIdx="0"/>
  <p:cmAuthor id="1" name="小夏" initials="MO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000"/>
    <a:srgbClr val="C10000"/>
    <a:srgbClr val="C00003"/>
    <a:srgbClr val="1D731F"/>
    <a:srgbClr val="8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6405"/>
  </p:normalViewPr>
  <p:slideViewPr>
    <p:cSldViewPr snapToGrid="0" snapToObjects="1" showGuides="1">
      <p:cViewPr varScale="1">
        <p:scale>
          <a:sx n="70" d="100"/>
          <a:sy n="70" d="100"/>
        </p:scale>
        <p:origin x="315" y="79"/>
      </p:cViewPr>
      <p:guideLst>
        <p:guide orient="horz" pos="798"/>
        <p:guide pos="14852"/>
        <p:guide pos="490"/>
        <p:guide orient="horz" pos="8452"/>
        <p:guide orient="horz" pos="332"/>
        <p:guide orient="horz" pos="14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DE32-4A8D-1F42-BE8F-1B371A0D0581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7741B-C69D-F046-9043-5182181EE6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165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565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548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40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6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05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43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4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09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7710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42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44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7741B-C69D-F046-9043-5182181EE66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42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39659" y="4617762"/>
            <a:ext cx="21702778" cy="1798334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108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9745" y="7131050"/>
            <a:ext cx="21702604" cy="160274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4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1365" indent="0" algn="ctr">
              <a:buNone/>
              <a:defRPr sz="3200"/>
            </a:lvl6pPr>
            <a:lvl7pPr marL="5485765" indent="0" algn="ctr">
              <a:buNone/>
              <a:defRPr sz="3200"/>
            </a:lvl7pPr>
            <a:lvl8pPr marL="6400165" indent="0" algn="ctr">
              <a:buNone/>
              <a:defRPr sz="3200"/>
            </a:lvl8pPr>
            <a:lvl9pPr marL="7314565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5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165" indent="0">
              <a:buNone/>
              <a:defRPr sz="3200" b="1"/>
            </a:lvl8pPr>
            <a:lvl9pPr marL="731456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165" indent="0">
              <a:buNone/>
              <a:defRPr sz="3200" b="1"/>
            </a:lvl8pPr>
            <a:lvl9pPr marL="731456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165" indent="0">
              <a:buNone/>
              <a:defRPr sz="2000"/>
            </a:lvl8pPr>
            <a:lvl9pPr marL="7314565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165" indent="0">
              <a:buNone/>
              <a:defRPr sz="4000"/>
            </a:lvl8pPr>
            <a:lvl9pPr marL="7314565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165" indent="0">
              <a:buNone/>
              <a:defRPr sz="2000"/>
            </a:lvl8pPr>
            <a:lvl9pPr marL="7314565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659" y="1162450"/>
            <a:ext cx="2170277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1339745" y="3016250"/>
            <a:ext cx="21702604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680079" y="1455420"/>
            <a:ext cx="7863226" cy="2230120"/>
          </a:xfrm>
        </p:spPr>
        <p:txBody>
          <a:bodyPr anchor="ctr" anchorCtr="0"/>
          <a:lstStyle>
            <a:lvl1pPr>
              <a:defRPr sz="6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10276037" y="1455420"/>
            <a:ext cx="12343435" cy="10806430"/>
          </a:xfrm>
        </p:spPr>
        <p:txBody>
          <a:bodyPr/>
          <a:lstStyle>
            <a:lvl1pPr>
              <a:defRPr sz="4800">
                <a:latin typeface="+mn-ea"/>
                <a:ea typeface="+mn-ea"/>
              </a:defRPr>
            </a:lvl1pPr>
            <a:lvl2pPr marL="914400" indent="0">
              <a:buNone/>
              <a:defRPr sz="4800">
                <a:latin typeface="+mn-ea"/>
                <a:ea typeface="+mn-ea"/>
              </a:defRPr>
            </a:lvl2pPr>
            <a:lvl3pPr>
              <a:defRPr sz="4800">
                <a:latin typeface="+mn-ea"/>
                <a:ea typeface="+mn-ea"/>
              </a:defRPr>
            </a:lvl3pPr>
            <a:lvl4pPr>
              <a:defRPr sz="4800">
                <a:latin typeface="+mn-ea"/>
                <a:ea typeface="+mn-ea"/>
              </a:defRPr>
            </a:lvl4pPr>
            <a:lvl5pPr>
              <a:defRPr sz="4800">
                <a:latin typeface="+mn-ea"/>
                <a:ea typeface="+mn-ea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1680079" y="4479290"/>
            <a:ext cx="7863226" cy="7783830"/>
          </a:xfrm>
        </p:spPr>
        <p:txBody>
          <a:bodyPr/>
          <a:lstStyle>
            <a:lvl1pPr marL="685800" indent="-685800">
              <a:buFont typeface="Arial" panose="020B0604020202020204" pitchFamily="34" charset="0"/>
              <a:buChar char="•"/>
              <a:defRPr sz="4800">
                <a:latin typeface="+mn-ea"/>
                <a:ea typeface="+mn-ea"/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1365" indent="0">
              <a:buNone/>
              <a:defRPr sz="2000"/>
            </a:lvl6pPr>
            <a:lvl7pPr marL="5485765" indent="0">
              <a:buNone/>
              <a:defRPr sz="2000"/>
            </a:lvl7pPr>
            <a:lvl8pPr marL="6400165" indent="0">
              <a:buNone/>
              <a:defRPr sz="2000"/>
            </a:lvl8pPr>
            <a:lvl9pPr marL="7314565" indent="0">
              <a:buNone/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1339745" y="11210290"/>
            <a:ext cx="21702604" cy="111633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1339745" y="1282700"/>
            <a:ext cx="21702604" cy="911225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914400" marR="0" lvl="1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165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24390984" cy="1373632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914400" marR="0" lvl="1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165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935917" y="1130300"/>
            <a:ext cx="10799236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165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12574557" y="1130300"/>
            <a:ext cx="10799236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165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659" y="1247182"/>
            <a:ext cx="21702778" cy="1798334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165" indent="0" algn="ctr">
              <a:buNone/>
              <a:defRPr sz="3200"/>
            </a:lvl8pPr>
            <a:lvl9pPr marL="7314565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59347" y="12699666"/>
            <a:ext cx="5399578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31357" y="12699666"/>
            <a:ext cx="7919381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19854" y="12699666"/>
            <a:ext cx="5399578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339659" y="1162450"/>
            <a:ext cx="21702778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1339745" y="3016250"/>
            <a:ext cx="21702604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56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tabLst>
          <a:tab pos="3219450" algn="l"/>
        </a:tabLst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4114165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502856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96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6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76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7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5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D245-BBAA-CA40-861C-187916A6EAF0}" type="datetimeFigureOut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54F3-B21E-C246-9BB6-BDAB09B16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65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765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56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08791" cy="13715107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89F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3216" name="Shape 3216"/>
          <p:cNvSpPr>
            <a:spLocks noGrp="1"/>
          </p:cNvSpPr>
          <p:nvPr>
            <p:ph type="ctrTitle" idx="4294967295"/>
          </p:nvPr>
        </p:nvSpPr>
        <p:spPr>
          <a:xfrm>
            <a:off x="2636610" y="5551834"/>
            <a:ext cx="19815176" cy="2611437"/>
          </a:xfrm>
          <a:prstGeom prst="rect">
            <a:avLst/>
          </a:prstGeom>
          <a:effectLst>
            <a:outerShdw blurRad="63500" dist="25400" dir="16200000" rotWithShape="0">
              <a:srgbClr val="000000">
                <a:alpha val="22672"/>
              </a:srgbClr>
            </a:outerShdw>
          </a:effectLst>
        </p:spPr>
        <p:txBody>
          <a:bodyPr vert="horz" lIns="40181" tIns="40181" rIns="40181" bIns="40181" rtlCol="0" anchor="ctr">
            <a:noAutofit/>
          </a:bodyPr>
          <a:lstStyle/>
          <a:p>
            <a:pPr defTabSz="821690">
              <a:lnSpc>
                <a:spcPct val="130000"/>
              </a:lnSpc>
              <a:defRPr sz="10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12000" dirty="0"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Editor</a:t>
            </a:r>
            <a:r>
              <a:rPr lang="zh-CN" altLang="en-US" sz="12000" dirty="0"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资源加载</a:t>
            </a:r>
            <a:br>
              <a:rPr lang="en-US" altLang="zh-CN" sz="12000" dirty="0"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</a:br>
            <a:r>
              <a:rPr lang="zh-CN" altLang="en-US" sz="12000" dirty="0"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主要作用和基本原理</a:t>
            </a:r>
          </a:p>
        </p:txBody>
      </p:sp>
      <p:sp>
        <p:nvSpPr>
          <p:cNvPr id="16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2" name="图片 1" descr="8D2D7CE8B3CEED9B55F9951B1D11A6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5" name="Shape 3218"/>
          <p:cNvSpPr/>
          <p:nvPr/>
        </p:nvSpPr>
        <p:spPr>
          <a:xfrm>
            <a:off x="7613015" y="764433"/>
            <a:ext cx="5414010" cy="1003300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pic>
        <p:nvPicPr>
          <p:cNvPr id="6" name="图片 5" descr="qrcode_for_gh_ca06f048525d_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605" y="151765"/>
            <a:ext cx="2241550" cy="222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2924810" y="2695575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Editor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资源加载的基本原理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6454" y="2944695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CA506D-D0DF-5ED3-1035-4A9FE08F268B}"/>
              </a:ext>
            </a:extLst>
          </p:cNvPr>
          <p:cNvSpPr txBox="1"/>
          <p:nvPr/>
        </p:nvSpPr>
        <p:spPr>
          <a:xfrm>
            <a:off x="2705735" y="4528820"/>
            <a:ext cx="21450300" cy="606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Unity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编辑器拓展相关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altLang="zh-CN" sz="4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AssetDatabase.LoadAssetAtPath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可以加载工程路径下指定位置资源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4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EditorGUIUtility.Load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可以加载工程路径下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 Default Resource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文件夹下资源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我们可以根据自己的需求，选择任意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进行使用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8046253" y="6196867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总结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7559" y="6445621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2924810" y="2695575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主要讲解内容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2586454" y="2944695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CA506D-D0DF-5ED3-1035-4A9FE08F268B}"/>
              </a:ext>
            </a:extLst>
          </p:cNvPr>
          <p:cNvSpPr txBox="1"/>
          <p:nvPr/>
        </p:nvSpPr>
        <p:spPr>
          <a:xfrm>
            <a:off x="2705735" y="4528820"/>
            <a:ext cx="19915505" cy="8097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Editor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资源加载的主要作用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当项目主要采用</a:t>
            </a:r>
            <a:r>
              <a:rPr lang="en-US" altLang="zh-CN" sz="4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AssetBundle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资源加载时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用于在开发时进行资源加载，方便资源管理，避免资源重复打包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Editor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资源加载的基本原理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Unity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编辑器拓展中的相关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来进行加载即可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AssetDatabase.LoadAssetAtPath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</a:t>
            </a:r>
            <a:r>
              <a:rPr lang="en-US" altLang="zh-CN" sz="4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EditorGUIUtility.Load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8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3216" name="Shape 3216"/>
          <p:cNvSpPr>
            <a:spLocks noGrp="1"/>
          </p:cNvSpPr>
          <p:nvPr>
            <p:ph type="ctrTitle" idx="4294967295"/>
          </p:nvPr>
        </p:nvSpPr>
        <p:spPr>
          <a:xfrm>
            <a:off x="777875" y="5958514"/>
            <a:ext cx="23566438" cy="2611437"/>
          </a:xfrm>
          <a:prstGeom prst="rect">
            <a:avLst/>
          </a:prstGeom>
          <a:effectLst>
            <a:outerShdw blurRad="63500" dist="25400" dir="16200000" rotWithShape="0">
              <a:srgbClr val="000000">
                <a:alpha val="22672"/>
              </a:srgbClr>
            </a:outerShdw>
          </a:effectLst>
        </p:spPr>
        <p:txBody>
          <a:bodyPr vert="horz" lIns="40181" tIns="40181" rIns="40181" bIns="40181" rtlCol="0" anchor="ctr">
            <a:noAutofit/>
          </a:bodyPr>
          <a:lstStyle/>
          <a:p>
            <a:r>
              <a:rPr lang="zh-CN" altLang="en-US" sz="10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 UI" panose="020B0502040204020203" pitchFamily="34" charset="-34"/>
              </a:rPr>
              <a:t>谢谢您的聆听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0605" y="5562258"/>
            <a:ext cx="7004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alpha val="1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 UI" panose="020B0502040204020203" pitchFamily="34" charset="-34"/>
              </a:rPr>
              <a:t>Thank</a:t>
            </a:r>
            <a:endParaRPr lang="zh-CN" altLang="en-US" sz="9600" b="1" dirty="0">
              <a:solidFill>
                <a:schemeClr val="bg1">
                  <a:alpha val="1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elawadee UI" panose="020B0502040204020203" pitchFamily="34" charset="-34"/>
            </a:endParaRPr>
          </a:p>
        </p:txBody>
      </p:sp>
      <p:pic>
        <p:nvPicPr>
          <p:cNvPr id="3" name="图片 2" descr="8D2D7CE8B3CEED9B55F9951B1D11A6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pic>
        <p:nvPicPr>
          <p:cNvPr id="6" name="图片 5" descr="qrcode_for_gh_ca06f048525d_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4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89F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7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 algn="l"/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唐老</a:t>
            </a:r>
            <a:r>
              <a:rPr 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狮</a:t>
            </a:r>
            <a:r>
              <a:rPr 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sp>
        <p:nvSpPr>
          <p:cNvPr id="2" name="Shape 3218"/>
          <p:cNvSpPr/>
          <p:nvPr/>
        </p:nvSpPr>
        <p:spPr>
          <a:xfrm>
            <a:off x="7470140" y="764433"/>
            <a:ext cx="5414010" cy="1003300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pic>
        <p:nvPicPr>
          <p:cNvPr id="8" name="图片 7" descr="QQ截图202008251045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8046253" y="6196867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主要讲解内容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7637559" y="6445621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2924810" y="2695575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主要讲解内容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2586454" y="2944695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CA506D-D0DF-5ED3-1035-4A9FE08F268B}"/>
              </a:ext>
            </a:extLst>
          </p:cNvPr>
          <p:cNvSpPr txBox="1"/>
          <p:nvPr/>
        </p:nvSpPr>
        <p:spPr>
          <a:xfrm>
            <a:off x="2705735" y="4528820"/>
            <a:ext cx="19915505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资源加载的主要作用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26920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8046253" y="6196867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Editor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资源加载的主要作用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7559" y="6445621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2924810" y="2695575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Editor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资源加载的主要作用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6454" y="2944695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CA506D-D0DF-5ED3-1035-4A9FE08F268B}"/>
              </a:ext>
            </a:extLst>
          </p:cNvPr>
          <p:cNvSpPr txBox="1"/>
          <p:nvPr/>
        </p:nvSpPr>
        <p:spPr>
          <a:xfrm>
            <a:off x="2705735" y="4528820"/>
            <a:ext cx="19915505" cy="708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在进行项目开发时，最终发布的项目一般为了达到以下两个目的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减小包体大小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热更新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最终会通过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AssetBundle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资源加载作为主要加载方式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那么也就是说最终我们发布项目时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几乎所有的的游戏资源都会在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包中的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包最终会放置在 </a:t>
            </a:r>
            <a:r>
              <a:rPr lang="en-US" altLang="zh-CN" sz="4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StreamingAssets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 或者 远程资源服务器中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5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2924810" y="2695575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Editor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资源加载的主要作用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6454" y="2944695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CA506D-D0DF-5ED3-1035-4A9FE08F268B}"/>
              </a:ext>
            </a:extLst>
          </p:cNvPr>
          <p:cNvSpPr txBox="1"/>
          <p:nvPr/>
        </p:nvSpPr>
        <p:spPr>
          <a:xfrm>
            <a:off x="2705735" y="4528820"/>
            <a:ext cx="19915505" cy="911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但是在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开发期间，如果进行频繁的资源打包（资源放入</a:t>
            </a:r>
            <a:r>
              <a:rPr lang="en-US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AssetBundle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包），会大大降低我们的开发效率。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因此我们在开发功能时，可以不通过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包加载资源，而是在最终要测试或发布时才把资源整合进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包。但是为了方便资源管理，我们也不能将资源放在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Resources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中来进行加载，因为最终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Resources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中的资源会被打包出去。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那么此时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资源加载的作用就体现出来了，我们可以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将资源放进不会被打包的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文件夹中，开发时通过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资源加载，测试和发布时使用</a:t>
            </a:r>
            <a:r>
              <a:rPr lang="en-US" altLang="zh-CN" sz="4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AssetBundle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资源加载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1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2924810" y="2695575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Editor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资源加载的主要作用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6454" y="2944695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1D86AD-03F1-20F5-F895-2247EBBD0D8F}"/>
              </a:ext>
            </a:extLst>
          </p:cNvPr>
          <p:cNvSpPr/>
          <p:nvPr/>
        </p:nvSpPr>
        <p:spPr>
          <a:xfrm>
            <a:off x="522947" y="6972809"/>
            <a:ext cx="5892800" cy="1517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Unity</a:t>
            </a:r>
            <a:r>
              <a:rPr lang="zh-CN" altLang="en-US" sz="2800" dirty="0"/>
              <a:t>中的资源加载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7A5D1-EC21-E444-669A-72E0BD69E2D5}"/>
              </a:ext>
            </a:extLst>
          </p:cNvPr>
          <p:cNvSpPr/>
          <p:nvPr/>
        </p:nvSpPr>
        <p:spPr>
          <a:xfrm>
            <a:off x="6913183" y="5350997"/>
            <a:ext cx="5892800" cy="1517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最终测试或发布时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DB9D0C-366F-3251-5DF9-138204FFF6E9}"/>
              </a:ext>
            </a:extLst>
          </p:cNvPr>
          <p:cNvSpPr/>
          <p:nvPr/>
        </p:nvSpPr>
        <p:spPr>
          <a:xfrm>
            <a:off x="13167605" y="6653386"/>
            <a:ext cx="5892800" cy="1517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Resources</a:t>
            </a:r>
            <a:r>
              <a:rPr lang="zh-CN" altLang="en-US" sz="2800" dirty="0"/>
              <a:t>资源加载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（少部分默认必备资源）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4612BB-B3FA-B872-3352-36BE04F8E8D9}"/>
              </a:ext>
            </a:extLst>
          </p:cNvPr>
          <p:cNvSpPr/>
          <p:nvPr/>
        </p:nvSpPr>
        <p:spPr>
          <a:xfrm>
            <a:off x="6913183" y="8649536"/>
            <a:ext cx="5892800" cy="15176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项目开发时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980DE6D-7CFC-0189-5A60-E488AA6C181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415747" y="6109822"/>
            <a:ext cx="497436" cy="162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85402FF-7168-1135-EF35-6931537007F0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6415747" y="7731634"/>
            <a:ext cx="497436" cy="167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7053F35-64B1-6ED1-B79F-569741E03ED1}"/>
              </a:ext>
            </a:extLst>
          </p:cNvPr>
          <p:cNvSpPr/>
          <p:nvPr/>
        </p:nvSpPr>
        <p:spPr>
          <a:xfrm>
            <a:off x="13167605" y="2944695"/>
            <a:ext cx="5892800" cy="1517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AssetBundle</a:t>
            </a:r>
            <a:r>
              <a:rPr lang="zh-CN" altLang="en-US" sz="2800" dirty="0"/>
              <a:t>资源加载</a:t>
            </a:r>
            <a:endParaRPr lang="en-US" altLang="zh-CN" sz="2800" dirty="0"/>
          </a:p>
          <a:p>
            <a:pPr algn="ctr"/>
            <a:r>
              <a:rPr lang="zh-CN" altLang="en-US" sz="2800" dirty="0"/>
              <a:t>（几乎所有游戏资源）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4CC4BA6-AEC6-8322-0E09-E98D1D439ACB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12805983" y="3703520"/>
            <a:ext cx="361622" cy="240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821AF64-F438-B3E4-48F0-07846A6A85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2805983" y="6109822"/>
            <a:ext cx="361622" cy="130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0" name="矩形 3199">
            <a:extLst>
              <a:ext uri="{FF2B5EF4-FFF2-40B4-BE49-F238E27FC236}">
                <a16:creationId xmlns:a16="http://schemas.microsoft.com/office/drawing/2014/main" id="{387A5057-2CEF-B7A4-17DB-AF0DBA43D6DC}"/>
              </a:ext>
            </a:extLst>
          </p:cNvPr>
          <p:cNvSpPr/>
          <p:nvPr/>
        </p:nvSpPr>
        <p:spPr>
          <a:xfrm>
            <a:off x="13167605" y="9759321"/>
            <a:ext cx="5892800" cy="15176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Editor</a:t>
            </a:r>
            <a:r>
              <a:rPr lang="zh-CN" altLang="en-US" sz="2800" dirty="0"/>
              <a:t>资源加载</a:t>
            </a:r>
          </a:p>
        </p:txBody>
      </p:sp>
      <p:sp>
        <p:nvSpPr>
          <p:cNvPr id="3205" name="矩形 3204">
            <a:extLst>
              <a:ext uri="{FF2B5EF4-FFF2-40B4-BE49-F238E27FC236}">
                <a16:creationId xmlns:a16="http://schemas.microsoft.com/office/drawing/2014/main" id="{A3384F67-5E5D-993D-B426-996F264466DF}"/>
              </a:ext>
            </a:extLst>
          </p:cNvPr>
          <p:cNvSpPr/>
          <p:nvPr/>
        </p:nvSpPr>
        <p:spPr>
          <a:xfrm>
            <a:off x="13167605" y="4751610"/>
            <a:ext cx="5892800" cy="1517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其他</a:t>
            </a:r>
          </a:p>
        </p:txBody>
      </p:sp>
      <p:cxnSp>
        <p:nvCxnSpPr>
          <p:cNvPr id="3206" name="直接连接符 3205">
            <a:extLst>
              <a:ext uri="{FF2B5EF4-FFF2-40B4-BE49-F238E27FC236}">
                <a16:creationId xmlns:a16="http://schemas.microsoft.com/office/drawing/2014/main" id="{B51BF173-5B34-827B-6F6B-A0A06782A023}"/>
              </a:ext>
            </a:extLst>
          </p:cNvPr>
          <p:cNvCxnSpPr>
            <a:cxnSpLocks/>
            <a:stCxn id="7" idx="3"/>
            <a:endCxn id="3205" idx="1"/>
          </p:cNvCxnSpPr>
          <p:nvPr/>
        </p:nvCxnSpPr>
        <p:spPr>
          <a:xfrm flipV="1">
            <a:off x="12805983" y="5510435"/>
            <a:ext cx="361622" cy="59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2" name="直接连接符 3211">
            <a:extLst>
              <a:ext uri="{FF2B5EF4-FFF2-40B4-BE49-F238E27FC236}">
                <a16:creationId xmlns:a16="http://schemas.microsoft.com/office/drawing/2014/main" id="{C1F481D1-D319-280D-400D-3C8AB02223E1}"/>
              </a:ext>
            </a:extLst>
          </p:cNvPr>
          <p:cNvCxnSpPr>
            <a:cxnSpLocks/>
            <a:stCxn id="18" idx="3"/>
            <a:endCxn id="3200" idx="1"/>
          </p:cNvCxnSpPr>
          <p:nvPr/>
        </p:nvCxnSpPr>
        <p:spPr>
          <a:xfrm>
            <a:off x="12805983" y="9408361"/>
            <a:ext cx="361622" cy="110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7" name="文本框 3226">
            <a:extLst>
              <a:ext uri="{FF2B5EF4-FFF2-40B4-BE49-F238E27FC236}">
                <a16:creationId xmlns:a16="http://schemas.microsoft.com/office/drawing/2014/main" id="{D3F08689-EDEF-CE2E-9471-FF7BB575C8E1}"/>
              </a:ext>
            </a:extLst>
          </p:cNvPr>
          <p:cNvSpPr txBox="1"/>
          <p:nvPr/>
        </p:nvSpPr>
        <p:spPr>
          <a:xfrm>
            <a:off x="2211070" y="10418710"/>
            <a:ext cx="19915505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主要原因：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Editor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文件夹中的内容不会被打包出去，比起放入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Resources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中更方便管理</a:t>
            </a:r>
          </a:p>
        </p:txBody>
      </p:sp>
      <p:pic>
        <p:nvPicPr>
          <p:cNvPr id="3229" name="图片 3228">
            <a:extLst>
              <a:ext uri="{FF2B5EF4-FFF2-40B4-BE49-F238E27FC236}">
                <a16:creationId xmlns:a16="http://schemas.microsoft.com/office/drawing/2014/main" id="{0AA86583-CC90-E833-954A-D4666CDBA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05893" y="5744979"/>
            <a:ext cx="4933950" cy="3857625"/>
          </a:xfrm>
          <a:prstGeom prst="rect">
            <a:avLst/>
          </a:prstGeom>
        </p:spPr>
      </p:pic>
      <p:cxnSp>
        <p:nvCxnSpPr>
          <p:cNvPr id="3261" name="直接连接符 3260">
            <a:extLst>
              <a:ext uri="{FF2B5EF4-FFF2-40B4-BE49-F238E27FC236}">
                <a16:creationId xmlns:a16="http://schemas.microsoft.com/office/drawing/2014/main" id="{D235D512-7328-9555-D981-A9929ECC2014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12805983" y="7412211"/>
            <a:ext cx="361622" cy="199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2924810" y="2695575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Editor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资源加载的主要作用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6454" y="2944695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CA506D-D0DF-5ED3-1035-4A9FE08F268B}"/>
              </a:ext>
            </a:extLst>
          </p:cNvPr>
          <p:cNvSpPr txBox="1"/>
          <p:nvPr/>
        </p:nvSpPr>
        <p:spPr>
          <a:xfrm>
            <a:off x="2705735" y="4528820"/>
            <a:ext cx="19915505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避免在开发时频繁的打</a:t>
            </a: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包降低开发效率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方便资源管理，避免资源重复打包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3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8046253" y="6196867"/>
            <a:ext cx="10358120" cy="1517650"/>
          </a:xfrm>
          <a:prstGeom prst="rect">
            <a:avLst/>
          </a:prstGeom>
        </p:spPr>
        <p:txBody>
          <a:bodyPr vert="horz" lIns="80361" tIns="80361" rIns="80361" bIns="80361" rtlCol="0" anchor="t">
            <a:normAutofit/>
          </a:bodyPr>
          <a:lstStyle>
            <a:lvl1pPr algn="l" defTabSz="410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Editor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资源加载的基本原理</a:t>
            </a:r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37559" y="6445621"/>
            <a:ext cx="119418" cy="1020142"/>
          </a:xfrm>
          <a:prstGeom prst="rect">
            <a:avLst/>
          </a:prstGeom>
          <a:solidFill>
            <a:srgbClr val="1D73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 descr="8D2D7CE8B3CEED9B55F9951B1D11A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" y="151765"/>
            <a:ext cx="2243455" cy="2228215"/>
          </a:xfrm>
          <a:prstGeom prst="rect">
            <a:avLst/>
          </a:prstGeom>
        </p:spPr>
      </p:pic>
      <p:sp>
        <p:nvSpPr>
          <p:cNvPr id="20" name="Shape 3218"/>
          <p:cNvSpPr/>
          <p:nvPr/>
        </p:nvSpPr>
        <p:spPr>
          <a:xfrm>
            <a:off x="7625715" y="763210"/>
            <a:ext cx="16821114" cy="1004476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>
            <a:lvl1pPr defTabSz="821690">
              <a:defRPr sz="60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</a:rPr>
              <a:t>唐老狮系列教程-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 Editor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R" pitchFamily="18" charset="-122"/>
                <a:sym typeface="+mn-ea"/>
              </a:rPr>
              <a:t>资源加载主要作用和原理</a:t>
            </a:r>
          </a:p>
        </p:txBody>
      </p:sp>
      <p:pic>
        <p:nvPicPr>
          <p:cNvPr id="22" name="图片 21" descr="qrcode_for_gh_ca06f048525d_2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4765" y="152400"/>
            <a:ext cx="2247265" cy="2227580"/>
          </a:xfrm>
          <a:prstGeom prst="rect">
            <a:avLst/>
          </a:prstGeom>
        </p:spPr>
      </p:pic>
      <p:sp>
        <p:nvSpPr>
          <p:cNvPr id="3209" name="Shape 3209"/>
          <p:cNvSpPr/>
          <p:nvPr/>
        </p:nvSpPr>
        <p:spPr>
          <a:xfrm>
            <a:off x="22296755" y="11909111"/>
            <a:ext cx="1859280" cy="1233805"/>
          </a:xfrm>
          <a:prstGeom prst="rect">
            <a:avLst/>
          </a:prstGeom>
          <a:ln w="12700">
            <a:miter lim="400000"/>
          </a:ln>
        </p:spPr>
        <p:txBody>
          <a:bodyPr wrap="none" lIns="40181" tIns="40181" rIns="40181" bIns="40181" anchor="ctr">
            <a:spAutoFit/>
          </a:bodyPr>
          <a:lstStyle/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Specialty Course </a:t>
            </a:r>
          </a:p>
          <a:p>
            <a:pPr algn="r" defTabSz="821690">
              <a:defRPr sz="1500" cap="all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</a:p>
        </p:txBody>
      </p:sp>
      <p:sp>
        <p:nvSpPr>
          <p:cNvPr id="23" name="Shape 126"/>
          <p:cNvSpPr/>
          <p:nvPr/>
        </p:nvSpPr>
        <p:spPr>
          <a:xfrm>
            <a:off x="19555377" y="13143230"/>
            <a:ext cx="4600575" cy="40894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000" b="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版权所有：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唐老狮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tpandme@163.com</a:t>
            </a:r>
          </a:p>
        </p:txBody>
      </p:sp>
      <p:pic>
        <p:nvPicPr>
          <p:cNvPr id="3" name="图片 2" descr="QQ截图202008251045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05" y="152400"/>
            <a:ext cx="2241550" cy="2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8,&quot;width&quot;:353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09,&quot;width&quot;:3533}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15989</TotalTime>
  <Words>850</Words>
  <Application>Microsoft Office PowerPoint</Application>
  <PresentationFormat>自定义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Calibri Light</vt:lpstr>
      <vt:lpstr>webwppDefTheme</vt:lpstr>
      <vt:lpstr>Office 主题​​</vt:lpstr>
      <vt:lpstr>Editor资源加载 主要作用和基本原理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谢谢您的聆听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走进实用的Illustrator世界</dc:title>
  <dc:creator>Microsoft Office 用户</dc:creator>
  <cp:lastModifiedBy>老狮 唐</cp:lastModifiedBy>
  <cp:revision>819</cp:revision>
  <dcterms:created xsi:type="dcterms:W3CDTF">2020-02-25T08:39:00Z</dcterms:created>
  <dcterms:modified xsi:type="dcterms:W3CDTF">2024-03-18T05:41:30Z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3CA56C62BB1E415DADCC881012E39A74</vt:lpwstr>
  </property>
</Properties>
</file>