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257" r:id="rId5"/>
    <p:sldId id="291" r:id="rId6"/>
    <p:sldId id="292" r:id="rId7"/>
    <p:sldId id="288" r:id="rId8"/>
    <p:sldId id="295" r:id="rId9"/>
    <p:sldId id="293" r:id="rId10"/>
    <p:sldId id="315" r:id="rId11"/>
    <p:sldId id="296" r:id="rId12"/>
    <p:sldId id="314" r:id="rId13"/>
    <p:sldId id="294" r:id="rId14"/>
    <p:sldId id="317" r:id="rId15"/>
    <p:sldId id="297" r:id="rId16"/>
    <p:sldId id="289" r:id="rId17"/>
    <p:sldId id="290" r:id="rId18"/>
    <p:sldId id="298" r:id="rId19"/>
    <p:sldId id="300" r:id="rId20"/>
    <p:sldId id="306" r:id="rId21"/>
    <p:sldId id="307" r:id="rId22"/>
    <p:sldId id="301" r:id="rId23"/>
    <p:sldId id="313" r:id="rId24"/>
    <p:sldId id="309" r:id="rId25"/>
    <p:sldId id="311" r:id="rId26"/>
    <p:sldId id="312" r:id="rId27"/>
    <p:sldId id="31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hui Ji" initials="LJ" lastIdx="1" clrIdx="0">
    <p:extLst>
      <p:ext uri="{19B8F6BF-5375-455C-9EA6-DF929625EA0E}">
        <p15:presenceInfo xmlns:p15="http://schemas.microsoft.com/office/powerpoint/2012/main" userId="Lihui J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DD4AF-0A59-4E85-8A7A-98234A58807D}" v="868" dt="2021-07-05T05:55:16.0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7FEFB-03C7-437C-81ED-C0AC836020A2}" type="datetimeFigureOut">
              <a:rPr lang="en-US" smtClean="0"/>
              <a:t>7/12/2021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F0385B-FC65-4059-9933-8EBD1215906E}" type="slidenum">
              <a:rPr lang="en-US" smtClean="0"/>
              <a:t>‹#›</a:t>
            </a:fld>
            <a:endParaRPr lang="en-US"/>
          </a:p>
        </p:txBody>
      </p:sp>
    </p:spTree>
    <p:extLst>
      <p:ext uri="{BB962C8B-B14F-4D97-AF65-F5344CB8AC3E}">
        <p14:creationId xmlns:p14="http://schemas.microsoft.com/office/powerpoint/2010/main" val="3197513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2</a:t>
            </a:fld>
            <a:endParaRPr lang="en-US"/>
          </a:p>
        </p:txBody>
      </p:sp>
    </p:spTree>
    <p:extLst>
      <p:ext uri="{BB962C8B-B14F-4D97-AF65-F5344CB8AC3E}">
        <p14:creationId xmlns:p14="http://schemas.microsoft.com/office/powerpoint/2010/main" val="1326456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11</a:t>
            </a:fld>
            <a:endParaRPr lang="en-US"/>
          </a:p>
        </p:txBody>
      </p:sp>
    </p:spTree>
    <p:extLst>
      <p:ext uri="{BB962C8B-B14F-4D97-AF65-F5344CB8AC3E}">
        <p14:creationId xmlns:p14="http://schemas.microsoft.com/office/powerpoint/2010/main" val="3821110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12</a:t>
            </a:fld>
            <a:endParaRPr lang="en-US"/>
          </a:p>
        </p:txBody>
      </p:sp>
    </p:spTree>
    <p:extLst>
      <p:ext uri="{BB962C8B-B14F-4D97-AF65-F5344CB8AC3E}">
        <p14:creationId xmlns:p14="http://schemas.microsoft.com/office/powerpoint/2010/main" val="862237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13</a:t>
            </a:fld>
            <a:endParaRPr lang="en-US"/>
          </a:p>
        </p:txBody>
      </p:sp>
    </p:spTree>
    <p:extLst>
      <p:ext uri="{BB962C8B-B14F-4D97-AF65-F5344CB8AC3E}">
        <p14:creationId xmlns:p14="http://schemas.microsoft.com/office/powerpoint/2010/main" val="2423132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14</a:t>
            </a:fld>
            <a:endParaRPr lang="en-US"/>
          </a:p>
        </p:txBody>
      </p:sp>
    </p:spTree>
    <p:extLst>
      <p:ext uri="{BB962C8B-B14F-4D97-AF65-F5344CB8AC3E}">
        <p14:creationId xmlns:p14="http://schemas.microsoft.com/office/powerpoint/2010/main" val="2871165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15</a:t>
            </a:fld>
            <a:endParaRPr lang="en-US"/>
          </a:p>
        </p:txBody>
      </p:sp>
    </p:spTree>
    <p:extLst>
      <p:ext uri="{BB962C8B-B14F-4D97-AF65-F5344CB8AC3E}">
        <p14:creationId xmlns:p14="http://schemas.microsoft.com/office/powerpoint/2010/main" val="1290197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16</a:t>
            </a:fld>
            <a:endParaRPr lang="en-US"/>
          </a:p>
        </p:txBody>
      </p:sp>
    </p:spTree>
    <p:extLst>
      <p:ext uri="{BB962C8B-B14F-4D97-AF65-F5344CB8AC3E}">
        <p14:creationId xmlns:p14="http://schemas.microsoft.com/office/powerpoint/2010/main" val="135666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17</a:t>
            </a:fld>
            <a:endParaRPr lang="en-US"/>
          </a:p>
        </p:txBody>
      </p:sp>
    </p:spTree>
    <p:extLst>
      <p:ext uri="{BB962C8B-B14F-4D97-AF65-F5344CB8AC3E}">
        <p14:creationId xmlns:p14="http://schemas.microsoft.com/office/powerpoint/2010/main" val="1306293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18</a:t>
            </a:fld>
            <a:endParaRPr lang="en-US"/>
          </a:p>
        </p:txBody>
      </p:sp>
    </p:spTree>
    <p:extLst>
      <p:ext uri="{BB962C8B-B14F-4D97-AF65-F5344CB8AC3E}">
        <p14:creationId xmlns:p14="http://schemas.microsoft.com/office/powerpoint/2010/main" val="4102890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19</a:t>
            </a:fld>
            <a:endParaRPr lang="en-US"/>
          </a:p>
        </p:txBody>
      </p:sp>
    </p:spTree>
    <p:extLst>
      <p:ext uri="{BB962C8B-B14F-4D97-AF65-F5344CB8AC3E}">
        <p14:creationId xmlns:p14="http://schemas.microsoft.com/office/powerpoint/2010/main" val="3538460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20</a:t>
            </a:fld>
            <a:endParaRPr lang="en-US"/>
          </a:p>
        </p:txBody>
      </p:sp>
    </p:spTree>
    <p:extLst>
      <p:ext uri="{BB962C8B-B14F-4D97-AF65-F5344CB8AC3E}">
        <p14:creationId xmlns:p14="http://schemas.microsoft.com/office/powerpoint/2010/main" val="90269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3</a:t>
            </a:fld>
            <a:endParaRPr lang="en-US"/>
          </a:p>
        </p:txBody>
      </p:sp>
    </p:spTree>
    <p:extLst>
      <p:ext uri="{BB962C8B-B14F-4D97-AF65-F5344CB8AC3E}">
        <p14:creationId xmlns:p14="http://schemas.microsoft.com/office/powerpoint/2010/main" val="28699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21</a:t>
            </a:fld>
            <a:endParaRPr lang="en-US"/>
          </a:p>
        </p:txBody>
      </p:sp>
    </p:spTree>
    <p:extLst>
      <p:ext uri="{BB962C8B-B14F-4D97-AF65-F5344CB8AC3E}">
        <p14:creationId xmlns:p14="http://schemas.microsoft.com/office/powerpoint/2010/main" val="1123941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22</a:t>
            </a:fld>
            <a:endParaRPr lang="en-US"/>
          </a:p>
        </p:txBody>
      </p:sp>
    </p:spTree>
    <p:extLst>
      <p:ext uri="{BB962C8B-B14F-4D97-AF65-F5344CB8AC3E}">
        <p14:creationId xmlns:p14="http://schemas.microsoft.com/office/powerpoint/2010/main" val="2621132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23</a:t>
            </a:fld>
            <a:endParaRPr lang="en-US"/>
          </a:p>
        </p:txBody>
      </p:sp>
    </p:spTree>
    <p:extLst>
      <p:ext uri="{BB962C8B-B14F-4D97-AF65-F5344CB8AC3E}">
        <p14:creationId xmlns:p14="http://schemas.microsoft.com/office/powerpoint/2010/main" val="429384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24</a:t>
            </a:fld>
            <a:endParaRPr lang="en-US"/>
          </a:p>
        </p:txBody>
      </p:sp>
    </p:spTree>
    <p:extLst>
      <p:ext uri="{BB962C8B-B14F-4D97-AF65-F5344CB8AC3E}">
        <p14:creationId xmlns:p14="http://schemas.microsoft.com/office/powerpoint/2010/main" val="1690817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4</a:t>
            </a:fld>
            <a:endParaRPr lang="en-US"/>
          </a:p>
        </p:txBody>
      </p:sp>
    </p:spTree>
    <p:extLst>
      <p:ext uri="{BB962C8B-B14F-4D97-AF65-F5344CB8AC3E}">
        <p14:creationId xmlns:p14="http://schemas.microsoft.com/office/powerpoint/2010/main" val="2137627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5</a:t>
            </a:fld>
            <a:endParaRPr lang="en-US"/>
          </a:p>
        </p:txBody>
      </p:sp>
    </p:spTree>
    <p:extLst>
      <p:ext uri="{BB962C8B-B14F-4D97-AF65-F5344CB8AC3E}">
        <p14:creationId xmlns:p14="http://schemas.microsoft.com/office/powerpoint/2010/main" val="1934878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6</a:t>
            </a:fld>
            <a:endParaRPr lang="en-US"/>
          </a:p>
        </p:txBody>
      </p:sp>
    </p:spTree>
    <p:extLst>
      <p:ext uri="{BB962C8B-B14F-4D97-AF65-F5344CB8AC3E}">
        <p14:creationId xmlns:p14="http://schemas.microsoft.com/office/powerpoint/2010/main" val="710827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7</a:t>
            </a:fld>
            <a:endParaRPr lang="en-US"/>
          </a:p>
        </p:txBody>
      </p:sp>
    </p:spTree>
    <p:extLst>
      <p:ext uri="{BB962C8B-B14F-4D97-AF65-F5344CB8AC3E}">
        <p14:creationId xmlns:p14="http://schemas.microsoft.com/office/powerpoint/2010/main" val="1860409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8</a:t>
            </a:fld>
            <a:endParaRPr lang="en-US"/>
          </a:p>
        </p:txBody>
      </p:sp>
    </p:spTree>
    <p:extLst>
      <p:ext uri="{BB962C8B-B14F-4D97-AF65-F5344CB8AC3E}">
        <p14:creationId xmlns:p14="http://schemas.microsoft.com/office/powerpoint/2010/main" val="969808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9</a:t>
            </a:fld>
            <a:endParaRPr lang="en-US"/>
          </a:p>
        </p:txBody>
      </p:sp>
    </p:spTree>
    <p:extLst>
      <p:ext uri="{BB962C8B-B14F-4D97-AF65-F5344CB8AC3E}">
        <p14:creationId xmlns:p14="http://schemas.microsoft.com/office/powerpoint/2010/main" val="4269420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0385B-FC65-4059-9933-8EBD1215906E}" type="slidenum">
              <a:rPr lang="en-US" smtClean="0"/>
              <a:t>10</a:t>
            </a:fld>
            <a:endParaRPr lang="en-US"/>
          </a:p>
        </p:txBody>
      </p:sp>
    </p:spTree>
    <p:extLst>
      <p:ext uri="{BB962C8B-B14F-4D97-AF65-F5344CB8AC3E}">
        <p14:creationId xmlns:p14="http://schemas.microsoft.com/office/powerpoint/2010/main" val="1752103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1AE524-E97D-4423-9EA0-8193E65E2755}"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CC0A1-F066-449F-AA4C-515FEE8035AC}" type="slidenum">
              <a:rPr lang="en-US" smtClean="0"/>
              <a:t>‹#›</a:t>
            </a:fld>
            <a:endParaRPr lang="en-US"/>
          </a:p>
        </p:txBody>
      </p:sp>
    </p:spTree>
    <p:extLst>
      <p:ext uri="{BB962C8B-B14F-4D97-AF65-F5344CB8AC3E}">
        <p14:creationId xmlns:p14="http://schemas.microsoft.com/office/powerpoint/2010/main" val="2163809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1AE524-E97D-4423-9EA0-8193E65E2755}"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CC0A1-F066-449F-AA4C-515FEE8035AC}" type="slidenum">
              <a:rPr lang="en-US" smtClean="0"/>
              <a:t>‹#›</a:t>
            </a:fld>
            <a:endParaRPr lang="en-US"/>
          </a:p>
        </p:txBody>
      </p:sp>
    </p:spTree>
    <p:extLst>
      <p:ext uri="{BB962C8B-B14F-4D97-AF65-F5344CB8AC3E}">
        <p14:creationId xmlns:p14="http://schemas.microsoft.com/office/powerpoint/2010/main" val="390783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1AE524-E97D-4423-9EA0-8193E65E2755}"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CC0A1-F066-449F-AA4C-515FEE8035AC}" type="slidenum">
              <a:rPr lang="en-US" smtClean="0"/>
              <a:t>‹#›</a:t>
            </a:fld>
            <a:endParaRPr lang="en-US"/>
          </a:p>
        </p:txBody>
      </p:sp>
    </p:spTree>
    <p:extLst>
      <p:ext uri="{BB962C8B-B14F-4D97-AF65-F5344CB8AC3E}">
        <p14:creationId xmlns:p14="http://schemas.microsoft.com/office/powerpoint/2010/main" val="3998651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1AE524-E97D-4423-9EA0-8193E65E2755}"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CC0A1-F066-449F-AA4C-515FEE8035AC}"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3661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1AE524-E97D-4423-9EA0-8193E65E2755}"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CC0A1-F066-449F-AA4C-515FEE8035AC}" type="slidenum">
              <a:rPr lang="en-US" smtClean="0"/>
              <a:t>‹#›</a:t>
            </a:fld>
            <a:endParaRPr lang="en-US"/>
          </a:p>
        </p:txBody>
      </p:sp>
    </p:spTree>
    <p:extLst>
      <p:ext uri="{BB962C8B-B14F-4D97-AF65-F5344CB8AC3E}">
        <p14:creationId xmlns:p14="http://schemas.microsoft.com/office/powerpoint/2010/main" val="1029180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1AE524-E97D-4423-9EA0-8193E65E2755}" type="datetimeFigureOut">
              <a:rPr lang="en-US" smtClean="0"/>
              <a:t>7/12/2021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BCC0A1-F066-449F-AA4C-515FEE8035AC}" type="slidenum">
              <a:rPr lang="en-US" smtClean="0"/>
              <a:t>‹#›</a:t>
            </a:fld>
            <a:endParaRPr lang="en-US"/>
          </a:p>
        </p:txBody>
      </p:sp>
    </p:spTree>
    <p:extLst>
      <p:ext uri="{BB962C8B-B14F-4D97-AF65-F5344CB8AC3E}">
        <p14:creationId xmlns:p14="http://schemas.microsoft.com/office/powerpoint/2010/main" val="1093949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1AE524-E97D-4423-9EA0-8193E65E2755}" type="datetimeFigureOut">
              <a:rPr lang="en-US" smtClean="0"/>
              <a:t>7/12/2021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BCC0A1-F066-449F-AA4C-515FEE8035AC}" type="slidenum">
              <a:rPr lang="en-US" smtClean="0"/>
              <a:t>‹#›</a:t>
            </a:fld>
            <a:endParaRPr lang="en-US"/>
          </a:p>
        </p:txBody>
      </p:sp>
    </p:spTree>
    <p:extLst>
      <p:ext uri="{BB962C8B-B14F-4D97-AF65-F5344CB8AC3E}">
        <p14:creationId xmlns:p14="http://schemas.microsoft.com/office/powerpoint/2010/main" val="3891403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AE524-E97D-4423-9EA0-8193E65E2755}"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CC0A1-F066-449F-AA4C-515FEE8035AC}" type="slidenum">
              <a:rPr lang="en-US" smtClean="0"/>
              <a:t>‹#›</a:t>
            </a:fld>
            <a:endParaRPr lang="en-US"/>
          </a:p>
        </p:txBody>
      </p:sp>
    </p:spTree>
    <p:extLst>
      <p:ext uri="{BB962C8B-B14F-4D97-AF65-F5344CB8AC3E}">
        <p14:creationId xmlns:p14="http://schemas.microsoft.com/office/powerpoint/2010/main" val="301680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AE524-E97D-4423-9EA0-8193E65E2755}"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CC0A1-F066-449F-AA4C-515FEE8035AC}" type="slidenum">
              <a:rPr lang="en-US" smtClean="0"/>
              <a:t>‹#›</a:t>
            </a:fld>
            <a:endParaRPr lang="en-US"/>
          </a:p>
        </p:txBody>
      </p:sp>
    </p:spTree>
    <p:extLst>
      <p:ext uri="{BB962C8B-B14F-4D97-AF65-F5344CB8AC3E}">
        <p14:creationId xmlns:p14="http://schemas.microsoft.com/office/powerpoint/2010/main" val="4161624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AE524-E97D-4423-9EA0-8193E65E2755}"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CC0A1-F066-449F-AA4C-515FEE8035AC}" type="slidenum">
              <a:rPr lang="en-US" smtClean="0"/>
              <a:t>‹#›</a:t>
            </a:fld>
            <a:endParaRPr lang="en-US"/>
          </a:p>
        </p:txBody>
      </p:sp>
    </p:spTree>
    <p:extLst>
      <p:ext uri="{BB962C8B-B14F-4D97-AF65-F5344CB8AC3E}">
        <p14:creationId xmlns:p14="http://schemas.microsoft.com/office/powerpoint/2010/main" val="601913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1AE524-E97D-4423-9EA0-8193E65E2755}"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CC0A1-F066-449F-AA4C-515FEE8035AC}" type="slidenum">
              <a:rPr lang="en-US" smtClean="0"/>
              <a:t>‹#›</a:t>
            </a:fld>
            <a:endParaRPr lang="en-US"/>
          </a:p>
        </p:txBody>
      </p:sp>
    </p:spTree>
    <p:extLst>
      <p:ext uri="{BB962C8B-B14F-4D97-AF65-F5344CB8AC3E}">
        <p14:creationId xmlns:p14="http://schemas.microsoft.com/office/powerpoint/2010/main" val="2973812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1AE524-E97D-4423-9EA0-8193E65E2755}"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CC0A1-F066-449F-AA4C-515FEE8035AC}" type="slidenum">
              <a:rPr lang="en-US" smtClean="0"/>
              <a:t>‹#›</a:t>
            </a:fld>
            <a:endParaRPr lang="en-US"/>
          </a:p>
        </p:txBody>
      </p:sp>
    </p:spTree>
    <p:extLst>
      <p:ext uri="{BB962C8B-B14F-4D97-AF65-F5344CB8AC3E}">
        <p14:creationId xmlns:p14="http://schemas.microsoft.com/office/powerpoint/2010/main" val="417233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1AE524-E97D-4423-9EA0-8193E65E2755}" type="datetimeFigureOut">
              <a:rPr lang="en-US" smtClean="0"/>
              <a:t>7/12/2021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BCC0A1-F066-449F-AA4C-515FEE8035AC}" type="slidenum">
              <a:rPr lang="en-US" smtClean="0"/>
              <a:t>‹#›</a:t>
            </a:fld>
            <a:endParaRPr lang="en-US"/>
          </a:p>
        </p:txBody>
      </p:sp>
    </p:spTree>
    <p:extLst>
      <p:ext uri="{BB962C8B-B14F-4D97-AF65-F5344CB8AC3E}">
        <p14:creationId xmlns:p14="http://schemas.microsoft.com/office/powerpoint/2010/main" val="308920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1AE524-E97D-4423-9EA0-8193E65E2755}" type="datetimeFigureOut">
              <a:rPr lang="en-US" smtClean="0"/>
              <a:t>7/12/2021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BCC0A1-F066-449F-AA4C-515FEE8035AC}" type="slidenum">
              <a:rPr lang="en-US" smtClean="0"/>
              <a:t>‹#›</a:t>
            </a:fld>
            <a:endParaRPr lang="en-US"/>
          </a:p>
        </p:txBody>
      </p:sp>
    </p:spTree>
    <p:extLst>
      <p:ext uri="{BB962C8B-B14F-4D97-AF65-F5344CB8AC3E}">
        <p14:creationId xmlns:p14="http://schemas.microsoft.com/office/powerpoint/2010/main" val="2349488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71AE524-E97D-4423-9EA0-8193E65E2755}" type="datetimeFigureOut">
              <a:rPr lang="en-US" smtClean="0"/>
              <a:t>7/12/2021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BCC0A1-F066-449F-AA4C-515FEE8035AC}" type="slidenum">
              <a:rPr lang="en-US" smtClean="0"/>
              <a:t>‹#›</a:t>
            </a:fld>
            <a:endParaRPr lang="en-US"/>
          </a:p>
        </p:txBody>
      </p:sp>
    </p:spTree>
    <p:extLst>
      <p:ext uri="{BB962C8B-B14F-4D97-AF65-F5344CB8AC3E}">
        <p14:creationId xmlns:p14="http://schemas.microsoft.com/office/powerpoint/2010/main" val="30436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1AE524-E97D-4423-9EA0-8193E65E2755}"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CC0A1-F066-449F-AA4C-515FEE8035AC}" type="slidenum">
              <a:rPr lang="en-US" smtClean="0"/>
              <a:t>‹#›</a:t>
            </a:fld>
            <a:endParaRPr lang="en-US"/>
          </a:p>
        </p:txBody>
      </p:sp>
    </p:spTree>
    <p:extLst>
      <p:ext uri="{BB962C8B-B14F-4D97-AF65-F5344CB8AC3E}">
        <p14:creationId xmlns:p14="http://schemas.microsoft.com/office/powerpoint/2010/main" val="3319766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1AE524-E97D-4423-9EA0-8193E65E2755}"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CC0A1-F066-449F-AA4C-515FEE8035AC}" type="slidenum">
              <a:rPr lang="en-US" smtClean="0"/>
              <a:t>‹#›</a:t>
            </a:fld>
            <a:endParaRPr lang="en-US"/>
          </a:p>
        </p:txBody>
      </p:sp>
    </p:spTree>
    <p:extLst>
      <p:ext uri="{BB962C8B-B14F-4D97-AF65-F5344CB8AC3E}">
        <p14:creationId xmlns:p14="http://schemas.microsoft.com/office/powerpoint/2010/main" val="354581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71AE524-E97D-4423-9EA0-8193E65E2755}" type="datetimeFigureOut">
              <a:rPr lang="en-US" smtClean="0"/>
              <a:t>7/12/2021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FBCC0A1-F066-449F-AA4C-515FEE8035AC}" type="slidenum">
              <a:rPr lang="en-US" smtClean="0"/>
              <a:t>‹#›</a:t>
            </a:fld>
            <a:endParaRPr lang="en-US"/>
          </a:p>
        </p:txBody>
      </p:sp>
    </p:spTree>
    <p:extLst>
      <p:ext uri="{BB962C8B-B14F-4D97-AF65-F5344CB8AC3E}">
        <p14:creationId xmlns:p14="http://schemas.microsoft.com/office/powerpoint/2010/main" val="66970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3.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40.png"/><Relationship Id="rId4"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0A1BF-327C-47BE-8921-0759A7FB4AE1}"/>
              </a:ext>
            </a:extLst>
          </p:cNvPr>
          <p:cNvSpPr>
            <a:spLocks noGrp="1"/>
          </p:cNvSpPr>
          <p:nvPr>
            <p:ph type="ctrTitle"/>
          </p:nvPr>
        </p:nvSpPr>
        <p:spPr>
          <a:xfrm>
            <a:off x="1676400" y="1274762"/>
            <a:ext cx="9144000" cy="1088859"/>
          </a:xfrm>
        </p:spPr>
        <p:txBody>
          <a:bodyPr/>
          <a:lstStyle/>
          <a:p>
            <a:r>
              <a:rPr lang="en-US" dirty="0"/>
              <a:t>Regular Meeting</a:t>
            </a:r>
            <a:endParaRPr lang="en-US" sz="4000" dirty="0"/>
          </a:p>
        </p:txBody>
      </p:sp>
      <p:sp>
        <p:nvSpPr>
          <p:cNvPr id="3" name="Subtitle 2">
            <a:extLst>
              <a:ext uri="{FF2B5EF4-FFF2-40B4-BE49-F238E27FC236}">
                <a16:creationId xmlns:a16="http://schemas.microsoft.com/office/drawing/2014/main" id="{960206BB-F62D-4247-931B-EF247983DAC1}"/>
              </a:ext>
            </a:extLst>
          </p:cNvPr>
          <p:cNvSpPr>
            <a:spLocks noGrp="1"/>
          </p:cNvSpPr>
          <p:nvPr>
            <p:ph type="subTitle" idx="1"/>
          </p:nvPr>
        </p:nvSpPr>
        <p:spPr/>
        <p:txBody>
          <a:bodyPr/>
          <a:lstStyle/>
          <a:p>
            <a:r>
              <a:rPr lang="en-US" dirty="0"/>
              <a:t>Lihui Ji</a:t>
            </a:r>
          </a:p>
          <a:p>
            <a:r>
              <a:rPr lang="en-US" altLang="zh-CN" dirty="0"/>
              <a:t>July 6</a:t>
            </a:r>
            <a:r>
              <a:rPr lang="en-US" dirty="0"/>
              <a:t>, 2021</a:t>
            </a:r>
          </a:p>
        </p:txBody>
      </p:sp>
      <p:sp>
        <p:nvSpPr>
          <p:cNvPr id="4" name="Title 1">
            <a:extLst>
              <a:ext uri="{FF2B5EF4-FFF2-40B4-BE49-F238E27FC236}">
                <a16:creationId xmlns:a16="http://schemas.microsoft.com/office/drawing/2014/main" id="{5EB6F903-66BB-4491-8C55-9931C9ECFB26}"/>
              </a:ext>
            </a:extLst>
          </p:cNvPr>
          <p:cNvSpPr txBox="1">
            <a:spLocks/>
          </p:cNvSpPr>
          <p:nvPr/>
        </p:nvSpPr>
        <p:spPr>
          <a:xfrm>
            <a:off x="1676400" y="1274762"/>
            <a:ext cx="9144000" cy="239273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br>
              <a:rPr kumimoji="0" lang="en-US" sz="6000" b="0" i="0" u="none" strike="noStrike" kern="1200" cap="none" spc="0" normalizeH="0" baseline="0" noProof="0" dirty="0">
                <a:ln>
                  <a:noFill/>
                </a:ln>
                <a:solidFill>
                  <a:prstClr val="black"/>
                </a:solidFill>
                <a:effectLst/>
                <a:uLnTx/>
                <a:uFillTx/>
                <a:latin typeface="Tw Cen MT" panose="020B0602020104020603"/>
                <a:ea typeface="+mj-ea"/>
                <a:cs typeface="+mj-cs"/>
              </a:rPr>
            </a:br>
            <a:endParaRPr kumimoji="0" lang="en-US" sz="4000" b="0" i="0" u="none" strike="noStrike" kern="1200" cap="none" spc="0" normalizeH="0" baseline="0" noProof="0" dirty="0">
              <a:ln>
                <a:noFill/>
              </a:ln>
              <a:solidFill>
                <a:prstClr val="black"/>
              </a:solidFill>
              <a:effectLst/>
              <a:uLnTx/>
              <a:uFillTx/>
              <a:latin typeface="Tw Cen MT" panose="020B0602020104020603"/>
              <a:ea typeface="+mj-ea"/>
              <a:cs typeface="+mj-cs"/>
            </a:endParaRPr>
          </a:p>
        </p:txBody>
      </p:sp>
      <p:sp>
        <p:nvSpPr>
          <p:cNvPr id="5" name="Title 1">
            <a:extLst>
              <a:ext uri="{FF2B5EF4-FFF2-40B4-BE49-F238E27FC236}">
                <a16:creationId xmlns:a16="http://schemas.microsoft.com/office/drawing/2014/main" id="{8C90E671-62D3-4C95-8EDA-A1776A233141}"/>
              </a:ext>
            </a:extLst>
          </p:cNvPr>
          <p:cNvSpPr txBox="1">
            <a:spLocks/>
          </p:cNvSpPr>
          <p:nvPr/>
        </p:nvSpPr>
        <p:spPr>
          <a:xfrm>
            <a:off x="1676400" y="2532145"/>
            <a:ext cx="9144000" cy="72381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4000" b="0" i="0" u="none" strike="noStrike" kern="1200" cap="none" spc="0" normalizeH="0" baseline="0" noProof="0" dirty="0">
                <a:ln>
                  <a:noFill/>
                </a:ln>
                <a:solidFill>
                  <a:prstClr val="black"/>
                </a:solidFill>
                <a:effectLst/>
                <a:uLnTx/>
                <a:uFillTx/>
                <a:latin typeface="Tw Cen MT" panose="020B0602020104020603"/>
                <a:ea typeface="+mj-ea"/>
                <a:cs typeface="+mj-cs"/>
              </a:rPr>
              <a:t>Raindrop Model Description</a:t>
            </a:r>
            <a:endParaRPr kumimoji="0" lang="en-US" sz="4000" b="0" i="0" u="none" strike="noStrike" kern="1200" cap="none" spc="0" normalizeH="0" baseline="0" noProof="0" dirty="0">
              <a:ln>
                <a:noFill/>
              </a:ln>
              <a:solidFill>
                <a:prstClr val="black"/>
              </a:solidFill>
              <a:effectLst/>
              <a:uLnTx/>
              <a:uFillTx/>
              <a:latin typeface="Tw Cen MT" panose="020B0602020104020603"/>
              <a:ea typeface="+mj-ea"/>
              <a:cs typeface="+mj-cs"/>
            </a:endParaRPr>
          </a:p>
        </p:txBody>
      </p:sp>
    </p:spTree>
    <p:extLst>
      <p:ext uri="{BB962C8B-B14F-4D97-AF65-F5344CB8AC3E}">
        <p14:creationId xmlns:p14="http://schemas.microsoft.com/office/powerpoint/2010/main" val="1566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Physical Boundary Conditions</a:t>
            </a:r>
          </a:p>
        </p:txBody>
      </p:sp>
      <p:sp>
        <p:nvSpPr>
          <p:cNvPr id="6" name="Content Placeholder 5">
            <a:extLst>
              <a:ext uri="{FF2B5EF4-FFF2-40B4-BE49-F238E27FC236}">
                <a16:creationId xmlns:a16="http://schemas.microsoft.com/office/drawing/2014/main" id="{7D8A41CC-92DB-4727-AC89-E955C3BFF1DF}"/>
              </a:ext>
            </a:extLst>
          </p:cNvPr>
          <p:cNvSpPr>
            <a:spLocks noGrp="1"/>
          </p:cNvSpPr>
          <p:nvPr>
            <p:ph sz="quarter" idx="13"/>
          </p:nvPr>
        </p:nvSpPr>
        <p:spPr>
          <a:xfrm>
            <a:off x="5563820" y="6066069"/>
            <a:ext cx="10363826" cy="4496789"/>
          </a:xfrm>
        </p:spPr>
        <p:txBody>
          <a:bodyPr/>
          <a:lstStyle/>
          <a:p>
            <a:pPr marL="0" indent="0">
              <a:buNone/>
            </a:pPr>
            <a:endParaRPr lang="en-US" cap="none" dirty="0"/>
          </a:p>
          <a:p>
            <a:pPr marL="0" indent="0">
              <a:buNone/>
            </a:pPr>
            <a:endParaRPr lang="en-US" sz="1400" cap="none"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4E6A2C2-A00F-4599-971B-E2781A31753A}"/>
              </a:ext>
            </a:extLst>
          </p:cNvPr>
          <p:cNvSpPr txBox="1"/>
          <p:nvPr/>
        </p:nvSpPr>
        <p:spPr>
          <a:xfrm>
            <a:off x="913775" y="1393303"/>
            <a:ext cx="10224396" cy="4693401"/>
          </a:xfrm>
          <a:prstGeom prst="rect">
            <a:avLst/>
          </a:prstGeom>
          <a:noFill/>
        </p:spPr>
        <p:txBody>
          <a:bodyPr wrap="square" rtlCol="0">
            <a:spAutoFit/>
          </a:bodyPr>
          <a:lstStyle/>
          <a:p>
            <a:pPr marL="342900" marR="0" lvl="0" indent="-342900">
              <a:lnSpc>
                <a:spcPct val="107000"/>
              </a:lnSpc>
              <a:spcBef>
                <a:spcPts val="0"/>
              </a:spcBef>
              <a:spcAft>
                <a:spcPts val="0"/>
              </a:spcAft>
              <a:buFont typeface="Wingdings" panose="05000000000000000000" pitchFamily="2" charset="2"/>
              <a:buChar char="q"/>
            </a:pPr>
            <a:r>
              <a:rPr lang="en-US" sz="2400" dirty="0"/>
              <a:t>Water fraction: </a:t>
            </a:r>
            <a:r>
              <a:rPr lang="en-US" sz="2400" dirty="0" err="1"/>
              <a:t>Inletoutlet</a:t>
            </a:r>
            <a:r>
              <a:rPr lang="en-US" sz="2400" dirty="0"/>
              <a:t> </a:t>
            </a:r>
          </a:p>
          <a:p>
            <a:pPr marR="0" lvl="0">
              <a:lnSpc>
                <a:spcPct val="107000"/>
              </a:lnSpc>
              <a:spcBef>
                <a:spcPts val="0"/>
              </a:spcBef>
              <a:spcAft>
                <a:spcPts val="0"/>
              </a:spcAft>
            </a:pPr>
            <a:r>
              <a:rPr lang="en-US" sz="2000" dirty="0"/>
              <a:t>    The </a:t>
            </a:r>
            <a:r>
              <a:rPr lang="en-US" sz="2000" dirty="0" err="1"/>
              <a:t>inletOutlet</a:t>
            </a:r>
            <a:r>
              <a:rPr lang="en-US" sz="2000" dirty="0"/>
              <a:t> condition is one derived from mixed, which switches between </a:t>
            </a:r>
            <a:r>
              <a:rPr lang="en-US" sz="2000" dirty="0" err="1"/>
              <a:t>zeroGradient</a:t>
            </a:r>
            <a:r>
              <a:rPr lang="en-US" sz="2000" dirty="0"/>
              <a:t> when the fluid flows out of the domain at a patch face, and </a:t>
            </a:r>
            <a:r>
              <a:rPr lang="en-US" sz="2000" dirty="0" err="1"/>
              <a:t>fixedValue</a:t>
            </a:r>
            <a:r>
              <a:rPr lang="en-US" sz="2000" dirty="0"/>
              <a:t>, when the fluid is flowing into the domain. For inflow, the inlet value is specified by an </a:t>
            </a:r>
            <a:r>
              <a:rPr lang="en-US" sz="2000" dirty="0" err="1"/>
              <a:t>inletValue</a:t>
            </a:r>
            <a:r>
              <a:rPr lang="en-US" sz="2000" dirty="0"/>
              <a:t> entry.</a:t>
            </a:r>
          </a:p>
          <a:p>
            <a:pPr marL="457200" marR="0">
              <a:lnSpc>
                <a:spcPct val="107000"/>
              </a:lnSpc>
              <a:spcBef>
                <a:spcPts val="0"/>
              </a:spcBef>
              <a:spcAft>
                <a:spcPts val="800"/>
              </a:spcAft>
            </a:pPr>
            <a:endParaRPr lang="en-US" sz="2000" dirty="0"/>
          </a:p>
          <a:p>
            <a:pPr marL="342900" marR="0" lvl="0" indent="-342900">
              <a:lnSpc>
                <a:spcPct val="107000"/>
              </a:lnSpc>
              <a:spcBef>
                <a:spcPts val="0"/>
              </a:spcBef>
              <a:spcAft>
                <a:spcPts val="0"/>
              </a:spcAft>
              <a:buFont typeface="Wingdings" panose="05000000000000000000" pitchFamily="2" charset="2"/>
              <a:buChar char="q"/>
            </a:pPr>
            <a:r>
              <a:rPr lang="en-US" sz="2400" dirty="0"/>
              <a:t>Velocity: </a:t>
            </a:r>
            <a:r>
              <a:rPr lang="en-US" sz="2400" dirty="0" err="1"/>
              <a:t>pressureInletOutletVelocity</a:t>
            </a:r>
            <a:endParaRPr lang="en-US" sz="2400" dirty="0"/>
          </a:p>
          <a:p>
            <a:pPr marR="0" lvl="0">
              <a:lnSpc>
                <a:spcPct val="107000"/>
              </a:lnSpc>
              <a:spcBef>
                <a:spcPts val="0"/>
              </a:spcBef>
              <a:spcAft>
                <a:spcPts val="0"/>
              </a:spcAft>
            </a:pPr>
            <a:r>
              <a:rPr lang="en-US" sz="2000" dirty="0"/>
              <a:t>      This velocity inlet/outlet boundary condition is applied to pressure boundaries where the pressure is specified. A zero-gradient condition is applied for outflow (as defined by the flux); for inflow, the velocity is obtained from the patch-face normal component of the internal-cell value.</a:t>
            </a:r>
          </a:p>
          <a:p>
            <a:pPr marR="0" lvl="0">
              <a:lnSpc>
                <a:spcPct val="107000"/>
              </a:lnSpc>
              <a:spcBef>
                <a:spcPts val="0"/>
              </a:spcBef>
              <a:spcAft>
                <a:spcPts val="0"/>
              </a:spcAft>
            </a:pPr>
            <a:endParaRPr lang="en-US" sz="2000" dirty="0"/>
          </a:p>
          <a:p>
            <a:pPr marL="342900" marR="0" lvl="0" indent="-342900">
              <a:lnSpc>
                <a:spcPct val="107000"/>
              </a:lnSpc>
              <a:spcBef>
                <a:spcPts val="0"/>
              </a:spcBef>
              <a:spcAft>
                <a:spcPts val="0"/>
              </a:spcAft>
              <a:buFont typeface="Wingdings" panose="05000000000000000000" pitchFamily="2" charset="2"/>
              <a:buChar char="q"/>
            </a:pPr>
            <a:r>
              <a:rPr lang="en-US" sz="2400" dirty="0" err="1"/>
              <a:t>P_rgh</a:t>
            </a:r>
            <a:r>
              <a:rPr lang="en-US" sz="2400" dirty="0"/>
              <a:t>: </a:t>
            </a:r>
            <a:r>
              <a:rPr lang="en-US" sz="2400" dirty="0" err="1"/>
              <a:t>totalPressure</a:t>
            </a:r>
            <a:r>
              <a:rPr lang="en-US" sz="2400" dirty="0"/>
              <a:t> (uniform 80000)</a:t>
            </a:r>
          </a:p>
          <a:p>
            <a:pPr marR="0" lvl="0">
              <a:lnSpc>
                <a:spcPct val="107000"/>
              </a:lnSpc>
              <a:spcBef>
                <a:spcPts val="0"/>
              </a:spcBef>
              <a:spcAft>
                <a:spcPts val="0"/>
              </a:spcAft>
            </a:pPr>
            <a:r>
              <a:rPr lang="en-US" sz="2400" dirty="0"/>
              <a:t>    </a:t>
            </a:r>
            <a:r>
              <a:rPr lang="en-US" sz="2000" dirty="0"/>
              <a:t>P: Calculated from </a:t>
            </a:r>
            <a:r>
              <a:rPr lang="en-US" sz="2000" dirty="0" err="1"/>
              <a:t>P_rgh</a:t>
            </a:r>
            <a:r>
              <a:rPr lang="en-US" sz="2000" dirty="0"/>
              <a:t> (total pressure)</a:t>
            </a:r>
          </a:p>
          <a:p>
            <a:pPr marL="457200" marR="0">
              <a:lnSpc>
                <a:spcPct val="107000"/>
              </a:lnSpc>
              <a:spcBef>
                <a:spcPts val="0"/>
              </a:spcBef>
              <a:spcAft>
                <a:spcPts val="80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15" name="Picture 14">
            <a:extLst>
              <a:ext uri="{FF2B5EF4-FFF2-40B4-BE49-F238E27FC236}">
                <a16:creationId xmlns:a16="http://schemas.microsoft.com/office/drawing/2014/main" id="{757F6886-6723-47D4-83AB-244D8A40DD62}"/>
              </a:ext>
            </a:extLst>
          </p:cNvPr>
          <p:cNvPicPr/>
          <p:nvPr/>
        </p:nvPicPr>
        <p:blipFill>
          <a:blip r:embed="rId3"/>
          <a:stretch>
            <a:fillRect/>
          </a:stretch>
        </p:blipFill>
        <p:spPr>
          <a:xfrm>
            <a:off x="6259506" y="4979971"/>
            <a:ext cx="1960366" cy="682841"/>
          </a:xfrm>
          <a:prstGeom prst="rect">
            <a:avLst/>
          </a:prstGeom>
        </p:spPr>
      </p:pic>
    </p:spTree>
    <p:extLst>
      <p:ext uri="{BB962C8B-B14F-4D97-AF65-F5344CB8AC3E}">
        <p14:creationId xmlns:p14="http://schemas.microsoft.com/office/powerpoint/2010/main" val="127296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Demo of Boundary settings</a:t>
            </a:r>
          </a:p>
        </p:txBody>
      </p:sp>
      <p:sp>
        <p:nvSpPr>
          <p:cNvPr id="6" name="Content Placeholder 5">
            <a:extLst>
              <a:ext uri="{FF2B5EF4-FFF2-40B4-BE49-F238E27FC236}">
                <a16:creationId xmlns:a16="http://schemas.microsoft.com/office/drawing/2014/main" id="{7D8A41CC-92DB-4727-AC89-E955C3BFF1DF}"/>
              </a:ext>
            </a:extLst>
          </p:cNvPr>
          <p:cNvSpPr>
            <a:spLocks noGrp="1"/>
          </p:cNvSpPr>
          <p:nvPr>
            <p:ph sz="quarter" idx="13"/>
          </p:nvPr>
        </p:nvSpPr>
        <p:spPr>
          <a:xfrm>
            <a:off x="5563820" y="6066069"/>
            <a:ext cx="10363826" cy="4496789"/>
          </a:xfrm>
        </p:spPr>
        <p:txBody>
          <a:bodyPr/>
          <a:lstStyle/>
          <a:p>
            <a:pPr marL="0" indent="0">
              <a:buNone/>
            </a:pPr>
            <a:endParaRPr lang="en-US" cap="none" dirty="0"/>
          </a:p>
          <a:p>
            <a:pPr marL="0" indent="0">
              <a:buNone/>
            </a:pPr>
            <a:endParaRPr lang="en-US" sz="1400" cap="none" dirty="0">
              <a:latin typeface="Times New Roman" panose="02020603050405020304" pitchFamily="18" charset="0"/>
              <a:cs typeface="Times New Roman" panose="02020603050405020304" pitchFamily="18" charset="0"/>
            </a:endParaRPr>
          </a:p>
        </p:txBody>
      </p:sp>
      <p:pic>
        <p:nvPicPr>
          <p:cNvPr id="3" name="simple_demo">
            <a:hlinkClick r:id="" action="ppaction://media"/>
            <a:extLst>
              <a:ext uri="{FF2B5EF4-FFF2-40B4-BE49-F238E27FC236}">
                <a16:creationId xmlns:a16="http://schemas.microsoft.com/office/drawing/2014/main" id="{F7955959-EC2C-4008-B1C7-68E14FA51D0C}"/>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316045" y="1240143"/>
            <a:ext cx="3295650" cy="4943475"/>
          </a:xfrm>
          <a:prstGeom prst="rect">
            <a:avLst/>
          </a:prstGeom>
        </p:spPr>
      </p:pic>
    </p:spTree>
    <p:extLst>
      <p:ext uri="{BB962C8B-B14F-4D97-AF65-F5344CB8AC3E}">
        <p14:creationId xmlns:p14="http://schemas.microsoft.com/office/powerpoint/2010/main" val="86112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Discretize Schemes</a:t>
            </a:r>
          </a:p>
        </p:txBody>
      </p:sp>
      <p:sp>
        <p:nvSpPr>
          <p:cNvPr id="6" name="Content Placeholder 5">
            <a:extLst>
              <a:ext uri="{FF2B5EF4-FFF2-40B4-BE49-F238E27FC236}">
                <a16:creationId xmlns:a16="http://schemas.microsoft.com/office/drawing/2014/main" id="{7D8A41CC-92DB-4727-AC89-E955C3BFF1DF}"/>
              </a:ext>
            </a:extLst>
          </p:cNvPr>
          <p:cNvSpPr>
            <a:spLocks noGrp="1"/>
          </p:cNvSpPr>
          <p:nvPr>
            <p:ph sz="quarter" idx="13"/>
          </p:nvPr>
        </p:nvSpPr>
        <p:spPr>
          <a:xfrm>
            <a:off x="5563820" y="6066069"/>
            <a:ext cx="10363826" cy="4496789"/>
          </a:xfrm>
        </p:spPr>
        <p:txBody>
          <a:bodyPr/>
          <a:lstStyle/>
          <a:p>
            <a:pPr marL="0" indent="0">
              <a:buNone/>
            </a:pPr>
            <a:endParaRPr lang="en-US" cap="none" dirty="0"/>
          </a:p>
          <a:p>
            <a:pPr marL="0" indent="0">
              <a:buNone/>
            </a:pPr>
            <a:endParaRPr lang="en-US" sz="1400" cap="none"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C0D0F2B-5E01-4B7E-9BA6-5799217D24B8}"/>
              </a:ext>
            </a:extLst>
          </p:cNvPr>
          <p:cNvSpPr txBox="1"/>
          <p:nvPr/>
        </p:nvSpPr>
        <p:spPr>
          <a:xfrm>
            <a:off x="1160834" y="1225689"/>
            <a:ext cx="5541523" cy="5632311"/>
          </a:xfrm>
          <a:prstGeom prst="rect">
            <a:avLst/>
          </a:prstGeom>
          <a:noFill/>
        </p:spPr>
        <p:txBody>
          <a:bodyPr wrap="square" rtlCol="0">
            <a:spAutoFit/>
          </a:bodyPr>
          <a:lstStyle/>
          <a:p>
            <a:r>
              <a:rPr lang="en-US" dirty="0" err="1"/>
              <a:t>ddtSchemes</a:t>
            </a:r>
            <a:endParaRPr lang="en-US" dirty="0"/>
          </a:p>
          <a:p>
            <a:r>
              <a:rPr lang="en-US" dirty="0"/>
              <a:t>{</a:t>
            </a:r>
          </a:p>
          <a:p>
            <a:r>
              <a:rPr lang="en-US" dirty="0"/>
              <a:t>    default         Euler;</a:t>
            </a:r>
          </a:p>
          <a:p>
            <a:r>
              <a:rPr lang="en-US" dirty="0"/>
              <a:t>}</a:t>
            </a:r>
          </a:p>
          <a:p>
            <a:endParaRPr lang="en-US" dirty="0"/>
          </a:p>
          <a:p>
            <a:r>
              <a:rPr lang="en-US" dirty="0" err="1"/>
              <a:t>gradSchemes</a:t>
            </a:r>
            <a:endParaRPr lang="en-US" dirty="0"/>
          </a:p>
          <a:p>
            <a:r>
              <a:rPr lang="en-US" dirty="0"/>
              <a:t>{</a:t>
            </a:r>
          </a:p>
          <a:p>
            <a:r>
              <a:rPr lang="en-US" dirty="0"/>
              <a:t>    default         Gauss linear;</a:t>
            </a:r>
          </a:p>
          <a:p>
            <a:r>
              <a:rPr lang="en-US" dirty="0"/>
              <a:t>}</a:t>
            </a:r>
          </a:p>
          <a:p>
            <a:endParaRPr lang="en-US" dirty="0"/>
          </a:p>
          <a:p>
            <a:r>
              <a:rPr lang="en-US" dirty="0" err="1"/>
              <a:t>divSchemes</a:t>
            </a:r>
            <a:endParaRPr lang="en-US" dirty="0"/>
          </a:p>
          <a:p>
            <a:r>
              <a:rPr lang="en-US" dirty="0"/>
              <a:t>{</a:t>
            </a:r>
          </a:p>
          <a:p>
            <a:r>
              <a:rPr lang="en-US" dirty="0"/>
              <a:t>    div(</a:t>
            </a:r>
            <a:r>
              <a:rPr lang="en-US" dirty="0" err="1"/>
              <a:t>rhoPhi,U</a:t>
            </a:r>
            <a:r>
              <a:rPr lang="en-US" dirty="0"/>
              <a:t>)   Gauss </a:t>
            </a:r>
            <a:r>
              <a:rPr lang="en-US" dirty="0" err="1"/>
              <a:t>linearUpwind</a:t>
            </a:r>
            <a:r>
              <a:rPr lang="en-US" dirty="0"/>
              <a:t> grad(U);</a:t>
            </a:r>
          </a:p>
          <a:p>
            <a:r>
              <a:rPr lang="en-US" dirty="0"/>
              <a:t>    div(</a:t>
            </a:r>
            <a:r>
              <a:rPr lang="en-US" dirty="0" err="1"/>
              <a:t>phi,alpha</a:t>
            </a:r>
            <a:r>
              <a:rPr lang="en-US" dirty="0"/>
              <a:t>)  Gauss </a:t>
            </a:r>
            <a:r>
              <a:rPr lang="en-US" dirty="0" err="1"/>
              <a:t>interfaceCompression</a:t>
            </a:r>
            <a:r>
              <a:rPr lang="en-US" dirty="0"/>
              <a:t> </a:t>
            </a:r>
            <a:r>
              <a:rPr lang="en-US" dirty="0" err="1"/>
              <a:t>vanLeer</a:t>
            </a:r>
            <a:r>
              <a:rPr lang="en-US" dirty="0"/>
              <a:t> 1;</a:t>
            </a:r>
          </a:p>
          <a:p>
            <a:r>
              <a:rPr lang="en-US" dirty="0"/>
              <a:t>    div(</a:t>
            </a:r>
            <a:r>
              <a:rPr lang="en-US" dirty="0" err="1"/>
              <a:t>phi,k</a:t>
            </a:r>
            <a:r>
              <a:rPr lang="en-US" dirty="0"/>
              <a:t>)      Gauss upwind;</a:t>
            </a:r>
          </a:p>
          <a:p>
            <a:r>
              <a:rPr lang="en-US" dirty="0"/>
              <a:t>    div(</a:t>
            </a:r>
            <a:r>
              <a:rPr lang="en-US" dirty="0" err="1"/>
              <a:t>phi,epsilon</a:t>
            </a:r>
            <a:r>
              <a:rPr lang="en-US" dirty="0"/>
              <a:t>) Gauss upwind;</a:t>
            </a:r>
          </a:p>
          <a:p>
            <a:r>
              <a:rPr lang="en-US" dirty="0"/>
              <a:t>    div(((rho*</a:t>
            </a:r>
            <a:r>
              <a:rPr lang="en-US" dirty="0" err="1"/>
              <a:t>nuEff</a:t>
            </a:r>
            <a:r>
              <a:rPr lang="en-US" dirty="0"/>
              <a:t>)*dev2(T(grad(U))))) Gauss linear;</a:t>
            </a:r>
          </a:p>
          <a:p>
            <a:r>
              <a:rPr lang="en-US" dirty="0"/>
              <a:t>}</a:t>
            </a:r>
          </a:p>
          <a:p>
            <a:endParaRPr lang="en-US" dirty="0"/>
          </a:p>
          <a:p>
            <a:endParaRPr lang="en-US" dirty="0"/>
          </a:p>
        </p:txBody>
      </p:sp>
      <p:sp>
        <p:nvSpPr>
          <p:cNvPr id="4" name="TextBox 3">
            <a:extLst>
              <a:ext uri="{FF2B5EF4-FFF2-40B4-BE49-F238E27FC236}">
                <a16:creationId xmlns:a16="http://schemas.microsoft.com/office/drawing/2014/main" id="{E8E7AA14-8F1E-4C47-95F5-FD62D3446312}"/>
              </a:ext>
            </a:extLst>
          </p:cNvPr>
          <p:cNvSpPr txBox="1"/>
          <p:nvPr/>
        </p:nvSpPr>
        <p:spPr>
          <a:xfrm>
            <a:off x="6949417" y="1305341"/>
            <a:ext cx="4679004" cy="4801314"/>
          </a:xfrm>
          <a:prstGeom prst="rect">
            <a:avLst/>
          </a:prstGeom>
          <a:noFill/>
        </p:spPr>
        <p:txBody>
          <a:bodyPr wrap="square" rtlCol="0">
            <a:spAutoFit/>
          </a:bodyPr>
          <a:lstStyle/>
          <a:p>
            <a:r>
              <a:rPr lang="en-US" dirty="0" err="1"/>
              <a:t>laplacianSchemes</a:t>
            </a:r>
            <a:endParaRPr lang="en-US" dirty="0"/>
          </a:p>
          <a:p>
            <a:r>
              <a:rPr lang="en-US" dirty="0"/>
              <a:t>{</a:t>
            </a:r>
          </a:p>
          <a:p>
            <a:r>
              <a:rPr lang="en-US" dirty="0"/>
              <a:t>    default         Gauss linear corrected;</a:t>
            </a:r>
          </a:p>
          <a:p>
            <a:r>
              <a:rPr lang="en-US" dirty="0"/>
              <a:t>}</a:t>
            </a:r>
          </a:p>
          <a:p>
            <a:endParaRPr lang="en-US" dirty="0"/>
          </a:p>
          <a:p>
            <a:r>
              <a:rPr lang="en-US" dirty="0" err="1"/>
              <a:t>interpolationSchemes</a:t>
            </a:r>
            <a:endParaRPr lang="en-US" dirty="0"/>
          </a:p>
          <a:p>
            <a:r>
              <a:rPr lang="en-US" dirty="0"/>
              <a:t>{</a:t>
            </a:r>
          </a:p>
          <a:p>
            <a:r>
              <a:rPr lang="en-US" dirty="0"/>
              <a:t>    default         linear;</a:t>
            </a:r>
          </a:p>
          <a:p>
            <a:r>
              <a:rPr lang="en-US" dirty="0"/>
              <a:t>}</a:t>
            </a:r>
          </a:p>
          <a:p>
            <a:endParaRPr lang="en-US" dirty="0"/>
          </a:p>
          <a:p>
            <a:r>
              <a:rPr lang="en-US" dirty="0" err="1"/>
              <a:t>snGradSchemes</a:t>
            </a:r>
            <a:endParaRPr lang="en-US" dirty="0"/>
          </a:p>
          <a:p>
            <a:r>
              <a:rPr lang="en-US" dirty="0"/>
              <a:t>{</a:t>
            </a:r>
          </a:p>
          <a:p>
            <a:r>
              <a:rPr lang="en-US" dirty="0"/>
              <a:t>    default         corrected;</a:t>
            </a:r>
          </a:p>
          <a:p>
            <a:r>
              <a:rPr lang="en-US" dirty="0"/>
              <a:t>//Central-difference </a:t>
            </a:r>
            <a:r>
              <a:rPr lang="en-US" dirty="0" err="1"/>
              <a:t>snGrad</a:t>
            </a:r>
            <a:r>
              <a:rPr lang="en-US" dirty="0"/>
              <a:t> scheme with non-orthogonal correction</a:t>
            </a:r>
          </a:p>
          <a:p>
            <a:r>
              <a:rPr lang="en-US" dirty="0"/>
              <a:t>}</a:t>
            </a:r>
          </a:p>
          <a:p>
            <a:endParaRPr lang="en-US" dirty="0"/>
          </a:p>
        </p:txBody>
      </p:sp>
    </p:spTree>
    <p:extLst>
      <p:ext uri="{BB962C8B-B14F-4D97-AF65-F5344CB8AC3E}">
        <p14:creationId xmlns:p14="http://schemas.microsoft.com/office/powerpoint/2010/main" val="86801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Solver Parameters</a:t>
            </a:r>
          </a:p>
        </p:txBody>
      </p:sp>
      <p:sp>
        <p:nvSpPr>
          <p:cNvPr id="6" name="Content Placeholder 5">
            <a:extLst>
              <a:ext uri="{FF2B5EF4-FFF2-40B4-BE49-F238E27FC236}">
                <a16:creationId xmlns:a16="http://schemas.microsoft.com/office/drawing/2014/main" id="{7D8A41CC-92DB-4727-AC89-E955C3BFF1DF}"/>
              </a:ext>
            </a:extLst>
          </p:cNvPr>
          <p:cNvSpPr>
            <a:spLocks noGrp="1"/>
          </p:cNvSpPr>
          <p:nvPr>
            <p:ph sz="quarter" idx="13"/>
          </p:nvPr>
        </p:nvSpPr>
        <p:spPr>
          <a:xfrm>
            <a:off x="5563820" y="6066069"/>
            <a:ext cx="10363826" cy="4496789"/>
          </a:xfrm>
        </p:spPr>
        <p:txBody>
          <a:bodyPr/>
          <a:lstStyle/>
          <a:p>
            <a:pPr marL="0" indent="0">
              <a:buNone/>
            </a:pPr>
            <a:endParaRPr lang="en-US" cap="none" dirty="0"/>
          </a:p>
          <a:p>
            <a:pPr marL="0" indent="0">
              <a:buNone/>
            </a:pPr>
            <a:endParaRPr lang="en-US" sz="1400" cap="none"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7EB69E3-21CD-4E52-91A8-1DE8F424EB3D}"/>
              </a:ext>
            </a:extLst>
          </p:cNvPr>
          <p:cNvSpPr txBox="1"/>
          <p:nvPr/>
        </p:nvSpPr>
        <p:spPr>
          <a:xfrm>
            <a:off x="1646860" y="1681008"/>
            <a:ext cx="4182894" cy="4247317"/>
          </a:xfrm>
          <a:prstGeom prst="rect">
            <a:avLst/>
          </a:prstGeom>
          <a:noFill/>
        </p:spPr>
        <p:txBody>
          <a:bodyPr wrap="square" rtlCol="0">
            <a:spAutoFit/>
          </a:bodyPr>
          <a:lstStyle/>
          <a:p>
            <a:r>
              <a:rPr lang="en-US" dirty="0"/>
              <a:t>solvers</a:t>
            </a:r>
          </a:p>
          <a:p>
            <a:r>
              <a:rPr lang="en-US" dirty="0"/>
              <a:t>{</a:t>
            </a:r>
          </a:p>
          <a:p>
            <a:r>
              <a:rPr lang="en-US" dirty="0"/>
              <a:t>    "</a:t>
            </a:r>
            <a:r>
              <a:rPr lang="en-US" dirty="0" err="1"/>
              <a:t>alpha.water</a:t>
            </a:r>
            <a:r>
              <a:rPr lang="en-US" dirty="0"/>
              <a:t>.*"</a:t>
            </a:r>
          </a:p>
          <a:p>
            <a:r>
              <a:rPr lang="en-US" dirty="0"/>
              <a:t>    {</a:t>
            </a:r>
          </a:p>
          <a:p>
            <a:r>
              <a:rPr lang="en-US" dirty="0"/>
              <a:t>        </a:t>
            </a:r>
            <a:r>
              <a:rPr lang="en-US" dirty="0" err="1"/>
              <a:t>nAlphaCorr</a:t>
            </a:r>
            <a:r>
              <a:rPr lang="en-US" dirty="0"/>
              <a:t>      2;</a:t>
            </a:r>
          </a:p>
          <a:p>
            <a:r>
              <a:rPr lang="en-US" dirty="0"/>
              <a:t>        </a:t>
            </a:r>
            <a:r>
              <a:rPr lang="en-US" dirty="0" err="1"/>
              <a:t>nAlphaSubCycles</a:t>
            </a:r>
            <a:r>
              <a:rPr lang="en-US" dirty="0"/>
              <a:t> 1;</a:t>
            </a:r>
          </a:p>
          <a:p>
            <a:endParaRPr lang="en-US" dirty="0"/>
          </a:p>
          <a:p>
            <a:r>
              <a:rPr lang="en-US" dirty="0"/>
              <a:t>        </a:t>
            </a:r>
            <a:r>
              <a:rPr lang="en-US" dirty="0" err="1"/>
              <a:t>MULESCorr</a:t>
            </a:r>
            <a:r>
              <a:rPr lang="en-US" dirty="0"/>
              <a:t>       yes;</a:t>
            </a:r>
          </a:p>
          <a:p>
            <a:r>
              <a:rPr lang="en-US" dirty="0"/>
              <a:t>        </a:t>
            </a:r>
            <a:r>
              <a:rPr lang="en-US" dirty="0" err="1"/>
              <a:t>nLimiterIter</a:t>
            </a:r>
            <a:r>
              <a:rPr lang="en-US" dirty="0"/>
              <a:t>    3;</a:t>
            </a:r>
          </a:p>
          <a:p>
            <a:endParaRPr lang="en-US" dirty="0"/>
          </a:p>
          <a:p>
            <a:r>
              <a:rPr lang="en-US" dirty="0"/>
              <a:t>        solver          </a:t>
            </a:r>
            <a:r>
              <a:rPr lang="en-US" dirty="0" err="1"/>
              <a:t>smoothSolver</a:t>
            </a:r>
            <a:r>
              <a:rPr lang="en-US" dirty="0"/>
              <a:t>;</a:t>
            </a:r>
          </a:p>
          <a:p>
            <a:r>
              <a:rPr lang="en-US" dirty="0"/>
              <a:t>        smoother        </a:t>
            </a:r>
            <a:r>
              <a:rPr lang="en-US" dirty="0" err="1"/>
              <a:t>symGaussSeidel</a:t>
            </a:r>
            <a:r>
              <a:rPr lang="en-US" dirty="0"/>
              <a:t>;</a:t>
            </a:r>
          </a:p>
          <a:p>
            <a:r>
              <a:rPr lang="en-US" dirty="0"/>
              <a:t>        tolerance       1e-8;</a:t>
            </a:r>
          </a:p>
          <a:p>
            <a:r>
              <a:rPr lang="en-US" dirty="0"/>
              <a:t>        </a:t>
            </a:r>
            <a:r>
              <a:rPr lang="en-US" dirty="0" err="1"/>
              <a:t>relTol</a:t>
            </a:r>
            <a:r>
              <a:rPr lang="en-US" dirty="0"/>
              <a:t>          0;</a:t>
            </a:r>
          </a:p>
          <a:p>
            <a:r>
              <a:rPr lang="en-US" dirty="0"/>
              <a:t>    }</a:t>
            </a:r>
          </a:p>
        </p:txBody>
      </p:sp>
      <p:sp>
        <p:nvSpPr>
          <p:cNvPr id="5" name="TextBox 4">
            <a:extLst>
              <a:ext uri="{FF2B5EF4-FFF2-40B4-BE49-F238E27FC236}">
                <a16:creationId xmlns:a16="http://schemas.microsoft.com/office/drawing/2014/main" id="{AF21B65F-B597-4407-8F5D-DF19745198E2}"/>
              </a:ext>
            </a:extLst>
          </p:cNvPr>
          <p:cNvSpPr txBox="1"/>
          <p:nvPr/>
        </p:nvSpPr>
        <p:spPr>
          <a:xfrm>
            <a:off x="6562839" y="1565215"/>
            <a:ext cx="4182894" cy="4247317"/>
          </a:xfrm>
          <a:prstGeom prst="rect">
            <a:avLst/>
          </a:prstGeom>
          <a:noFill/>
        </p:spPr>
        <p:txBody>
          <a:bodyPr wrap="square" rtlCol="0">
            <a:spAutoFit/>
          </a:bodyPr>
          <a:lstStyle/>
          <a:p>
            <a:r>
              <a:rPr lang="en-US" dirty="0"/>
              <a:t>PIMPLE</a:t>
            </a:r>
          </a:p>
          <a:p>
            <a:r>
              <a:rPr lang="en-US" dirty="0"/>
              <a:t>{</a:t>
            </a:r>
          </a:p>
          <a:p>
            <a:r>
              <a:rPr lang="en-US" dirty="0"/>
              <a:t>    </a:t>
            </a:r>
            <a:r>
              <a:rPr lang="en-US" dirty="0" err="1"/>
              <a:t>momentumPredictor</a:t>
            </a:r>
            <a:r>
              <a:rPr lang="en-US" dirty="0"/>
              <a:t>   no;</a:t>
            </a:r>
          </a:p>
          <a:p>
            <a:r>
              <a:rPr lang="en-US" dirty="0"/>
              <a:t>    </a:t>
            </a:r>
            <a:r>
              <a:rPr lang="en-US" dirty="0" err="1"/>
              <a:t>nOuterCorrectors</a:t>
            </a:r>
            <a:r>
              <a:rPr lang="en-US" dirty="0"/>
              <a:t>    1;</a:t>
            </a:r>
          </a:p>
          <a:p>
            <a:r>
              <a:rPr lang="en-US" dirty="0"/>
              <a:t>    </a:t>
            </a:r>
            <a:r>
              <a:rPr lang="en-US" dirty="0" err="1"/>
              <a:t>nCorrectors</a:t>
            </a:r>
            <a:r>
              <a:rPr lang="en-US" dirty="0"/>
              <a:t>         3;</a:t>
            </a:r>
          </a:p>
          <a:p>
            <a:r>
              <a:rPr lang="en-US" dirty="0"/>
              <a:t>    </a:t>
            </a:r>
            <a:r>
              <a:rPr lang="en-US" dirty="0" err="1"/>
              <a:t>nNonOrthogonalCorrectors</a:t>
            </a:r>
            <a:r>
              <a:rPr lang="en-US" dirty="0"/>
              <a:t> 0;</a:t>
            </a:r>
          </a:p>
          <a:p>
            <a:r>
              <a:rPr lang="en-US" dirty="0"/>
              <a:t>}</a:t>
            </a:r>
          </a:p>
          <a:p>
            <a:endParaRPr lang="en-US" dirty="0"/>
          </a:p>
          <a:p>
            <a:r>
              <a:rPr lang="en-US" dirty="0" err="1"/>
              <a:t>relaxationFactors</a:t>
            </a:r>
            <a:endParaRPr lang="en-US" dirty="0"/>
          </a:p>
          <a:p>
            <a:r>
              <a:rPr lang="en-US" dirty="0"/>
              <a:t>{</a:t>
            </a:r>
          </a:p>
          <a:p>
            <a:r>
              <a:rPr lang="en-US" dirty="0"/>
              <a:t>    equations</a:t>
            </a:r>
          </a:p>
          <a:p>
            <a:r>
              <a:rPr lang="en-US" dirty="0"/>
              <a:t>    {</a:t>
            </a:r>
          </a:p>
          <a:p>
            <a:r>
              <a:rPr lang="en-US" dirty="0"/>
              <a:t>        ".*"                1;</a:t>
            </a:r>
          </a:p>
          <a:p>
            <a:r>
              <a:rPr lang="en-US" dirty="0"/>
              <a:t>    }</a:t>
            </a:r>
          </a:p>
          <a:p>
            <a:r>
              <a:rPr lang="en-US" dirty="0"/>
              <a:t>}</a:t>
            </a:r>
          </a:p>
        </p:txBody>
      </p:sp>
    </p:spTree>
    <p:extLst>
      <p:ext uri="{BB962C8B-B14F-4D97-AF65-F5344CB8AC3E}">
        <p14:creationId xmlns:p14="http://schemas.microsoft.com/office/powerpoint/2010/main" val="3344337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Solving Process</a:t>
            </a:r>
          </a:p>
        </p:txBody>
      </p:sp>
      <p:sp>
        <p:nvSpPr>
          <p:cNvPr id="6" name="Content Placeholder 5">
            <a:extLst>
              <a:ext uri="{FF2B5EF4-FFF2-40B4-BE49-F238E27FC236}">
                <a16:creationId xmlns:a16="http://schemas.microsoft.com/office/drawing/2014/main" id="{7D8A41CC-92DB-4727-AC89-E955C3BFF1DF}"/>
              </a:ext>
            </a:extLst>
          </p:cNvPr>
          <p:cNvSpPr>
            <a:spLocks noGrp="1"/>
          </p:cNvSpPr>
          <p:nvPr>
            <p:ph sz="quarter" idx="13"/>
          </p:nvPr>
        </p:nvSpPr>
        <p:spPr>
          <a:xfrm>
            <a:off x="5563820" y="6066069"/>
            <a:ext cx="10363826" cy="4496789"/>
          </a:xfrm>
        </p:spPr>
        <p:txBody>
          <a:bodyPr/>
          <a:lstStyle/>
          <a:p>
            <a:pPr marL="0" indent="0">
              <a:buNone/>
            </a:pPr>
            <a:endParaRPr lang="en-US" cap="none" dirty="0"/>
          </a:p>
          <a:p>
            <a:pPr marL="0" indent="0">
              <a:buNone/>
            </a:pPr>
            <a:endParaRPr lang="en-US" sz="1400" cap="none"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9487C78-F59D-4F64-8E17-17DECDA3C8FB}"/>
              </a:ext>
            </a:extLst>
          </p:cNvPr>
          <p:cNvSpPr txBox="1"/>
          <p:nvPr/>
        </p:nvSpPr>
        <p:spPr>
          <a:xfrm>
            <a:off x="1042737" y="1342417"/>
            <a:ext cx="10235488" cy="5258747"/>
          </a:xfrm>
          <a:prstGeom prst="rect">
            <a:avLst/>
          </a:prstGeom>
          <a:noFill/>
        </p:spPr>
        <p:txBody>
          <a:bodyPr wrap="square" rtlCol="0">
            <a:spAutoFit/>
          </a:bodyPr>
          <a:lstStyle/>
          <a:p>
            <a:pPr marL="285750" indent="-285750">
              <a:lnSpc>
                <a:spcPct val="125000"/>
              </a:lnSpc>
              <a:buFont typeface="Wingdings" panose="05000000000000000000" pitchFamily="2" charset="2"/>
              <a:buChar char="q"/>
            </a:pPr>
            <a:r>
              <a:rPr lang="en-US" dirty="0"/>
              <a:t>Preprocess: read user defined data, process existing result, create mesh and other instances</a:t>
            </a:r>
          </a:p>
          <a:p>
            <a:pPr marL="285750" indent="-285750">
              <a:lnSpc>
                <a:spcPct val="125000"/>
              </a:lnSpc>
              <a:buFont typeface="Wingdings" panose="05000000000000000000" pitchFamily="2" charset="2"/>
              <a:buChar char="q"/>
            </a:pPr>
            <a:r>
              <a:rPr lang="en-US" dirty="0"/>
              <a:t>Enter pimple time control loop (terminate once reaching final time or convergence error is out of tolerance):</a:t>
            </a:r>
          </a:p>
          <a:p>
            <a:pPr>
              <a:lnSpc>
                <a:spcPct val="125000"/>
              </a:lnSpc>
            </a:pPr>
            <a:r>
              <a:rPr lang="en-US" dirty="0"/>
              <a:t>	1. Calculates the mean and maximum Courant number.</a:t>
            </a:r>
          </a:p>
          <a:p>
            <a:pPr>
              <a:lnSpc>
                <a:spcPct val="125000"/>
              </a:lnSpc>
            </a:pPr>
            <a:r>
              <a:rPr lang="en-US" dirty="0"/>
              <a:t>	2. Set </a:t>
            </a:r>
            <a:r>
              <a:rPr lang="en-US" dirty="0" err="1"/>
              <a:t>Δt</a:t>
            </a:r>
            <a:r>
              <a:rPr lang="en-US" dirty="0"/>
              <a:t> based on Courant number and user defined timestep</a:t>
            </a:r>
          </a:p>
          <a:p>
            <a:pPr>
              <a:lnSpc>
                <a:spcPct val="125000"/>
              </a:lnSpc>
            </a:pPr>
            <a:r>
              <a:rPr lang="en-US" dirty="0"/>
              <a:t>	3. Enter pimple loop (pressure-velocity iteration), terminates at maximum iteration or convergence:</a:t>
            </a:r>
          </a:p>
          <a:p>
            <a:pPr>
              <a:lnSpc>
                <a:spcPct val="125000"/>
              </a:lnSpc>
            </a:pPr>
            <a:r>
              <a:rPr lang="en-US" dirty="0"/>
              <a:t>		a. Enter phase </a:t>
            </a:r>
            <a:r>
              <a:rPr lang="en-US" dirty="0" err="1"/>
              <a:t>subcycle</a:t>
            </a:r>
            <a:r>
              <a:rPr lang="en-US" dirty="0"/>
              <a:t> loop, which is controlled by iteration number </a:t>
            </a:r>
            <a:r>
              <a:rPr lang="en-US" dirty="0" err="1"/>
              <a:t>nAlphaSubCycles</a:t>
            </a:r>
            <a:endParaRPr lang="en-US" dirty="0"/>
          </a:p>
          <a:p>
            <a:pPr>
              <a:lnSpc>
                <a:spcPct val="125000"/>
              </a:lnSpc>
            </a:pPr>
            <a:r>
              <a:rPr lang="en-US" dirty="0"/>
              <a:t>			</a:t>
            </a:r>
            <a:r>
              <a:rPr lang="en-US" dirty="0" err="1"/>
              <a:t>i</a:t>
            </a:r>
            <a:r>
              <a:rPr lang="en-US" dirty="0"/>
              <a:t>. Solve alpha (phase fraction) equation</a:t>
            </a:r>
          </a:p>
          <a:p>
            <a:pPr>
              <a:lnSpc>
                <a:spcPct val="125000"/>
              </a:lnSpc>
            </a:pPr>
            <a:r>
              <a:rPr lang="en-US" dirty="0"/>
              <a:t>			ii. Enter alpha correction loop, terminates by </a:t>
            </a:r>
            <a:r>
              <a:rPr lang="en-US" dirty="0" err="1"/>
              <a:t>nAlphaCorr</a:t>
            </a:r>
            <a:r>
              <a:rPr lang="en-US" dirty="0"/>
              <a:t> :</a:t>
            </a:r>
          </a:p>
          <a:p>
            <a:pPr>
              <a:lnSpc>
                <a:spcPct val="125000"/>
              </a:lnSpc>
            </a:pPr>
            <a:r>
              <a:rPr lang="en-US" dirty="0"/>
              <a:t>				 phase compression &amp; MULES algorithm</a:t>
            </a:r>
          </a:p>
          <a:p>
            <a:pPr>
              <a:lnSpc>
                <a:spcPct val="125000"/>
              </a:lnSpc>
            </a:pPr>
            <a:r>
              <a:rPr lang="en-US" dirty="0"/>
              <a:t>		b. Solve semi discretized velocity equation</a:t>
            </a:r>
          </a:p>
          <a:p>
            <a:pPr>
              <a:lnSpc>
                <a:spcPct val="125000"/>
              </a:lnSpc>
            </a:pPr>
            <a:r>
              <a:rPr lang="en-US" dirty="0"/>
              <a:t>		c. Enter </a:t>
            </a:r>
            <a:r>
              <a:rPr lang="en-US" dirty="0" err="1"/>
              <a:t>piso</a:t>
            </a:r>
            <a:r>
              <a:rPr lang="en-US" dirty="0"/>
              <a:t> control loop (iterate to get pressure), terminates at maximum iteration times:</a:t>
            </a:r>
          </a:p>
          <a:p>
            <a:pPr>
              <a:lnSpc>
                <a:spcPct val="125000"/>
              </a:lnSpc>
            </a:pPr>
            <a:r>
              <a:rPr lang="en-US" dirty="0"/>
              <a:t>			</a:t>
            </a:r>
            <a:r>
              <a:rPr lang="en-US" dirty="0" err="1"/>
              <a:t>i</a:t>
            </a:r>
            <a:r>
              <a:rPr lang="en-US" dirty="0"/>
              <a:t>. Solve the pressure equation (with surface tension term)</a:t>
            </a:r>
          </a:p>
          <a:p>
            <a:pPr>
              <a:lnSpc>
                <a:spcPct val="125000"/>
              </a:lnSpc>
            </a:pPr>
            <a:r>
              <a:rPr lang="en-US" dirty="0"/>
              <a:t>			ii. Obtain flux that obeys continuity equation (velocity)</a:t>
            </a:r>
          </a:p>
          <a:p>
            <a:pPr>
              <a:lnSpc>
                <a:spcPct val="125000"/>
              </a:lnSpc>
            </a:pPr>
            <a:r>
              <a:rPr lang="en-US" dirty="0"/>
              <a:t>		d. recalculate turbulence related term (not included so far)</a:t>
            </a:r>
          </a:p>
          <a:p>
            <a:pPr>
              <a:lnSpc>
                <a:spcPct val="125000"/>
              </a:lnSpc>
            </a:pPr>
            <a:r>
              <a:rPr lang="en-US" dirty="0"/>
              <a:t>	4. Export output</a:t>
            </a:r>
          </a:p>
        </p:txBody>
      </p:sp>
    </p:spTree>
    <p:extLst>
      <p:ext uri="{BB962C8B-B14F-4D97-AF65-F5344CB8AC3E}">
        <p14:creationId xmlns:p14="http://schemas.microsoft.com/office/powerpoint/2010/main" val="3353123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Solving Process</a:t>
            </a:r>
          </a:p>
        </p:txBody>
      </p:sp>
      <p:sp>
        <p:nvSpPr>
          <p:cNvPr id="6" name="Content Placeholder 5">
            <a:extLst>
              <a:ext uri="{FF2B5EF4-FFF2-40B4-BE49-F238E27FC236}">
                <a16:creationId xmlns:a16="http://schemas.microsoft.com/office/drawing/2014/main" id="{7D8A41CC-92DB-4727-AC89-E955C3BFF1DF}"/>
              </a:ext>
            </a:extLst>
          </p:cNvPr>
          <p:cNvSpPr>
            <a:spLocks noGrp="1"/>
          </p:cNvSpPr>
          <p:nvPr>
            <p:ph sz="quarter" idx="13"/>
          </p:nvPr>
        </p:nvSpPr>
        <p:spPr>
          <a:xfrm>
            <a:off x="5563820" y="6066069"/>
            <a:ext cx="10363826" cy="4496789"/>
          </a:xfrm>
        </p:spPr>
        <p:txBody>
          <a:bodyPr/>
          <a:lstStyle/>
          <a:p>
            <a:pPr marL="0" indent="0">
              <a:buNone/>
            </a:pPr>
            <a:endParaRPr lang="en-US" cap="none" dirty="0"/>
          </a:p>
          <a:p>
            <a:pPr marL="0" indent="0">
              <a:buNone/>
            </a:pPr>
            <a:endParaRPr lang="en-US" sz="14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9487C78-F59D-4F64-8E17-17DECDA3C8FB}"/>
                  </a:ext>
                </a:extLst>
              </p:cNvPr>
              <p:cNvSpPr txBox="1"/>
              <p:nvPr/>
            </p:nvSpPr>
            <p:spPr>
              <a:xfrm>
                <a:off x="1258734" y="1342417"/>
                <a:ext cx="10112899" cy="5580246"/>
              </a:xfrm>
              <a:prstGeom prst="rect">
                <a:avLst/>
              </a:prstGeom>
              <a:noFill/>
            </p:spPr>
            <p:txBody>
              <a:bodyPr wrap="square" rtlCol="0">
                <a:spAutoFit/>
              </a:bodyPr>
              <a:lstStyle/>
              <a:p>
                <a:pPr marL="285750" indent="-285750">
                  <a:buFont typeface="Wingdings" panose="05000000000000000000" pitchFamily="2" charset="2"/>
                  <a:buChar char="q"/>
                </a:pPr>
                <a:r>
                  <a:rPr lang="en-US" dirty="0"/>
                  <a:t>Preprocess: read user defined data, process existing result, create mesh and other instances</a:t>
                </a:r>
              </a:p>
              <a:p>
                <a:pPr marL="285750" indent="-285750">
                  <a:buFont typeface="Wingdings" panose="05000000000000000000" pitchFamily="2" charset="2"/>
                  <a:buChar char="q"/>
                </a:pPr>
                <a:r>
                  <a:rPr lang="en-US" b="1" dirty="0"/>
                  <a:t>Enter time control loop (terminate once reaching final time or convergence error is out of tolerance):</a:t>
                </a:r>
              </a:p>
              <a:p>
                <a:pPr lvl="1"/>
                <a:r>
                  <a:rPr lang="en-US" dirty="0"/>
                  <a:t>export data if convergence is met &amp; at the time to export data or </a:t>
                </a:r>
                <a:r>
                  <a:rPr lang="en-US" dirty="0" err="1"/>
                  <a:t>storePrevIterFields</a:t>
                </a:r>
                <a:r>
                  <a:rPr lang="en-US" dirty="0"/>
                  <a:t>()</a:t>
                </a:r>
              </a:p>
              <a:p>
                <a:r>
                  <a:rPr lang="en-US" dirty="0"/>
                  <a:t>	</a:t>
                </a:r>
                <a:r>
                  <a:rPr lang="en-US" b="1" dirty="0"/>
                  <a:t>1 Calculates the mean and maximum Courant Number.</a:t>
                </a:r>
              </a:p>
              <a:p>
                <a:r>
                  <a:rPr lang="en-US" dirty="0"/>
                  <a:t>	   </a:t>
                </a:r>
              </a:p>
              <a:p>
                <a:r>
                  <a:rPr lang="en-US" dirty="0"/>
                  <a:t>	   General Formula:</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𝑈</m:t>
                          </m:r>
                          <m:r>
                            <m:rPr>
                              <m:sty m:val="p"/>
                            </m:rPr>
                            <a:rPr lang="el-GR" b="0" i="1" smtClean="0">
                              <a:latin typeface="Cambria Math" panose="02040503050406030204" pitchFamily="18" charset="0"/>
                            </a:rPr>
                            <m:t>Δ</m:t>
                          </m:r>
                          <m:r>
                            <a:rPr lang="en-US" b="0" i="1" smtClean="0">
                              <a:latin typeface="Cambria Math" panose="02040503050406030204" pitchFamily="18" charset="0"/>
                            </a:rPr>
                            <m:t>𝑡</m:t>
                          </m:r>
                        </m:num>
                        <m:den>
                          <m:r>
                            <m:rPr>
                              <m:sty m:val="p"/>
                            </m:rPr>
                            <a:rPr lang="el-GR" i="1">
                              <a:latin typeface="Cambria Math" panose="02040503050406030204" pitchFamily="18" charset="0"/>
                            </a:rPr>
                            <m:t>Δ</m:t>
                          </m:r>
                          <m:r>
                            <a:rPr lang="en-US" b="0" i="1" smtClean="0">
                              <a:latin typeface="Cambria Math" panose="02040503050406030204" pitchFamily="18" charset="0"/>
                            </a:rPr>
                            <m:t>𝑥</m:t>
                          </m:r>
                        </m:den>
                      </m:f>
                      <m:r>
                        <a:rPr lang="en-US" b="0" i="1" smtClean="0">
                          <a:latin typeface="Cambria Math" panose="02040503050406030204" pitchFamily="18" charset="0"/>
                        </a:rPr>
                        <m:t> </m:t>
                      </m:r>
                    </m:oMath>
                  </m:oMathPara>
                </a14:m>
                <a:endParaRPr lang="en-US" dirty="0"/>
              </a:p>
              <a:p>
                <a:r>
                  <a:rPr lang="en-US" dirty="0"/>
                  <a:t>	   In finite volume method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m:t>
                      </m:r>
                      <m:r>
                        <a:rPr lang="en-US" b="0" i="1" smtClean="0">
                          <a:latin typeface="Cambria Math" panose="02040503050406030204" pitchFamily="18" charset="0"/>
                        </a:rPr>
                        <m:t>=</m:t>
                      </m:r>
                      <m:r>
                        <m:rPr>
                          <m:sty m:val="p"/>
                        </m:rPr>
                        <a:rPr lang="el-GR" i="1">
                          <a:latin typeface="Cambria Math" panose="02040503050406030204" pitchFamily="18" charset="0"/>
                        </a:rPr>
                        <m:t>Δ</m:t>
                      </m:r>
                      <m:r>
                        <a:rPr lang="en-US" i="1">
                          <a:latin typeface="Cambria Math" panose="02040503050406030204" pitchFamily="18" charset="0"/>
                        </a:rPr>
                        <m:t>𝑡</m:t>
                      </m:r>
                      <m:r>
                        <a:rPr lang="en-US" b="0" i="1" smtClean="0">
                          <a:latin typeface="Cambria Math" panose="02040503050406030204" pitchFamily="18" charset="0"/>
                        </a:rPr>
                        <m:t> </m:t>
                      </m:r>
                      <m:r>
                        <m:rPr>
                          <m:sty m:val="p"/>
                        </m:rPr>
                        <a:rPr lang="el-GR" b="0" i="1" smtClean="0">
                          <a:latin typeface="Cambria Math" panose="02040503050406030204" pitchFamily="18" charset="0"/>
                        </a:rPr>
                        <m:t>τ</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τ</m:t>
                      </m:r>
                      <m:r>
                        <a:rPr lang="en-US" b="0" i="1" smtClean="0">
                          <a:latin typeface="Cambria Math" panose="02040503050406030204" pitchFamily="18" charset="0"/>
                        </a:rPr>
                        <m:t>=0.5 </m:t>
                      </m:r>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r>
                                <a:rPr lang="en-US" b="0" i="1" baseline="-25000" smtClean="0">
                                  <a:latin typeface="Cambria Math" panose="02040503050406030204" pitchFamily="18" charset="0"/>
                                </a:rPr>
                                <m:t>𝑓𝑎𝑐𝑒𝑠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l-GR" b="0" i="1" smtClean="0">
                                      <a:latin typeface="Cambria Math" panose="02040503050406030204" pitchFamily="18" charset="0"/>
                                    </a:rPr>
                                    <m:t>φ</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num>
                        <m:den>
                          <m:r>
                            <m:rPr>
                              <m:sty m:val="p"/>
                            </m:rPr>
                            <a:rPr lang="el-GR" i="1">
                              <a:latin typeface="Cambria Math" panose="02040503050406030204" pitchFamily="18" charset="0"/>
                            </a:rPr>
                            <m:t>Δ</m:t>
                          </m:r>
                          <m:r>
                            <a:rPr lang="en-US" b="0" i="1" smtClean="0">
                              <a:latin typeface="Cambria Math" panose="02040503050406030204" pitchFamily="18" charset="0"/>
                            </a:rPr>
                            <m:t>𝑉</m:t>
                          </m:r>
                        </m:den>
                      </m:f>
                    </m:oMath>
                  </m:oMathPara>
                </a14:m>
                <a:endParaRPr lang="en-US" dirty="0"/>
              </a:p>
              <a:p>
                <a:r>
                  <a:rPr lang="en-US" dirty="0"/>
                  <a:t>	   V is the cell volume, ϕ the face volumetric flux, and ∑faces summation is over all cell faces.</a:t>
                </a:r>
              </a:p>
              <a:p>
                <a:endParaRPr lang="en-US" dirty="0"/>
              </a:p>
              <a:p>
                <a:r>
                  <a:rPr lang="en-US" dirty="0"/>
                  <a:t>	</a:t>
                </a:r>
                <a:r>
                  <a:rPr lang="en-US" b="1" dirty="0"/>
                  <a:t>2 Set </a:t>
                </a:r>
                <a:r>
                  <a:rPr lang="en-US" b="1" dirty="0" err="1"/>
                  <a:t>Δt</a:t>
                </a:r>
                <a:r>
                  <a:rPr lang="en-US" b="1" dirty="0"/>
                  <a:t> based on Courant number and user defined timestep</a:t>
                </a:r>
              </a:p>
              <a:p>
                <a:endParaRPr lang="en-US" dirty="0"/>
              </a:p>
              <a:p>
                <a:r>
                  <a:rPr lang="en-US" dirty="0"/>
                  <a:t>	</a:t>
                </a:r>
              </a:p>
              <a:p>
                <a:r>
                  <a:rPr lang="en-US" dirty="0"/>
                  <a:t>	</a:t>
                </a:r>
              </a:p>
              <a:p>
                <a:endParaRPr lang="en-US" dirty="0"/>
              </a:p>
            </p:txBody>
          </p:sp>
        </mc:Choice>
        <mc:Fallback xmlns="">
          <p:sp>
            <p:nvSpPr>
              <p:cNvPr id="3" name="TextBox 2">
                <a:extLst>
                  <a:ext uri="{FF2B5EF4-FFF2-40B4-BE49-F238E27FC236}">
                    <a16:creationId xmlns:a16="http://schemas.microsoft.com/office/drawing/2014/main" id="{F9487C78-F59D-4F64-8E17-17DECDA3C8FB}"/>
                  </a:ext>
                </a:extLst>
              </p:cNvPr>
              <p:cNvSpPr txBox="1">
                <a:spLocks noRot="1" noChangeAspect="1" noMove="1" noResize="1" noEditPoints="1" noAdjustHandles="1" noChangeArrowheads="1" noChangeShapeType="1" noTextEdit="1"/>
              </p:cNvSpPr>
              <p:nvPr/>
            </p:nvSpPr>
            <p:spPr>
              <a:xfrm>
                <a:off x="1258734" y="1342417"/>
                <a:ext cx="10112899" cy="5580246"/>
              </a:xfrm>
              <a:prstGeom prst="rect">
                <a:avLst/>
              </a:prstGeom>
              <a:blipFill>
                <a:blip r:embed="rId3"/>
                <a:stretch>
                  <a:fillRect l="-362" t="-54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36EE44F-F80F-46B9-A2D4-F83603ABD266}"/>
              </a:ext>
            </a:extLst>
          </p:cNvPr>
          <p:cNvPicPr>
            <a:picLocks noChangeAspect="1"/>
          </p:cNvPicPr>
          <p:nvPr/>
        </p:nvPicPr>
        <p:blipFill>
          <a:blip r:embed="rId4"/>
          <a:stretch>
            <a:fillRect/>
          </a:stretch>
        </p:blipFill>
        <p:spPr>
          <a:xfrm>
            <a:off x="4407996" y="6179616"/>
            <a:ext cx="3665960" cy="489568"/>
          </a:xfrm>
          <a:prstGeom prst="rect">
            <a:avLst/>
          </a:prstGeom>
        </p:spPr>
      </p:pic>
    </p:spTree>
    <p:extLst>
      <p:ext uri="{BB962C8B-B14F-4D97-AF65-F5344CB8AC3E}">
        <p14:creationId xmlns:p14="http://schemas.microsoft.com/office/powerpoint/2010/main" val="3565055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Solving Process</a:t>
            </a:r>
          </a:p>
        </p:txBody>
      </p:sp>
      <p:sp>
        <p:nvSpPr>
          <p:cNvPr id="6" name="Content Placeholder 5">
            <a:extLst>
              <a:ext uri="{FF2B5EF4-FFF2-40B4-BE49-F238E27FC236}">
                <a16:creationId xmlns:a16="http://schemas.microsoft.com/office/drawing/2014/main" id="{7D8A41CC-92DB-4727-AC89-E955C3BFF1DF}"/>
              </a:ext>
            </a:extLst>
          </p:cNvPr>
          <p:cNvSpPr>
            <a:spLocks noGrp="1"/>
          </p:cNvSpPr>
          <p:nvPr>
            <p:ph sz="quarter" idx="13"/>
          </p:nvPr>
        </p:nvSpPr>
        <p:spPr>
          <a:xfrm>
            <a:off x="5563820" y="6066069"/>
            <a:ext cx="10363826" cy="4496789"/>
          </a:xfrm>
        </p:spPr>
        <p:txBody>
          <a:bodyPr/>
          <a:lstStyle/>
          <a:p>
            <a:pPr marL="0" indent="0">
              <a:buNone/>
            </a:pPr>
            <a:endParaRPr lang="en-US" cap="none" dirty="0"/>
          </a:p>
          <a:p>
            <a:pPr marL="0" indent="0">
              <a:buNone/>
            </a:pPr>
            <a:endParaRPr lang="en-US" sz="14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9487C78-F59D-4F64-8E17-17DECDA3C8FB}"/>
                  </a:ext>
                </a:extLst>
              </p:cNvPr>
              <p:cNvSpPr txBox="1"/>
              <p:nvPr/>
            </p:nvSpPr>
            <p:spPr>
              <a:xfrm>
                <a:off x="1258735" y="1342417"/>
                <a:ext cx="10531188" cy="6418360"/>
              </a:xfrm>
              <a:prstGeom prst="rect">
                <a:avLst/>
              </a:prstGeom>
              <a:noFill/>
            </p:spPr>
            <p:txBody>
              <a:bodyPr wrap="square" rtlCol="0">
                <a:spAutoFit/>
              </a:bodyPr>
              <a:lstStyle/>
              <a:p>
                <a:pPr marL="285750" indent="-285750">
                  <a:buFont typeface="Wingdings" panose="05000000000000000000" pitchFamily="2" charset="2"/>
                  <a:buChar char="q"/>
                </a:pPr>
                <a:r>
                  <a:rPr lang="en-US" dirty="0"/>
                  <a:t>Enter time control loop (terminate once reaching final time or convergence error is out of tolerance):</a:t>
                </a:r>
              </a:p>
              <a:p>
                <a:pPr>
                  <a:lnSpc>
                    <a:spcPct val="125000"/>
                  </a:lnSpc>
                </a:pPr>
                <a:r>
                  <a:rPr lang="en-US" dirty="0"/>
                  <a:t>	3 Enter pimple loop (pressure-velocity iteration), terminates at maximum iteration or convergence:</a:t>
                </a:r>
              </a:p>
              <a:p>
                <a:pPr>
                  <a:lnSpc>
                    <a:spcPct val="125000"/>
                  </a:lnSpc>
                </a:pPr>
                <a:r>
                  <a:rPr lang="en-US" dirty="0"/>
                  <a:t>		 </a:t>
                </a:r>
                <a:r>
                  <a:rPr lang="en-US" b="1" dirty="0"/>
                  <a:t>a. Enter phase </a:t>
                </a:r>
                <a:r>
                  <a:rPr lang="en-US" b="1" dirty="0" err="1"/>
                  <a:t>subcycle</a:t>
                </a:r>
                <a:r>
                  <a:rPr lang="en-US" b="1" dirty="0"/>
                  <a:t> loop, which is controlled by iteration number </a:t>
                </a:r>
                <a:r>
                  <a:rPr lang="en-US" b="1" dirty="0" err="1"/>
                  <a:t>nAlphaSubCycles</a:t>
                </a:r>
                <a:endParaRPr lang="en-US" b="1" dirty="0"/>
              </a:p>
              <a:p>
                <a:pPr>
                  <a:lnSpc>
                    <a:spcPct val="125000"/>
                  </a:lnSpc>
                </a:pPr>
                <a:r>
                  <a:rPr lang="en-US" dirty="0"/>
                  <a:t>			</a:t>
                </a:r>
                <a:r>
                  <a:rPr lang="el-GR" dirty="0"/>
                  <a:t> </a:t>
                </a:r>
                <a14:m>
                  <m:oMath xmlns:m="http://schemas.openxmlformats.org/officeDocument/2006/math">
                    <m:r>
                      <m:rPr>
                        <m:sty m:val="p"/>
                      </m:rPr>
                      <a:rPr lang="el-GR" i="1" smtClean="0">
                        <a:latin typeface="Cambria Math" panose="02040503050406030204" pitchFamily="18" charset="0"/>
                      </a:rPr>
                      <m:t>Δ</m:t>
                    </m:r>
                    <m:r>
                      <a:rPr lang="en-US" b="0" i="1" smtClean="0">
                        <a:latin typeface="Cambria Math" panose="02040503050406030204" pitchFamily="18" charset="0"/>
                      </a:rPr>
                      <m:t>𝑡</m:t>
                    </m:r>
                    <m:r>
                      <a:rPr lang="en-US" b="0" i="1" smtClean="0">
                        <a:latin typeface="Cambria Math" panose="02040503050406030204" pitchFamily="18" charset="0"/>
                      </a:rPr>
                      <m:t>_</m:t>
                    </m:r>
                    <m:r>
                      <a:rPr lang="en-US" b="0" i="1" smtClean="0">
                        <a:latin typeface="Cambria Math" panose="02040503050406030204" pitchFamily="18" charset="0"/>
                      </a:rPr>
                      <m:t>𝑠𝑢𝑏</m:t>
                    </m:r>
                    <m:r>
                      <a:rPr lang="en-US" b="0" i="1" smtClean="0">
                        <a:latin typeface="Cambria Math" panose="02040503050406030204" pitchFamily="18" charset="0"/>
                      </a:rPr>
                      <m:t>=</m:t>
                    </m:r>
                    <m:r>
                      <m:rPr>
                        <m:sty m:val="p"/>
                      </m:rPr>
                      <a:rPr lang="el-GR" b="0" i="1" smtClean="0">
                        <a:latin typeface="Cambria Math" panose="02040503050406030204" pitchFamily="18" charset="0"/>
                      </a:rPr>
                      <m:t>Δ</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altLang="zh-CN" dirty="0" err="1"/>
                  <a:t>nAlphaSubCycles</a:t>
                </a:r>
                <a:endParaRPr lang="en-US" dirty="0"/>
              </a:p>
              <a:p>
                <a:pPr>
                  <a:lnSpc>
                    <a:spcPct val="125000"/>
                  </a:lnSpc>
                </a:pPr>
                <a:r>
                  <a:rPr lang="en-US" b="1" dirty="0"/>
                  <a:t>			</a:t>
                </a:r>
                <a:r>
                  <a:rPr lang="en-US" b="1" dirty="0" err="1"/>
                  <a:t>i</a:t>
                </a:r>
                <a:r>
                  <a:rPr lang="en-US" b="1" dirty="0"/>
                  <a:t>. Solve alpha (phase fraction) equation </a:t>
                </a:r>
              </a:p>
              <a:p>
                <a:pPr>
                  <a:lnSpc>
                    <a:spcPct val="125000"/>
                  </a:lnSpc>
                </a:pPr>
                <a:r>
                  <a:rPr lang="en-US" dirty="0"/>
                  <a:t>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m:rPr>
                            <m:sty m:val="p"/>
                          </m:rPr>
                          <a:rPr lang="el-GR" i="1" smtClean="0">
                            <a:latin typeface="Cambria Math" panose="02040503050406030204" pitchFamily="18" charset="0"/>
                            <a:ea typeface="Cambria Math" panose="02040503050406030204" pitchFamily="18" charset="0"/>
                          </a:rPr>
                          <m:t>γ</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rPr>
                      <m:t>+</m:t>
                    </m:r>
                    <m:r>
                      <m:rPr>
                        <m:sty m:val="p"/>
                      </m:rPr>
                      <a:rPr lang="en-US" b="0" i="0" smtClean="0">
                        <a:latin typeface="Cambria Math" panose="02040503050406030204" pitchFamily="18" charset="0"/>
                      </a:rPr>
                      <m:t>∇</m:t>
                    </m:r>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𝛾</m:t>
                        </m:r>
                      </m:e>
                    </m:d>
                    <m:r>
                      <a:rPr lang="en-US" altLang="zh-CN" b="0" i="1" smtClean="0">
                        <a:latin typeface="Cambria Math" panose="02040503050406030204" pitchFamily="18" charset="0"/>
                      </a:rPr>
                      <m:t>=0</m:t>
                    </m:r>
                  </m:oMath>
                </a14:m>
                <a:endParaRPr lang="en-US" dirty="0"/>
              </a:p>
              <a:p>
                <a:pPr>
                  <a:lnSpc>
                    <a:spcPct val="125000"/>
                  </a:lnSpc>
                </a:pPr>
                <a:r>
                  <a:rPr lang="en-US" dirty="0"/>
                  <a:t>			</a:t>
                </a:r>
                <a:r>
                  <a:rPr lang="en-US" b="1" dirty="0"/>
                  <a:t>ii. Enter alpha correction loop, terminates by </a:t>
                </a:r>
                <a:r>
                  <a:rPr lang="en-US" b="1" dirty="0" err="1"/>
                  <a:t>nAlphaCorr</a:t>
                </a:r>
                <a:r>
                  <a:rPr lang="en-US" b="1" dirty="0"/>
                  <a:t> :</a:t>
                </a:r>
                <a:endParaRPr lang="en-US" dirty="0"/>
              </a:p>
              <a:p>
                <a:pPr>
                  <a:lnSpc>
                    <a:spcPct val="125000"/>
                  </a:lnSpc>
                </a:pPr>
                <a:r>
                  <a:rPr lang="en-US" dirty="0"/>
                  <a:t>				</a:t>
                </a:r>
                <a:r>
                  <a:rPr lang="en-US" dirty="0" err="1"/>
                  <a:t>i</a:t>
                </a:r>
                <a:r>
                  <a:rPr lang="en-US" dirty="0"/>
                  <a:t>) Add compression flux  </a:t>
                </a:r>
                <a14:m>
                  <m:oMath xmlns:m="http://schemas.openxmlformats.org/officeDocument/2006/math">
                    <m:r>
                      <m:rPr>
                        <m:sty m:val="p"/>
                      </m:rPr>
                      <a:rPr lang="en-US">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𝛾</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𝛾</m:t>
                    </m:r>
                    <m:r>
                      <a:rPr lang="en-US" altLang="zh-CN" b="0" i="1" smtClean="0">
                        <a:latin typeface="Cambria Math" panose="02040503050406030204" pitchFamily="18" charset="0"/>
                      </a:rPr>
                      <m:t> </m:t>
                    </m:r>
                    <m:r>
                      <a:rPr lang="en-US" altLang="zh-CN" b="0" i="1" smtClean="0">
                        <a:latin typeface="Cambria Math" panose="02040503050406030204" pitchFamily="18" charset="0"/>
                      </a:rPr>
                      <m:t>𝑈</m:t>
                    </m:r>
                    <m:r>
                      <a:rPr lang="en-US" altLang="zh-CN" b="0" i="1" baseline="-25000" smtClean="0">
                        <a:latin typeface="Cambria Math" panose="02040503050406030204" pitchFamily="18" charset="0"/>
                      </a:rPr>
                      <m:t>𝛾</m:t>
                    </m:r>
                    <m:r>
                      <a:rPr lang="en-US" altLang="zh-CN" b="0" i="1" smtClean="0">
                        <a:latin typeface="Cambria Math" panose="02040503050406030204" pitchFamily="18" charset="0"/>
                      </a:rPr>
                      <m:t>]</m:t>
                    </m:r>
                  </m:oMath>
                </a14:m>
                <a:r>
                  <a:rPr lang="en-US" dirty="0"/>
                  <a:t> = 0</a:t>
                </a:r>
              </a:p>
              <a:p>
                <a:pPr>
                  <a:lnSpc>
                    <a:spcPct val="125000"/>
                  </a:lnSpc>
                </a:pPr>
                <a:r>
                  <a:rPr lang="en-US" dirty="0"/>
                  <a:t>				ii) Calculate local extrema</a:t>
                </a:r>
              </a:p>
              <a:p>
                <a:pPr>
                  <a:lnSpc>
                    <a:spcPct val="125000"/>
                  </a:lnSpc>
                </a:pPr>
                <a:r>
                  <a:rPr lang="en-US" dirty="0"/>
                  <a:t>				iii) Correct the local extrema by the limits imposed by user’s defined 					    global extrema (max 1, min 0)</a:t>
                </a:r>
              </a:p>
              <a:p>
                <a:pPr>
                  <a:lnSpc>
                    <a:spcPct val="125000"/>
                  </a:lnSpc>
                </a:pPr>
                <a:r>
                  <a:rPr lang="en-US" dirty="0"/>
                  <a:t>				iv) Find Q, the “flux difference” between two cells</a:t>
                </a:r>
              </a:p>
              <a:p>
                <a:pPr>
                  <a:lnSpc>
                    <a:spcPct val="125000"/>
                  </a:lnSpc>
                </a:pPr>
                <a:r>
                  <a:rPr lang="en-US" dirty="0"/>
                  <a:t>				v) MULES loop to calculate limiter value </a:t>
                </a:r>
                <a:r>
                  <a:rPr lang="el-GR" dirty="0">
                    <a:latin typeface="DengXian" panose="02010600030101010101" pitchFamily="2" charset="-122"/>
                    <a:ea typeface="DengXian" panose="02010600030101010101" pitchFamily="2" charset="-122"/>
                  </a:rPr>
                  <a:t>λ</a:t>
                </a:r>
                <a:r>
                  <a:rPr lang="en-US" dirty="0"/>
                  <a:t>, terminates at </a:t>
                </a:r>
                <a:r>
                  <a:rPr lang="en-US" dirty="0" err="1"/>
                  <a:t>nLimiterIter</a:t>
                </a:r>
                <a:endParaRPr lang="en-US" dirty="0"/>
              </a:p>
              <a:p>
                <a:pPr>
                  <a:lnSpc>
                    <a:spcPct val="125000"/>
                  </a:lnSpc>
                </a:pPr>
                <a:r>
                  <a:rPr lang="en-US" dirty="0"/>
                  <a:t>					 </a:t>
                </a:r>
              </a:p>
              <a:p>
                <a:r>
                  <a:rPr lang="en-US" dirty="0"/>
                  <a:t>	   </a:t>
                </a:r>
              </a:p>
              <a:p>
                <a:endParaRPr lang="en-US" dirty="0"/>
              </a:p>
              <a:p>
                <a:r>
                  <a:rPr lang="en-US" dirty="0"/>
                  <a:t>	</a:t>
                </a:r>
              </a:p>
              <a:p>
                <a:r>
                  <a:rPr lang="en-US" dirty="0"/>
                  <a:t>	</a:t>
                </a:r>
              </a:p>
              <a:p>
                <a:endParaRPr lang="en-US" dirty="0"/>
              </a:p>
            </p:txBody>
          </p:sp>
        </mc:Choice>
        <mc:Fallback xmlns="">
          <p:sp>
            <p:nvSpPr>
              <p:cNvPr id="3" name="TextBox 2">
                <a:extLst>
                  <a:ext uri="{FF2B5EF4-FFF2-40B4-BE49-F238E27FC236}">
                    <a16:creationId xmlns:a16="http://schemas.microsoft.com/office/drawing/2014/main" id="{F9487C78-F59D-4F64-8E17-17DECDA3C8FB}"/>
                  </a:ext>
                </a:extLst>
              </p:cNvPr>
              <p:cNvSpPr txBox="1">
                <a:spLocks noRot="1" noChangeAspect="1" noMove="1" noResize="1" noEditPoints="1" noAdjustHandles="1" noChangeArrowheads="1" noChangeShapeType="1" noTextEdit="1"/>
              </p:cNvSpPr>
              <p:nvPr/>
            </p:nvSpPr>
            <p:spPr>
              <a:xfrm>
                <a:off x="1258735" y="1342417"/>
                <a:ext cx="10531188" cy="6418360"/>
              </a:xfrm>
              <a:prstGeom prst="rect">
                <a:avLst/>
              </a:prstGeom>
              <a:blipFill>
                <a:blip r:embed="rId3"/>
                <a:stretch>
                  <a:fillRect l="-347" t="-475"/>
                </a:stretch>
              </a:blipFill>
            </p:spPr>
            <p:txBody>
              <a:bodyPr/>
              <a:lstStyle/>
              <a:p>
                <a:r>
                  <a:rPr lang="en-US">
                    <a:noFill/>
                  </a:rPr>
                  <a:t> </a:t>
                </a:r>
              </a:p>
            </p:txBody>
          </p:sp>
        </mc:Fallback>
      </mc:AlternateContent>
    </p:spTree>
    <p:extLst>
      <p:ext uri="{BB962C8B-B14F-4D97-AF65-F5344CB8AC3E}">
        <p14:creationId xmlns:p14="http://schemas.microsoft.com/office/powerpoint/2010/main" val="2818266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Solving Process</a:t>
            </a:r>
          </a:p>
        </p:txBody>
      </p:sp>
      <p:sp>
        <p:nvSpPr>
          <p:cNvPr id="6" name="Content Placeholder 5">
            <a:extLst>
              <a:ext uri="{FF2B5EF4-FFF2-40B4-BE49-F238E27FC236}">
                <a16:creationId xmlns:a16="http://schemas.microsoft.com/office/drawing/2014/main" id="{7D8A41CC-92DB-4727-AC89-E955C3BFF1DF}"/>
              </a:ext>
            </a:extLst>
          </p:cNvPr>
          <p:cNvSpPr>
            <a:spLocks noGrp="1"/>
          </p:cNvSpPr>
          <p:nvPr>
            <p:ph sz="quarter" idx="13"/>
          </p:nvPr>
        </p:nvSpPr>
        <p:spPr>
          <a:xfrm>
            <a:off x="5563820" y="6066069"/>
            <a:ext cx="10363826" cy="4496789"/>
          </a:xfrm>
        </p:spPr>
        <p:txBody>
          <a:bodyPr/>
          <a:lstStyle/>
          <a:p>
            <a:pPr marL="0" indent="0">
              <a:buNone/>
            </a:pPr>
            <a:endParaRPr lang="en-US" cap="none" dirty="0"/>
          </a:p>
          <a:p>
            <a:pPr marL="0" indent="0">
              <a:buNone/>
            </a:pPr>
            <a:endParaRPr lang="en-US" sz="14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9487C78-F59D-4F64-8E17-17DECDA3C8FB}"/>
                  </a:ext>
                </a:extLst>
              </p:cNvPr>
              <p:cNvSpPr txBox="1"/>
              <p:nvPr/>
            </p:nvSpPr>
            <p:spPr>
              <a:xfrm>
                <a:off x="1258735" y="1342417"/>
                <a:ext cx="10531188" cy="4152419"/>
              </a:xfrm>
              <a:prstGeom prst="rect">
                <a:avLst/>
              </a:prstGeom>
              <a:noFill/>
            </p:spPr>
            <p:txBody>
              <a:bodyPr wrap="square" rtlCol="0">
                <a:spAutoFit/>
              </a:bodyPr>
              <a:lstStyle/>
              <a:p>
                <a:pPr marL="285750" indent="-285750">
                  <a:buFont typeface="Wingdings" panose="05000000000000000000" pitchFamily="2" charset="2"/>
                  <a:buChar char="q"/>
                </a:pPr>
                <a:r>
                  <a:rPr lang="en-US" dirty="0"/>
                  <a:t>Enter time control loop (terminate once reaching final time or convergence error is out of tolerance):</a:t>
                </a:r>
              </a:p>
              <a:p>
                <a:pPr>
                  <a:lnSpc>
                    <a:spcPct val="125000"/>
                  </a:lnSpc>
                </a:pPr>
                <a:r>
                  <a:rPr lang="en-US" dirty="0"/>
                  <a:t>	3 Enter pimple loop (pressure-velocity iteration), terminates at maximum iteration or convergence:</a:t>
                </a:r>
              </a:p>
              <a:p>
                <a:pPr>
                  <a:lnSpc>
                    <a:spcPct val="125000"/>
                  </a:lnSpc>
                </a:pPr>
                <a:r>
                  <a:rPr lang="en-US" dirty="0"/>
                  <a:t>		 a. Enter phase </a:t>
                </a:r>
                <a:r>
                  <a:rPr lang="en-US" dirty="0" err="1"/>
                  <a:t>subcycle</a:t>
                </a:r>
                <a:r>
                  <a:rPr lang="en-US" dirty="0"/>
                  <a:t> loop, which is controlled by iteration number </a:t>
                </a:r>
                <a:r>
                  <a:rPr lang="en-US" dirty="0" err="1"/>
                  <a:t>nAlphaSubCycles</a:t>
                </a:r>
                <a:endParaRPr lang="en-US" dirty="0"/>
              </a:p>
              <a:p>
                <a:pPr>
                  <a:lnSpc>
                    <a:spcPct val="125000"/>
                  </a:lnSpc>
                </a:pPr>
                <a:r>
                  <a:rPr lang="en-US" dirty="0"/>
                  <a:t>			ii. Enter alpha correction loop, terminates by </a:t>
                </a:r>
                <a:r>
                  <a:rPr lang="en-US" dirty="0" err="1"/>
                  <a:t>nAlphaCorr</a:t>
                </a:r>
                <a:r>
                  <a:rPr lang="en-US" dirty="0"/>
                  <a:t> :</a:t>
                </a:r>
              </a:p>
              <a:p>
                <a:pPr>
                  <a:lnSpc>
                    <a:spcPct val="125000"/>
                  </a:lnSpc>
                </a:pPr>
                <a:r>
                  <a:rPr lang="en-US" dirty="0"/>
                  <a:t>				</a:t>
                </a:r>
                <a:r>
                  <a:rPr lang="en-US" b="1" dirty="0" err="1"/>
                  <a:t>i</a:t>
                </a:r>
                <a:r>
                  <a:rPr lang="en-US" b="1" dirty="0"/>
                  <a:t>) Add compression flux  </a:t>
                </a:r>
                <a14:m>
                  <m:oMath xmlns:m="http://schemas.openxmlformats.org/officeDocument/2006/math">
                    <m:r>
                      <a:rPr lang="en-US" b="1" i="1">
                        <a:latin typeface="Cambria Math" panose="02040503050406030204" pitchFamily="18" charset="0"/>
                      </a:rPr>
                      <m:t>𝛁</m:t>
                    </m:r>
                    <m:r>
                      <a:rPr lang="en-US" altLang="zh-CN" b="1" i="1">
                        <a:latin typeface="Cambria Math" panose="02040503050406030204" pitchFamily="18" charset="0"/>
                      </a:rPr>
                      <m:t>·</m:t>
                    </m:r>
                    <m:r>
                      <a:rPr lang="en-US" altLang="zh-CN" b="1" i="1" smtClean="0">
                        <a:latin typeface="Cambria Math" panose="02040503050406030204" pitchFamily="18" charset="0"/>
                      </a:rPr>
                      <m:t>[</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𝜸</m:t>
                        </m:r>
                      </m:e>
                    </m:d>
                    <m:r>
                      <a:rPr lang="en-US" altLang="zh-CN" b="1" i="1" smtClean="0">
                        <a:latin typeface="Cambria Math" panose="02040503050406030204" pitchFamily="18" charset="0"/>
                      </a:rPr>
                      <m:t> </m:t>
                    </m:r>
                    <m:r>
                      <a:rPr lang="en-US" altLang="zh-CN" b="1" i="1" smtClean="0">
                        <a:latin typeface="Cambria Math" panose="02040503050406030204" pitchFamily="18" charset="0"/>
                      </a:rPr>
                      <m:t>𝜸</m:t>
                    </m:r>
                    <m:r>
                      <a:rPr lang="en-US" altLang="zh-CN" b="1" i="1" smtClean="0">
                        <a:latin typeface="Cambria Math" panose="02040503050406030204" pitchFamily="18" charset="0"/>
                      </a:rPr>
                      <m:t> </m:t>
                    </m:r>
                    <m:r>
                      <a:rPr lang="en-US" altLang="zh-CN" b="1" i="1" smtClean="0">
                        <a:latin typeface="Cambria Math" panose="02040503050406030204" pitchFamily="18" charset="0"/>
                      </a:rPr>
                      <m:t>𝑼</m:t>
                    </m:r>
                    <m:r>
                      <a:rPr lang="en-US" altLang="zh-CN" b="1" i="1" baseline="-25000" smtClean="0">
                        <a:latin typeface="Cambria Math" panose="02040503050406030204" pitchFamily="18" charset="0"/>
                      </a:rPr>
                      <m:t>𝜸</m:t>
                    </m:r>
                    <m:r>
                      <a:rPr lang="en-US" altLang="zh-CN" b="1" i="1" smtClean="0">
                        <a:latin typeface="Cambria Math" panose="02040503050406030204" pitchFamily="18" charset="0"/>
                      </a:rPr>
                      <m:t>]</m:t>
                    </m:r>
                  </m:oMath>
                </a14:m>
                <a:r>
                  <a:rPr lang="en-US" b="1" dirty="0"/>
                  <a:t> = 0</a:t>
                </a:r>
                <a:endParaRPr lang="en-US" altLang="zh-CN" dirty="0"/>
              </a:p>
              <a:p>
                <a:pPr>
                  <a:lnSpc>
                    <a:spcPct val="125000"/>
                  </a:lnSpc>
                  <a:spcBef>
                    <a:spcPts val="600"/>
                  </a:spcBef>
                </a:pPr>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a:latin typeface="Cambria Math" panose="02040503050406030204" pitchFamily="18" charset="0"/>
                          </a:rPr>
                          <m:t>U</m:t>
                        </m:r>
                      </m:e>
                      <m:sub>
                        <m:r>
                          <a:rPr lang="en-US" altLang="zh-CN" b="0" i="1" dirty="0" smtClean="0">
                            <a:latin typeface="Cambria Math" panose="02040503050406030204" pitchFamily="18" charset="0"/>
                          </a:rPr>
                          <m:t>𝑟</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𝑈</m:t>
                        </m:r>
                      </m:e>
                      <m:sub>
                        <m:r>
                          <a:rPr lang="en-US" altLang="zh-CN" b="0" i="1" dirty="0" smtClean="0">
                            <a:latin typeface="Cambria Math" panose="02040503050406030204" pitchFamily="18" charset="0"/>
                          </a:rPr>
                          <m:t>𝑙</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𝑈</m:t>
                        </m:r>
                      </m:e>
                      <m:sub>
                        <m:r>
                          <a:rPr lang="en-US" altLang="zh-CN" b="0" i="1" dirty="0" smtClean="0">
                            <a:latin typeface="Cambria Math" panose="02040503050406030204" pitchFamily="18" charset="0"/>
                          </a:rPr>
                          <m:t>𝑔</m:t>
                        </m:r>
                      </m:sub>
                    </m:sSub>
                  </m:oMath>
                </a14:m>
                <a:r>
                  <a:rPr lang="en-US" dirty="0"/>
                  <a:t> is the vector of relative velocity, designated as the "compression velocity". This term is manually added and has no meaning in the continuum formation but is suitable to compress the interface in the discrete formation, especially when the interface is not sharp enough. The sharp means the fraction changes suddenly near the interface (ideally over one or two computational cells) (</a:t>
                </a:r>
                <a:r>
                  <a:rPr lang="en-US" dirty="0" err="1"/>
                  <a:t>Ubbink</a:t>
                </a:r>
                <a:r>
                  <a:rPr lang="en-US" dirty="0"/>
                  <a:t> and Issa).</a:t>
                </a:r>
              </a:p>
              <a:p>
                <a:pPr>
                  <a:spcBef>
                    <a:spcPts val="600"/>
                  </a:spcBef>
                </a:pPr>
                <a:r>
                  <a:rPr lang="en-US" dirty="0"/>
                  <a:t>For the discretization of the compression term, the relative velocity at cell faces, formulated based on the maximum velocity magnitude at the interface region and its direction, is determined from the gradient of phase fraction as follows:</a:t>
                </a:r>
              </a:p>
            </p:txBody>
          </p:sp>
        </mc:Choice>
        <mc:Fallback xmlns="">
          <p:sp>
            <p:nvSpPr>
              <p:cNvPr id="3" name="TextBox 2">
                <a:extLst>
                  <a:ext uri="{FF2B5EF4-FFF2-40B4-BE49-F238E27FC236}">
                    <a16:creationId xmlns:a16="http://schemas.microsoft.com/office/drawing/2014/main" id="{F9487C78-F59D-4F64-8E17-17DECDA3C8FB}"/>
                  </a:ext>
                </a:extLst>
              </p:cNvPr>
              <p:cNvSpPr txBox="1">
                <a:spLocks noRot="1" noChangeAspect="1" noMove="1" noResize="1" noEditPoints="1" noAdjustHandles="1" noChangeArrowheads="1" noChangeShapeType="1" noTextEdit="1"/>
              </p:cNvSpPr>
              <p:nvPr/>
            </p:nvSpPr>
            <p:spPr>
              <a:xfrm>
                <a:off x="1258735" y="1342417"/>
                <a:ext cx="10531188" cy="4152419"/>
              </a:xfrm>
              <a:prstGeom prst="rect">
                <a:avLst/>
              </a:prstGeom>
              <a:blipFill>
                <a:blip r:embed="rId3"/>
                <a:stretch>
                  <a:fillRect l="-463" t="-734" r="-810" b="-146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5F74E93-6397-4389-A6E0-A245E6EAC7AB}"/>
              </a:ext>
            </a:extLst>
          </p:cNvPr>
          <p:cNvPicPr>
            <a:picLocks noChangeAspect="1"/>
          </p:cNvPicPr>
          <p:nvPr/>
        </p:nvPicPr>
        <p:blipFill>
          <a:blip r:embed="rId4"/>
          <a:stretch>
            <a:fillRect/>
          </a:stretch>
        </p:blipFill>
        <p:spPr>
          <a:xfrm>
            <a:off x="3840818" y="5349667"/>
            <a:ext cx="3887791" cy="716402"/>
          </a:xfrm>
          <a:prstGeom prst="rect">
            <a:avLst/>
          </a:prstGeom>
        </p:spPr>
      </p:pic>
    </p:spTree>
    <p:extLst>
      <p:ext uri="{BB962C8B-B14F-4D97-AF65-F5344CB8AC3E}">
        <p14:creationId xmlns:p14="http://schemas.microsoft.com/office/powerpoint/2010/main" val="193312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Solving Process</a:t>
            </a:r>
          </a:p>
        </p:txBody>
      </p:sp>
      <p:sp>
        <p:nvSpPr>
          <p:cNvPr id="6" name="Content Placeholder 5">
            <a:extLst>
              <a:ext uri="{FF2B5EF4-FFF2-40B4-BE49-F238E27FC236}">
                <a16:creationId xmlns:a16="http://schemas.microsoft.com/office/drawing/2014/main" id="{7D8A41CC-92DB-4727-AC89-E955C3BFF1DF}"/>
              </a:ext>
            </a:extLst>
          </p:cNvPr>
          <p:cNvSpPr>
            <a:spLocks noGrp="1"/>
          </p:cNvSpPr>
          <p:nvPr>
            <p:ph sz="quarter" idx="13"/>
          </p:nvPr>
        </p:nvSpPr>
        <p:spPr>
          <a:xfrm>
            <a:off x="5563820" y="6066069"/>
            <a:ext cx="10363826" cy="4496789"/>
          </a:xfrm>
        </p:spPr>
        <p:txBody>
          <a:bodyPr/>
          <a:lstStyle/>
          <a:p>
            <a:pPr marL="0" indent="0">
              <a:buNone/>
            </a:pPr>
            <a:endParaRPr lang="en-US" cap="none" dirty="0"/>
          </a:p>
          <a:p>
            <a:pPr marL="0" indent="0">
              <a:buNone/>
            </a:pPr>
            <a:endParaRPr lang="en-US" sz="14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9487C78-F59D-4F64-8E17-17DECDA3C8FB}"/>
                  </a:ext>
                </a:extLst>
              </p:cNvPr>
              <p:cNvSpPr txBox="1"/>
              <p:nvPr/>
            </p:nvSpPr>
            <p:spPr>
              <a:xfrm>
                <a:off x="1258735" y="1342417"/>
                <a:ext cx="10531188" cy="5245090"/>
              </a:xfrm>
              <a:prstGeom prst="rect">
                <a:avLst/>
              </a:prstGeom>
              <a:noFill/>
            </p:spPr>
            <p:txBody>
              <a:bodyPr wrap="square" rtlCol="0">
                <a:spAutoFit/>
              </a:bodyPr>
              <a:lstStyle/>
              <a:p>
                <a:pPr marL="285750" indent="-285750">
                  <a:buFont typeface="Wingdings" panose="05000000000000000000" pitchFamily="2" charset="2"/>
                  <a:buChar char="q"/>
                </a:pPr>
                <a:r>
                  <a:rPr lang="en-US" dirty="0"/>
                  <a:t>Enter time control loop (terminate once reaching final time or convergence error is out of tolerance):</a:t>
                </a:r>
              </a:p>
              <a:p>
                <a:pPr>
                  <a:lnSpc>
                    <a:spcPct val="125000"/>
                  </a:lnSpc>
                </a:pPr>
                <a:r>
                  <a:rPr lang="en-US" dirty="0"/>
                  <a:t>	3 Enter pimple loop (pressure-velocity iteration), terminates at maximum iteration or convergence:</a:t>
                </a:r>
              </a:p>
              <a:p>
                <a:pPr>
                  <a:lnSpc>
                    <a:spcPct val="125000"/>
                  </a:lnSpc>
                </a:pPr>
                <a:r>
                  <a:rPr lang="en-US" dirty="0"/>
                  <a:t>		 a. Enter phase </a:t>
                </a:r>
                <a:r>
                  <a:rPr lang="en-US" dirty="0" err="1"/>
                  <a:t>subcycle</a:t>
                </a:r>
                <a:r>
                  <a:rPr lang="en-US" dirty="0"/>
                  <a:t> loop, which is controlled by iteration number </a:t>
                </a:r>
                <a:r>
                  <a:rPr lang="en-US" dirty="0" err="1"/>
                  <a:t>nAlphaSubCycles</a:t>
                </a:r>
                <a:endParaRPr lang="en-US" dirty="0"/>
              </a:p>
              <a:p>
                <a:pPr>
                  <a:lnSpc>
                    <a:spcPct val="125000"/>
                  </a:lnSpc>
                </a:pPr>
                <a:r>
                  <a:rPr lang="en-US" dirty="0"/>
                  <a:t>			ii. Enter alpha correction loop, terminates by </a:t>
                </a:r>
                <a:r>
                  <a:rPr lang="en-US" dirty="0" err="1"/>
                  <a:t>nAlphaCorr</a:t>
                </a:r>
                <a:r>
                  <a:rPr lang="en-US" dirty="0"/>
                  <a:t> :</a:t>
                </a:r>
              </a:p>
              <a:p>
                <a:pPr>
                  <a:lnSpc>
                    <a:spcPct val="125000"/>
                  </a:lnSpc>
                </a:pPr>
                <a:r>
                  <a:rPr lang="en-US" dirty="0"/>
                  <a:t>				</a:t>
                </a:r>
                <a:r>
                  <a:rPr lang="en-US" b="1" dirty="0" err="1"/>
                  <a:t>i</a:t>
                </a:r>
                <a:r>
                  <a:rPr lang="en-US" b="1" dirty="0"/>
                  <a:t>) Add compression flux  </a:t>
                </a:r>
                <a14:m>
                  <m:oMath xmlns:m="http://schemas.openxmlformats.org/officeDocument/2006/math">
                    <m:r>
                      <a:rPr lang="en-US" b="1" i="1">
                        <a:latin typeface="Cambria Math" panose="02040503050406030204" pitchFamily="18" charset="0"/>
                      </a:rPr>
                      <m:t>𝛁</m:t>
                    </m:r>
                    <m:r>
                      <a:rPr lang="en-US" altLang="zh-CN" b="1" i="1">
                        <a:latin typeface="Cambria Math" panose="02040503050406030204" pitchFamily="18" charset="0"/>
                      </a:rPr>
                      <m:t>·</m:t>
                    </m:r>
                    <m:r>
                      <a:rPr lang="en-US" altLang="zh-CN" b="1" i="1" smtClean="0">
                        <a:latin typeface="Cambria Math" panose="02040503050406030204" pitchFamily="18" charset="0"/>
                      </a:rPr>
                      <m:t>[</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𝜸</m:t>
                        </m:r>
                      </m:e>
                    </m:d>
                    <m:r>
                      <a:rPr lang="en-US" altLang="zh-CN" b="1" i="1" smtClean="0">
                        <a:latin typeface="Cambria Math" panose="02040503050406030204" pitchFamily="18" charset="0"/>
                      </a:rPr>
                      <m:t> </m:t>
                    </m:r>
                    <m:r>
                      <a:rPr lang="en-US" altLang="zh-CN" b="1" i="1" smtClean="0">
                        <a:latin typeface="Cambria Math" panose="02040503050406030204" pitchFamily="18" charset="0"/>
                      </a:rPr>
                      <m:t>𝜸</m:t>
                    </m:r>
                    <m:r>
                      <a:rPr lang="en-US" altLang="zh-CN" b="1" i="1" smtClean="0">
                        <a:latin typeface="Cambria Math" panose="02040503050406030204" pitchFamily="18" charset="0"/>
                      </a:rPr>
                      <m:t> </m:t>
                    </m:r>
                    <m:r>
                      <a:rPr lang="en-US" altLang="zh-CN" b="1" i="1" smtClean="0">
                        <a:latin typeface="Cambria Math" panose="02040503050406030204" pitchFamily="18" charset="0"/>
                      </a:rPr>
                      <m:t>𝑼</m:t>
                    </m:r>
                    <m:r>
                      <a:rPr lang="en-US" altLang="zh-CN" b="1" i="1" baseline="-25000" smtClean="0">
                        <a:latin typeface="Cambria Math" panose="02040503050406030204" pitchFamily="18" charset="0"/>
                      </a:rPr>
                      <m:t>𝜸</m:t>
                    </m:r>
                    <m:r>
                      <a:rPr lang="en-US" altLang="zh-CN" b="1" i="1" smtClean="0">
                        <a:latin typeface="Cambria Math" panose="02040503050406030204" pitchFamily="18" charset="0"/>
                      </a:rPr>
                      <m:t>]</m:t>
                    </m:r>
                  </m:oMath>
                </a14:m>
                <a:r>
                  <a:rPr lang="en-US" b="1" dirty="0"/>
                  <a:t> = 0</a:t>
                </a:r>
              </a:p>
              <a:p>
                <a:pPr>
                  <a:lnSpc>
                    <a:spcPct val="125000"/>
                  </a:lnSpc>
                </a:pPr>
                <a:r>
                  <a:rPr lang="en-US" altLang="zh-CN" dirty="0"/>
                  <a:t>where </a:t>
                </a:r>
                <a14:m>
                  <m:oMath xmlns:m="http://schemas.openxmlformats.org/officeDocument/2006/math">
                    <m:r>
                      <a:rPr lang="en-US" altLang="zh-CN" b="0" i="1" dirty="0" smtClean="0">
                        <a:latin typeface="Cambria Math" panose="02040503050406030204" pitchFamily="18" charset="0"/>
                      </a:rPr>
                      <m:t>𝜙</m:t>
                    </m:r>
                  </m:oMath>
                </a14:m>
                <a:r>
                  <a:rPr lang="en-US" altLang="zh-CN" dirty="0"/>
                  <a:t> is face volume flux,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𝑓</m:t>
                        </m:r>
                      </m:sub>
                    </m:sSub>
                  </m:oMath>
                </a14:m>
                <a:r>
                  <a:rPr lang="en-US" altLang="zh-CN" dirty="0"/>
                  <a:t> is face unit normal flux, calculated at cell faces in the interface region using the phase fraction gradient at cell faces,</a:t>
                </a:r>
              </a:p>
              <a:p>
                <a:pPr>
                  <a:lnSpc>
                    <a:spcPct val="125000"/>
                  </a:lnSpc>
                </a:pPr>
                <a:endParaRPr lang="en-US" altLang="zh-CN" dirty="0"/>
              </a:p>
              <a:p>
                <a:pPr>
                  <a:lnSpc>
                    <a:spcPct val="125000"/>
                  </a:lnSpc>
                </a:pPr>
                <a:r>
                  <a:rPr lang="en-US" altLang="zh-CN" dirty="0"/>
                  <a:t>A stabilization factor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𝛿</m:t>
                        </m:r>
                      </m:e>
                      <m:sub>
                        <m:r>
                          <a:rPr lang="en-US" altLang="zh-CN" b="0" i="1" dirty="0" smtClean="0">
                            <a:latin typeface="Cambria Math" panose="02040503050406030204" pitchFamily="18" charset="0"/>
                          </a:rPr>
                          <m:t>𝑛</m:t>
                        </m:r>
                      </m:sub>
                    </m:sSub>
                  </m:oMath>
                </a14:m>
                <a:r>
                  <a:rPr lang="en-US" altLang="zh-CN" dirty="0"/>
                  <a:t> is used, which accounts for nonuniformity of the grid ,</a:t>
                </a:r>
              </a:p>
              <a:p>
                <a:pPr>
                  <a:lnSpc>
                    <a:spcPct val="125000"/>
                  </a:lnSpc>
                </a:pPr>
                <a:r>
                  <a:rPr lang="en-US" altLang="zh-CN" dirty="0"/>
                  <a:t>where N is the number of computational cells and </a:t>
                </a:r>
                <a14:m>
                  <m:oMath xmlns:m="http://schemas.openxmlformats.org/officeDocument/2006/math">
                    <m:r>
                      <a:rPr lang="en-US" altLang="zh-CN" b="0" i="1" dirty="0" smtClean="0">
                        <a:latin typeface="Cambria Math" panose="02040503050406030204" pitchFamily="18" charset="0"/>
                      </a:rPr>
                      <m:t>𝜖</m:t>
                    </m:r>
                  </m:oMath>
                </a14:m>
                <a:r>
                  <a:rPr lang="en-US" altLang="zh-CN" dirty="0"/>
                  <a:t> is a small parameter, </a:t>
                </a:r>
              </a:p>
              <a:p>
                <a:pPr>
                  <a:lnSpc>
                    <a:spcPct val="125000"/>
                  </a:lnSpc>
                </a:pPr>
                <a:r>
                  <a:rPr lang="en-US" altLang="zh-CN" dirty="0"/>
                  <a:t>set to </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−8</m:t>
                        </m:r>
                      </m:sup>
                    </m:sSup>
                  </m:oMath>
                </a14:m>
                <a:r>
                  <a:rPr lang="en-US" altLang="zh-CN" dirty="0"/>
                  <a:t>here.</a:t>
                </a:r>
              </a:p>
              <a:p>
                <a:pPr>
                  <a:lnSpc>
                    <a:spcPct val="125000"/>
                  </a:lnSpc>
                </a:pPr>
                <a:endParaRPr lang="en-US" altLang="zh-CN" dirty="0"/>
              </a:p>
              <a:p>
                <a:pPr>
                  <a:lnSpc>
                    <a:spcPct val="125000"/>
                  </a:lnSpc>
                </a:pPr>
                <a:r>
                  <a:rPr lang="en-US" altLang="zh-CN" dirty="0"/>
                  <a:t>The intensity of the free surface compression is controlled by the constant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𝛾</m:t>
                        </m:r>
                      </m:sub>
                    </m:sSub>
                  </m:oMath>
                </a14:m>
                <a:r>
                  <a:rPr lang="en-US" altLang="zh-CN" dirty="0"/>
                  <a:t>, which yields no contribution if set to zero, a conservative compression if the value is one and enhanced compression for values greater than one.</a:t>
                </a:r>
              </a:p>
              <a:p>
                <a:pPr>
                  <a:lnSpc>
                    <a:spcPct val="125000"/>
                  </a:lnSpc>
                </a:pPr>
                <a:endParaRPr lang="en-US" altLang="zh-CN" dirty="0"/>
              </a:p>
            </p:txBody>
          </p:sp>
        </mc:Choice>
        <mc:Fallback xmlns="">
          <p:sp>
            <p:nvSpPr>
              <p:cNvPr id="3" name="TextBox 2">
                <a:extLst>
                  <a:ext uri="{FF2B5EF4-FFF2-40B4-BE49-F238E27FC236}">
                    <a16:creationId xmlns:a16="http://schemas.microsoft.com/office/drawing/2014/main" id="{F9487C78-F59D-4F64-8E17-17DECDA3C8FB}"/>
                  </a:ext>
                </a:extLst>
              </p:cNvPr>
              <p:cNvSpPr txBox="1">
                <a:spLocks noRot="1" noChangeAspect="1" noMove="1" noResize="1" noEditPoints="1" noAdjustHandles="1" noChangeArrowheads="1" noChangeShapeType="1" noTextEdit="1"/>
              </p:cNvSpPr>
              <p:nvPr/>
            </p:nvSpPr>
            <p:spPr>
              <a:xfrm>
                <a:off x="1258735" y="1342417"/>
                <a:ext cx="10531188" cy="5245090"/>
              </a:xfrm>
              <a:prstGeom prst="rect">
                <a:avLst/>
              </a:prstGeom>
              <a:blipFill>
                <a:blip r:embed="rId3"/>
                <a:stretch>
                  <a:fillRect l="-463" t="-581" r="-58"/>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C77A4C9-CF01-410F-9B30-94FBF89FCB94}"/>
              </a:ext>
            </a:extLst>
          </p:cNvPr>
          <p:cNvPicPr>
            <a:picLocks noChangeAspect="1"/>
          </p:cNvPicPr>
          <p:nvPr/>
        </p:nvPicPr>
        <p:blipFill>
          <a:blip r:embed="rId4"/>
          <a:stretch>
            <a:fillRect/>
          </a:stretch>
        </p:blipFill>
        <p:spPr>
          <a:xfrm>
            <a:off x="5408688" y="3451919"/>
            <a:ext cx="2231282" cy="675670"/>
          </a:xfrm>
          <a:prstGeom prst="rect">
            <a:avLst/>
          </a:prstGeom>
        </p:spPr>
      </p:pic>
      <p:pic>
        <p:nvPicPr>
          <p:cNvPr id="9" name="Picture 8">
            <a:extLst>
              <a:ext uri="{FF2B5EF4-FFF2-40B4-BE49-F238E27FC236}">
                <a16:creationId xmlns:a16="http://schemas.microsoft.com/office/drawing/2014/main" id="{80CE2E7C-46F2-4C77-86C8-6D9B8B1A6F53}"/>
              </a:ext>
            </a:extLst>
          </p:cNvPr>
          <p:cNvPicPr>
            <a:picLocks noChangeAspect="1"/>
          </p:cNvPicPr>
          <p:nvPr/>
        </p:nvPicPr>
        <p:blipFill>
          <a:blip r:embed="rId5"/>
          <a:stretch>
            <a:fillRect/>
          </a:stretch>
        </p:blipFill>
        <p:spPr>
          <a:xfrm>
            <a:off x="8538860" y="4127589"/>
            <a:ext cx="1943100" cy="942975"/>
          </a:xfrm>
          <a:prstGeom prst="rect">
            <a:avLst/>
          </a:prstGeom>
        </p:spPr>
      </p:pic>
    </p:spTree>
    <p:extLst>
      <p:ext uri="{BB962C8B-B14F-4D97-AF65-F5344CB8AC3E}">
        <p14:creationId xmlns:p14="http://schemas.microsoft.com/office/powerpoint/2010/main" val="1420377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Solving Process</a:t>
            </a:r>
          </a:p>
        </p:txBody>
      </p:sp>
      <p:sp>
        <p:nvSpPr>
          <p:cNvPr id="6" name="Content Placeholder 5">
            <a:extLst>
              <a:ext uri="{FF2B5EF4-FFF2-40B4-BE49-F238E27FC236}">
                <a16:creationId xmlns:a16="http://schemas.microsoft.com/office/drawing/2014/main" id="{7D8A41CC-92DB-4727-AC89-E955C3BFF1DF}"/>
              </a:ext>
            </a:extLst>
          </p:cNvPr>
          <p:cNvSpPr>
            <a:spLocks noGrp="1"/>
          </p:cNvSpPr>
          <p:nvPr>
            <p:ph sz="quarter" idx="13"/>
          </p:nvPr>
        </p:nvSpPr>
        <p:spPr>
          <a:xfrm>
            <a:off x="5563820" y="6066069"/>
            <a:ext cx="10363826" cy="4496789"/>
          </a:xfrm>
        </p:spPr>
        <p:txBody>
          <a:bodyPr/>
          <a:lstStyle/>
          <a:p>
            <a:pPr marL="0" indent="0">
              <a:buNone/>
            </a:pPr>
            <a:endParaRPr lang="en-US" cap="none" dirty="0"/>
          </a:p>
          <a:p>
            <a:pPr marL="0" indent="0">
              <a:buNone/>
            </a:pPr>
            <a:endParaRPr lang="en-US" sz="1400" cap="none"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9487C78-F59D-4F64-8E17-17DECDA3C8FB}"/>
              </a:ext>
            </a:extLst>
          </p:cNvPr>
          <p:cNvSpPr txBox="1"/>
          <p:nvPr/>
        </p:nvSpPr>
        <p:spPr>
          <a:xfrm>
            <a:off x="1239280" y="1117374"/>
            <a:ext cx="10531188" cy="5493812"/>
          </a:xfrm>
          <a:prstGeom prst="rect">
            <a:avLst/>
          </a:prstGeom>
          <a:noFill/>
        </p:spPr>
        <p:txBody>
          <a:bodyPr wrap="square" rtlCol="0">
            <a:spAutoFit/>
          </a:bodyPr>
          <a:lstStyle/>
          <a:p>
            <a:pPr marL="285750" indent="-285750">
              <a:buFont typeface="Wingdings" panose="05000000000000000000" pitchFamily="2" charset="2"/>
              <a:buChar char="q"/>
            </a:pPr>
            <a:r>
              <a:rPr lang="en-US" dirty="0"/>
              <a:t>Enter time control loop (terminate once reaching final time or convergence error is out of tolerance):</a:t>
            </a:r>
          </a:p>
          <a:p>
            <a:pPr>
              <a:lnSpc>
                <a:spcPct val="125000"/>
              </a:lnSpc>
            </a:pPr>
            <a:r>
              <a:rPr lang="en-US" dirty="0"/>
              <a:t>	3 Enter pimple loop (pressure-velocity iteration), terminates at maximum iteration or convergence:</a:t>
            </a:r>
          </a:p>
          <a:p>
            <a:pPr>
              <a:lnSpc>
                <a:spcPct val="125000"/>
              </a:lnSpc>
            </a:pPr>
            <a:r>
              <a:rPr lang="en-US" dirty="0"/>
              <a:t>		  a. Enter phase </a:t>
            </a:r>
            <a:r>
              <a:rPr lang="en-US" dirty="0" err="1"/>
              <a:t>subcycle</a:t>
            </a:r>
            <a:r>
              <a:rPr lang="en-US" dirty="0"/>
              <a:t> loop, which is controlled by iteration number </a:t>
            </a:r>
            <a:r>
              <a:rPr lang="en-US" dirty="0" err="1"/>
              <a:t>nAlphaSubCycles</a:t>
            </a:r>
            <a:endParaRPr lang="en-US" dirty="0"/>
          </a:p>
          <a:p>
            <a:pPr>
              <a:lnSpc>
                <a:spcPct val="125000"/>
              </a:lnSpc>
            </a:pPr>
            <a:r>
              <a:rPr lang="en-US" b="1" dirty="0"/>
              <a:t>			</a:t>
            </a:r>
            <a:r>
              <a:rPr lang="en-US" dirty="0"/>
              <a:t> ii. Enter alpha correction loop, terminates by </a:t>
            </a:r>
            <a:r>
              <a:rPr lang="en-US" dirty="0" err="1"/>
              <a:t>nAlphaCorr</a:t>
            </a:r>
            <a:r>
              <a:rPr lang="en-US" dirty="0"/>
              <a:t> </a:t>
            </a:r>
          </a:p>
          <a:p>
            <a:pPr>
              <a:lnSpc>
                <a:spcPct val="125000"/>
              </a:lnSpc>
            </a:pPr>
            <a:r>
              <a:rPr lang="en-US" b="1" dirty="0"/>
              <a:t>				v) MULES loop to calculate limiter value </a:t>
            </a:r>
            <a:r>
              <a:rPr lang="el-GR" b="1" dirty="0">
                <a:latin typeface="DengXian" panose="02010600030101010101" pitchFamily="2" charset="-122"/>
                <a:ea typeface="DengXian" panose="02010600030101010101" pitchFamily="2" charset="-122"/>
              </a:rPr>
              <a:t>λ</a:t>
            </a:r>
            <a:r>
              <a:rPr lang="en-US" b="1" dirty="0"/>
              <a:t>, terminates at </a:t>
            </a:r>
            <a:r>
              <a:rPr lang="en-US" b="1" dirty="0" err="1"/>
              <a:t>nLimiterIter</a:t>
            </a:r>
            <a:endParaRPr lang="en-US" b="1" dirty="0"/>
          </a:p>
          <a:p>
            <a:pPr>
              <a:lnSpc>
                <a:spcPct val="125000"/>
              </a:lnSpc>
            </a:pPr>
            <a:r>
              <a:rPr lang="en-US" dirty="0"/>
              <a:t>Consider partial derivative equation:</a:t>
            </a:r>
          </a:p>
          <a:p>
            <a:pPr>
              <a:lnSpc>
                <a:spcPct val="125000"/>
              </a:lnSpc>
            </a:pPr>
            <a:r>
              <a:rPr lang="en-US" dirty="0"/>
              <a:t>							 </a:t>
            </a:r>
          </a:p>
          <a:p>
            <a:r>
              <a:rPr lang="en-US" dirty="0"/>
              <a:t>Discretization with first order accuracy in space, which has low accuracy: </a:t>
            </a:r>
          </a:p>
          <a:p>
            <a:endParaRPr lang="en-US" dirty="0"/>
          </a:p>
          <a:p>
            <a:endParaRPr lang="en-US" dirty="0"/>
          </a:p>
          <a:p>
            <a:endParaRPr lang="en-US" dirty="0"/>
          </a:p>
          <a:p>
            <a:r>
              <a:rPr lang="en-US" dirty="0"/>
              <a:t>Discretization with second order accuracy in space, which will induce </a:t>
            </a:r>
          </a:p>
          <a:p>
            <a:r>
              <a:rPr lang="en-US" dirty="0"/>
              <a:t>spurious oscillations: </a:t>
            </a:r>
          </a:p>
          <a:p>
            <a:r>
              <a:rPr lang="en-US" dirty="0"/>
              <a:t>	   </a:t>
            </a:r>
          </a:p>
          <a:p>
            <a:r>
              <a:rPr lang="en-US" dirty="0"/>
              <a:t>			     </a:t>
            </a:r>
          </a:p>
          <a:p>
            <a:r>
              <a:rPr lang="en-US" dirty="0"/>
              <a:t>	</a:t>
            </a:r>
          </a:p>
          <a:p>
            <a:r>
              <a:rPr lang="en-US" dirty="0"/>
              <a:t>	</a:t>
            </a:r>
          </a:p>
          <a:p>
            <a:endParaRPr lang="en-US" dirty="0"/>
          </a:p>
        </p:txBody>
      </p:sp>
      <p:pic>
        <p:nvPicPr>
          <p:cNvPr id="5" name="Picture 4">
            <a:extLst>
              <a:ext uri="{FF2B5EF4-FFF2-40B4-BE49-F238E27FC236}">
                <a16:creationId xmlns:a16="http://schemas.microsoft.com/office/drawing/2014/main" id="{8D825AF8-87C9-4C3C-9AE0-7BD8B68CF55B}"/>
              </a:ext>
            </a:extLst>
          </p:cNvPr>
          <p:cNvPicPr>
            <a:picLocks noChangeAspect="1"/>
          </p:cNvPicPr>
          <p:nvPr/>
        </p:nvPicPr>
        <p:blipFill>
          <a:blip r:embed="rId3"/>
          <a:stretch>
            <a:fillRect/>
          </a:stretch>
        </p:blipFill>
        <p:spPr>
          <a:xfrm>
            <a:off x="4960807" y="3015116"/>
            <a:ext cx="2285287" cy="382399"/>
          </a:xfrm>
          <a:prstGeom prst="rect">
            <a:avLst/>
          </a:prstGeom>
        </p:spPr>
      </p:pic>
      <p:pic>
        <p:nvPicPr>
          <p:cNvPr id="8" name="Picture 7">
            <a:extLst>
              <a:ext uri="{FF2B5EF4-FFF2-40B4-BE49-F238E27FC236}">
                <a16:creationId xmlns:a16="http://schemas.microsoft.com/office/drawing/2014/main" id="{07A3F68A-7627-4D73-8C9D-B83EA997E55A}"/>
              </a:ext>
            </a:extLst>
          </p:cNvPr>
          <p:cNvPicPr>
            <a:picLocks noChangeAspect="1"/>
          </p:cNvPicPr>
          <p:nvPr/>
        </p:nvPicPr>
        <p:blipFill>
          <a:blip r:embed="rId4"/>
          <a:stretch>
            <a:fillRect/>
          </a:stretch>
        </p:blipFill>
        <p:spPr>
          <a:xfrm>
            <a:off x="3311707" y="3975911"/>
            <a:ext cx="3078345" cy="533508"/>
          </a:xfrm>
          <a:prstGeom prst="rect">
            <a:avLst/>
          </a:prstGeom>
        </p:spPr>
      </p:pic>
      <p:pic>
        <p:nvPicPr>
          <p:cNvPr id="10" name="Picture 9">
            <a:extLst>
              <a:ext uri="{FF2B5EF4-FFF2-40B4-BE49-F238E27FC236}">
                <a16:creationId xmlns:a16="http://schemas.microsoft.com/office/drawing/2014/main" id="{7E14A23B-63AA-4994-A6F0-0031E9D1F885}"/>
              </a:ext>
            </a:extLst>
          </p:cNvPr>
          <p:cNvPicPr>
            <a:picLocks noChangeAspect="1"/>
          </p:cNvPicPr>
          <p:nvPr/>
        </p:nvPicPr>
        <p:blipFill>
          <a:blip r:embed="rId5"/>
          <a:stretch>
            <a:fillRect/>
          </a:stretch>
        </p:blipFill>
        <p:spPr>
          <a:xfrm>
            <a:off x="3041899" y="5381773"/>
            <a:ext cx="3837816" cy="533508"/>
          </a:xfrm>
          <a:prstGeom prst="rect">
            <a:avLst/>
          </a:prstGeom>
        </p:spPr>
      </p:pic>
      <p:pic>
        <p:nvPicPr>
          <p:cNvPr id="12" name="Picture 11">
            <a:extLst>
              <a:ext uri="{FF2B5EF4-FFF2-40B4-BE49-F238E27FC236}">
                <a16:creationId xmlns:a16="http://schemas.microsoft.com/office/drawing/2014/main" id="{712EFDAB-058C-4A3F-AD7C-F02EC0CDBCB2}"/>
              </a:ext>
            </a:extLst>
          </p:cNvPr>
          <p:cNvPicPr>
            <a:picLocks noChangeAspect="1"/>
          </p:cNvPicPr>
          <p:nvPr/>
        </p:nvPicPr>
        <p:blipFill>
          <a:blip r:embed="rId6"/>
          <a:stretch>
            <a:fillRect/>
          </a:stretch>
        </p:blipFill>
        <p:spPr>
          <a:xfrm>
            <a:off x="8097057" y="3191187"/>
            <a:ext cx="3078345" cy="1515673"/>
          </a:xfrm>
          <a:prstGeom prst="rect">
            <a:avLst/>
          </a:prstGeom>
        </p:spPr>
      </p:pic>
      <p:pic>
        <p:nvPicPr>
          <p:cNvPr id="14" name="Picture 13">
            <a:extLst>
              <a:ext uri="{FF2B5EF4-FFF2-40B4-BE49-F238E27FC236}">
                <a16:creationId xmlns:a16="http://schemas.microsoft.com/office/drawing/2014/main" id="{40CAB73E-24E6-40A0-9AE4-E65B7A020D38}"/>
              </a:ext>
            </a:extLst>
          </p:cNvPr>
          <p:cNvPicPr>
            <a:picLocks noChangeAspect="1"/>
          </p:cNvPicPr>
          <p:nvPr/>
        </p:nvPicPr>
        <p:blipFill>
          <a:blip r:embed="rId7"/>
          <a:stretch>
            <a:fillRect/>
          </a:stretch>
        </p:blipFill>
        <p:spPr>
          <a:xfrm>
            <a:off x="8085134" y="4926961"/>
            <a:ext cx="3102192" cy="1545176"/>
          </a:xfrm>
          <a:prstGeom prst="rect">
            <a:avLst/>
          </a:prstGeom>
        </p:spPr>
      </p:pic>
    </p:spTree>
    <p:extLst>
      <p:ext uri="{BB962C8B-B14F-4D97-AF65-F5344CB8AC3E}">
        <p14:creationId xmlns:p14="http://schemas.microsoft.com/office/powerpoint/2010/main" val="188634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Governing Equations</a:t>
            </a:r>
          </a:p>
        </p:txBody>
      </p:sp>
      <p:sp>
        <p:nvSpPr>
          <p:cNvPr id="6" name="Content Placeholder 5">
            <a:extLst>
              <a:ext uri="{FF2B5EF4-FFF2-40B4-BE49-F238E27FC236}">
                <a16:creationId xmlns:a16="http://schemas.microsoft.com/office/drawing/2014/main" id="{7D8A41CC-92DB-4727-AC89-E955C3BFF1DF}"/>
              </a:ext>
            </a:extLst>
          </p:cNvPr>
          <p:cNvSpPr>
            <a:spLocks noGrp="1"/>
          </p:cNvSpPr>
          <p:nvPr>
            <p:ph sz="quarter" idx="13"/>
          </p:nvPr>
        </p:nvSpPr>
        <p:spPr>
          <a:xfrm>
            <a:off x="5563820" y="6066069"/>
            <a:ext cx="10363826" cy="4496789"/>
          </a:xfrm>
        </p:spPr>
        <p:txBody>
          <a:bodyPr/>
          <a:lstStyle/>
          <a:p>
            <a:pPr marL="0" indent="0">
              <a:buNone/>
            </a:pPr>
            <a:endParaRPr lang="en-US" cap="none" dirty="0"/>
          </a:p>
          <a:p>
            <a:pPr marL="0" indent="0">
              <a:buNone/>
            </a:pPr>
            <a:endParaRPr lang="en-US" sz="1400" cap="none"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3BBAD83-80F3-486D-8A8B-F0EF1C09B50B}"/>
              </a:ext>
            </a:extLst>
          </p:cNvPr>
          <p:cNvSpPr txBox="1"/>
          <p:nvPr/>
        </p:nvSpPr>
        <p:spPr>
          <a:xfrm>
            <a:off x="1341120" y="1798320"/>
            <a:ext cx="9540240" cy="341632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Navier Stokes Equation: </a:t>
            </a:r>
          </a:p>
          <a:p>
            <a:endParaRPr lang="en-US" sz="2400" dirty="0"/>
          </a:p>
          <a:p>
            <a:r>
              <a:rPr lang="en-US" sz="2400" b="1" dirty="0"/>
              <a:t>    T</a:t>
            </a:r>
            <a:r>
              <a:rPr lang="en-US" sz="2400" dirty="0"/>
              <a:t> is deviatoric viscous stress tensor:</a:t>
            </a:r>
          </a:p>
          <a:p>
            <a:endParaRPr lang="en-US" sz="2400" dirty="0"/>
          </a:p>
          <a:p>
            <a:r>
              <a:rPr lang="en-US" sz="2400" b="1" dirty="0"/>
              <a:t>    S</a:t>
            </a:r>
            <a:r>
              <a:rPr lang="en-US" sz="2400" dirty="0"/>
              <a:t> is mean rate stress tensor:</a:t>
            </a:r>
          </a:p>
          <a:p>
            <a:endParaRPr lang="en-US" sz="2400" dirty="0"/>
          </a:p>
          <a:p>
            <a:r>
              <a:rPr lang="en-US" sz="2400" b="1" dirty="0"/>
              <a:t>    f</a:t>
            </a:r>
            <a:r>
              <a:rPr lang="en-US" sz="2400" baseline="-25000" dirty="0"/>
              <a:t>b</a:t>
            </a:r>
            <a:r>
              <a:rPr lang="en-US" sz="2400" dirty="0"/>
              <a:t> is body force per unit mass (surface tension)</a:t>
            </a:r>
          </a:p>
          <a:p>
            <a:endParaRPr lang="en-US" sz="2400" dirty="0"/>
          </a:p>
          <a:p>
            <a:r>
              <a:rPr lang="en-US" sz="2400" dirty="0"/>
              <a:t>     	</a:t>
            </a:r>
          </a:p>
        </p:txBody>
      </p:sp>
      <p:pic>
        <p:nvPicPr>
          <p:cNvPr id="9" name="Picture 8">
            <a:extLst>
              <a:ext uri="{FF2B5EF4-FFF2-40B4-BE49-F238E27FC236}">
                <a16:creationId xmlns:a16="http://schemas.microsoft.com/office/drawing/2014/main" id="{ACE50815-2FAB-4444-B4D9-9EB580839358}"/>
              </a:ext>
            </a:extLst>
          </p:cNvPr>
          <p:cNvPicPr>
            <a:picLocks noChangeAspect="1"/>
          </p:cNvPicPr>
          <p:nvPr/>
        </p:nvPicPr>
        <p:blipFill>
          <a:blip r:embed="rId3"/>
          <a:stretch>
            <a:fillRect/>
          </a:stretch>
        </p:blipFill>
        <p:spPr>
          <a:xfrm>
            <a:off x="4640642" y="1708875"/>
            <a:ext cx="4201802" cy="719913"/>
          </a:xfrm>
          <a:prstGeom prst="rect">
            <a:avLst/>
          </a:prstGeom>
        </p:spPr>
      </p:pic>
      <p:pic>
        <p:nvPicPr>
          <p:cNvPr id="12" name="Picture 11">
            <a:extLst>
              <a:ext uri="{FF2B5EF4-FFF2-40B4-BE49-F238E27FC236}">
                <a16:creationId xmlns:a16="http://schemas.microsoft.com/office/drawing/2014/main" id="{466B842F-1BE0-4226-A6A6-B30FC7883837}"/>
              </a:ext>
            </a:extLst>
          </p:cNvPr>
          <p:cNvPicPr>
            <a:picLocks noChangeAspect="1"/>
          </p:cNvPicPr>
          <p:nvPr/>
        </p:nvPicPr>
        <p:blipFill>
          <a:blip r:embed="rId4"/>
          <a:stretch>
            <a:fillRect/>
          </a:stretch>
        </p:blipFill>
        <p:spPr>
          <a:xfrm>
            <a:off x="6200372" y="2608392"/>
            <a:ext cx="3264643" cy="392122"/>
          </a:xfrm>
          <a:prstGeom prst="rect">
            <a:avLst/>
          </a:prstGeom>
        </p:spPr>
      </p:pic>
      <p:pic>
        <p:nvPicPr>
          <p:cNvPr id="14" name="Picture 13">
            <a:extLst>
              <a:ext uri="{FF2B5EF4-FFF2-40B4-BE49-F238E27FC236}">
                <a16:creationId xmlns:a16="http://schemas.microsoft.com/office/drawing/2014/main" id="{6929F9A2-FA18-44D1-9D63-D8D4C4EF39DB}"/>
              </a:ext>
            </a:extLst>
          </p:cNvPr>
          <p:cNvPicPr>
            <a:picLocks noChangeAspect="1"/>
          </p:cNvPicPr>
          <p:nvPr/>
        </p:nvPicPr>
        <p:blipFill>
          <a:blip r:embed="rId5"/>
          <a:stretch>
            <a:fillRect/>
          </a:stretch>
        </p:blipFill>
        <p:spPr>
          <a:xfrm>
            <a:off x="5353249" y="3272590"/>
            <a:ext cx="2623429" cy="464722"/>
          </a:xfrm>
          <a:prstGeom prst="rect">
            <a:avLst/>
          </a:prstGeom>
        </p:spPr>
      </p:pic>
      <p:pic>
        <p:nvPicPr>
          <p:cNvPr id="16" name="Picture 15">
            <a:extLst>
              <a:ext uri="{FF2B5EF4-FFF2-40B4-BE49-F238E27FC236}">
                <a16:creationId xmlns:a16="http://schemas.microsoft.com/office/drawing/2014/main" id="{3D24091B-60DC-4014-9033-514C313674E5}"/>
              </a:ext>
            </a:extLst>
          </p:cNvPr>
          <p:cNvPicPr>
            <a:picLocks noChangeAspect="1"/>
          </p:cNvPicPr>
          <p:nvPr/>
        </p:nvPicPr>
        <p:blipFill>
          <a:blip r:embed="rId6"/>
          <a:stretch>
            <a:fillRect/>
          </a:stretch>
        </p:blipFill>
        <p:spPr>
          <a:xfrm>
            <a:off x="8478566" y="3276351"/>
            <a:ext cx="1000125" cy="457200"/>
          </a:xfrm>
          <a:prstGeom prst="rect">
            <a:avLst/>
          </a:prstGeom>
        </p:spPr>
      </p:pic>
    </p:spTree>
    <p:extLst>
      <p:ext uri="{BB962C8B-B14F-4D97-AF65-F5344CB8AC3E}">
        <p14:creationId xmlns:p14="http://schemas.microsoft.com/office/powerpoint/2010/main" val="449992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Solving Process</a:t>
            </a:r>
          </a:p>
        </p:txBody>
      </p:sp>
      <p:sp>
        <p:nvSpPr>
          <p:cNvPr id="3" name="TextBox 2">
            <a:extLst>
              <a:ext uri="{FF2B5EF4-FFF2-40B4-BE49-F238E27FC236}">
                <a16:creationId xmlns:a16="http://schemas.microsoft.com/office/drawing/2014/main" id="{F9487C78-F59D-4F64-8E17-17DECDA3C8FB}"/>
              </a:ext>
            </a:extLst>
          </p:cNvPr>
          <p:cNvSpPr txBox="1"/>
          <p:nvPr/>
        </p:nvSpPr>
        <p:spPr>
          <a:xfrm>
            <a:off x="1239280" y="1108954"/>
            <a:ext cx="10531188"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Enter time control loop (terminate once reaching final time or convergence error is out of tolerance):</a:t>
            </a:r>
          </a:p>
          <a:p>
            <a:pPr>
              <a:lnSpc>
                <a:spcPct val="125000"/>
              </a:lnSpc>
            </a:pPr>
            <a:r>
              <a:rPr lang="en-US" dirty="0"/>
              <a:t>	3 Enter pimple loop (pressure-velocity iteration), terminates at maximum iteration or convergence:</a:t>
            </a:r>
          </a:p>
          <a:p>
            <a:pPr>
              <a:lnSpc>
                <a:spcPct val="125000"/>
              </a:lnSpc>
            </a:pPr>
            <a:r>
              <a:rPr lang="en-US" dirty="0"/>
              <a:t>		  a. Enter phase </a:t>
            </a:r>
            <a:r>
              <a:rPr lang="en-US" dirty="0" err="1"/>
              <a:t>subcycle</a:t>
            </a:r>
            <a:r>
              <a:rPr lang="en-US" dirty="0"/>
              <a:t> loop, which is controlled by iteration number </a:t>
            </a:r>
            <a:r>
              <a:rPr lang="en-US" dirty="0" err="1"/>
              <a:t>nAlphaSubCycles</a:t>
            </a:r>
            <a:endParaRPr lang="en-US" dirty="0"/>
          </a:p>
          <a:p>
            <a:pPr>
              <a:lnSpc>
                <a:spcPct val="125000"/>
              </a:lnSpc>
            </a:pPr>
            <a:r>
              <a:rPr lang="en-US" b="1" dirty="0"/>
              <a:t>			</a:t>
            </a:r>
            <a:r>
              <a:rPr lang="en-US" dirty="0"/>
              <a:t> ii. Enter alpha correction loop, terminates by </a:t>
            </a:r>
            <a:r>
              <a:rPr lang="en-US" dirty="0" err="1"/>
              <a:t>nAlphaCorr</a:t>
            </a:r>
            <a:r>
              <a:rPr lang="en-US" dirty="0"/>
              <a:t> </a:t>
            </a:r>
          </a:p>
          <a:p>
            <a:pPr>
              <a:lnSpc>
                <a:spcPct val="125000"/>
              </a:lnSpc>
            </a:pPr>
            <a:r>
              <a:rPr lang="en-US" b="1" dirty="0"/>
              <a:t>				v) MULES loop to calculate limiter value </a:t>
            </a:r>
            <a:r>
              <a:rPr lang="el-GR" b="1" dirty="0">
                <a:latin typeface="DengXian" panose="02010600030101010101" pitchFamily="2" charset="-122"/>
                <a:ea typeface="DengXian" panose="02010600030101010101" pitchFamily="2" charset="-122"/>
              </a:rPr>
              <a:t>λ</a:t>
            </a:r>
            <a:r>
              <a:rPr lang="en-US" b="1" dirty="0"/>
              <a:t>, terminates at </a:t>
            </a:r>
            <a:r>
              <a:rPr lang="en-US" b="1" dirty="0" err="1"/>
              <a:t>nLimiterIter</a:t>
            </a:r>
            <a:endParaRPr lang="en-US" b="1" dirty="0"/>
          </a:p>
          <a:p>
            <a:pPr>
              <a:lnSpc>
                <a:spcPct val="125000"/>
              </a:lnSpc>
            </a:pPr>
            <a:r>
              <a:rPr lang="en-US" dirty="0"/>
              <a:t>Consider the mixture (Flux-Corrected Transport Scheme):</a:t>
            </a:r>
          </a:p>
          <a:p>
            <a:pPr>
              <a:lnSpc>
                <a:spcPct val="125000"/>
              </a:lnSpc>
            </a:pPr>
            <a:endParaRPr lang="en-US" dirty="0"/>
          </a:p>
          <a:p>
            <a:pPr>
              <a:lnSpc>
                <a:spcPct val="125000"/>
              </a:lnSpc>
            </a:pPr>
            <a:endParaRPr lang="en-US" dirty="0"/>
          </a:p>
          <a:p>
            <a:pPr>
              <a:lnSpc>
                <a:spcPct val="125000"/>
              </a:lnSpc>
            </a:pPr>
            <a:r>
              <a:rPr lang="en-US" dirty="0"/>
              <a:t>							 </a:t>
            </a:r>
          </a:p>
          <a:p>
            <a:r>
              <a:rPr lang="en-US" dirty="0"/>
              <a:t>	</a:t>
            </a:r>
          </a:p>
          <a:p>
            <a:endParaRPr lang="en-US" dirty="0"/>
          </a:p>
        </p:txBody>
      </p:sp>
      <p:pic>
        <p:nvPicPr>
          <p:cNvPr id="4" name="Picture 3">
            <a:extLst>
              <a:ext uri="{FF2B5EF4-FFF2-40B4-BE49-F238E27FC236}">
                <a16:creationId xmlns:a16="http://schemas.microsoft.com/office/drawing/2014/main" id="{B92B26E8-8A06-4B58-8E6B-BB25E8393CC9}"/>
              </a:ext>
            </a:extLst>
          </p:cNvPr>
          <p:cNvPicPr>
            <a:picLocks noChangeAspect="1"/>
          </p:cNvPicPr>
          <p:nvPr/>
        </p:nvPicPr>
        <p:blipFill>
          <a:blip r:embed="rId3"/>
          <a:stretch>
            <a:fillRect/>
          </a:stretch>
        </p:blipFill>
        <p:spPr>
          <a:xfrm>
            <a:off x="6615265" y="2895225"/>
            <a:ext cx="4591455" cy="533775"/>
          </a:xfrm>
          <a:prstGeom prst="rect">
            <a:avLst/>
          </a:prstGeom>
        </p:spPr>
      </p:pic>
      <p:pic>
        <p:nvPicPr>
          <p:cNvPr id="13" name="Picture 12">
            <a:extLst>
              <a:ext uri="{FF2B5EF4-FFF2-40B4-BE49-F238E27FC236}">
                <a16:creationId xmlns:a16="http://schemas.microsoft.com/office/drawing/2014/main" id="{2E240C7C-506E-47F4-90A4-22190C4A9A4E}"/>
              </a:ext>
            </a:extLst>
          </p:cNvPr>
          <p:cNvPicPr>
            <a:picLocks noChangeAspect="1"/>
          </p:cNvPicPr>
          <p:nvPr/>
        </p:nvPicPr>
        <p:blipFill>
          <a:blip r:embed="rId4"/>
          <a:stretch>
            <a:fillRect/>
          </a:stretch>
        </p:blipFill>
        <p:spPr>
          <a:xfrm>
            <a:off x="7523608" y="3545681"/>
            <a:ext cx="3886697" cy="1674403"/>
          </a:xfrm>
          <a:prstGeom prst="rect">
            <a:avLst/>
          </a:prstGeom>
        </p:spPr>
      </p:pic>
      <p:pic>
        <p:nvPicPr>
          <p:cNvPr id="15" name="Picture 14">
            <a:extLst>
              <a:ext uri="{FF2B5EF4-FFF2-40B4-BE49-F238E27FC236}">
                <a16:creationId xmlns:a16="http://schemas.microsoft.com/office/drawing/2014/main" id="{7D6EC1BD-DFB9-43C4-93C1-41D283680CC4}"/>
              </a:ext>
            </a:extLst>
          </p:cNvPr>
          <p:cNvPicPr>
            <a:picLocks noChangeAspect="1"/>
          </p:cNvPicPr>
          <p:nvPr/>
        </p:nvPicPr>
        <p:blipFill>
          <a:blip r:embed="rId5"/>
          <a:stretch>
            <a:fillRect/>
          </a:stretch>
        </p:blipFill>
        <p:spPr>
          <a:xfrm>
            <a:off x="7523607" y="5366930"/>
            <a:ext cx="3886698" cy="844647"/>
          </a:xfrm>
          <a:prstGeom prst="rect">
            <a:avLst/>
          </a:prstGeom>
        </p:spPr>
      </p:pic>
      <p:sp>
        <p:nvSpPr>
          <p:cNvPr id="16" name="TextBox 15">
            <a:extLst>
              <a:ext uri="{FF2B5EF4-FFF2-40B4-BE49-F238E27FC236}">
                <a16:creationId xmlns:a16="http://schemas.microsoft.com/office/drawing/2014/main" id="{51322F1C-0D16-4D8F-B866-1EAD32DE15D4}"/>
              </a:ext>
            </a:extLst>
          </p:cNvPr>
          <p:cNvSpPr txBox="1"/>
          <p:nvPr/>
        </p:nvSpPr>
        <p:spPr>
          <a:xfrm>
            <a:off x="1204216" y="3429000"/>
            <a:ext cx="6151624" cy="3139321"/>
          </a:xfrm>
          <a:prstGeom prst="rect">
            <a:avLst/>
          </a:prstGeom>
          <a:noFill/>
        </p:spPr>
        <p:txBody>
          <a:bodyPr wrap="square" rtlCol="0">
            <a:spAutoFit/>
          </a:bodyPr>
          <a:lstStyle/>
          <a:p>
            <a:r>
              <a:rPr lang="en-US" dirty="0"/>
              <a:t>A value of λ = 1, converts the flux calculation into a higher order estimation. But higher order schemes can lead to spurious oscillations in the result. To avoid creating new local maxima or minima (oscillations), a value of λ between 0 and 1 is chosen for each cell. This choice is dependent on the amount of overshoot, a pure high order scheme would cause compared to a lower order bounded scheme, as depicted in the simplified figure. </a:t>
            </a:r>
          </a:p>
          <a:p>
            <a:r>
              <a:rPr lang="en-US" dirty="0"/>
              <a:t> </a:t>
            </a:r>
            <a:r>
              <a:rPr lang="en-US" dirty="0" err="1"/>
              <a:t>OpenFOAM</a:t>
            </a:r>
            <a:r>
              <a:rPr lang="en-US" dirty="0"/>
              <a:t> implementation of FCT theory is called MULES (Multidimensional Universal Limiter for Explicit Solution). It is used to solve a convective-only transport equation using an explicit universal multi-dimensional limiter.</a:t>
            </a:r>
          </a:p>
        </p:txBody>
      </p:sp>
    </p:spTree>
    <p:extLst>
      <p:ext uri="{BB962C8B-B14F-4D97-AF65-F5344CB8AC3E}">
        <p14:creationId xmlns:p14="http://schemas.microsoft.com/office/powerpoint/2010/main" val="2034485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Solving Process</a:t>
            </a:r>
          </a:p>
        </p:txBody>
      </p:sp>
      <p:sp>
        <p:nvSpPr>
          <p:cNvPr id="6" name="Content Placeholder 5">
            <a:extLst>
              <a:ext uri="{FF2B5EF4-FFF2-40B4-BE49-F238E27FC236}">
                <a16:creationId xmlns:a16="http://schemas.microsoft.com/office/drawing/2014/main" id="{7D8A41CC-92DB-4727-AC89-E955C3BFF1DF}"/>
              </a:ext>
            </a:extLst>
          </p:cNvPr>
          <p:cNvSpPr>
            <a:spLocks noGrp="1"/>
          </p:cNvSpPr>
          <p:nvPr>
            <p:ph sz="quarter" idx="13"/>
          </p:nvPr>
        </p:nvSpPr>
        <p:spPr>
          <a:xfrm>
            <a:off x="5563820" y="6066069"/>
            <a:ext cx="10363826" cy="4496789"/>
          </a:xfrm>
        </p:spPr>
        <p:txBody>
          <a:bodyPr/>
          <a:lstStyle/>
          <a:p>
            <a:pPr marL="0" indent="0">
              <a:buNone/>
            </a:pPr>
            <a:endParaRPr lang="en-US" cap="none" dirty="0"/>
          </a:p>
          <a:p>
            <a:pPr marL="0" indent="0">
              <a:buNone/>
            </a:pPr>
            <a:endParaRPr lang="en-US" sz="1400" cap="none"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9487C78-F59D-4F64-8E17-17DECDA3C8FB}"/>
              </a:ext>
            </a:extLst>
          </p:cNvPr>
          <p:cNvSpPr txBox="1"/>
          <p:nvPr/>
        </p:nvSpPr>
        <p:spPr>
          <a:xfrm>
            <a:off x="1042737" y="1342417"/>
            <a:ext cx="10235488" cy="1796261"/>
          </a:xfrm>
          <a:prstGeom prst="rect">
            <a:avLst/>
          </a:prstGeom>
          <a:noFill/>
        </p:spPr>
        <p:txBody>
          <a:bodyPr wrap="square" rtlCol="0">
            <a:spAutoFit/>
          </a:bodyPr>
          <a:lstStyle/>
          <a:p>
            <a:pPr marL="285750" indent="-285750">
              <a:lnSpc>
                <a:spcPct val="125000"/>
              </a:lnSpc>
              <a:buFont typeface="Wingdings" panose="05000000000000000000" pitchFamily="2" charset="2"/>
              <a:buChar char="q"/>
            </a:pPr>
            <a:r>
              <a:rPr lang="en-US" dirty="0"/>
              <a:t>Preprocess: read user defined data, process existing result, create mesh and other instances</a:t>
            </a:r>
          </a:p>
          <a:p>
            <a:pPr marL="285750" indent="-285750">
              <a:lnSpc>
                <a:spcPct val="125000"/>
              </a:lnSpc>
              <a:buFont typeface="Wingdings" panose="05000000000000000000" pitchFamily="2" charset="2"/>
              <a:buChar char="q"/>
            </a:pPr>
            <a:r>
              <a:rPr lang="en-US" dirty="0"/>
              <a:t>Enter pimple time control loop (terminate once reaching final time or convergence error is out of tolerance):</a:t>
            </a:r>
          </a:p>
          <a:p>
            <a:pPr>
              <a:lnSpc>
                <a:spcPct val="125000"/>
              </a:lnSpc>
            </a:pPr>
            <a:r>
              <a:rPr lang="en-US" dirty="0"/>
              <a:t>	3. Enter pimple loop (pressure-velocity iteration), terminates at maximum iteration or convergence:</a:t>
            </a:r>
          </a:p>
          <a:p>
            <a:pPr>
              <a:lnSpc>
                <a:spcPct val="125000"/>
              </a:lnSpc>
            </a:pPr>
            <a:r>
              <a:rPr lang="en-US" dirty="0"/>
              <a:t>		</a:t>
            </a:r>
            <a:r>
              <a:rPr lang="en-US" b="1" dirty="0"/>
              <a:t>b. Solve semi discretized velocity equation</a:t>
            </a:r>
          </a:p>
          <a:p>
            <a:pPr>
              <a:lnSpc>
                <a:spcPct val="125000"/>
              </a:lnSpc>
            </a:pPr>
            <a:r>
              <a:rPr lang="en-US" dirty="0"/>
              <a:t> </a:t>
            </a:r>
          </a:p>
        </p:txBody>
      </p:sp>
      <p:sp>
        <p:nvSpPr>
          <p:cNvPr id="7" name="TextBox 6">
            <a:extLst>
              <a:ext uri="{FF2B5EF4-FFF2-40B4-BE49-F238E27FC236}">
                <a16:creationId xmlns:a16="http://schemas.microsoft.com/office/drawing/2014/main" id="{8E6B581E-FFDF-45BA-B166-1108ACD406FE}"/>
              </a:ext>
            </a:extLst>
          </p:cNvPr>
          <p:cNvSpPr txBox="1"/>
          <p:nvPr/>
        </p:nvSpPr>
        <p:spPr>
          <a:xfrm>
            <a:off x="2149187" y="2833107"/>
            <a:ext cx="8891707" cy="3538533"/>
          </a:xfrm>
          <a:prstGeom prst="rect">
            <a:avLst/>
          </a:prstGeom>
          <a:noFill/>
          <a:ln>
            <a:noFill/>
          </a:ln>
        </p:spPr>
        <p:txBody>
          <a:bodyPr wrap="square" rtlCol="0">
            <a:spAutoFit/>
          </a:bodyPr>
          <a:lstStyle/>
          <a:p>
            <a:pPr>
              <a:lnSpc>
                <a:spcPct val="125000"/>
              </a:lnSpc>
            </a:pPr>
            <a:r>
              <a:rPr lang="en-US" sz="1500" dirty="0"/>
              <a:t> </a:t>
            </a:r>
            <a:r>
              <a:rPr lang="en-US" sz="1500" dirty="0" err="1"/>
              <a:t>fvVectorMatrix</a:t>
            </a:r>
            <a:r>
              <a:rPr lang="en-US" sz="1500" dirty="0"/>
              <a:t> </a:t>
            </a:r>
            <a:r>
              <a:rPr lang="en-US" sz="1500" dirty="0" err="1"/>
              <a:t>UEqn</a:t>
            </a:r>
            <a:endParaRPr lang="en-US" sz="1500" dirty="0"/>
          </a:p>
          <a:p>
            <a:pPr>
              <a:lnSpc>
                <a:spcPct val="125000"/>
              </a:lnSpc>
            </a:pPr>
            <a:r>
              <a:rPr lang="en-US" sz="1500" dirty="0"/>
              <a:t>     (</a:t>
            </a:r>
          </a:p>
          <a:p>
            <a:pPr>
              <a:lnSpc>
                <a:spcPct val="125000"/>
              </a:lnSpc>
            </a:pPr>
            <a:r>
              <a:rPr lang="en-US" sz="1500" dirty="0"/>
              <a:t>         </a:t>
            </a:r>
            <a:r>
              <a:rPr lang="en-US" sz="1500" dirty="0" err="1"/>
              <a:t>fvm</a:t>
            </a:r>
            <a:r>
              <a:rPr lang="en-US" sz="1500" dirty="0"/>
              <a:t>::</a:t>
            </a:r>
            <a:r>
              <a:rPr lang="en-US" sz="1500" dirty="0" err="1"/>
              <a:t>ddt</a:t>
            </a:r>
            <a:r>
              <a:rPr lang="en-US" sz="1500" dirty="0"/>
              <a:t>(rho, U) + </a:t>
            </a:r>
            <a:r>
              <a:rPr lang="en-US" sz="1500" dirty="0" err="1"/>
              <a:t>fvm</a:t>
            </a:r>
            <a:r>
              <a:rPr lang="en-US" sz="1500" dirty="0"/>
              <a:t>::div(</a:t>
            </a:r>
            <a:r>
              <a:rPr lang="en-US" sz="1500" dirty="0" err="1"/>
              <a:t>rhoPhi</a:t>
            </a:r>
            <a:r>
              <a:rPr lang="en-US" sz="1500" dirty="0"/>
              <a:t>, U) //advection term</a:t>
            </a:r>
          </a:p>
          <a:p>
            <a:pPr>
              <a:lnSpc>
                <a:spcPct val="125000"/>
              </a:lnSpc>
            </a:pPr>
            <a:r>
              <a:rPr lang="en-US" sz="1500" dirty="0"/>
              <a:t>       + </a:t>
            </a:r>
            <a:r>
              <a:rPr lang="en-US" sz="1500" dirty="0" err="1"/>
              <a:t>MRF.DDt</a:t>
            </a:r>
            <a:r>
              <a:rPr lang="en-US" sz="1500" dirty="0"/>
              <a:t>(rho, U) // Multiple Reference Frame</a:t>
            </a:r>
          </a:p>
          <a:p>
            <a:pPr>
              <a:lnSpc>
                <a:spcPct val="125000"/>
              </a:lnSpc>
            </a:pPr>
            <a:r>
              <a:rPr lang="en-US" sz="1500" dirty="0"/>
              <a:t>       + turbulence-&gt;</a:t>
            </a:r>
            <a:r>
              <a:rPr lang="en-US" sz="1500" dirty="0" err="1"/>
              <a:t>divDevTau</a:t>
            </a:r>
            <a:r>
              <a:rPr lang="en-US" sz="1500" dirty="0"/>
              <a:t>(rho, U) // diffusion term</a:t>
            </a:r>
          </a:p>
          <a:p>
            <a:pPr>
              <a:lnSpc>
                <a:spcPct val="125000"/>
              </a:lnSpc>
            </a:pPr>
            <a:r>
              <a:rPr lang="en-US" sz="1500" dirty="0"/>
              <a:t>      ==</a:t>
            </a:r>
          </a:p>
          <a:p>
            <a:pPr>
              <a:lnSpc>
                <a:spcPct val="125000"/>
              </a:lnSpc>
            </a:pPr>
            <a:r>
              <a:rPr lang="en-US" sz="1500" dirty="0"/>
              <a:t>         </a:t>
            </a:r>
            <a:r>
              <a:rPr lang="en-US" sz="1500" dirty="0" err="1"/>
              <a:t>fvOptions</a:t>
            </a:r>
            <a:r>
              <a:rPr lang="en-US" sz="1500" dirty="0"/>
              <a:t>(rho, U) </a:t>
            </a:r>
          </a:p>
          <a:p>
            <a:pPr>
              <a:lnSpc>
                <a:spcPct val="125000"/>
              </a:lnSpc>
            </a:pPr>
            <a:r>
              <a:rPr lang="en-US" sz="1500" dirty="0"/>
              <a:t>// </a:t>
            </a:r>
            <a:r>
              <a:rPr lang="en-US" sz="1500" dirty="0" err="1"/>
              <a:t>fvOptions</a:t>
            </a:r>
            <a:r>
              <a:rPr lang="en-US" sz="1500" dirty="0"/>
              <a:t> is an object of Foam::</a:t>
            </a:r>
            <a:r>
              <a:rPr lang="en-US" sz="1500" dirty="0" err="1"/>
              <a:t>fv</a:t>
            </a:r>
            <a:r>
              <a:rPr lang="en-US" sz="1500" dirty="0"/>
              <a:t>::</a:t>
            </a:r>
            <a:r>
              <a:rPr lang="en-US" sz="1500" dirty="0" err="1"/>
              <a:t>optionList</a:t>
            </a:r>
            <a:r>
              <a:rPr lang="en-US" sz="1500" dirty="0"/>
              <a:t> class. It has operator () to add source defined in </a:t>
            </a:r>
            <a:r>
              <a:rPr lang="en-US" sz="1500" dirty="0" err="1"/>
              <a:t>fvOptions</a:t>
            </a:r>
            <a:r>
              <a:rPr lang="en-US" sz="1500" dirty="0"/>
              <a:t> file:</a:t>
            </a:r>
          </a:p>
          <a:p>
            <a:pPr>
              <a:lnSpc>
                <a:spcPct val="125000"/>
              </a:lnSpc>
            </a:pPr>
            <a:r>
              <a:rPr lang="en-US" sz="1500" dirty="0"/>
              <a:t>//Info&lt;&lt; "Applying source " &lt;&lt; source.name() &lt;&lt; " to field "&lt;&lt; </a:t>
            </a:r>
            <a:r>
              <a:rPr lang="en-US" sz="1500" dirty="0" err="1"/>
              <a:t>fieldName</a:t>
            </a:r>
            <a:r>
              <a:rPr lang="en-US" sz="1500" dirty="0"/>
              <a:t> &lt;&lt; </a:t>
            </a:r>
            <a:r>
              <a:rPr lang="en-US" sz="1500" dirty="0" err="1"/>
              <a:t>endl</a:t>
            </a:r>
            <a:r>
              <a:rPr lang="en-US" sz="1500" dirty="0"/>
              <a:t>;</a:t>
            </a:r>
          </a:p>
          <a:p>
            <a:pPr>
              <a:lnSpc>
                <a:spcPct val="125000"/>
              </a:lnSpc>
            </a:pPr>
            <a:r>
              <a:rPr lang="en-US" sz="1500" dirty="0"/>
              <a:t>     );</a:t>
            </a:r>
          </a:p>
          <a:p>
            <a:pPr>
              <a:lnSpc>
                <a:spcPct val="125000"/>
              </a:lnSpc>
            </a:pPr>
            <a:r>
              <a:rPr lang="en-US" sz="1500" dirty="0" err="1"/>
              <a:t>UEqn.relax</a:t>
            </a:r>
            <a:r>
              <a:rPr lang="en-US" sz="1500" dirty="0"/>
              <a:t>(); //the relaxation factor is 1 in </a:t>
            </a:r>
            <a:r>
              <a:rPr lang="en-US" sz="1500" dirty="0" err="1"/>
              <a:t>fvSolution</a:t>
            </a:r>
            <a:r>
              <a:rPr lang="en-US" sz="1500" dirty="0"/>
              <a:t> for transient flow</a:t>
            </a:r>
          </a:p>
          <a:p>
            <a:pPr>
              <a:lnSpc>
                <a:spcPct val="125000"/>
              </a:lnSpc>
            </a:pPr>
            <a:r>
              <a:rPr lang="en-US" sz="1500" dirty="0" err="1"/>
              <a:t>fvOptions.correct</a:t>
            </a:r>
            <a:r>
              <a:rPr lang="en-US" sz="1500" dirty="0"/>
              <a:t>(U); //correct field based on source defined in system</a:t>
            </a:r>
          </a:p>
        </p:txBody>
      </p:sp>
    </p:spTree>
    <p:extLst>
      <p:ext uri="{BB962C8B-B14F-4D97-AF65-F5344CB8AC3E}">
        <p14:creationId xmlns:p14="http://schemas.microsoft.com/office/powerpoint/2010/main" val="1904201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Solving Process</a:t>
            </a:r>
          </a:p>
        </p:txBody>
      </p:sp>
      <p:sp>
        <p:nvSpPr>
          <p:cNvPr id="6" name="Content Placeholder 5">
            <a:extLst>
              <a:ext uri="{FF2B5EF4-FFF2-40B4-BE49-F238E27FC236}">
                <a16:creationId xmlns:a16="http://schemas.microsoft.com/office/drawing/2014/main" id="{7D8A41CC-92DB-4727-AC89-E955C3BFF1DF}"/>
              </a:ext>
            </a:extLst>
          </p:cNvPr>
          <p:cNvSpPr>
            <a:spLocks noGrp="1"/>
          </p:cNvSpPr>
          <p:nvPr>
            <p:ph sz="quarter" idx="13"/>
          </p:nvPr>
        </p:nvSpPr>
        <p:spPr>
          <a:xfrm>
            <a:off x="5563820" y="6066069"/>
            <a:ext cx="10363826" cy="4496789"/>
          </a:xfrm>
        </p:spPr>
        <p:txBody>
          <a:bodyPr/>
          <a:lstStyle/>
          <a:p>
            <a:pPr marL="0" indent="0">
              <a:buNone/>
            </a:pPr>
            <a:endParaRPr lang="en-US" cap="none" dirty="0"/>
          </a:p>
          <a:p>
            <a:pPr marL="0" indent="0">
              <a:buNone/>
            </a:pPr>
            <a:endParaRPr lang="en-US" sz="1400" cap="none"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9487C78-F59D-4F64-8E17-17DECDA3C8FB}"/>
              </a:ext>
            </a:extLst>
          </p:cNvPr>
          <p:cNvSpPr txBox="1"/>
          <p:nvPr/>
        </p:nvSpPr>
        <p:spPr>
          <a:xfrm>
            <a:off x="1042737" y="1342417"/>
            <a:ext cx="10766642" cy="3181255"/>
          </a:xfrm>
          <a:prstGeom prst="rect">
            <a:avLst/>
          </a:prstGeom>
          <a:noFill/>
        </p:spPr>
        <p:txBody>
          <a:bodyPr wrap="square" rtlCol="0">
            <a:spAutoFit/>
          </a:bodyPr>
          <a:lstStyle/>
          <a:p>
            <a:pPr marL="285750" indent="-285750">
              <a:lnSpc>
                <a:spcPct val="125000"/>
              </a:lnSpc>
              <a:buFont typeface="Wingdings" panose="05000000000000000000" pitchFamily="2" charset="2"/>
              <a:buChar char="q"/>
            </a:pPr>
            <a:r>
              <a:rPr lang="en-US" dirty="0"/>
              <a:t>Preprocess: read user defined data, process existing result, create mesh and other instances</a:t>
            </a:r>
          </a:p>
          <a:p>
            <a:pPr marL="285750" indent="-285750">
              <a:lnSpc>
                <a:spcPct val="125000"/>
              </a:lnSpc>
              <a:buFont typeface="Wingdings" panose="05000000000000000000" pitchFamily="2" charset="2"/>
              <a:buChar char="q"/>
            </a:pPr>
            <a:r>
              <a:rPr lang="en-US" dirty="0"/>
              <a:t>Enter pimple time control loop (terminate once reaching final time or convergence error is out of tolerance):</a:t>
            </a:r>
          </a:p>
          <a:p>
            <a:pPr>
              <a:lnSpc>
                <a:spcPct val="125000"/>
              </a:lnSpc>
            </a:pPr>
            <a:r>
              <a:rPr lang="en-US" dirty="0"/>
              <a:t>	3. Enter pimple loop (pressure-velocity iteration), terminates at maximum iteration or convergence:</a:t>
            </a:r>
          </a:p>
          <a:p>
            <a:pPr>
              <a:lnSpc>
                <a:spcPct val="125000"/>
              </a:lnSpc>
            </a:pPr>
            <a:r>
              <a:rPr lang="en-US" dirty="0"/>
              <a:t>		</a:t>
            </a:r>
            <a:r>
              <a:rPr lang="en-US" b="1" dirty="0"/>
              <a:t>c. Enter </a:t>
            </a:r>
            <a:r>
              <a:rPr lang="en-US" b="1" dirty="0" err="1"/>
              <a:t>piso</a:t>
            </a:r>
            <a:r>
              <a:rPr lang="en-US" b="1" dirty="0"/>
              <a:t> control loop (iterate to get pressure), terminates at maximum iteration times:</a:t>
            </a:r>
          </a:p>
          <a:p>
            <a:pPr>
              <a:lnSpc>
                <a:spcPct val="125000"/>
              </a:lnSpc>
            </a:pPr>
            <a:r>
              <a:rPr lang="en-US" b="1" dirty="0"/>
              <a:t>			</a:t>
            </a:r>
            <a:r>
              <a:rPr lang="en-US" b="1" dirty="0" err="1"/>
              <a:t>i</a:t>
            </a:r>
            <a:r>
              <a:rPr lang="en-US" b="1" dirty="0"/>
              <a:t>. Solve the pressure equation (with surface tension term)</a:t>
            </a:r>
          </a:p>
          <a:p>
            <a:pPr>
              <a:lnSpc>
                <a:spcPct val="125000"/>
              </a:lnSpc>
            </a:pPr>
            <a:endParaRPr lang="en-US" b="1" dirty="0"/>
          </a:p>
          <a:p>
            <a:pPr algn="ctr">
              <a:lnSpc>
                <a:spcPct val="125000"/>
              </a:lnSpc>
            </a:pPr>
            <a:r>
              <a:rPr lang="en-US" sz="1800" dirty="0">
                <a:solidFill>
                  <a:schemeClr val="tx1"/>
                </a:solidFill>
                <a:effectLst/>
                <a:ea typeface="Times New Roman" panose="02020603050405020304" pitchFamily="18" charset="0"/>
                <a:cs typeface="Segoe UI" panose="020B0502040204020203" pitchFamily="34" charset="0"/>
              </a:rPr>
              <a:t>	</a:t>
            </a:r>
            <a:endParaRPr lang="en-US" dirty="0"/>
          </a:p>
          <a:p>
            <a:pPr>
              <a:lnSpc>
                <a:spcPct val="125000"/>
              </a:lnSpc>
            </a:pPr>
            <a:r>
              <a:rPr lang="en-US" dirty="0"/>
              <a:t>			</a:t>
            </a:r>
            <a:r>
              <a:rPr lang="en-US" b="1" dirty="0"/>
              <a:t>ii. Obtain flux that obeys continuity equation (velocity)</a:t>
            </a:r>
          </a:p>
          <a:p>
            <a:pPr>
              <a:lnSpc>
                <a:spcPct val="125000"/>
              </a:lnSpc>
            </a:pPr>
            <a:r>
              <a:rPr lang="en-US" dirty="0"/>
              <a:t> 			</a:t>
            </a:r>
          </a:p>
        </p:txBody>
      </p:sp>
      <p:pic>
        <p:nvPicPr>
          <p:cNvPr id="5" name="Picture 4">
            <a:extLst>
              <a:ext uri="{FF2B5EF4-FFF2-40B4-BE49-F238E27FC236}">
                <a16:creationId xmlns:a16="http://schemas.microsoft.com/office/drawing/2014/main" id="{C0AB01C4-773F-4413-98CC-A729589340ED}"/>
              </a:ext>
            </a:extLst>
          </p:cNvPr>
          <p:cNvPicPr>
            <a:picLocks noChangeAspect="1"/>
          </p:cNvPicPr>
          <p:nvPr/>
        </p:nvPicPr>
        <p:blipFill>
          <a:blip r:embed="rId3"/>
          <a:stretch>
            <a:fillRect/>
          </a:stretch>
        </p:blipFill>
        <p:spPr>
          <a:xfrm>
            <a:off x="2757731" y="3204888"/>
            <a:ext cx="6824824" cy="543736"/>
          </a:xfrm>
          <a:prstGeom prst="rect">
            <a:avLst/>
          </a:prstGeom>
        </p:spPr>
      </p:pic>
      <p:pic>
        <p:nvPicPr>
          <p:cNvPr id="9" name="Picture 8">
            <a:extLst>
              <a:ext uri="{FF2B5EF4-FFF2-40B4-BE49-F238E27FC236}">
                <a16:creationId xmlns:a16="http://schemas.microsoft.com/office/drawing/2014/main" id="{5E549F32-9906-426D-B201-E199B734C3A8}"/>
              </a:ext>
            </a:extLst>
          </p:cNvPr>
          <p:cNvPicPr>
            <a:picLocks noChangeAspect="1"/>
          </p:cNvPicPr>
          <p:nvPr/>
        </p:nvPicPr>
        <p:blipFill>
          <a:blip r:embed="rId4"/>
          <a:stretch>
            <a:fillRect/>
          </a:stretch>
        </p:blipFill>
        <p:spPr>
          <a:xfrm>
            <a:off x="2750810" y="4242684"/>
            <a:ext cx="7286625" cy="561975"/>
          </a:xfrm>
          <a:prstGeom prst="rect">
            <a:avLst/>
          </a:prstGeom>
        </p:spPr>
      </p:pic>
    </p:spTree>
    <p:extLst>
      <p:ext uri="{BB962C8B-B14F-4D97-AF65-F5344CB8AC3E}">
        <p14:creationId xmlns:p14="http://schemas.microsoft.com/office/powerpoint/2010/main" val="2660394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Sliding Mesh</a:t>
            </a:r>
          </a:p>
        </p:txBody>
      </p:sp>
      <p:sp>
        <p:nvSpPr>
          <p:cNvPr id="6" name="Content Placeholder 5">
            <a:extLst>
              <a:ext uri="{FF2B5EF4-FFF2-40B4-BE49-F238E27FC236}">
                <a16:creationId xmlns:a16="http://schemas.microsoft.com/office/drawing/2014/main" id="{7D8A41CC-92DB-4727-AC89-E955C3BFF1DF}"/>
              </a:ext>
            </a:extLst>
          </p:cNvPr>
          <p:cNvSpPr>
            <a:spLocks noGrp="1"/>
          </p:cNvSpPr>
          <p:nvPr>
            <p:ph sz="quarter" idx="13"/>
          </p:nvPr>
        </p:nvSpPr>
        <p:spPr>
          <a:xfrm>
            <a:off x="5563820" y="6066069"/>
            <a:ext cx="10363826" cy="4496789"/>
          </a:xfrm>
        </p:spPr>
        <p:txBody>
          <a:bodyPr/>
          <a:lstStyle/>
          <a:p>
            <a:pPr marL="0" indent="0">
              <a:buNone/>
            </a:pPr>
            <a:endParaRPr lang="en-US" cap="none" dirty="0"/>
          </a:p>
          <a:p>
            <a:pPr marL="0" indent="0">
              <a:buNone/>
            </a:pPr>
            <a:endParaRPr lang="en-US" sz="1400" cap="none"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9487C78-F59D-4F64-8E17-17DECDA3C8FB}"/>
              </a:ext>
            </a:extLst>
          </p:cNvPr>
          <p:cNvSpPr txBox="1"/>
          <p:nvPr/>
        </p:nvSpPr>
        <p:spPr>
          <a:xfrm>
            <a:off x="1042737" y="1342417"/>
            <a:ext cx="10235488" cy="5258747"/>
          </a:xfrm>
          <a:prstGeom prst="rect">
            <a:avLst/>
          </a:prstGeom>
          <a:noFill/>
        </p:spPr>
        <p:txBody>
          <a:bodyPr wrap="square" rtlCol="0">
            <a:spAutoFit/>
          </a:bodyPr>
          <a:lstStyle/>
          <a:p>
            <a:pPr marL="285750" indent="-285750">
              <a:lnSpc>
                <a:spcPct val="125000"/>
              </a:lnSpc>
              <a:buFont typeface="Wingdings" panose="05000000000000000000" pitchFamily="2" charset="2"/>
              <a:buChar char="q"/>
            </a:pPr>
            <a:r>
              <a:rPr lang="en-US" dirty="0"/>
              <a:t>Preprocess: read user defined data, process existing result, create mesh and other instances</a:t>
            </a:r>
          </a:p>
          <a:p>
            <a:pPr marL="285750" indent="-285750">
              <a:lnSpc>
                <a:spcPct val="125000"/>
              </a:lnSpc>
              <a:buFont typeface="Wingdings" panose="05000000000000000000" pitchFamily="2" charset="2"/>
              <a:buChar char="q"/>
            </a:pPr>
            <a:r>
              <a:rPr lang="en-US" dirty="0"/>
              <a:t>Enter pimple time control loop (terminate once reaching final time or convergence error is out of tolerance):</a:t>
            </a:r>
          </a:p>
          <a:p>
            <a:pPr>
              <a:lnSpc>
                <a:spcPct val="125000"/>
              </a:lnSpc>
            </a:pPr>
            <a:r>
              <a:rPr lang="en-US" dirty="0"/>
              <a:t>	1. Calculates the mean and maximum Courant number.</a:t>
            </a:r>
          </a:p>
          <a:p>
            <a:pPr>
              <a:lnSpc>
                <a:spcPct val="125000"/>
              </a:lnSpc>
            </a:pPr>
            <a:r>
              <a:rPr lang="en-US" dirty="0"/>
              <a:t>	2. Set </a:t>
            </a:r>
            <a:r>
              <a:rPr lang="en-US" dirty="0" err="1"/>
              <a:t>Δt</a:t>
            </a:r>
            <a:r>
              <a:rPr lang="en-US" dirty="0"/>
              <a:t> based on Courant number and user defined timestep</a:t>
            </a:r>
          </a:p>
          <a:p>
            <a:pPr>
              <a:lnSpc>
                <a:spcPct val="125000"/>
              </a:lnSpc>
            </a:pPr>
            <a:r>
              <a:rPr lang="en-US" dirty="0"/>
              <a:t>	3. Enter pimple loop (pressure-velocity iteration), terminates at maximum iteration or convergence:</a:t>
            </a:r>
          </a:p>
          <a:p>
            <a:pPr>
              <a:lnSpc>
                <a:spcPct val="125000"/>
              </a:lnSpc>
            </a:pPr>
            <a:r>
              <a:rPr lang="en-US" dirty="0"/>
              <a:t>		a. Enter phase </a:t>
            </a:r>
            <a:r>
              <a:rPr lang="en-US" dirty="0" err="1"/>
              <a:t>subcycle</a:t>
            </a:r>
            <a:r>
              <a:rPr lang="en-US" dirty="0"/>
              <a:t> loop, which is controlled by iteration number </a:t>
            </a:r>
            <a:r>
              <a:rPr lang="en-US" dirty="0" err="1"/>
              <a:t>nAlphaSubCycles</a:t>
            </a:r>
            <a:endParaRPr lang="en-US" dirty="0"/>
          </a:p>
          <a:p>
            <a:pPr>
              <a:lnSpc>
                <a:spcPct val="125000"/>
              </a:lnSpc>
            </a:pPr>
            <a:r>
              <a:rPr lang="en-US" dirty="0"/>
              <a:t>			</a:t>
            </a:r>
            <a:r>
              <a:rPr lang="en-US" dirty="0" err="1"/>
              <a:t>i</a:t>
            </a:r>
            <a:r>
              <a:rPr lang="en-US" dirty="0"/>
              <a:t>. Solve alpha (phase fraction) equation</a:t>
            </a:r>
          </a:p>
          <a:p>
            <a:pPr>
              <a:lnSpc>
                <a:spcPct val="125000"/>
              </a:lnSpc>
            </a:pPr>
            <a:r>
              <a:rPr lang="en-US" dirty="0"/>
              <a:t>			ii. Enter alpha correction loop, terminates by </a:t>
            </a:r>
            <a:r>
              <a:rPr lang="en-US" dirty="0" err="1"/>
              <a:t>nAlphaCorr</a:t>
            </a:r>
            <a:r>
              <a:rPr lang="en-US" dirty="0"/>
              <a:t> :</a:t>
            </a:r>
          </a:p>
          <a:p>
            <a:pPr>
              <a:lnSpc>
                <a:spcPct val="125000"/>
              </a:lnSpc>
            </a:pPr>
            <a:r>
              <a:rPr lang="en-US" dirty="0"/>
              <a:t>				 phase compression &amp; MULES algorithm</a:t>
            </a:r>
          </a:p>
          <a:p>
            <a:pPr>
              <a:lnSpc>
                <a:spcPct val="125000"/>
              </a:lnSpc>
            </a:pPr>
            <a:r>
              <a:rPr lang="en-US" dirty="0"/>
              <a:t>		b. Solve semi discretized velocity equation</a:t>
            </a:r>
          </a:p>
          <a:p>
            <a:pPr>
              <a:lnSpc>
                <a:spcPct val="125000"/>
              </a:lnSpc>
            </a:pPr>
            <a:r>
              <a:rPr lang="en-US" dirty="0"/>
              <a:t>		c. Enter </a:t>
            </a:r>
            <a:r>
              <a:rPr lang="en-US" dirty="0" err="1"/>
              <a:t>piso</a:t>
            </a:r>
            <a:r>
              <a:rPr lang="en-US" dirty="0"/>
              <a:t> control loop (iterate to get pressure), terminates at maximum iteration times:</a:t>
            </a:r>
          </a:p>
          <a:p>
            <a:pPr>
              <a:lnSpc>
                <a:spcPct val="125000"/>
              </a:lnSpc>
            </a:pPr>
            <a:r>
              <a:rPr lang="en-US" dirty="0"/>
              <a:t>			</a:t>
            </a:r>
            <a:r>
              <a:rPr lang="en-US" dirty="0" err="1"/>
              <a:t>i</a:t>
            </a:r>
            <a:r>
              <a:rPr lang="en-US" dirty="0"/>
              <a:t>. Solve the pressure equation (with surface tension term)</a:t>
            </a:r>
          </a:p>
          <a:p>
            <a:pPr>
              <a:lnSpc>
                <a:spcPct val="125000"/>
              </a:lnSpc>
            </a:pPr>
            <a:r>
              <a:rPr lang="en-US" dirty="0"/>
              <a:t>			ii. Obtain flux that obeys continuity equation (velocity)</a:t>
            </a:r>
          </a:p>
          <a:p>
            <a:pPr>
              <a:lnSpc>
                <a:spcPct val="125000"/>
              </a:lnSpc>
            </a:pPr>
            <a:r>
              <a:rPr lang="en-US" dirty="0"/>
              <a:t>		d. recalculate turbulence related term (not included so far)</a:t>
            </a:r>
          </a:p>
          <a:p>
            <a:pPr>
              <a:lnSpc>
                <a:spcPct val="125000"/>
              </a:lnSpc>
            </a:pPr>
            <a:r>
              <a:rPr lang="en-US" dirty="0"/>
              <a:t>	4. Export output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07CEF60-1365-46B3-A62E-3F4C91370DE6}"/>
                  </a:ext>
                </a:extLst>
              </p:cNvPr>
              <p:cNvSpPr txBox="1"/>
              <p:nvPr/>
            </p:nvSpPr>
            <p:spPr>
              <a:xfrm>
                <a:off x="235969" y="3007233"/>
                <a:ext cx="3015574" cy="1499578"/>
              </a:xfrm>
              <a:prstGeom prst="rect">
                <a:avLst/>
              </a:prstGeom>
              <a:noFill/>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1 Find the raindrop center, shift all physical values, the empty cells will be filled default value (</a:t>
                </a:r>
                <a14:m>
                  <m:oMath xmlns:m="http://schemas.openxmlformats.org/officeDocument/2006/math">
                    <m:r>
                      <a:rPr lang="en-US"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𝑈</m:t>
                    </m:r>
                    <m:r>
                      <a:rPr lang="en-US"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=0,  </m:t>
                    </m:r>
                    <m:r>
                      <a:rPr lang="en-US"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𝑝</m:t>
                    </m:r>
                    <m:r>
                      <a:rPr lang="en-US"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m:t>
                    </m:r>
                    <m:sSub>
                      <m:sSubPr>
                        <m:ctrlPr>
                          <a:rPr lang="en-US"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bPr>
                      <m:e>
                        <m:r>
                          <a:rPr lang="en-US"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𝑝</m:t>
                        </m:r>
                      </m:e>
                      <m:sub>
                        <m:r>
                          <a:rPr lang="en-US"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𝑎𝑡𝑚</m:t>
                        </m:r>
                      </m:sub>
                    </m:sSub>
                    <m:r>
                      <a:rPr lang="en-US"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 </m:t>
                    </m:r>
                    <m:r>
                      <a:rPr lang="en-US"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𝑤𝑎𝑡𝑒</m:t>
                    </m:r>
                    <m:sSub>
                      <m:sSubPr>
                        <m:ctrlPr>
                          <a:rPr lang="en-US"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bPr>
                      <m:e>
                        <m:r>
                          <a:rPr lang="en-US"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𝑟</m:t>
                        </m:r>
                      </m:e>
                      <m:sub>
                        <m:r>
                          <a:rPr lang="en-US"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𝑓𝑟𝑎𝑐</m:t>
                        </m:r>
                      </m:sub>
                    </m:sSub>
                    <m:r>
                      <a:rPr lang="en-US"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=0, </m:t>
                    </m:r>
                    <m:r>
                      <a:rPr lang="en-US"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𝑒𝑡𝑐</m:t>
                    </m:r>
                    <m:r>
                      <a:rPr lang="en-US"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m:t>
                    </m:r>
                  </m:oMath>
                </a14:m>
                <a:endParaRPr lang="en-US" dirty="0">
                  <a:ln w="0"/>
                  <a:solidFill>
                    <a:schemeClr val="accent1"/>
                  </a:solidFill>
                  <a:effectLst>
                    <a:outerShdw blurRad="38100" dist="25400" dir="5400000" algn="ctr" rotWithShape="0">
                      <a:srgbClr val="6E747A">
                        <a:alpha val="43000"/>
                      </a:srgbClr>
                    </a:outerShdw>
                  </a:effectLst>
                </a:endParaRPr>
              </a:p>
            </p:txBody>
          </p:sp>
        </mc:Choice>
        <mc:Fallback xmlns="">
          <p:sp>
            <p:nvSpPr>
              <p:cNvPr id="9" name="TextBox 8">
                <a:extLst>
                  <a:ext uri="{FF2B5EF4-FFF2-40B4-BE49-F238E27FC236}">
                    <a16:creationId xmlns:a16="http://schemas.microsoft.com/office/drawing/2014/main" id="{207CEF60-1365-46B3-A62E-3F4C91370DE6}"/>
                  </a:ext>
                </a:extLst>
              </p:cNvPr>
              <p:cNvSpPr txBox="1">
                <a:spLocks noRot="1" noChangeAspect="1" noMove="1" noResize="1" noEditPoints="1" noAdjustHandles="1" noChangeArrowheads="1" noChangeShapeType="1" noTextEdit="1"/>
              </p:cNvSpPr>
              <p:nvPr/>
            </p:nvSpPr>
            <p:spPr>
              <a:xfrm>
                <a:off x="235969" y="3007233"/>
                <a:ext cx="3015574" cy="1499578"/>
              </a:xfrm>
              <a:prstGeom prst="rect">
                <a:avLst/>
              </a:prstGeom>
              <a:blipFill>
                <a:blip r:embed="rId3"/>
                <a:stretch>
                  <a:fillRect l="-2227" t="-2439" b="-3659"/>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CCD7B9A0-E202-403B-A64C-C0AFFA1E0DD2}"/>
              </a:ext>
            </a:extLst>
          </p:cNvPr>
          <p:cNvCxnSpPr>
            <a:cxnSpLocks/>
          </p:cNvCxnSpPr>
          <p:nvPr/>
        </p:nvCxnSpPr>
        <p:spPr>
          <a:xfrm>
            <a:off x="1490835" y="6601164"/>
            <a:ext cx="176070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4C07A70-0BCB-4DD3-8A6C-23EE39F4AF87}"/>
              </a:ext>
            </a:extLst>
          </p:cNvPr>
          <p:cNvSpPr txBox="1"/>
          <p:nvPr/>
        </p:nvSpPr>
        <p:spPr>
          <a:xfrm>
            <a:off x="235969" y="4506812"/>
            <a:ext cx="3015574" cy="1200329"/>
          </a:xfrm>
          <a:prstGeom prst="rect">
            <a:avLst/>
          </a:prstGeom>
          <a:noFill/>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2 Store all calculated values (raindrop velocity, raindrop location, falling distance</a:t>
            </a:r>
          </a:p>
          <a:p>
            <a:endParaRPr lang="en-US" dirty="0"/>
          </a:p>
        </p:txBody>
      </p:sp>
      <p:cxnSp>
        <p:nvCxnSpPr>
          <p:cNvPr id="19" name="Straight Connector 18">
            <a:extLst>
              <a:ext uri="{FF2B5EF4-FFF2-40B4-BE49-F238E27FC236}">
                <a16:creationId xmlns:a16="http://schemas.microsoft.com/office/drawing/2014/main" id="{B9421C64-4593-4C9E-B262-D75908E39197}"/>
              </a:ext>
            </a:extLst>
          </p:cNvPr>
          <p:cNvCxnSpPr>
            <a:cxnSpLocks/>
          </p:cNvCxnSpPr>
          <p:nvPr/>
        </p:nvCxnSpPr>
        <p:spPr>
          <a:xfrm flipV="1">
            <a:off x="1527242" y="5418306"/>
            <a:ext cx="0" cy="1182858"/>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85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Demo of Modifying Codes</a:t>
            </a:r>
          </a:p>
        </p:txBody>
      </p:sp>
      <p:sp>
        <p:nvSpPr>
          <p:cNvPr id="6" name="Content Placeholder 5">
            <a:extLst>
              <a:ext uri="{FF2B5EF4-FFF2-40B4-BE49-F238E27FC236}">
                <a16:creationId xmlns:a16="http://schemas.microsoft.com/office/drawing/2014/main" id="{7D8A41CC-92DB-4727-AC89-E955C3BFF1DF}"/>
              </a:ext>
            </a:extLst>
          </p:cNvPr>
          <p:cNvSpPr>
            <a:spLocks noGrp="1"/>
          </p:cNvSpPr>
          <p:nvPr>
            <p:ph sz="quarter" idx="13"/>
          </p:nvPr>
        </p:nvSpPr>
        <p:spPr>
          <a:xfrm>
            <a:off x="5563820" y="6066069"/>
            <a:ext cx="10363826" cy="4496789"/>
          </a:xfrm>
        </p:spPr>
        <p:txBody>
          <a:bodyPr/>
          <a:lstStyle/>
          <a:p>
            <a:pPr marL="0" indent="0">
              <a:buNone/>
            </a:pPr>
            <a:endParaRPr lang="en-US" cap="none" dirty="0"/>
          </a:p>
          <a:p>
            <a:pPr marL="0" indent="0">
              <a:buNone/>
            </a:pPr>
            <a:endParaRPr lang="en-US" sz="1400" cap="none" dirty="0">
              <a:latin typeface="Times New Roman" panose="02020603050405020304" pitchFamily="18" charset="0"/>
              <a:cs typeface="Times New Roman" panose="02020603050405020304" pitchFamily="18" charset="0"/>
            </a:endParaRPr>
          </a:p>
        </p:txBody>
      </p:sp>
      <p:pic>
        <p:nvPicPr>
          <p:cNvPr id="4" name="LJ_demo">
            <a:hlinkClick r:id="" action="ppaction://media"/>
            <a:extLst>
              <a:ext uri="{FF2B5EF4-FFF2-40B4-BE49-F238E27FC236}">
                <a16:creationId xmlns:a16="http://schemas.microsoft.com/office/drawing/2014/main" id="{5D349F8C-0274-4173-847E-AC29562CAAC8}"/>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248150" y="1229086"/>
            <a:ext cx="3505200" cy="5257800"/>
          </a:xfrm>
          <a:prstGeom prst="rect">
            <a:avLst/>
          </a:prstGeom>
        </p:spPr>
      </p:pic>
    </p:spTree>
    <p:extLst>
      <p:ext uri="{BB962C8B-B14F-4D97-AF65-F5344CB8AC3E}">
        <p14:creationId xmlns:p14="http://schemas.microsoft.com/office/powerpoint/2010/main" val="256978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Governing Equations</a:t>
            </a:r>
          </a:p>
        </p:txBody>
      </p:sp>
      <p:sp>
        <p:nvSpPr>
          <p:cNvPr id="6" name="Content Placeholder 5">
            <a:extLst>
              <a:ext uri="{FF2B5EF4-FFF2-40B4-BE49-F238E27FC236}">
                <a16:creationId xmlns:a16="http://schemas.microsoft.com/office/drawing/2014/main" id="{7D8A41CC-92DB-4727-AC89-E955C3BFF1DF}"/>
              </a:ext>
            </a:extLst>
          </p:cNvPr>
          <p:cNvSpPr>
            <a:spLocks noGrp="1"/>
          </p:cNvSpPr>
          <p:nvPr>
            <p:ph sz="quarter" idx="13"/>
          </p:nvPr>
        </p:nvSpPr>
        <p:spPr>
          <a:xfrm>
            <a:off x="5563820" y="6066069"/>
            <a:ext cx="10363826" cy="4496789"/>
          </a:xfrm>
        </p:spPr>
        <p:txBody>
          <a:bodyPr/>
          <a:lstStyle/>
          <a:p>
            <a:pPr marL="0" indent="0">
              <a:buNone/>
            </a:pPr>
            <a:endParaRPr lang="en-US" cap="none" dirty="0"/>
          </a:p>
          <a:p>
            <a:pPr marL="0" indent="0">
              <a:buNone/>
            </a:pPr>
            <a:endParaRPr lang="en-US" sz="14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3BBAD83-80F3-486D-8A8B-F0EF1C09B50B}"/>
                  </a:ext>
                </a:extLst>
              </p:cNvPr>
              <p:cNvSpPr txBox="1"/>
              <p:nvPr/>
            </p:nvSpPr>
            <p:spPr>
              <a:xfrm>
                <a:off x="1325879" y="1796791"/>
                <a:ext cx="9540240" cy="378565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Volume of Fluid  Method (VOF): Two immiscible fluids are considered as one effective fluid throughout the domain, the physical properties of which are calculated as weighted averages based on the distribution of the liquid volume fraction.</a:t>
                </a:r>
              </a:p>
              <a:p>
                <a:pPr/>
                <a14:m>
                  <m:oMathPara xmlns:m="http://schemas.openxmlformats.org/officeDocument/2006/math">
                    <m:oMathParaPr>
                      <m:jc m:val="centerGroup"/>
                    </m:oMathParaPr>
                    <m:oMath xmlns:m="http://schemas.openxmlformats.org/officeDocument/2006/math">
                      <m:r>
                        <m:rPr>
                          <m:sty m:val="p"/>
                        </m:rPr>
                        <a:rPr lang="en-US" sz="2400" i="1">
                          <a:latin typeface="Cambria Math" panose="02040503050406030204" pitchFamily="18" charset="0"/>
                        </a:rPr>
                        <m:t>∇</m:t>
                      </m:r>
                      <m:r>
                        <a:rPr lang="en-US" altLang="zh-CN" sz="2400" i="1" smtClean="0">
                          <a:latin typeface="Cambria Math" panose="02040503050406030204" pitchFamily="18" charset="0"/>
                        </a:rPr>
                        <m:t>·</m:t>
                      </m:r>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m:t>
                      </m:r>
                      <m:r>
                        <m:rPr>
                          <m:sty m:val="p"/>
                        </m:rPr>
                        <a:rPr lang="en-US" sz="2400" i="1">
                          <a:latin typeface="Cambria Math" panose="02040503050406030204" pitchFamily="18" charset="0"/>
                        </a:rPr>
                        <m:t>∇</m:t>
                      </m:r>
                      <m:r>
                        <a:rPr lang="en-US" altLang="zh-CN" sz="2400" i="1">
                          <a:latin typeface="Cambria Math" panose="02040503050406030204" pitchFamily="18" charset="0"/>
                        </a:rPr>
                        <m:t>·</m:t>
                      </m:r>
                      <m:r>
                        <m:rPr>
                          <m:sty m:val="p"/>
                        </m:rPr>
                        <a:rPr lang="el-GR" altLang="zh-CN" sz="2400" b="0" i="1" smtClean="0">
                          <a:latin typeface="Cambria Math" panose="02040503050406030204" pitchFamily="18" charset="0"/>
                        </a:rPr>
                        <m:t>μ</m:t>
                      </m:r>
                      <m:r>
                        <a:rPr lang="en-US" altLang="zh-CN" sz="2400" b="0" i="1" smtClean="0">
                          <a:latin typeface="Cambria Math" panose="02040503050406030204" pitchFamily="18" charset="0"/>
                        </a:rPr>
                        <m:t> </m:t>
                      </m:r>
                      <m:d>
                        <m:dPr>
                          <m:begChr m:val="["/>
                          <m:endChr m:val="]"/>
                          <m:ctrlPr>
                            <a:rPr lang="en-US" altLang="zh-CN" sz="2400" b="0" i="1" smtClean="0">
                              <a:latin typeface="Cambria Math" panose="02040503050406030204" pitchFamily="18" charset="0"/>
                            </a:rPr>
                          </m:ctrlPr>
                        </m:dPr>
                        <m:e>
                          <m:r>
                            <m:rPr>
                              <m:sty m:val="p"/>
                            </m:rPr>
                            <a:rPr lang="en-US" sz="2400" i="1">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m:rPr>
                                      <m:sty m:val="p"/>
                                    </m:rPr>
                                    <a:rPr lang="en-US" sz="2400" i="1">
                                      <a:latin typeface="Cambria Math" panose="02040503050406030204" pitchFamily="18" charset="0"/>
                                    </a:rPr>
                                    <m:t>∇</m:t>
                                  </m:r>
                                  <m:r>
                                    <a:rPr lang="en-US" sz="2400" i="1">
                                      <a:latin typeface="Cambria Math" panose="02040503050406030204" pitchFamily="18" charset="0"/>
                                    </a:rPr>
                                    <m:t>𝑈</m:t>
                                  </m:r>
                                </m:e>
                              </m:d>
                            </m:e>
                            <m:sup>
                              <m:r>
                                <a:rPr lang="en-US" sz="2400" b="0" i="1" smtClean="0">
                                  <a:latin typeface="Cambria Math" panose="02040503050406030204" pitchFamily="18" charset="0"/>
                                </a:rPr>
                                <m:t>𝑇</m:t>
                              </m:r>
                            </m:sup>
                          </m:sSup>
                        </m:e>
                      </m:d>
                      <m:r>
                        <a:rPr lang="en-US" altLang="zh-CN" sz="2400" b="0" i="1" smtClean="0">
                          <a:latin typeface="Cambria Math" panose="02040503050406030204" pitchFamily="18" charset="0"/>
                        </a:rPr>
                        <m:t>=</m:t>
                      </m:r>
                      <m:r>
                        <m:rPr>
                          <m:sty m:val="p"/>
                        </m:rPr>
                        <a:rPr lang="en-US" sz="2400" i="1">
                          <a:latin typeface="Cambria Math" panose="02040503050406030204" pitchFamily="18" charset="0"/>
                        </a:rPr>
                        <m:t>∇</m:t>
                      </m:r>
                      <m:r>
                        <a:rPr lang="en-US" altLang="zh-CN" sz="2400" i="1">
                          <a:latin typeface="Cambria Math" panose="02040503050406030204" pitchFamily="18" charset="0"/>
                        </a:rPr>
                        <m:t>·</m:t>
                      </m:r>
                      <m:d>
                        <m:dPr>
                          <m:ctrlPr>
                            <a:rPr lang="en-US" altLang="zh-CN" sz="2400" b="0" i="1" smtClean="0">
                              <a:latin typeface="Cambria Math" panose="02040503050406030204" pitchFamily="18" charset="0"/>
                            </a:rPr>
                          </m:ctrlPr>
                        </m:dPr>
                        <m:e>
                          <m:r>
                            <m:rPr>
                              <m:sty m:val="p"/>
                            </m:rPr>
                            <a:rPr lang="el-GR" altLang="zh-CN" sz="2400" b="0" i="1" smtClean="0">
                              <a:latin typeface="Cambria Math" panose="02040503050406030204" pitchFamily="18" charset="0"/>
                            </a:rPr>
                            <m:t>μ</m:t>
                          </m:r>
                          <m:r>
                            <m:rPr>
                              <m:sty m:val="p"/>
                            </m:rPr>
                            <a:rPr lang="en-US" sz="2400" i="1">
                              <a:latin typeface="Cambria Math" panose="02040503050406030204" pitchFamily="18" charset="0"/>
                            </a:rPr>
                            <m:t>∇</m:t>
                          </m:r>
                          <m:r>
                            <a:rPr lang="en-US" sz="2400" i="1">
                              <a:latin typeface="Cambria Math" panose="02040503050406030204" pitchFamily="18" charset="0"/>
                            </a:rPr>
                            <m:t>𝑈</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m:rPr>
                              <m:sty m:val="p"/>
                            </m:rPr>
                            <a:rPr lang="en-US" sz="2400" i="1">
                              <a:latin typeface="Cambria Math" panose="02040503050406030204" pitchFamily="18" charset="0"/>
                            </a:rPr>
                            <m:t>∇</m:t>
                          </m:r>
                          <m:r>
                            <a:rPr lang="en-US" sz="2400" i="1">
                              <a:latin typeface="Cambria Math" panose="02040503050406030204" pitchFamily="18" charset="0"/>
                            </a:rPr>
                            <m:t>𝑈</m:t>
                          </m:r>
                        </m:e>
                      </m:d>
                      <m:r>
                        <a:rPr lang="en-US" altLang="zh-CN" sz="2400" i="1">
                          <a:latin typeface="Cambria Math" panose="02040503050406030204" pitchFamily="18" charset="0"/>
                        </a:rPr>
                        <m:t>·</m:t>
                      </m:r>
                      <m:r>
                        <m:rPr>
                          <m:sty m:val="p"/>
                        </m:rPr>
                        <a:rPr lang="en-US" sz="2400" i="1">
                          <a:latin typeface="Cambria Math" panose="02040503050406030204" pitchFamily="18" charset="0"/>
                        </a:rPr>
                        <m:t>∇</m:t>
                      </m:r>
                      <m:r>
                        <m:rPr>
                          <m:sty m:val="p"/>
                        </m:rPr>
                        <a:rPr lang="el-GR" altLang="zh-CN" sz="2400" i="1">
                          <a:latin typeface="Cambria Math" panose="02040503050406030204" pitchFamily="18" charset="0"/>
                        </a:rPr>
                        <m:t>μ</m:t>
                      </m:r>
                    </m:oMath>
                  </m:oMathPara>
                </a14:m>
                <a:endParaRPr lang="en-US" sz="2400" dirty="0"/>
              </a:p>
              <a:p>
                <a:r>
                  <a:rPr lang="en-US" sz="2400" dirty="0"/>
                  <a:t>    </a:t>
                </a:r>
              </a:p>
              <a:p>
                <a:r>
                  <a:rPr lang="en-US" altLang="zh-CN" sz="2400" dirty="0"/>
                  <a:t>    The final equation reads (where </a:t>
                </a:r>
                <a:r>
                  <a:rPr lang="el-GR" altLang="zh-CN" sz="2400" dirty="0">
                    <a:latin typeface="Cambria Math" panose="02040503050406030204" pitchFamily="18" charset="0"/>
                    <a:ea typeface="Cambria Math" panose="02040503050406030204" pitchFamily="18" charset="0"/>
                  </a:rPr>
                  <a:t>γ</a:t>
                </a:r>
                <a:r>
                  <a:rPr lang="en-US" altLang="zh-CN" sz="2400" dirty="0">
                    <a:latin typeface="Cambria Math" panose="02040503050406030204" pitchFamily="18" charset="0"/>
                    <a:ea typeface="Cambria Math" panose="02040503050406030204" pitchFamily="18" charset="0"/>
                  </a:rPr>
                  <a:t> is phase fraction)</a:t>
                </a:r>
                <a:endParaRPr lang="en-US" altLang="zh-CN" sz="2400" dirty="0"/>
              </a:p>
              <a:p>
                <a:endParaRPr lang="en-US" sz="2400" dirty="0"/>
              </a:p>
              <a:p>
                <a:endParaRPr lang="en-US" sz="2400" dirty="0"/>
              </a:p>
              <a:p>
                <a:r>
                  <a:rPr lang="en-US" sz="2400" dirty="0"/>
                  <a:t>     	</a:t>
                </a:r>
              </a:p>
            </p:txBody>
          </p:sp>
        </mc:Choice>
        <mc:Fallback xmlns="">
          <p:sp>
            <p:nvSpPr>
              <p:cNvPr id="4" name="TextBox 3">
                <a:extLst>
                  <a:ext uri="{FF2B5EF4-FFF2-40B4-BE49-F238E27FC236}">
                    <a16:creationId xmlns:a16="http://schemas.microsoft.com/office/drawing/2014/main" id="{D3BBAD83-80F3-486D-8A8B-F0EF1C09B50B}"/>
                  </a:ext>
                </a:extLst>
              </p:cNvPr>
              <p:cNvSpPr txBox="1">
                <a:spLocks noRot="1" noChangeAspect="1" noMove="1" noResize="1" noEditPoints="1" noAdjustHandles="1" noChangeArrowheads="1" noChangeShapeType="1" noTextEdit="1"/>
              </p:cNvSpPr>
              <p:nvPr/>
            </p:nvSpPr>
            <p:spPr>
              <a:xfrm>
                <a:off x="1325879" y="1796791"/>
                <a:ext cx="9540240" cy="3785652"/>
              </a:xfrm>
              <a:prstGeom prst="rect">
                <a:avLst/>
              </a:prstGeom>
              <a:blipFill>
                <a:blip r:embed="rId3"/>
                <a:stretch>
                  <a:fillRect l="-831" t="-1288" r="-153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84B0DBB4-DCBE-4321-A9E4-B23388F7F0DD}"/>
              </a:ext>
            </a:extLst>
          </p:cNvPr>
          <p:cNvPicPr>
            <a:picLocks noChangeAspect="1"/>
          </p:cNvPicPr>
          <p:nvPr/>
        </p:nvPicPr>
        <p:blipFill>
          <a:blip r:embed="rId4"/>
          <a:stretch>
            <a:fillRect/>
          </a:stretch>
        </p:blipFill>
        <p:spPr>
          <a:xfrm>
            <a:off x="2440426" y="4531390"/>
            <a:ext cx="7505700" cy="790575"/>
          </a:xfrm>
          <a:prstGeom prst="rect">
            <a:avLst/>
          </a:prstGeom>
        </p:spPr>
      </p:pic>
    </p:spTree>
    <p:extLst>
      <p:ext uri="{BB962C8B-B14F-4D97-AF65-F5344CB8AC3E}">
        <p14:creationId xmlns:p14="http://schemas.microsoft.com/office/powerpoint/2010/main" val="426463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Finite Volume Method</a:t>
            </a:r>
          </a:p>
        </p:txBody>
      </p:sp>
      <p:sp>
        <p:nvSpPr>
          <p:cNvPr id="6" name="Content Placeholder 5">
            <a:extLst>
              <a:ext uri="{FF2B5EF4-FFF2-40B4-BE49-F238E27FC236}">
                <a16:creationId xmlns:a16="http://schemas.microsoft.com/office/drawing/2014/main" id="{7D8A41CC-92DB-4727-AC89-E955C3BFF1DF}"/>
              </a:ext>
            </a:extLst>
          </p:cNvPr>
          <p:cNvSpPr>
            <a:spLocks noGrp="1"/>
          </p:cNvSpPr>
          <p:nvPr>
            <p:ph sz="quarter" idx="13"/>
          </p:nvPr>
        </p:nvSpPr>
        <p:spPr>
          <a:xfrm>
            <a:off x="5563820" y="6066069"/>
            <a:ext cx="10363826" cy="4496789"/>
          </a:xfrm>
        </p:spPr>
        <p:txBody>
          <a:bodyPr/>
          <a:lstStyle/>
          <a:p>
            <a:pPr marL="0" indent="0">
              <a:buNone/>
            </a:pPr>
            <a:endParaRPr lang="en-US" cap="none" dirty="0"/>
          </a:p>
          <a:p>
            <a:pPr marL="0" indent="0">
              <a:buNone/>
            </a:pPr>
            <a:endParaRPr lang="en-US" sz="1400" cap="non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26D879F-994A-4771-A53B-50BBD187ED5D}"/>
              </a:ext>
            </a:extLst>
          </p:cNvPr>
          <p:cNvPicPr>
            <a:picLocks noChangeAspect="1"/>
          </p:cNvPicPr>
          <p:nvPr/>
        </p:nvPicPr>
        <p:blipFill>
          <a:blip r:embed="rId3"/>
          <a:stretch>
            <a:fillRect/>
          </a:stretch>
        </p:blipFill>
        <p:spPr>
          <a:xfrm>
            <a:off x="1439734" y="1767006"/>
            <a:ext cx="3219967" cy="3473713"/>
          </a:xfrm>
          <a:prstGeom prst="rect">
            <a:avLst/>
          </a:prstGeom>
        </p:spPr>
      </p:pic>
      <p:sp>
        <p:nvSpPr>
          <p:cNvPr id="9" name="TextBox 8">
            <a:extLst>
              <a:ext uri="{FF2B5EF4-FFF2-40B4-BE49-F238E27FC236}">
                <a16:creationId xmlns:a16="http://schemas.microsoft.com/office/drawing/2014/main" id="{94E6A2C2-A00F-4599-971B-E2781A31753A}"/>
              </a:ext>
            </a:extLst>
          </p:cNvPr>
          <p:cNvSpPr txBox="1"/>
          <p:nvPr/>
        </p:nvSpPr>
        <p:spPr>
          <a:xfrm>
            <a:off x="4942317" y="1767006"/>
            <a:ext cx="6721813" cy="3785652"/>
          </a:xfrm>
          <a:prstGeom prst="rect">
            <a:avLst/>
          </a:prstGeom>
          <a:noFill/>
        </p:spPr>
        <p:txBody>
          <a:bodyPr wrap="square" rtlCol="0">
            <a:spAutoFit/>
          </a:bodyPr>
          <a:lstStyle/>
          <a:p>
            <a:pPr algn="l"/>
            <a:r>
              <a:rPr lang="en-US" sz="2400" dirty="0"/>
              <a:t>In finite volume method, the domain is divided to small control volumes. The value is stored in the center point of control volume (P in Figure 1). Each cell has neighbor cells which shares one face. One face can be shared by only two cells. The face (f) belongs to only one cell, which is the face owner (P), the cell that shares the face is denoted as neighbor (N). The face vector is perpendicular to it, pointing outside of owner. </a:t>
            </a:r>
          </a:p>
          <a:p>
            <a:r>
              <a:rPr lang="en-US" sz="2400" dirty="0"/>
              <a:t>     	</a:t>
            </a:r>
          </a:p>
        </p:txBody>
      </p:sp>
    </p:spTree>
    <p:extLst>
      <p:ext uri="{BB962C8B-B14F-4D97-AF65-F5344CB8AC3E}">
        <p14:creationId xmlns:p14="http://schemas.microsoft.com/office/powerpoint/2010/main" val="3253271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Finite Volume Method</a:t>
            </a:r>
          </a:p>
        </p:txBody>
      </p:sp>
      <p:sp>
        <p:nvSpPr>
          <p:cNvPr id="6" name="Content Placeholder 5">
            <a:extLst>
              <a:ext uri="{FF2B5EF4-FFF2-40B4-BE49-F238E27FC236}">
                <a16:creationId xmlns:a16="http://schemas.microsoft.com/office/drawing/2014/main" id="{7D8A41CC-92DB-4727-AC89-E955C3BFF1DF}"/>
              </a:ext>
            </a:extLst>
          </p:cNvPr>
          <p:cNvSpPr>
            <a:spLocks noGrp="1"/>
          </p:cNvSpPr>
          <p:nvPr>
            <p:ph sz="quarter" idx="13"/>
          </p:nvPr>
        </p:nvSpPr>
        <p:spPr>
          <a:xfrm>
            <a:off x="5563820" y="6066069"/>
            <a:ext cx="10363826" cy="4496789"/>
          </a:xfrm>
        </p:spPr>
        <p:txBody>
          <a:bodyPr/>
          <a:lstStyle/>
          <a:p>
            <a:pPr marL="0" indent="0">
              <a:buNone/>
            </a:pPr>
            <a:endParaRPr lang="en-US" cap="none" dirty="0"/>
          </a:p>
          <a:p>
            <a:pPr marL="0" indent="0">
              <a:buNone/>
            </a:pPr>
            <a:endParaRPr lang="en-US" sz="14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E6A2C2-A00F-4599-971B-E2781A31753A}"/>
                  </a:ext>
                </a:extLst>
              </p:cNvPr>
              <p:cNvSpPr txBox="1"/>
              <p:nvPr/>
            </p:nvSpPr>
            <p:spPr>
              <a:xfrm>
                <a:off x="826851" y="1368172"/>
                <a:ext cx="10837279" cy="5499069"/>
              </a:xfrm>
              <a:prstGeom prst="rect">
                <a:avLst/>
              </a:prstGeom>
              <a:noFill/>
            </p:spPr>
            <p:txBody>
              <a:bodyPr wrap="square" rtlCol="0">
                <a:spAutoFit/>
              </a:bodyPr>
              <a:lstStyle/>
              <a:p>
                <a:r>
                  <a:rPr lang="en-US" altLang="zh-CN" sz="2400" dirty="0"/>
                  <a:t>Cell center</a:t>
                </a:r>
                <a:r>
                  <a:rPr lang="en-US" sz="2400" dirty="0"/>
                  <a:t>: </a:t>
                </a:r>
              </a:p>
              <a:p>
                <a:pPr algn="ctr"/>
                <a:r>
                  <a:rPr lang="en-US" sz="2000" i="1" dirty="0">
                    <a:latin typeface="Cambria Math" panose="02040503050406030204" pitchFamily="18" charset="0"/>
                    <a:ea typeface="Cambria" panose="020405030504060302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ea typeface="Cambria" panose="02040503050406030204" pitchFamily="18" charset="0"/>
                            <a:cs typeface="Times New Roman" panose="02020603050405020304" pitchFamily="18" charset="0"/>
                          </a:rPr>
                        </m:ctrlPr>
                      </m:sSubPr>
                      <m:e>
                        <m:r>
                          <a:rPr lang="en-US" sz="2000" i="1">
                            <a:latin typeface="Cambria Math" panose="02040503050406030204" pitchFamily="18" charset="0"/>
                            <a:ea typeface="Cambria" panose="02040503050406030204" pitchFamily="18" charset="0"/>
                            <a:cs typeface="Times New Roman" panose="02020603050405020304" pitchFamily="18" charset="0"/>
                          </a:rPr>
                          <m:t>𝑉</m:t>
                        </m:r>
                      </m:e>
                      <m:sub>
                        <m:r>
                          <a:rPr lang="en-US" sz="2000" i="1">
                            <a:latin typeface="Cambria Math" panose="02040503050406030204" pitchFamily="18" charset="0"/>
                            <a:ea typeface="Cambria" panose="02040503050406030204" pitchFamily="18" charset="0"/>
                            <a:cs typeface="Times New Roman" panose="02020603050405020304" pitchFamily="18" charset="0"/>
                          </a:rPr>
                          <m:t>𝑃</m:t>
                        </m:r>
                      </m:sub>
                    </m:sSub>
                    <m:sSub>
                      <m:sSubPr>
                        <m:ctrlPr>
                          <a:rPr lang="en-US" sz="2000" i="1">
                            <a:latin typeface="Cambria Math" panose="02040503050406030204" pitchFamily="18" charset="0"/>
                            <a:ea typeface="Cambria" panose="02040503050406030204" pitchFamily="18" charset="0"/>
                            <a:cs typeface="Times New Roman" panose="02020603050405020304" pitchFamily="18" charset="0"/>
                          </a:rPr>
                        </m:ctrlPr>
                      </m:sSubPr>
                      <m:e>
                        <m:r>
                          <m:rPr>
                            <m:sty m:val="p"/>
                          </m:rPr>
                          <a:rPr lang="en-US" sz="2000" i="1">
                            <a:latin typeface="Cambria Math" panose="02040503050406030204" pitchFamily="18" charset="0"/>
                            <a:ea typeface="Cambria" panose="02040503050406030204" pitchFamily="18" charset="0"/>
                            <a:cs typeface="Times New Roman" panose="02020603050405020304" pitchFamily="18" charset="0"/>
                          </a:rPr>
                          <m:t>x</m:t>
                        </m:r>
                      </m:e>
                      <m:sub>
                        <m:r>
                          <a:rPr lang="en-US" sz="2000" i="1">
                            <a:latin typeface="Cambria Math" panose="02040503050406030204" pitchFamily="18" charset="0"/>
                            <a:ea typeface="Cambria" panose="02040503050406030204" pitchFamily="18" charset="0"/>
                            <a:cs typeface="Times New Roman" panose="02020603050405020304" pitchFamily="18" charset="0"/>
                          </a:rPr>
                          <m:t>𝑃</m:t>
                        </m:r>
                      </m:sub>
                    </m:sSub>
                    <m:r>
                      <a:rPr lang="en-US" sz="2000" i="1">
                        <a:latin typeface="Cambria Math" panose="02040503050406030204" pitchFamily="18" charset="0"/>
                        <a:ea typeface="Cambria" panose="02040503050406030204" pitchFamily="18" charset="0"/>
                        <a:cs typeface="Times New Roman" panose="02020603050405020304" pitchFamily="18" charset="0"/>
                      </a:rPr>
                      <m:t>=</m:t>
                    </m:r>
                    <m:nary>
                      <m:naryPr>
                        <m:limLoc m:val="subSup"/>
                        <m:ctrlPr>
                          <a:rPr lang="en-US" sz="2000" i="1">
                            <a:latin typeface="Cambria Math" panose="02040503050406030204" pitchFamily="18" charset="0"/>
                            <a:ea typeface="Cambria" panose="02040503050406030204" pitchFamily="18" charset="0"/>
                            <a:cs typeface="Times New Roman" panose="02020603050405020304" pitchFamily="18" charset="0"/>
                          </a:rPr>
                        </m:ctrlPr>
                      </m:naryPr>
                      <m:sub>
                        <m:sSub>
                          <m:sSubPr>
                            <m:ctrlPr>
                              <a:rPr lang="en-US" sz="2000" i="1">
                                <a:latin typeface="Cambria Math" panose="02040503050406030204" pitchFamily="18" charset="0"/>
                                <a:ea typeface="Cambria" panose="02040503050406030204" pitchFamily="18" charset="0"/>
                                <a:cs typeface="Times New Roman" panose="02020603050405020304" pitchFamily="18" charset="0"/>
                              </a:rPr>
                            </m:ctrlPr>
                          </m:sSubPr>
                          <m:e>
                            <m:r>
                              <a:rPr lang="en-US" sz="2000" i="1">
                                <a:latin typeface="Cambria Math" panose="02040503050406030204" pitchFamily="18" charset="0"/>
                                <a:ea typeface="Cambria" panose="02040503050406030204" pitchFamily="18" charset="0"/>
                                <a:cs typeface="Times New Roman" panose="02020603050405020304" pitchFamily="18" charset="0"/>
                              </a:rPr>
                              <m:t>𝑉</m:t>
                            </m:r>
                          </m:e>
                          <m:sub>
                            <m:r>
                              <a:rPr lang="en-US" sz="2000" i="1">
                                <a:latin typeface="Cambria Math" panose="02040503050406030204" pitchFamily="18" charset="0"/>
                                <a:ea typeface="Cambria" panose="02040503050406030204" pitchFamily="18" charset="0"/>
                                <a:cs typeface="Times New Roman" panose="02020603050405020304" pitchFamily="18" charset="0"/>
                              </a:rPr>
                              <m:t>𝑃</m:t>
                            </m:r>
                          </m:sub>
                        </m:sSub>
                      </m:sub>
                      <m:sup>
                        <m:r>
                          <a:rPr lang="en-US" sz="2000" i="1">
                            <a:latin typeface="Cambria Math" panose="02040503050406030204" pitchFamily="18" charset="0"/>
                            <a:ea typeface="Cambria" panose="02040503050406030204" pitchFamily="18" charset="0"/>
                            <a:cs typeface="Times New Roman" panose="02020603050405020304" pitchFamily="18" charset="0"/>
                          </a:rPr>
                          <m:t>​</m:t>
                        </m:r>
                      </m:sup>
                      <m:e>
                        <m:r>
                          <m:rPr>
                            <m:sty m:val="p"/>
                          </m:rPr>
                          <a:rPr lang="en-US" sz="2000" i="1">
                            <a:latin typeface="Cambria Math" panose="02040503050406030204" pitchFamily="18" charset="0"/>
                            <a:ea typeface="Cambria" panose="02040503050406030204" pitchFamily="18" charset="0"/>
                            <a:cs typeface="Times New Roman" panose="02020603050405020304" pitchFamily="18" charset="0"/>
                          </a:rPr>
                          <m:t>x</m:t>
                        </m:r>
                      </m:e>
                    </m:nary>
                    <m:r>
                      <a:rPr lang="en-US" sz="2000" i="1">
                        <a:latin typeface="Cambria Math" panose="02040503050406030204" pitchFamily="18" charset="0"/>
                        <a:ea typeface="Cambria" panose="02040503050406030204" pitchFamily="18" charset="0"/>
                        <a:cs typeface="Times New Roman" panose="02020603050405020304" pitchFamily="18" charset="0"/>
                      </a:rPr>
                      <m:t>𝑑𝑉</m:t>
                    </m:r>
                  </m:oMath>
                </a14:m>
                <a:endParaRPr lang="en-US" sz="2000" i="1" dirty="0">
                  <a:latin typeface="Cambria Math" panose="02040503050406030204" pitchFamily="18" charset="0"/>
                  <a:ea typeface="Cambria" panose="02040503050406030204" pitchFamily="18" charset="0"/>
                  <a:cs typeface="Times New Roman" panose="02020603050405020304" pitchFamily="18" charset="0"/>
                </a:endParaRPr>
              </a:p>
              <a:p>
                <a:pPr algn="ctr"/>
                <a:endParaRPr lang="en-US" sz="2400" dirty="0"/>
              </a:p>
              <a:p>
                <a:r>
                  <a:rPr lang="en-US" sz="2400" dirty="0"/>
                  <a:t>The form of PDE to solve: </a:t>
                </a:r>
              </a:p>
              <a:p>
                <a:pPr/>
                <a14:m>
                  <m:oMathPara xmlns:m="http://schemas.openxmlformats.org/officeDocument/2006/math">
                    <m:oMathParaPr>
                      <m:jc m:val="centerGroup"/>
                    </m:oMathParaPr>
                    <m:oMath xmlns:m="http://schemas.openxmlformats.org/officeDocument/2006/math">
                      <m:nary>
                        <m:naryPr>
                          <m:limLoc m:val="subSup"/>
                          <m:ctrlPr>
                            <a:rPr lang="en-US" sz="1800" i="1" smtClean="0">
                              <a:effectLst/>
                              <a:latin typeface="Cambria Math" panose="02040503050406030204" pitchFamily="18" charset="0"/>
                              <a:ea typeface="Cambria" panose="02040503050406030204" pitchFamily="18" charset="0"/>
                              <a:cs typeface="Times New Roman" panose="02020603050405020304" pitchFamily="18" charset="0"/>
                            </a:rPr>
                          </m:ctrlPr>
                        </m:naryPr>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𝑡</m:t>
                          </m:r>
                        </m:sub>
                        <m:sup>
                          <m:r>
                            <a:rPr lang="en-US" sz="1800" i="1">
                              <a:effectLst/>
                              <a:latin typeface="Cambria Math" panose="02040503050406030204" pitchFamily="18" charset="0"/>
                              <a:ea typeface="Cambria" panose="02040503050406030204" pitchFamily="18" charset="0"/>
                              <a:cs typeface="Times New Roman" panose="02020603050405020304" pitchFamily="18" charset="0"/>
                            </a:rPr>
                            <m:t>𝑡</m:t>
                          </m:r>
                          <m:r>
                            <a:rPr lang="en-US" sz="1800" i="1">
                              <a:effectLst/>
                              <a:latin typeface="Cambria Math" panose="02040503050406030204" pitchFamily="18" charset="0"/>
                              <a:ea typeface="Cambria" panose="02040503050406030204" pitchFamily="18" charset="0"/>
                              <a:cs typeface="Times New Roman" panose="02020603050405020304" pitchFamily="18" charset="0"/>
                            </a:rPr>
                            <m:t>+</m:t>
                          </m:r>
                          <m:r>
                            <a:rPr lang="en-US" sz="1800" i="1">
                              <a:effectLst/>
                              <a:latin typeface="Cambria Math" panose="02040503050406030204" pitchFamily="18" charset="0"/>
                              <a:ea typeface="Cambria" panose="02040503050406030204" pitchFamily="18" charset="0"/>
                              <a:cs typeface="Times New Roman" panose="02020603050405020304" pitchFamily="18" charset="0"/>
                            </a:rPr>
                            <m:t>𝛥</m:t>
                          </m:r>
                          <m:r>
                            <a:rPr lang="en-US" sz="1800" i="1">
                              <a:effectLst/>
                              <a:latin typeface="Cambria Math" panose="02040503050406030204" pitchFamily="18" charset="0"/>
                              <a:ea typeface="Cambria" panose="02040503050406030204" pitchFamily="18" charset="0"/>
                              <a:cs typeface="Times New Roman" panose="02020603050405020304" pitchFamily="18" charset="0"/>
                            </a:rPr>
                            <m:t>𝑡</m:t>
                          </m:r>
                        </m:sup>
                        <m:e>
                          <m:r>
                            <a:rPr lang="en-US" sz="1800" i="1">
                              <a:effectLst/>
                              <a:latin typeface="Cambria Math" panose="02040503050406030204" pitchFamily="18" charset="0"/>
                              <a:ea typeface="Cambria" panose="02040503050406030204" pitchFamily="18" charset="0"/>
                              <a:cs typeface="Times New Roman" panose="02020603050405020304" pitchFamily="18" charset="0"/>
                            </a:rPr>
                            <m:t>(</m:t>
                          </m:r>
                        </m:e>
                      </m:nary>
                      <m:nary>
                        <m:naryPr>
                          <m:limLoc m:val="subSup"/>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naryPr>
                        <m:sub>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𝑉</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𝑃</m:t>
                              </m:r>
                            </m:sub>
                          </m:sSub>
                        </m:sub>
                        <m:sup>
                          <m:r>
                            <a:rPr lang="en-US" sz="1800" i="1">
                              <a:effectLst/>
                              <a:latin typeface="Cambria Math" panose="02040503050406030204" pitchFamily="18" charset="0"/>
                              <a:ea typeface="Cambria" panose="02040503050406030204" pitchFamily="18" charset="0"/>
                              <a:cs typeface="Times New Roman" panose="02020603050405020304" pitchFamily="18" charset="0"/>
                            </a:rPr>
                            <m:t>​</m:t>
                          </m:r>
                        </m:sup>
                        <m:e>
                          <m:r>
                            <a:rPr lang="en-US" sz="1800" i="1">
                              <a:effectLst/>
                              <a:latin typeface="Cambria Math" panose="02040503050406030204" pitchFamily="18" charset="0"/>
                              <a:ea typeface="Cambria" panose="02040503050406030204" pitchFamily="18" charset="0"/>
                              <a:cs typeface="Times New Roman" panose="02020603050405020304" pitchFamily="18" charset="0"/>
                            </a:rPr>
                            <m:t>(</m:t>
                          </m:r>
                        </m:e>
                      </m:nary>
                      <m:r>
                        <a:rPr lang="en-US" sz="1800" i="1">
                          <a:effectLst/>
                          <a:latin typeface="Cambria Math" panose="02040503050406030204" pitchFamily="18" charset="0"/>
                          <a:ea typeface="Cambria" panose="02040503050406030204" pitchFamily="18" charset="0"/>
                          <a:cs typeface="Times New Roman" panose="02020603050405020304" pitchFamily="18" charset="0"/>
                        </a:rPr>
                        <m:t>𝑃𝐷</m:t>
                      </m:r>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𝐸</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𝐿𝐻𝑆</m:t>
                          </m:r>
                        </m:sub>
                      </m:sSub>
                      <m:r>
                        <a:rPr lang="en-US" sz="1800" i="1">
                          <a:effectLst/>
                          <a:latin typeface="Cambria Math" panose="02040503050406030204" pitchFamily="18" charset="0"/>
                          <a:ea typeface="Cambria" panose="02040503050406030204" pitchFamily="18" charset="0"/>
                          <a:cs typeface="Times New Roman" panose="02020603050405020304" pitchFamily="18" charset="0"/>
                        </a:rPr>
                        <m:t>−</m:t>
                      </m:r>
                      <m:r>
                        <a:rPr lang="en-US" sz="1800" i="1">
                          <a:effectLst/>
                          <a:latin typeface="Cambria Math" panose="02040503050406030204" pitchFamily="18" charset="0"/>
                          <a:ea typeface="Cambria" panose="02040503050406030204" pitchFamily="18" charset="0"/>
                          <a:cs typeface="Times New Roman" panose="02020603050405020304" pitchFamily="18" charset="0"/>
                        </a:rPr>
                        <m:t>𝑃𝐷</m:t>
                      </m:r>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𝐸</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𝑅𝐻𝑆</m:t>
                          </m:r>
                        </m:sub>
                      </m:sSub>
                      <m:r>
                        <a:rPr lang="en-US" sz="1800" i="1">
                          <a:effectLst/>
                          <a:latin typeface="Cambria Math" panose="02040503050406030204" pitchFamily="18" charset="0"/>
                          <a:ea typeface="Cambria" panose="02040503050406030204" pitchFamily="18" charset="0"/>
                          <a:cs typeface="Times New Roman" panose="02020603050405020304" pitchFamily="18" charset="0"/>
                        </a:rPr>
                        <m:t>))</m:t>
                      </m:r>
                      <m:r>
                        <a:rPr lang="en-US" sz="1800" i="1">
                          <a:effectLst/>
                          <a:latin typeface="Cambria Math" panose="02040503050406030204" pitchFamily="18" charset="0"/>
                          <a:ea typeface="Cambria" panose="02040503050406030204" pitchFamily="18" charset="0"/>
                          <a:cs typeface="Times New Roman" panose="02020603050405020304" pitchFamily="18" charset="0"/>
                        </a:rPr>
                        <m:t>𝑑𝑉𝑑𝑡</m:t>
                      </m:r>
                      <m:r>
                        <a:rPr lang="en-US" sz="1800" i="1">
                          <a:effectLst/>
                          <a:latin typeface="Cambria Math" panose="02040503050406030204" pitchFamily="18" charset="0"/>
                          <a:ea typeface="Cambria" panose="02040503050406030204" pitchFamily="18" charset="0"/>
                          <a:cs typeface="Times New Roman" panose="02020603050405020304" pitchFamily="18" charset="0"/>
                        </a:rPr>
                        <m:t>=0</m:t>
                      </m:r>
                    </m:oMath>
                  </m:oMathPara>
                </a14:m>
                <a:endParaRPr lang="en-US" sz="2400" dirty="0"/>
              </a:p>
              <a:p>
                <a:r>
                  <a:rPr lang="en-US" sz="2400" dirty="0"/>
                  <a:t>Gaussian Theorem</a:t>
                </a:r>
                <a:r>
                  <a:rPr lang="zh-CN" altLang="en-US" sz="2400" dirty="0"/>
                  <a:t>：</a:t>
                </a:r>
                <a:endParaRPr lang="en-US" i="1" dirty="0">
                  <a:latin typeface="Cambria Math" panose="02040503050406030204" pitchFamily="18" charset="0"/>
                  <a:ea typeface="Cambria"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nary>
                        <m:naryPr>
                          <m:limLoc m:val="subSup"/>
                          <m:ctrlPr>
                            <a:rPr lang="en-US" i="1">
                              <a:latin typeface="Cambria Math" panose="02040503050406030204" pitchFamily="18" charset="0"/>
                              <a:ea typeface="Cambria" panose="02040503050406030204" pitchFamily="18" charset="0"/>
                              <a:cs typeface="Times New Roman" panose="02020603050405020304" pitchFamily="18" charset="0"/>
                            </a:rPr>
                          </m:ctrlPr>
                        </m:naryPr>
                        <m:sub>
                          <m:r>
                            <a:rPr lang="en-US" i="1">
                              <a:latin typeface="Cambria Math" panose="02040503050406030204" pitchFamily="18" charset="0"/>
                              <a:ea typeface="Cambria" panose="02040503050406030204" pitchFamily="18" charset="0"/>
                              <a:cs typeface="Times New Roman" panose="02020603050405020304" pitchFamily="18" charset="0"/>
                            </a:rPr>
                            <m:t>𝑉</m:t>
                          </m:r>
                        </m:sub>
                        <m:sup>
                          <m:r>
                            <a:rPr lang="en-US" i="1">
                              <a:latin typeface="Cambria Math" panose="02040503050406030204" pitchFamily="18" charset="0"/>
                              <a:ea typeface="Cambria" panose="02040503050406030204" pitchFamily="18" charset="0"/>
                              <a:cs typeface="Times New Roman" panose="02020603050405020304" pitchFamily="18" charset="0"/>
                            </a:rPr>
                            <m:t>​</m:t>
                          </m:r>
                        </m:sup>
                        <m:e>
                          <m:r>
                            <a:rPr lang="en-US" i="1">
                              <a:latin typeface="Cambria Math" panose="02040503050406030204" pitchFamily="18" charset="0"/>
                              <a:ea typeface="Cambria" panose="02040503050406030204" pitchFamily="18" charset="0"/>
                              <a:cs typeface="Times New Roman" panose="02020603050405020304" pitchFamily="18" charset="0"/>
                            </a:rPr>
                            <m:t>𝛻</m:t>
                          </m:r>
                        </m:e>
                      </m:nary>
                      <m:r>
                        <a:rPr lang="en-US" altLang="zh-CN" i="1">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𝑎𝑑𝑉</m:t>
                      </m:r>
                      <m:r>
                        <a:rPr lang="en-US" i="1">
                          <a:latin typeface="Cambria Math" panose="02040503050406030204" pitchFamily="18" charset="0"/>
                          <a:ea typeface="Cambria" panose="02040503050406030204" pitchFamily="18" charset="0"/>
                          <a:cs typeface="Times New Roman" panose="02020603050405020304" pitchFamily="18" charset="0"/>
                        </a:rPr>
                        <m:t>=</m:t>
                      </m:r>
                      <m:nary>
                        <m:naryPr>
                          <m:chr m:val="∮"/>
                          <m:limLoc m:val="subSup"/>
                          <m:ctrlPr>
                            <a:rPr lang="en-US" i="1">
                              <a:latin typeface="Cambria Math" panose="02040503050406030204" pitchFamily="18" charset="0"/>
                              <a:ea typeface="Cambria" panose="02040503050406030204" pitchFamily="18" charset="0"/>
                              <a:cs typeface="Times New Roman" panose="02020603050405020304" pitchFamily="18" charset="0"/>
                            </a:rPr>
                          </m:ctrlPr>
                        </m:naryPr>
                        <m:sub>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𝑉</m:t>
                          </m:r>
                        </m:sub>
                        <m:sup>
                          <m:r>
                            <a:rPr lang="en-US" i="1">
                              <a:latin typeface="Cambria Math" panose="02040503050406030204" pitchFamily="18" charset="0"/>
                              <a:ea typeface="Cambria" panose="02040503050406030204" pitchFamily="18" charset="0"/>
                              <a:cs typeface="Times New Roman" panose="02020603050405020304" pitchFamily="18" charset="0"/>
                            </a:rPr>
                            <m:t>​</m:t>
                          </m:r>
                        </m:sup>
                        <m:e>
                          <m:r>
                            <m:rPr>
                              <m:sty m:val="p"/>
                            </m:rPr>
                            <a:rPr lang="en-US" i="1">
                              <a:latin typeface="Cambria Math" panose="02040503050406030204" pitchFamily="18" charset="0"/>
                              <a:ea typeface="Cambria" panose="02040503050406030204" pitchFamily="18" charset="0"/>
                              <a:cs typeface="Times New Roman" panose="02020603050405020304" pitchFamily="18" charset="0"/>
                            </a:rPr>
                            <m:t>a</m:t>
                          </m:r>
                        </m:e>
                      </m:nary>
                      <m:r>
                        <a:rPr lang="en-US" altLang="zh-CN" i="1">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𝑑𝑆</m:t>
                      </m:r>
                    </m:oMath>
                  </m:oMathPara>
                </a14:m>
                <a:endParaRPr lang="en-US" altLang="zh-CN" sz="2400" dirty="0"/>
              </a:p>
              <a:p>
                <a:pPr>
                  <a:lnSpc>
                    <a:spcPct val="150000"/>
                  </a:lnSpc>
                </a:pPr>
                <a14:m>
                  <m:oMathPara xmlns:m="http://schemas.openxmlformats.org/officeDocument/2006/math">
                    <m:oMathParaPr>
                      <m:jc m:val="centerGroup"/>
                    </m:oMathParaPr>
                    <m:oMath xmlns:m="http://schemas.openxmlformats.org/officeDocument/2006/math">
                      <m:nary>
                        <m:naryPr>
                          <m:limLoc m:val="subSup"/>
                          <m:ctrlPr>
                            <a:rPr lang="en-US" sz="1800" i="1" smtClean="0">
                              <a:effectLst/>
                              <a:latin typeface="Cambria Math" panose="02040503050406030204" pitchFamily="18" charset="0"/>
                              <a:ea typeface="Cambria" panose="02040503050406030204" pitchFamily="18" charset="0"/>
                              <a:cs typeface="Times New Roman" panose="02020603050405020304" pitchFamily="18" charset="0"/>
                            </a:rPr>
                          </m:ctrlPr>
                        </m:naryPr>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𝑉</m:t>
                          </m:r>
                        </m:sub>
                        <m:sup>
                          <m:r>
                            <a:rPr lang="en-US" sz="1800" i="1">
                              <a:effectLst/>
                              <a:latin typeface="Cambria Math" panose="02040503050406030204" pitchFamily="18" charset="0"/>
                              <a:ea typeface="Cambria" panose="02040503050406030204" pitchFamily="18" charset="0"/>
                              <a:cs typeface="Times New Roman" panose="02020603050405020304" pitchFamily="18" charset="0"/>
                            </a:rPr>
                            <m:t>​</m:t>
                          </m:r>
                        </m:sup>
                        <m:e>
                          <m:r>
                            <a:rPr lang="en-US" sz="1800" i="1">
                              <a:effectLst/>
                              <a:latin typeface="Cambria Math" panose="02040503050406030204" pitchFamily="18" charset="0"/>
                              <a:ea typeface="Cambria" panose="02040503050406030204" pitchFamily="18" charset="0"/>
                              <a:cs typeface="Times New Roman" panose="02020603050405020304" pitchFamily="18" charset="0"/>
                            </a:rPr>
                            <m:t>𝛻</m:t>
                          </m:r>
                        </m:e>
                      </m:nary>
                      <m:r>
                        <a:rPr lang="en-US" sz="1800" i="1">
                          <a:effectLst/>
                          <a:latin typeface="Cambria Math" panose="02040503050406030204" pitchFamily="18" charset="0"/>
                          <a:ea typeface="Cambria" panose="02040503050406030204" pitchFamily="18" charset="0"/>
                          <a:cs typeface="Times New Roman" panose="02020603050405020304" pitchFamily="18" charset="0"/>
                        </a:rPr>
                        <m:t>𝜙</m:t>
                      </m:r>
                      <m:r>
                        <a:rPr lang="en-US" sz="1800" i="1">
                          <a:effectLst/>
                          <a:latin typeface="Cambria Math" panose="02040503050406030204" pitchFamily="18" charset="0"/>
                          <a:ea typeface="Cambria" panose="02040503050406030204" pitchFamily="18" charset="0"/>
                          <a:cs typeface="Times New Roman" panose="02020603050405020304" pitchFamily="18" charset="0"/>
                        </a:rPr>
                        <m:t>𝑑𝑉</m:t>
                      </m:r>
                      <m:r>
                        <a:rPr lang="en-US" sz="1800" i="1">
                          <a:effectLst/>
                          <a:latin typeface="Cambria Math" panose="02040503050406030204" pitchFamily="18" charset="0"/>
                          <a:ea typeface="Cambria" panose="02040503050406030204" pitchFamily="18" charset="0"/>
                          <a:cs typeface="Times New Roman" panose="02020603050405020304" pitchFamily="18" charset="0"/>
                        </a:rPr>
                        <m:t>=</m:t>
                      </m:r>
                      <m:nary>
                        <m:naryPr>
                          <m:chr m:val="∮"/>
                          <m:limLoc m:val="subSup"/>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naryPr>
                        <m:sub>
                          <m:r>
                            <a:rPr lang="en-US" sz="1800" i="1">
                              <a:effectLst/>
                              <a:latin typeface="Cambria Math" panose="02040503050406030204" pitchFamily="18" charset="0"/>
                              <a:ea typeface="Cambria" panose="02040503050406030204" pitchFamily="18" charset="0"/>
                              <a:cs typeface="Times New Roman" panose="02020603050405020304" pitchFamily="18" charset="0"/>
                            </a:rPr>
                            <m:t>𝜕</m:t>
                          </m:r>
                          <m:r>
                            <a:rPr lang="en-US" sz="1800" i="1">
                              <a:effectLst/>
                              <a:latin typeface="Cambria Math" panose="02040503050406030204" pitchFamily="18" charset="0"/>
                              <a:ea typeface="Cambria" panose="02040503050406030204" pitchFamily="18" charset="0"/>
                              <a:cs typeface="Times New Roman" panose="02020603050405020304" pitchFamily="18" charset="0"/>
                            </a:rPr>
                            <m:t>𝑉</m:t>
                          </m:r>
                        </m:sub>
                        <m:sup>
                          <m:r>
                            <a:rPr lang="en-US" sz="1800" i="1">
                              <a:effectLst/>
                              <a:latin typeface="Cambria Math" panose="02040503050406030204" pitchFamily="18" charset="0"/>
                              <a:ea typeface="Cambria" panose="02040503050406030204" pitchFamily="18" charset="0"/>
                              <a:cs typeface="Times New Roman" panose="02020603050405020304" pitchFamily="18" charset="0"/>
                            </a:rPr>
                            <m:t>​</m:t>
                          </m:r>
                        </m:sup>
                        <m:e>
                          <m:r>
                            <a:rPr lang="en-US" sz="1800" i="1">
                              <a:effectLst/>
                              <a:latin typeface="Cambria Math" panose="02040503050406030204" pitchFamily="18" charset="0"/>
                              <a:ea typeface="Cambria" panose="02040503050406030204" pitchFamily="18" charset="0"/>
                              <a:cs typeface="Times New Roman" panose="02020603050405020304" pitchFamily="18" charset="0"/>
                            </a:rPr>
                            <m:t>𝜙</m:t>
                          </m:r>
                        </m:e>
                      </m:nary>
                      <m:r>
                        <a:rPr lang="en-US" sz="1800" i="1">
                          <a:effectLst/>
                          <a:latin typeface="Cambria Math" panose="02040503050406030204" pitchFamily="18" charset="0"/>
                          <a:ea typeface="Cambria" panose="02040503050406030204" pitchFamily="18" charset="0"/>
                          <a:cs typeface="Times New Roman" panose="02020603050405020304" pitchFamily="18" charset="0"/>
                        </a:rPr>
                        <m:t>𝑑𝑆</m:t>
                      </m:r>
                    </m:oMath>
                  </m:oMathPara>
                </a14:m>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nary>
                        <m:naryPr>
                          <m:limLoc m:val="subSup"/>
                          <m:ctrlPr>
                            <a:rPr lang="en-US" sz="1800" i="1" smtClean="0">
                              <a:effectLst/>
                              <a:latin typeface="Cambria Math" panose="02040503050406030204" pitchFamily="18" charset="0"/>
                              <a:ea typeface="Cambria" panose="02040503050406030204" pitchFamily="18" charset="0"/>
                              <a:cs typeface="Times New Roman" panose="02020603050405020304" pitchFamily="18" charset="0"/>
                            </a:rPr>
                          </m:ctrlPr>
                        </m:naryPr>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𝑉</m:t>
                          </m:r>
                        </m:sub>
                        <m:sup>
                          <m:r>
                            <a:rPr lang="en-US" sz="1800" i="1">
                              <a:effectLst/>
                              <a:latin typeface="Cambria Math" panose="02040503050406030204" pitchFamily="18" charset="0"/>
                              <a:ea typeface="Cambria" panose="02040503050406030204" pitchFamily="18" charset="0"/>
                              <a:cs typeface="Times New Roman" panose="02020603050405020304" pitchFamily="18" charset="0"/>
                            </a:rPr>
                            <m:t>​</m:t>
                          </m:r>
                        </m:sup>
                        <m:e>
                          <m:r>
                            <a:rPr lang="en-US" sz="1800" i="1">
                              <a:effectLst/>
                              <a:latin typeface="Cambria Math" panose="02040503050406030204" pitchFamily="18" charset="0"/>
                              <a:ea typeface="Cambria" panose="02040503050406030204" pitchFamily="18" charset="0"/>
                              <a:cs typeface="Times New Roman" panose="02020603050405020304" pitchFamily="18" charset="0"/>
                            </a:rPr>
                            <m:t>𝛻</m:t>
                          </m:r>
                        </m:e>
                      </m:nary>
                      <m:r>
                        <a:rPr lang="en-US" sz="1800" i="1">
                          <a:effectLst/>
                          <a:latin typeface="Cambria Math" panose="02040503050406030204" pitchFamily="18" charset="0"/>
                          <a:ea typeface="Cambria" panose="02040503050406030204" pitchFamily="18" charset="0"/>
                          <a:cs typeface="Times New Roman" panose="02020603050405020304" pitchFamily="18" charset="0"/>
                        </a:rPr>
                        <m:t>𝑎𝑑𝑉</m:t>
                      </m:r>
                      <m:r>
                        <a:rPr lang="en-US" sz="1800" i="1">
                          <a:effectLst/>
                          <a:latin typeface="Cambria Math" panose="02040503050406030204" pitchFamily="18" charset="0"/>
                          <a:ea typeface="Cambria" panose="02040503050406030204" pitchFamily="18" charset="0"/>
                          <a:cs typeface="Times New Roman" panose="02020603050405020304" pitchFamily="18" charset="0"/>
                        </a:rPr>
                        <m:t>=</m:t>
                      </m:r>
                      <m:nary>
                        <m:naryPr>
                          <m:chr m:val="∮"/>
                          <m:limLoc m:val="subSup"/>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naryPr>
                        <m:sub>
                          <m:r>
                            <a:rPr lang="en-US" sz="1800" i="1">
                              <a:effectLst/>
                              <a:latin typeface="Cambria Math" panose="02040503050406030204" pitchFamily="18" charset="0"/>
                              <a:ea typeface="Cambria" panose="02040503050406030204" pitchFamily="18" charset="0"/>
                              <a:cs typeface="Times New Roman" panose="02020603050405020304" pitchFamily="18" charset="0"/>
                            </a:rPr>
                            <m:t>𝜕</m:t>
                          </m:r>
                          <m:r>
                            <a:rPr lang="en-US" sz="1800" i="1">
                              <a:effectLst/>
                              <a:latin typeface="Cambria Math" panose="02040503050406030204" pitchFamily="18" charset="0"/>
                              <a:ea typeface="Cambria" panose="02040503050406030204" pitchFamily="18" charset="0"/>
                              <a:cs typeface="Times New Roman" panose="02020603050405020304" pitchFamily="18" charset="0"/>
                            </a:rPr>
                            <m:t>𝑉</m:t>
                          </m:r>
                        </m:sub>
                        <m:sup>
                          <m:r>
                            <a:rPr lang="en-US" sz="1800" i="1">
                              <a:effectLst/>
                              <a:latin typeface="Cambria Math" panose="02040503050406030204" pitchFamily="18" charset="0"/>
                              <a:ea typeface="Cambria" panose="02040503050406030204" pitchFamily="18" charset="0"/>
                              <a:cs typeface="Times New Roman" panose="02020603050405020304" pitchFamily="18" charset="0"/>
                            </a:rPr>
                            <m:t>​</m:t>
                          </m:r>
                        </m:sup>
                        <m:e>
                          <m:r>
                            <m:rPr>
                              <m:sty m:val="p"/>
                            </m:rPr>
                            <a:rPr lang="en-US" sz="1800">
                              <a:effectLst/>
                              <a:latin typeface="Cambria Math" panose="02040503050406030204" pitchFamily="18" charset="0"/>
                              <a:ea typeface="Cambria" panose="02040503050406030204" pitchFamily="18" charset="0"/>
                              <a:cs typeface="Times New Roman" panose="02020603050405020304" pitchFamily="18" charset="0"/>
                            </a:rPr>
                            <m:t>a</m:t>
                          </m:r>
                        </m:e>
                      </m:nary>
                      <m:r>
                        <a:rPr lang="en-US" sz="1800" i="1">
                          <a:effectLst/>
                          <a:latin typeface="Cambria Math" panose="02040503050406030204" pitchFamily="18" charset="0"/>
                          <a:ea typeface="Cambria" panose="02040503050406030204" pitchFamily="18" charset="0"/>
                          <a:cs typeface="Times New Roman" panose="02020603050405020304" pitchFamily="18" charset="0"/>
                        </a:rPr>
                        <m:t>⊗</m:t>
                      </m:r>
                      <m:r>
                        <a:rPr lang="en-US" sz="1800" i="1">
                          <a:effectLst/>
                          <a:latin typeface="Cambria Math" panose="02040503050406030204" pitchFamily="18" charset="0"/>
                          <a:ea typeface="Cambria" panose="02040503050406030204" pitchFamily="18" charset="0"/>
                          <a:cs typeface="Times New Roman" panose="02020603050405020304" pitchFamily="18" charset="0"/>
                        </a:rPr>
                        <m:t>𝑑𝑆</m:t>
                      </m:r>
                    </m:oMath>
                  </m:oMathPara>
                </a14:m>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US" sz="2400" dirty="0"/>
              </a:p>
            </p:txBody>
          </p:sp>
        </mc:Choice>
        <mc:Fallback xmlns="">
          <p:sp>
            <p:nvSpPr>
              <p:cNvPr id="9" name="TextBox 8">
                <a:extLst>
                  <a:ext uri="{FF2B5EF4-FFF2-40B4-BE49-F238E27FC236}">
                    <a16:creationId xmlns:a16="http://schemas.microsoft.com/office/drawing/2014/main" id="{94E6A2C2-A00F-4599-971B-E2781A31753A}"/>
                  </a:ext>
                </a:extLst>
              </p:cNvPr>
              <p:cNvSpPr txBox="1">
                <a:spLocks noRot="1" noChangeAspect="1" noMove="1" noResize="1" noEditPoints="1" noAdjustHandles="1" noChangeArrowheads="1" noChangeShapeType="1" noTextEdit="1"/>
              </p:cNvSpPr>
              <p:nvPr/>
            </p:nvSpPr>
            <p:spPr>
              <a:xfrm>
                <a:off x="826851" y="1368172"/>
                <a:ext cx="10837279" cy="5499069"/>
              </a:xfrm>
              <a:prstGeom prst="rect">
                <a:avLst/>
              </a:prstGeom>
              <a:blipFill>
                <a:blip r:embed="rId3"/>
                <a:stretch>
                  <a:fillRect l="-900" t="-4762"/>
                </a:stretch>
              </a:blipFill>
            </p:spPr>
            <p:txBody>
              <a:bodyPr/>
              <a:lstStyle/>
              <a:p>
                <a:r>
                  <a:rPr lang="en-US">
                    <a:noFill/>
                  </a:rPr>
                  <a:t> </a:t>
                </a:r>
              </a:p>
            </p:txBody>
          </p:sp>
        </mc:Fallback>
      </mc:AlternateContent>
    </p:spTree>
    <p:extLst>
      <p:ext uri="{BB962C8B-B14F-4D97-AF65-F5344CB8AC3E}">
        <p14:creationId xmlns:p14="http://schemas.microsoft.com/office/powerpoint/2010/main" val="2970224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Discretization</a:t>
            </a:r>
          </a:p>
        </p:txBody>
      </p:sp>
      <p:sp>
        <p:nvSpPr>
          <p:cNvPr id="6" name="Content Placeholder 5">
            <a:extLst>
              <a:ext uri="{FF2B5EF4-FFF2-40B4-BE49-F238E27FC236}">
                <a16:creationId xmlns:a16="http://schemas.microsoft.com/office/drawing/2014/main" id="{7D8A41CC-92DB-4727-AC89-E955C3BFF1DF}"/>
              </a:ext>
            </a:extLst>
          </p:cNvPr>
          <p:cNvSpPr>
            <a:spLocks noGrp="1"/>
          </p:cNvSpPr>
          <p:nvPr>
            <p:ph sz="quarter" idx="13"/>
          </p:nvPr>
        </p:nvSpPr>
        <p:spPr>
          <a:xfrm>
            <a:off x="5563820" y="6066069"/>
            <a:ext cx="10363826" cy="4496789"/>
          </a:xfrm>
        </p:spPr>
        <p:txBody>
          <a:bodyPr/>
          <a:lstStyle/>
          <a:p>
            <a:pPr marL="0" indent="0">
              <a:buNone/>
            </a:pPr>
            <a:endParaRPr lang="en-US" cap="none" dirty="0"/>
          </a:p>
          <a:p>
            <a:pPr marL="0" indent="0">
              <a:buNone/>
            </a:pPr>
            <a:endParaRPr lang="en-US" sz="1400" cap="none"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4E6A2C2-A00F-4599-971B-E2781A31753A}"/>
              </a:ext>
            </a:extLst>
          </p:cNvPr>
          <p:cNvSpPr txBox="1"/>
          <p:nvPr/>
        </p:nvSpPr>
        <p:spPr>
          <a:xfrm>
            <a:off x="826851" y="1368172"/>
            <a:ext cx="10837279" cy="4801314"/>
          </a:xfrm>
          <a:prstGeom prst="rect">
            <a:avLst/>
          </a:prstGeom>
          <a:noFill/>
        </p:spPr>
        <p:txBody>
          <a:bodyPr wrap="square" rtlCol="0">
            <a:spAutoFit/>
          </a:bodyPr>
          <a:lstStyle/>
          <a:p>
            <a:r>
              <a:rPr lang="en-US" sz="2400" dirty="0"/>
              <a:t>Advection Term:  </a:t>
            </a:r>
          </a:p>
          <a:p>
            <a:endParaRPr lang="en-US" sz="2400" dirty="0"/>
          </a:p>
          <a:p>
            <a:endParaRPr lang="en-US" sz="2400" dirty="0"/>
          </a:p>
          <a:p>
            <a:r>
              <a:rPr lang="en-US" sz="2400" dirty="0"/>
              <a:t>Diffusion Term: </a:t>
            </a:r>
          </a:p>
          <a:p>
            <a:endParaRPr lang="en-US" sz="2400" dirty="0"/>
          </a:p>
          <a:p>
            <a:endParaRPr lang="en-US" i="1" dirty="0">
              <a:latin typeface="Cambria Math" panose="02040503050406030204" pitchFamily="18" charset="0"/>
              <a:ea typeface="Cambria" panose="02040503050406030204" pitchFamily="18" charset="0"/>
              <a:cs typeface="Times New Roman" panose="02020603050405020304" pitchFamily="18" charset="0"/>
            </a:endParaRPr>
          </a:p>
          <a:p>
            <a:r>
              <a:rPr lang="en-US" altLang="zh-CN" sz="2400" dirty="0"/>
              <a:t>Surface Tension:</a:t>
            </a:r>
          </a:p>
          <a:p>
            <a:endParaRPr lang="en-US" altLang="zh-CN" sz="2400" dirty="0"/>
          </a:p>
          <a:p>
            <a:endParaRPr lang="en-US" altLang="zh-CN" sz="2400" dirty="0"/>
          </a:p>
          <a:p>
            <a:r>
              <a:rPr lang="en-US" altLang="zh-CN" sz="2400" dirty="0"/>
              <a:t>         curvature:</a:t>
            </a:r>
          </a:p>
          <a:p>
            <a:endParaRPr lang="en-US" altLang="zh-CN" sz="2400" dirty="0"/>
          </a:p>
          <a:p>
            <a:endParaRPr lang="en-US" sz="2400" dirty="0"/>
          </a:p>
          <a:p>
            <a:endParaRPr lang="en-US" sz="2400" dirty="0"/>
          </a:p>
        </p:txBody>
      </p:sp>
      <p:pic>
        <p:nvPicPr>
          <p:cNvPr id="11" name="Picture 10">
            <a:extLst>
              <a:ext uri="{FF2B5EF4-FFF2-40B4-BE49-F238E27FC236}">
                <a16:creationId xmlns:a16="http://schemas.microsoft.com/office/drawing/2014/main" id="{BD15FFFD-713B-41F1-8229-B544D7CF442A}"/>
              </a:ext>
            </a:extLst>
          </p:cNvPr>
          <p:cNvPicPr>
            <a:picLocks noChangeAspect="1"/>
          </p:cNvPicPr>
          <p:nvPr/>
        </p:nvPicPr>
        <p:blipFill>
          <a:blip r:embed="rId3"/>
          <a:stretch>
            <a:fillRect/>
          </a:stretch>
        </p:blipFill>
        <p:spPr>
          <a:xfrm>
            <a:off x="3399922" y="1662491"/>
            <a:ext cx="4561258" cy="768518"/>
          </a:xfrm>
          <a:prstGeom prst="rect">
            <a:avLst/>
          </a:prstGeom>
        </p:spPr>
      </p:pic>
      <p:pic>
        <p:nvPicPr>
          <p:cNvPr id="13" name="Picture 12">
            <a:extLst>
              <a:ext uri="{FF2B5EF4-FFF2-40B4-BE49-F238E27FC236}">
                <a16:creationId xmlns:a16="http://schemas.microsoft.com/office/drawing/2014/main" id="{F29EAB18-D23D-45D9-882B-488BE9485176}"/>
              </a:ext>
            </a:extLst>
          </p:cNvPr>
          <p:cNvPicPr>
            <a:picLocks noChangeAspect="1"/>
          </p:cNvPicPr>
          <p:nvPr/>
        </p:nvPicPr>
        <p:blipFill>
          <a:blip r:embed="rId4"/>
          <a:stretch>
            <a:fillRect/>
          </a:stretch>
        </p:blipFill>
        <p:spPr>
          <a:xfrm>
            <a:off x="3399922" y="2725328"/>
            <a:ext cx="6253844" cy="739794"/>
          </a:xfrm>
          <a:prstGeom prst="rect">
            <a:avLst/>
          </a:prstGeom>
        </p:spPr>
      </p:pic>
      <p:pic>
        <p:nvPicPr>
          <p:cNvPr id="21" name="Picture 20">
            <a:extLst>
              <a:ext uri="{FF2B5EF4-FFF2-40B4-BE49-F238E27FC236}">
                <a16:creationId xmlns:a16="http://schemas.microsoft.com/office/drawing/2014/main" id="{F4273D1F-78E7-4991-BBC8-1CB7D471F1D2}"/>
              </a:ext>
            </a:extLst>
          </p:cNvPr>
          <p:cNvPicPr>
            <a:picLocks noChangeAspect="1"/>
          </p:cNvPicPr>
          <p:nvPr/>
        </p:nvPicPr>
        <p:blipFill>
          <a:blip r:embed="rId5"/>
          <a:stretch>
            <a:fillRect/>
          </a:stretch>
        </p:blipFill>
        <p:spPr>
          <a:xfrm>
            <a:off x="3399922" y="3910171"/>
            <a:ext cx="1639006" cy="520512"/>
          </a:xfrm>
          <a:prstGeom prst="rect">
            <a:avLst/>
          </a:prstGeom>
        </p:spPr>
      </p:pic>
      <p:pic>
        <p:nvPicPr>
          <p:cNvPr id="23" name="Picture 22">
            <a:extLst>
              <a:ext uri="{FF2B5EF4-FFF2-40B4-BE49-F238E27FC236}">
                <a16:creationId xmlns:a16="http://schemas.microsoft.com/office/drawing/2014/main" id="{CB36C6D8-04CB-4C6B-949B-61214E37F446}"/>
              </a:ext>
            </a:extLst>
          </p:cNvPr>
          <p:cNvPicPr>
            <a:picLocks noChangeAspect="1"/>
          </p:cNvPicPr>
          <p:nvPr/>
        </p:nvPicPr>
        <p:blipFill>
          <a:blip r:embed="rId6"/>
          <a:stretch>
            <a:fillRect/>
          </a:stretch>
        </p:blipFill>
        <p:spPr>
          <a:xfrm>
            <a:off x="3399922" y="4872215"/>
            <a:ext cx="2057295" cy="969139"/>
          </a:xfrm>
          <a:prstGeom prst="rect">
            <a:avLst/>
          </a:prstGeom>
        </p:spPr>
      </p:pic>
    </p:spTree>
    <p:extLst>
      <p:ext uri="{BB962C8B-B14F-4D97-AF65-F5344CB8AC3E}">
        <p14:creationId xmlns:p14="http://schemas.microsoft.com/office/powerpoint/2010/main" val="2355992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Discretization</a:t>
            </a:r>
          </a:p>
        </p:txBody>
      </p:sp>
      <p:sp>
        <p:nvSpPr>
          <p:cNvPr id="6" name="Content Placeholder 5">
            <a:extLst>
              <a:ext uri="{FF2B5EF4-FFF2-40B4-BE49-F238E27FC236}">
                <a16:creationId xmlns:a16="http://schemas.microsoft.com/office/drawing/2014/main" id="{7D8A41CC-92DB-4727-AC89-E955C3BFF1DF}"/>
              </a:ext>
            </a:extLst>
          </p:cNvPr>
          <p:cNvSpPr>
            <a:spLocks noGrp="1"/>
          </p:cNvSpPr>
          <p:nvPr>
            <p:ph sz="quarter" idx="13"/>
          </p:nvPr>
        </p:nvSpPr>
        <p:spPr>
          <a:xfrm>
            <a:off x="5563820" y="6066069"/>
            <a:ext cx="10363826" cy="4496789"/>
          </a:xfrm>
        </p:spPr>
        <p:txBody>
          <a:bodyPr/>
          <a:lstStyle/>
          <a:p>
            <a:pPr marL="0" indent="0">
              <a:buNone/>
            </a:pPr>
            <a:endParaRPr lang="en-US" cap="none" dirty="0"/>
          </a:p>
          <a:p>
            <a:pPr marL="0" indent="0">
              <a:buNone/>
            </a:pPr>
            <a:endParaRPr lang="en-US" sz="14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E6A2C2-A00F-4599-971B-E2781A31753A}"/>
                  </a:ext>
                </a:extLst>
              </p:cNvPr>
              <p:cNvSpPr txBox="1"/>
              <p:nvPr/>
            </p:nvSpPr>
            <p:spPr>
              <a:xfrm>
                <a:off x="826851" y="1368172"/>
                <a:ext cx="10837279" cy="6201891"/>
              </a:xfrm>
              <a:prstGeom prst="rect">
                <a:avLst/>
              </a:prstGeom>
              <a:noFill/>
            </p:spPr>
            <p:txBody>
              <a:bodyPr wrap="square" rtlCol="0">
                <a:spAutoFit/>
              </a:bodyPr>
              <a:lstStyle/>
              <a:p>
                <a:endParaRPr lang="en-US" i="1" dirty="0">
                  <a:latin typeface="Cambria Math" panose="02040503050406030204" pitchFamily="18" charset="0"/>
                  <a:ea typeface="Cambria" panose="02040503050406030204" pitchFamily="18" charset="0"/>
                  <a:cs typeface="Times New Roman" panose="02020603050405020304" pitchFamily="18" charset="0"/>
                </a:endParaRPr>
              </a:p>
              <a:p>
                <a:r>
                  <a:rPr lang="en-US" altLang="zh-CN" sz="2400" dirty="0"/>
                  <a:t>The boundary conditions in discretization:</a:t>
                </a:r>
              </a:p>
              <a:p>
                <a:pPr marL="457200" indent="-457200">
                  <a:buAutoNum type="arabicPeriod"/>
                </a:pPr>
                <a:r>
                  <a:rPr lang="en-US" altLang="zh-CN" sz="2400" dirty="0"/>
                  <a:t>Fixed value boundary condition (Dirichlet)</a:t>
                </a:r>
              </a:p>
              <a:p>
                <a:r>
                  <a:rPr lang="en-US" altLang="zh-CN" sz="2400" dirty="0"/>
                  <a:t>The fixed value boundary condition prescribes the value of </a:t>
                </a:r>
                <a14:m>
                  <m:oMath xmlns:m="http://schemas.openxmlformats.org/officeDocument/2006/math">
                    <m:r>
                      <m:rPr>
                        <m:sty m:val="p"/>
                      </m:rPr>
                      <a:rPr lang="en-US" altLang="zh-CN" sz="2400">
                        <a:latin typeface="Cambria Math" panose="02040503050406030204" pitchFamily="18" charset="0"/>
                      </a:rPr>
                      <m:t>ϕ</m:t>
                    </m:r>
                  </m:oMath>
                </a14:m>
                <a:r>
                  <a:rPr lang="en-US" altLang="zh-CN" sz="2400" dirty="0"/>
                  <a:t> at the face b to be </a:t>
                </a:r>
                <a14:m>
                  <m:oMath xmlns:m="http://schemas.openxmlformats.org/officeDocument/2006/math">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𝜙</m:t>
                        </m:r>
                      </m:e>
                      <m:sub>
                        <m:r>
                          <a:rPr lang="en-US" altLang="zh-CN" sz="2400">
                            <a:latin typeface="Cambria Math" panose="02040503050406030204" pitchFamily="18" charset="0"/>
                          </a:rPr>
                          <m:t>𝑏</m:t>
                        </m:r>
                      </m:sub>
                    </m:sSub>
                  </m:oMath>
                </a14:m>
                <a:r>
                  <a:rPr lang="en-US" altLang="zh-CN" sz="2400" dirty="0"/>
                  <a:t>. This has to be taken into account in the discretization of the convection and diffusion terms on the boundary face.</a:t>
                </a:r>
              </a:p>
              <a:p>
                <a:r>
                  <a:rPr lang="en-US" altLang="zh-CN" sz="2400" dirty="0"/>
                  <a:t>Convection term: </a:t>
                </a:r>
                <a14:m>
                  <m:oMath xmlns:m="http://schemas.openxmlformats.org/officeDocument/2006/math">
                    <m:nary>
                      <m:naryPr>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m:rPr>
                                <m:brk m:alnAt="23"/>
                              </m:rPr>
                              <a:rPr lang="en-US" altLang="zh-CN" sz="2400">
                                <a:latin typeface="Cambria Math" panose="02040503050406030204" pitchFamily="18" charset="0"/>
                              </a:rPr>
                              <m:t>𝑉</m:t>
                            </m:r>
                          </m:e>
                          <m:sub>
                            <m:r>
                              <m:rPr>
                                <m:brk m:alnAt="23"/>
                              </m:rPr>
                              <a:rPr lang="en-US" altLang="zh-CN" sz="2400">
                                <a:latin typeface="Cambria Math" panose="02040503050406030204" pitchFamily="18" charset="0"/>
                              </a:rPr>
                              <m:t>𝑃</m:t>
                            </m:r>
                          </m:sub>
                        </m:sSub>
                      </m:sub>
                      <m:sup/>
                      <m:e>
                        <m:r>
                          <m:rPr>
                            <m:sty m:val="p"/>
                          </m:rPr>
                          <a:rPr lang="en-US" altLang="zh-CN" sz="2400">
                            <a:latin typeface="Cambria Math" panose="02040503050406030204" pitchFamily="18" charset="0"/>
                          </a:rPr>
                          <m:t>∇</m:t>
                        </m:r>
                        <m:r>
                          <a:rPr lang="en-US" altLang="zh-CN" sz="240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𝜌</m:t>
                            </m:r>
                            <m:r>
                              <a:rPr lang="en-US" altLang="zh-CN" sz="2400">
                                <a:latin typeface="Cambria Math" panose="02040503050406030204" pitchFamily="18" charset="0"/>
                              </a:rPr>
                              <m:t>𝑈</m:t>
                            </m:r>
                            <m:r>
                              <a:rPr lang="en-US" altLang="zh-CN" sz="2400">
                                <a:latin typeface="Cambria Math" panose="02040503050406030204" pitchFamily="18" charset="0"/>
                              </a:rPr>
                              <m:t>𝜙</m:t>
                            </m:r>
                          </m:e>
                        </m:d>
                        <m:r>
                          <a:rPr lang="en-US" altLang="zh-CN" sz="2400">
                            <a:latin typeface="Cambria Math" panose="02040503050406030204" pitchFamily="18" charset="0"/>
                          </a:rPr>
                          <m:t>𝑑𝑉</m:t>
                        </m:r>
                        <m:r>
                          <a:rPr lang="en-US" altLang="zh-CN" sz="2400">
                            <a:latin typeface="Cambria Math" panose="02040503050406030204" pitchFamily="18" charset="0"/>
                          </a:rPr>
                          <m:t>= </m:t>
                        </m:r>
                        <m:nary>
                          <m:naryPr>
                            <m:chr m:val="∑"/>
                            <m:supHide m:val="on"/>
                            <m:ctrlPr>
                              <a:rPr lang="en-US" altLang="zh-CN" sz="2400" i="1">
                                <a:latin typeface="Cambria Math" panose="02040503050406030204" pitchFamily="18" charset="0"/>
                              </a:rPr>
                            </m:ctrlPr>
                          </m:naryPr>
                          <m:sub>
                            <m:r>
                              <m:rPr>
                                <m:brk m:alnAt="7"/>
                              </m:rPr>
                              <a:rPr lang="en-US" altLang="zh-CN" sz="2400">
                                <a:latin typeface="Cambria Math" panose="02040503050406030204" pitchFamily="18" charset="0"/>
                              </a:rPr>
                              <m:t>𝑓</m:t>
                            </m:r>
                          </m:sub>
                          <m:sup/>
                          <m:e>
                            <m:r>
                              <a:rPr lang="en-US" altLang="zh-CN" sz="2400">
                                <a:latin typeface="Cambria Math" panose="02040503050406030204" pitchFamily="18" charset="0"/>
                              </a:rPr>
                              <m:t>𝐹</m:t>
                            </m:r>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𝜙</m:t>
                                </m:r>
                              </m:e>
                              <m:sub>
                                <m:r>
                                  <a:rPr lang="en-US" altLang="zh-CN" sz="2400">
                                    <a:latin typeface="Cambria Math" panose="02040503050406030204" pitchFamily="18" charset="0"/>
                                  </a:rPr>
                                  <m:t>𝑓</m:t>
                                </m:r>
                              </m:sub>
                            </m:sSub>
                          </m:e>
                        </m:nary>
                      </m:e>
                    </m:nary>
                  </m:oMath>
                </a14:m>
                <a:endParaRPr lang="en-US" altLang="zh-CN" sz="2400" dirty="0"/>
              </a:p>
              <a:p>
                <a:r>
                  <a:rPr lang="en-US" altLang="zh-CN" sz="2400" dirty="0"/>
                  <a:t>The term for the boundary face is: </a:t>
                </a:r>
                <a14:m>
                  <m:oMath xmlns:m="http://schemas.openxmlformats.org/officeDocument/2006/math">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𝐹</m:t>
                        </m:r>
                      </m:e>
                      <m:sub>
                        <m:r>
                          <a:rPr lang="en-US" altLang="zh-CN" sz="2400">
                            <a:latin typeface="Cambria Math" panose="02040503050406030204" pitchFamily="18" charset="0"/>
                          </a:rPr>
                          <m:t>𝑏</m:t>
                        </m:r>
                      </m:sub>
                    </m:sSub>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𝜙</m:t>
                        </m:r>
                      </m:e>
                      <m:sub>
                        <m:r>
                          <a:rPr lang="en-US" altLang="zh-CN" sz="2400">
                            <a:latin typeface="Cambria Math" panose="02040503050406030204" pitchFamily="18" charset="0"/>
                          </a:rPr>
                          <m:t>𝑏</m:t>
                        </m:r>
                      </m:sub>
                    </m:sSub>
                  </m:oMath>
                </a14:m>
                <a:r>
                  <a:rPr lang="en-US" altLang="zh-CN" sz="2400" dirty="0"/>
                  <a:t>, where </a:t>
                </a:r>
                <a14:m>
                  <m:oMath xmlns:m="http://schemas.openxmlformats.org/officeDocument/2006/math">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𝐹</m:t>
                        </m:r>
                      </m:e>
                      <m:sub>
                        <m:r>
                          <a:rPr lang="en-US" altLang="zh-CN" sz="2400">
                            <a:latin typeface="Cambria Math" panose="02040503050406030204" pitchFamily="18" charset="0"/>
                          </a:rPr>
                          <m:t>𝑏</m:t>
                        </m:r>
                      </m:sub>
                    </m:sSub>
                  </m:oMath>
                </a14:m>
                <a:r>
                  <a:rPr lang="en-US" altLang="zh-CN" sz="2400" dirty="0"/>
                  <a:t> is the face flux.</a:t>
                </a:r>
              </a:p>
              <a:p>
                <a:r>
                  <a:rPr lang="en-US" altLang="zh-CN" sz="2400" dirty="0"/>
                  <a:t>Diffusion term: </a:t>
                </a:r>
                <a14:m>
                  <m:oMath xmlns:m="http://schemas.openxmlformats.org/officeDocument/2006/math">
                    <m:nary>
                      <m:naryPr>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m:rPr>
                                <m:brk m:alnAt="23"/>
                              </m:rPr>
                              <a:rPr lang="en-US" altLang="zh-CN" sz="2400">
                                <a:latin typeface="Cambria Math" panose="02040503050406030204" pitchFamily="18" charset="0"/>
                              </a:rPr>
                              <m:t>𝑉</m:t>
                            </m:r>
                          </m:e>
                          <m:sub>
                            <m:r>
                              <m:rPr>
                                <m:brk m:alnAt="23"/>
                              </m:rPr>
                              <a:rPr lang="en-US" altLang="zh-CN" sz="2400">
                                <a:latin typeface="Cambria Math" panose="02040503050406030204" pitchFamily="18" charset="0"/>
                              </a:rPr>
                              <m:t>𝑃</m:t>
                            </m:r>
                          </m:sub>
                        </m:sSub>
                      </m:sub>
                      <m:sup/>
                      <m:e>
                        <m:r>
                          <m:rPr>
                            <m:sty m:val="p"/>
                          </m:rPr>
                          <a:rPr lang="en-US" altLang="zh-CN" sz="2400">
                            <a:latin typeface="Cambria Math" panose="02040503050406030204" pitchFamily="18" charset="0"/>
                          </a:rPr>
                          <m:t>∇</m:t>
                        </m:r>
                        <m:r>
                          <a:rPr lang="en-US" altLang="zh-CN" sz="240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𝜌</m:t>
                            </m:r>
                            <m:sSub>
                              <m:sSubPr>
                                <m:ctrlPr>
                                  <a:rPr lang="en-US" altLang="zh-CN" sz="2400" i="1">
                                    <a:latin typeface="Cambria Math" panose="02040503050406030204" pitchFamily="18" charset="0"/>
                                  </a:rPr>
                                </m:ctrlPr>
                              </m:sSubPr>
                              <m:e>
                                <m:r>
                                  <m:rPr>
                                    <m:sty m:val="p"/>
                                  </m:rPr>
                                  <a:rPr lang="en-US" altLang="zh-CN" sz="2400">
                                    <a:latin typeface="Cambria Math" panose="02040503050406030204" pitchFamily="18" charset="0"/>
                                  </a:rPr>
                                  <m:t>Τ</m:t>
                                </m:r>
                              </m:e>
                              <m:sub>
                                <m:r>
                                  <a:rPr lang="en-US" altLang="zh-CN" sz="2400">
                                    <a:latin typeface="Cambria Math" panose="02040503050406030204" pitchFamily="18" charset="0"/>
                                  </a:rPr>
                                  <m:t>𝜙</m:t>
                                </m:r>
                              </m:sub>
                            </m:sSub>
                            <m:r>
                              <m:rPr>
                                <m:sty m:val="p"/>
                              </m:rPr>
                              <a:rPr lang="en-US" altLang="zh-CN" sz="2400">
                                <a:latin typeface="Cambria Math" panose="02040503050406030204" pitchFamily="18" charset="0"/>
                              </a:rPr>
                              <m:t>∇</m:t>
                            </m:r>
                            <m:r>
                              <a:rPr lang="en-US" altLang="zh-CN" sz="2400">
                                <a:latin typeface="Cambria Math" panose="02040503050406030204" pitchFamily="18" charset="0"/>
                              </a:rPr>
                              <m:t>𝜙</m:t>
                            </m:r>
                          </m:e>
                        </m:d>
                        <m:r>
                          <a:rPr lang="en-US" altLang="zh-CN" sz="2400">
                            <a:latin typeface="Cambria Math" panose="02040503050406030204" pitchFamily="18" charset="0"/>
                          </a:rPr>
                          <m:t>𝑑𝑉</m:t>
                        </m:r>
                        <m:r>
                          <a:rPr lang="en-US" altLang="zh-CN" sz="2400">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r>
                              <m:rPr>
                                <m:brk m:alnAt="7"/>
                              </m:rPr>
                              <a:rPr lang="en-US" altLang="zh-CN" sz="2400">
                                <a:latin typeface="Cambria Math" panose="02040503050406030204" pitchFamily="18" charset="0"/>
                              </a:rPr>
                              <m:t>𝑓</m:t>
                            </m:r>
                          </m:sub>
                          <m:sup/>
                          <m:e>
                            <m:sSub>
                              <m:sSubPr>
                                <m:ctrlPr>
                                  <a:rPr lang="en-US" altLang="zh-CN" sz="2400" i="1">
                                    <a:latin typeface="Cambria Math" panose="02040503050406030204" pitchFamily="18" charset="0"/>
                                  </a:rPr>
                                </m:ctrlPr>
                              </m:sSubPr>
                              <m:e>
                                <m:d>
                                  <m:dPr>
                                    <m:ctrlPr>
                                      <a:rPr lang="en-US" altLang="zh-CN" sz="2400" i="1">
                                        <a:latin typeface="Cambria Math" panose="02040503050406030204" pitchFamily="18" charset="0"/>
                                      </a:rPr>
                                    </m:ctrlPr>
                                  </m:dPr>
                                  <m:e>
                                    <m:r>
                                      <a:rPr lang="en-US" altLang="zh-CN" sz="2400">
                                        <a:latin typeface="Cambria Math" panose="02040503050406030204" pitchFamily="18" charset="0"/>
                                      </a:rPr>
                                      <m:t>𝜌</m:t>
                                    </m:r>
                                    <m:sSub>
                                      <m:sSubPr>
                                        <m:ctrlPr>
                                          <a:rPr lang="en-US" altLang="zh-CN" sz="2400" i="1">
                                            <a:latin typeface="Cambria Math" panose="02040503050406030204" pitchFamily="18" charset="0"/>
                                          </a:rPr>
                                        </m:ctrlPr>
                                      </m:sSubPr>
                                      <m:e>
                                        <m:r>
                                          <m:rPr>
                                            <m:sty m:val="p"/>
                                          </m:rPr>
                                          <a:rPr lang="en-US" altLang="zh-CN" sz="2400">
                                            <a:latin typeface="Cambria Math" panose="02040503050406030204" pitchFamily="18" charset="0"/>
                                          </a:rPr>
                                          <m:t>Τ</m:t>
                                        </m:r>
                                      </m:e>
                                      <m:sub>
                                        <m:r>
                                          <a:rPr lang="en-US" altLang="zh-CN" sz="2400">
                                            <a:latin typeface="Cambria Math" panose="02040503050406030204" pitchFamily="18" charset="0"/>
                                          </a:rPr>
                                          <m:t>𝜙</m:t>
                                        </m:r>
                                      </m:sub>
                                    </m:sSub>
                                  </m:e>
                                </m:d>
                              </m:e>
                              <m:sub>
                                <m:r>
                                  <a:rPr lang="en-US" altLang="zh-CN" sz="2400">
                                    <a:latin typeface="Cambria Math" panose="02040503050406030204" pitchFamily="18" charset="0"/>
                                  </a:rPr>
                                  <m:t>𝑓</m:t>
                                </m:r>
                              </m:sub>
                            </m:sSub>
                            <m:r>
                              <a:rPr lang="en-US" altLang="zh-CN" sz="2400">
                                <a:latin typeface="Cambria Math" panose="02040503050406030204" pitchFamily="18" charset="0"/>
                              </a:rPr>
                              <m:t>𝑆</m:t>
                            </m:r>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d>
                                  <m:dPr>
                                    <m:ctrlPr>
                                      <a:rPr lang="en-US" altLang="zh-CN" sz="2400" i="1">
                                        <a:latin typeface="Cambria Math" panose="02040503050406030204" pitchFamily="18" charset="0"/>
                                      </a:rPr>
                                    </m:ctrlPr>
                                  </m:dPr>
                                  <m:e>
                                    <m:r>
                                      <m:rPr>
                                        <m:sty m:val="p"/>
                                      </m:rPr>
                                      <a:rPr lang="en-US" altLang="zh-CN" sz="2400">
                                        <a:latin typeface="Cambria Math" panose="02040503050406030204" pitchFamily="18" charset="0"/>
                                      </a:rPr>
                                      <m:t>∇</m:t>
                                    </m:r>
                                    <m:r>
                                      <a:rPr lang="en-US" altLang="zh-CN" sz="2400">
                                        <a:latin typeface="Cambria Math" panose="02040503050406030204" pitchFamily="18" charset="0"/>
                                      </a:rPr>
                                      <m:t>𝜙</m:t>
                                    </m:r>
                                  </m:e>
                                </m:d>
                              </m:e>
                              <m:sub>
                                <m:r>
                                  <a:rPr lang="en-US" altLang="zh-CN" sz="2400">
                                    <a:latin typeface="Cambria Math" panose="02040503050406030204" pitchFamily="18" charset="0"/>
                                  </a:rPr>
                                  <m:t>𝑓</m:t>
                                </m:r>
                              </m:sub>
                            </m:sSub>
                          </m:e>
                        </m:nary>
                      </m:e>
                    </m:nary>
                  </m:oMath>
                </a14:m>
                <a:endParaRPr lang="en-US" altLang="zh-CN" sz="2400" dirty="0"/>
              </a:p>
              <a:p>
                <a:r>
                  <a:rPr lang="en-US" altLang="zh-CN" sz="2400" dirty="0"/>
                  <a:t>The face gradient at b is calculated from the known face value and the cell center value: </a:t>
                </a:r>
                <a14:m>
                  <m:oMath xmlns:m="http://schemas.openxmlformats.org/officeDocument/2006/math">
                    <m:r>
                      <a:rPr lang="en-US" altLang="zh-CN" sz="2400">
                        <a:latin typeface="Cambria Math" panose="02040503050406030204" pitchFamily="18" charset="0"/>
                      </a:rPr>
                      <m:t>𝑆</m:t>
                    </m:r>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d>
                          <m:dPr>
                            <m:ctrlPr>
                              <a:rPr lang="en-US" altLang="zh-CN" sz="2400" i="1">
                                <a:latin typeface="Cambria Math" panose="02040503050406030204" pitchFamily="18" charset="0"/>
                              </a:rPr>
                            </m:ctrlPr>
                          </m:dPr>
                          <m:e>
                            <m:r>
                              <m:rPr>
                                <m:sty m:val="p"/>
                              </m:rPr>
                              <a:rPr lang="en-US" altLang="zh-CN" sz="2400">
                                <a:latin typeface="Cambria Math" panose="02040503050406030204" pitchFamily="18" charset="0"/>
                              </a:rPr>
                              <m:t>∇</m:t>
                            </m:r>
                            <m:r>
                              <a:rPr lang="en-US" altLang="zh-CN" sz="2400">
                                <a:latin typeface="Cambria Math" panose="02040503050406030204" pitchFamily="18" charset="0"/>
                              </a:rPr>
                              <m:t>𝜙</m:t>
                            </m:r>
                          </m:e>
                        </m:d>
                      </m:e>
                      <m:sub>
                        <m:r>
                          <a:rPr lang="en-US" altLang="zh-CN" sz="2400">
                            <a:latin typeface="Cambria Math" panose="02040503050406030204" pitchFamily="18" charset="0"/>
                          </a:rPr>
                          <m:t>𝑏</m:t>
                        </m:r>
                      </m:sub>
                    </m:sSub>
                    <m:r>
                      <a:rPr lang="en-US" altLang="zh-CN" sz="2400">
                        <a:latin typeface="Cambria Math" panose="02040503050406030204" pitchFamily="18" charset="0"/>
                      </a:rPr>
                      <m:t>=|</m:t>
                    </m:r>
                    <m:r>
                      <a:rPr lang="en-US" altLang="zh-CN" sz="2400">
                        <a:latin typeface="Cambria Math" panose="02040503050406030204" pitchFamily="18" charset="0"/>
                      </a:rPr>
                      <m:t>𝑆</m:t>
                    </m:r>
                    <m:r>
                      <a:rPr lang="en-US" altLang="zh-CN" sz="2400">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𝜙</m:t>
                            </m:r>
                          </m:e>
                          <m:sub>
                            <m:r>
                              <a:rPr lang="en-US" altLang="zh-CN" sz="2400">
                                <a:latin typeface="Cambria Math" panose="02040503050406030204" pitchFamily="18" charset="0"/>
                              </a:rPr>
                              <m:t>𝑏</m:t>
                            </m:r>
                          </m:sub>
                        </m:sSub>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𝜙</m:t>
                            </m:r>
                          </m:e>
                          <m:sub>
                            <m:r>
                              <a:rPr lang="en-US" altLang="zh-CN" sz="2400">
                                <a:latin typeface="Cambria Math" panose="02040503050406030204" pitchFamily="18" charset="0"/>
                              </a:rPr>
                              <m:t>𝑃</m:t>
                            </m:r>
                          </m:sub>
                        </m:sSub>
                      </m:num>
                      <m:den>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𝑑</m:t>
                            </m:r>
                          </m:e>
                          <m:sub>
                            <m:r>
                              <a:rPr lang="en-US" altLang="zh-CN" sz="2400">
                                <a:latin typeface="Cambria Math" panose="02040503050406030204" pitchFamily="18" charset="0"/>
                              </a:rPr>
                              <m:t>𝑛</m:t>
                            </m:r>
                          </m:sub>
                        </m:sSub>
                        <m:r>
                          <a:rPr lang="en-US" altLang="zh-CN" sz="2400">
                            <a:latin typeface="Cambria Math" panose="02040503050406030204" pitchFamily="18" charset="0"/>
                          </a:rPr>
                          <m:t>|</m:t>
                        </m:r>
                      </m:den>
                    </m:f>
                  </m:oMath>
                </a14:m>
                <a:endParaRPr lang="en-US" altLang="zh-CN" sz="2400" dirty="0"/>
              </a:p>
              <a:p>
                <a:endParaRPr lang="en-US" altLang="zh-CN" sz="2400" dirty="0"/>
              </a:p>
              <a:p>
                <a:endParaRPr lang="en-US" altLang="zh-CN" sz="2400" dirty="0"/>
              </a:p>
              <a:p>
                <a:endParaRPr lang="en-US" sz="2400" dirty="0"/>
              </a:p>
              <a:p>
                <a:endParaRPr lang="en-US" sz="2400" dirty="0"/>
              </a:p>
            </p:txBody>
          </p:sp>
        </mc:Choice>
        <mc:Fallback xmlns="">
          <p:sp>
            <p:nvSpPr>
              <p:cNvPr id="9" name="TextBox 8">
                <a:extLst>
                  <a:ext uri="{FF2B5EF4-FFF2-40B4-BE49-F238E27FC236}">
                    <a16:creationId xmlns:a16="http://schemas.microsoft.com/office/drawing/2014/main" id="{94E6A2C2-A00F-4599-971B-E2781A31753A}"/>
                  </a:ext>
                </a:extLst>
              </p:cNvPr>
              <p:cNvSpPr txBox="1">
                <a:spLocks noRot="1" noChangeAspect="1" noMove="1" noResize="1" noEditPoints="1" noAdjustHandles="1" noChangeArrowheads="1" noChangeShapeType="1" noTextEdit="1"/>
              </p:cNvSpPr>
              <p:nvPr/>
            </p:nvSpPr>
            <p:spPr>
              <a:xfrm>
                <a:off x="826851" y="1368172"/>
                <a:ext cx="10837279" cy="6201891"/>
              </a:xfrm>
              <a:prstGeom prst="rect">
                <a:avLst/>
              </a:prstGeom>
              <a:blipFill>
                <a:blip r:embed="rId3"/>
                <a:stretch>
                  <a:fillRect l="-90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E520883-7FAC-4377-8393-D667082D776E}"/>
              </a:ext>
            </a:extLst>
          </p:cNvPr>
          <p:cNvPicPr>
            <a:picLocks noChangeAspect="1"/>
          </p:cNvPicPr>
          <p:nvPr/>
        </p:nvPicPr>
        <p:blipFill>
          <a:blip r:embed="rId4"/>
          <a:stretch>
            <a:fillRect/>
          </a:stretch>
        </p:blipFill>
        <p:spPr>
          <a:xfrm>
            <a:off x="7636701" y="398692"/>
            <a:ext cx="2611894" cy="1938960"/>
          </a:xfrm>
          <a:prstGeom prst="rect">
            <a:avLst/>
          </a:prstGeom>
        </p:spPr>
      </p:pic>
    </p:spTree>
    <p:extLst>
      <p:ext uri="{BB962C8B-B14F-4D97-AF65-F5344CB8AC3E}">
        <p14:creationId xmlns:p14="http://schemas.microsoft.com/office/powerpoint/2010/main" val="402882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Discretization</a:t>
            </a:r>
          </a:p>
        </p:txBody>
      </p:sp>
      <p:sp>
        <p:nvSpPr>
          <p:cNvPr id="6" name="Content Placeholder 5">
            <a:extLst>
              <a:ext uri="{FF2B5EF4-FFF2-40B4-BE49-F238E27FC236}">
                <a16:creationId xmlns:a16="http://schemas.microsoft.com/office/drawing/2014/main" id="{7D8A41CC-92DB-4727-AC89-E955C3BFF1DF}"/>
              </a:ext>
            </a:extLst>
          </p:cNvPr>
          <p:cNvSpPr>
            <a:spLocks noGrp="1"/>
          </p:cNvSpPr>
          <p:nvPr>
            <p:ph sz="quarter" idx="13"/>
          </p:nvPr>
        </p:nvSpPr>
        <p:spPr>
          <a:xfrm>
            <a:off x="5563820" y="6066069"/>
            <a:ext cx="10363826" cy="4496789"/>
          </a:xfrm>
        </p:spPr>
        <p:txBody>
          <a:bodyPr/>
          <a:lstStyle/>
          <a:p>
            <a:pPr marL="0" indent="0">
              <a:buNone/>
            </a:pPr>
            <a:endParaRPr lang="en-US" cap="none" dirty="0"/>
          </a:p>
          <a:p>
            <a:pPr marL="0" indent="0">
              <a:buNone/>
            </a:pPr>
            <a:endParaRPr lang="en-US" sz="14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E6A2C2-A00F-4599-971B-E2781A31753A}"/>
                  </a:ext>
                </a:extLst>
              </p:cNvPr>
              <p:cNvSpPr txBox="1"/>
              <p:nvPr/>
            </p:nvSpPr>
            <p:spPr>
              <a:xfrm>
                <a:off x="826851" y="1368172"/>
                <a:ext cx="10837279" cy="6251711"/>
              </a:xfrm>
              <a:prstGeom prst="rect">
                <a:avLst/>
              </a:prstGeom>
              <a:noFill/>
            </p:spPr>
            <p:txBody>
              <a:bodyPr wrap="square" rtlCol="0">
                <a:spAutoFit/>
              </a:bodyPr>
              <a:lstStyle/>
              <a:p>
                <a:endParaRPr lang="en-US" i="1" dirty="0">
                  <a:latin typeface="Cambria Math" panose="02040503050406030204" pitchFamily="18" charset="0"/>
                  <a:ea typeface="Cambria" panose="02040503050406030204" pitchFamily="18" charset="0"/>
                  <a:cs typeface="Times New Roman" panose="02020603050405020304" pitchFamily="18" charset="0"/>
                </a:endParaRPr>
              </a:p>
              <a:p>
                <a:r>
                  <a:rPr lang="en-US" altLang="zh-CN" sz="2400" dirty="0"/>
                  <a:t>The boundary conditions in discretization:</a:t>
                </a:r>
              </a:p>
              <a:p>
                <a:pPr marL="457200" indent="-457200">
                  <a:buFont typeface="+mj-lt"/>
                  <a:buAutoNum type="arabicPeriod" startAt="2"/>
                </a:pPr>
                <a:r>
                  <a:rPr lang="en-US" altLang="zh-CN" sz="2400" dirty="0"/>
                  <a:t>Fixed gradient boundary condition (Neumann)</a:t>
                </a:r>
              </a:p>
              <a:p>
                <a:r>
                  <a:rPr lang="en-US" altLang="zh-CN" sz="2400" dirty="0"/>
                  <a:t>In the case of fixed gradient boundary condition, the dot-product of the gradient and the outward pointing unit normal is prescribed on the boundary: </a:t>
                </a:r>
                <a14:m>
                  <m:oMath xmlns:m="http://schemas.openxmlformats.org/officeDocument/2006/math">
                    <m:sSub>
                      <m:sSubPr>
                        <m:ctrlPr>
                          <a:rPr lang="en-US" altLang="zh-CN" sz="2400" b="0" i="1" smtClean="0">
                            <a:latin typeface="Cambria Math" panose="02040503050406030204" pitchFamily="18" charset="0"/>
                          </a:rPr>
                        </m:ctrlPr>
                      </m:sSubPr>
                      <m:e>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𝑆</m:t>
                                </m:r>
                              </m:num>
                              <m:den>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𝑆</m:t>
                                    </m:r>
                                  </m:e>
                                </m:d>
                              </m:den>
                            </m:f>
                            <m:r>
                              <a:rPr lang="en-US" altLang="zh-CN" sz="2400" i="1">
                                <a:latin typeface="Cambria Math" panose="02040503050406030204" pitchFamily="18" charset="0"/>
                              </a:rPr>
                              <m:t>·</m:t>
                            </m:r>
                            <m:r>
                              <m:rPr>
                                <m:sty m:val="p"/>
                              </m:rPr>
                              <a:rPr lang="en-US" altLang="zh-CN" sz="2400" b="0" i="0" smtClean="0">
                                <a:latin typeface="Cambria Math" panose="02040503050406030204" pitchFamily="18" charset="0"/>
                              </a:rPr>
                              <m:t>∇</m:t>
                            </m:r>
                            <m:r>
                              <a:rPr lang="en-US" altLang="zh-CN" sz="2400" b="0" i="1" smtClean="0">
                                <a:latin typeface="Cambria Math" panose="02040503050406030204" pitchFamily="18" charset="0"/>
                              </a:rPr>
                              <m:t>𝜙</m:t>
                            </m:r>
                          </m:e>
                        </m:d>
                      </m:e>
                      <m:sub>
                        <m:r>
                          <a:rPr lang="en-US" altLang="zh-CN" sz="2400" b="0" i="1" smtClean="0">
                            <a:latin typeface="Cambria Math" panose="02040503050406030204" pitchFamily="18" charset="0"/>
                          </a:rPr>
                          <m:t>𝑏</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𝑔</m:t>
                        </m:r>
                      </m:e>
                      <m:sub>
                        <m:r>
                          <a:rPr lang="en-US" altLang="zh-CN" sz="2400" b="0" i="1" smtClean="0">
                            <a:latin typeface="Cambria Math" panose="02040503050406030204" pitchFamily="18" charset="0"/>
                          </a:rPr>
                          <m:t>𝑏</m:t>
                        </m:r>
                      </m:sub>
                    </m:sSub>
                  </m:oMath>
                </a14:m>
                <a:endParaRPr lang="en-US" altLang="zh-CN" sz="2400" dirty="0"/>
              </a:p>
              <a:p>
                <a:r>
                  <a:rPr lang="en-US" altLang="zh-CN" sz="2400" dirty="0"/>
                  <a:t>Convection term: </a:t>
                </a:r>
                <a14:m>
                  <m:oMath xmlns:m="http://schemas.openxmlformats.org/officeDocument/2006/math">
                    <m:nary>
                      <m:naryPr>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m:rPr>
                                <m:brk m:alnAt="23"/>
                              </m:rPr>
                              <a:rPr lang="en-US" altLang="zh-CN" sz="2400">
                                <a:latin typeface="Cambria Math" panose="02040503050406030204" pitchFamily="18" charset="0"/>
                              </a:rPr>
                              <m:t>𝑉</m:t>
                            </m:r>
                          </m:e>
                          <m:sub>
                            <m:r>
                              <m:rPr>
                                <m:brk m:alnAt="23"/>
                              </m:rPr>
                              <a:rPr lang="en-US" altLang="zh-CN" sz="2400">
                                <a:latin typeface="Cambria Math" panose="02040503050406030204" pitchFamily="18" charset="0"/>
                              </a:rPr>
                              <m:t>𝑃</m:t>
                            </m:r>
                          </m:sub>
                        </m:sSub>
                      </m:sub>
                      <m:sup/>
                      <m:e>
                        <m:r>
                          <m:rPr>
                            <m:sty m:val="p"/>
                          </m:rPr>
                          <a:rPr lang="en-US" altLang="zh-CN" sz="2400">
                            <a:latin typeface="Cambria Math" panose="02040503050406030204" pitchFamily="18" charset="0"/>
                          </a:rPr>
                          <m:t>∇</m:t>
                        </m:r>
                        <m:r>
                          <a:rPr lang="en-US" altLang="zh-CN" sz="240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𝜌</m:t>
                            </m:r>
                            <m:r>
                              <a:rPr lang="en-US" altLang="zh-CN" sz="2400">
                                <a:latin typeface="Cambria Math" panose="02040503050406030204" pitchFamily="18" charset="0"/>
                              </a:rPr>
                              <m:t>𝑈</m:t>
                            </m:r>
                            <m:r>
                              <a:rPr lang="en-US" altLang="zh-CN" sz="2400">
                                <a:latin typeface="Cambria Math" panose="02040503050406030204" pitchFamily="18" charset="0"/>
                              </a:rPr>
                              <m:t>𝜙</m:t>
                            </m:r>
                          </m:e>
                        </m:d>
                        <m:r>
                          <a:rPr lang="en-US" altLang="zh-CN" sz="2400">
                            <a:latin typeface="Cambria Math" panose="02040503050406030204" pitchFamily="18" charset="0"/>
                          </a:rPr>
                          <m:t>𝑑𝑉</m:t>
                        </m:r>
                        <m:r>
                          <a:rPr lang="en-US" altLang="zh-CN" sz="2400">
                            <a:latin typeface="Cambria Math" panose="02040503050406030204" pitchFamily="18" charset="0"/>
                          </a:rPr>
                          <m:t>= </m:t>
                        </m:r>
                        <m:nary>
                          <m:naryPr>
                            <m:chr m:val="∑"/>
                            <m:supHide m:val="on"/>
                            <m:ctrlPr>
                              <a:rPr lang="en-US" altLang="zh-CN" sz="2400" i="1">
                                <a:latin typeface="Cambria Math" panose="02040503050406030204" pitchFamily="18" charset="0"/>
                              </a:rPr>
                            </m:ctrlPr>
                          </m:naryPr>
                          <m:sub>
                            <m:r>
                              <m:rPr>
                                <m:brk m:alnAt="7"/>
                              </m:rPr>
                              <a:rPr lang="en-US" altLang="zh-CN" sz="2400">
                                <a:latin typeface="Cambria Math" panose="02040503050406030204" pitchFamily="18" charset="0"/>
                              </a:rPr>
                              <m:t>𝑓</m:t>
                            </m:r>
                          </m:sub>
                          <m:sup/>
                          <m:e>
                            <m:r>
                              <a:rPr lang="en-US" altLang="zh-CN" sz="2400">
                                <a:latin typeface="Cambria Math" panose="02040503050406030204" pitchFamily="18" charset="0"/>
                              </a:rPr>
                              <m:t>𝐹</m:t>
                            </m:r>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𝜙</m:t>
                                </m:r>
                              </m:e>
                              <m:sub>
                                <m:r>
                                  <a:rPr lang="en-US" altLang="zh-CN" sz="2400">
                                    <a:latin typeface="Cambria Math" panose="02040503050406030204" pitchFamily="18" charset="0"/>
                                  </a:rPr>
                                  <m:t>𝑓</m:t>
                                </m:r>
                              </m:sub>
                            </m:sSub>
                          </m:e>
                        </m:nary>
                      </m:e>
                    </m:nary>
                  </m:oMath>
                </a14:m>
                <a:endParaRPr lang="en-US" altLang="zh-CN" sz="2400" dirty="0"/>
              </a:p>
              <a:p>
                <a:r>
                  <a:rPr lang="en-US" altLang="zh-CN" sz="2400" dirty="0"/>
                  <a:t>The face value of </a:t>
                </a:r>
                <a14:m>
                  <m:oMath xmlns:m="http://schemas.openxmlformats.org/officeDocument/2006/math">
                    <m:r>
                      <a:rPr lang="en-US" altLang="zh-CN" sz="2400" b="0" i="1" smtClean="0">
                        <a:latin typeface="Cambria Math" panose="02040503050406030204" pitchFamily="18" charset="0"/>
                      </a:rPr>
                      <m:t>𝜙</m:t>
                    </m:r>
                  </m:oMath>
                </a14:m>
                <a:r>
                  <a:rPr lang="en-US" altLang="zh-CN" sz="2400" dirty="0"/>
                  <a:t> is calculated from the value in the cell center and the prescribed gradient: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𝜙</m:t>
                        </m:r>
                      </m:e>
                      <m:sub>
                        <m:r>
                          <a:rPr lang="en-US" altLang="zh-CN" sz="2400" b="0" i="1" smtClean="0">
                            <a:latin typeface="Cambria Math" panose="02040503050406030204" pitchFamily="18" charset="0"/>
                          </a:rPr>
                          <m:t>𝑏</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𝜙</m:t>
                        </m:r>
                      </m:e>
                      <m:sub>
                        <m:r>
                          <a:rPr lang="en-US" altLang="zh-CN" sz="2400" b="0" i="1" smtClean="0">
                            <a:latin typeface="Cambria Math" panose="02040503050406030204" pitchFamily="18" charset="0"/>
                          </a:rPr>
                          <m:t>𝑃</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𝑛</m:t>
                        </m:r>
                      </m:sub>
                    </m:sSub>
                    <m:r>
                      <a:rPr lang="en-US" altLang="zh-CN" sz="2400" i="1">
                        <a:latin typeface="Cambria Math" panose="02040503050406030204" pitchFamily="18" charset="0"/>
                      </a:rPr>
                      <m:t>·</m:t>
                    </m:r>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m:t>
                        </m:r>
                        <m:r>
                          <a:rPr lang="en-US" altLang="zh-CN" sz="2400" b="0" i="1" smtClean="0">
                            <a:latin typeface="Cambria Math" panose="02040503050406030204" pitchFamily="18" charset="0"/>
                          </a:rPr>
                          <m:t>𝜙</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𝜙</m:t>
                        </m:r>
                      </m:e>
                      <m:sub>
                        <m:r>
                          <a:rPr lang="en-US" altLang="zh-CN" sz="2400" b="0" i="1" smtClean="0">
                            <a:latin typeface="Cambria Math" panose="02040503050406030204" pitchFamily="18" charset="0"/>
                          </a:rPr>
                          <m:t>𝑃</m:t>
                        </m:r>
                      </m:sub>
                    </m:sSub>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𝑛</m:t>
                            </m:r>
                          </m:sub>
                        </m:sSub>
                      </m:e>
                    </m:d>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𝑔</m:t>
                        </m:r>
                      </m:e>
                      <m:sub>
                        <m:r>
                          <a:rPr lang="en-US" altLang="zh-CN" sz="2400" b="0" i="1" smtClean="0">
                            <a:latin typeface="Cambria Math" panose="02040503050406030204" pitchFamily="18" charset="0"/>
                          </a:rPr>
                          <m:t>𝑏</m:t>
                        </m:r>
                      </m:sub>
                    </m:sSub>
                  </m:oMath>
                </a14:m>
                <a:endParaRPr lang="en-US" altLang="zh-CN" sz="2400" dirty="0"/>
              </a:p>
              <a:p>
                <a:r>
                  <a:rPr lang="en-US" altLang="zh-CN" sz="2400" dirty="0"/>
                  <a:t>Diffusion term: </a:t>
                </a:r>
                <a14:m>
                  <m:oMath xmlns:m="http://schemas.openxmlformats.org/officeDocument/2006/math">
                    <m:nary>
                      <m:naryPr>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m:rPr>
                                <m:brk m:alnAt="23"/>
                              </m:rPr>
                              <a:rPr lang="en-US" altLang="zh-CN" sz="2400">
                                <a:latin typeface="Cambria Math" panose="02040503050406030204" pitchFamily="18" charset="0"/>
                              </a:rPr>
                              <m:t>𝑉</m:t>
                            </m:r>
                          </m:e>
                          <m:sub>
                            <m:r>
                              <m:rPr>
                                <m:brk m:alnAt="23"/>
                              </m:rPr>
                              <a:rPr lang="en-US" altLang="zh-CN" sz="2400">
                                <a:latin typeface="Cambria Math" panose="02040503050406030204" pitchFamily="18" charset="0"/>
                              </a:rPr>
                              <m:t>𝑃</m:t>
                            </m:r>
                          </m:sub>
                        </m:sSub>
                      </m:sub>
                      <m:sup/>
                      <m:e>
                        <m:r>
                          <m:rPr>
                            <m:sty m:val="p"/>
                          </m:rPr>
                          <a:rPr lang="en-US" altLang="zh-CN" sz="2400">
                            <a:latin typeface="Cambria Math" panose="02040503050406030204" pitchFamily="18" charset="0"/>
                          </a:rPr>
                          <m:t>∇</m:t>
                        </m:r>
                        <m:r>
                          <a:rPr lang="en-US" altLang="zh-CN" sz="240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𝜌</m:t>
                            </m:r>
                            <m:sSub>
                              <m:sSubPr>
                                <m:ctrlPr>
                                  <a:rPr lang="en-US" altLang="zh-CN" sz="2400" i="1">
                                    <a:latin typeface="Cambria Math" panose="02040503050406030204" pitchFamily="18" charset="0"/>
                                  </a:rPr>
                                </m:ctrlPr>
                              </m:sSubPr>
                              <m:e>
                                <m:r>
                                  <m:rPr>
                                    <m:sty m:val="p"/>
                                  </m:rPr>
                                  <a:rPr lang="en-US" altLang="zh-CN" sz="2400">
                                    <a:latin typeface="Cambria Math" panose="02040503050406030204" pitchFamily="18" charset="0"/>
                                  </a:rPr>
                                  <m:t>Τ</m:t>
                                </m:r>
                              </m:e>
                              <m:sub>
                                <m:r>
                                  <a:rPr lang="en-US" altLang="zh-CN" sz="2400">
                                    <a:latin typeface="Cambria Math" panose="02040503050406030204" pitchFamily="18" charset="0"/>
                                  </a:rPr>
                                  <m:t>𝜙</m:t>
                                </m:r>
                              </m:sub>
                            </m:sSub>
                            <m:r>
                              <m:rPr>
                                <m:sty m:val="p"/>
                              </m:rPr>
                              <a:rPr lang="en-US" altLang="zh-CN" sz="2400">
                                <a:latin typeface="Cambria Math" panose="02040503050406030204" pitchFamily="18" charset="0"/>
                              </a:rPr>
                              <m:t>∇</m:t>
                            </m:r>
                            <m:r>
                              <a:rPr lang="en-US" altLang="zh-CN" sz="2400">
                                <a:latin typeface="Cambria Math" panose="02040503050406030204" pitchFamily="18" charset="0"/>
                              </a:rPr>
                              <m:t>𝜙</m:t>
                            </m:r>
                          </m:e>
                        </m:d>
                        <m:r>
                          <a:rPr lang="en-US" altLang="zh-CN" sz="2400">
                            <a:latin typeface="Cambria Math" panose="02040503050406030204" pitchFamily="18" charset="0"/>
                          </a:rPr>
                          <m:t>𝑑𝑉</m:t>
                        </m:r>
                        <m:r>
                          <a:rPr lang="en-US" altLang="zh-CN" sz="2400">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r>
                              <m:rPr>
                                <m:brk m:alnAt="7"/>
                              </m:rPr>
                              <a:rPr lang="en-US" altLang="zh-CN" sz="2400">
                                <a:latin typeface="Cambria Math" panose="02040503050406030204" pitchFamily="18" charset="0"/>
                              </a:rPr>
                              <m:t>𝑓</m:t>
                            </m:r>
                          </m:sub>
                          <m:sup/>
                          <m:e>
                            <m:sSub>
                              <m:sSubPr>
                                <m:ctrlPr>
                                  <a:rPr lang="en-US" altLang="zh-CN" sz="2400" i="1">
                                    <a:latin typeface="Cambria Math" panose="02040503050406030204" pitchFamily="18" charset="0"/>
                                  </a:rPr>
                                </m:ctrlPr>
                              </m:sSubPr>
                              <m:e>
                                <m:d>
                                  <m:dPr>
                                    <m:ctrlPr>
                                      <a:rPr lang="en-US" altLang="zh-CN" sz="2400" i="1">
                                        <a:latin typeface="Cambria Math" panose="02040503050406030204" pitchFamily="18" charset="0"/>
                                      </a:rPr>
                                    </m:ctrlPr>
                                  </m:dPr>
                                  <m:e>
                                    <m:r>
                                      <a:rPr lang="en-US" altLang="zh-CN" sz="2400">
                                        <a:latin typeface="Cambria Math" panose="02040503050406030204" pitchFamily="18" charset="0"/>
                                      </a:rPr>
                                      <m:t>𝜌</m:t>
                                    </m:r>
                                    <m:sSub>
                                      <m:sSubPr>
                                        <m:ctrlPr>
                                          <a:rPr lang="en-US" altLang="zh-CN" sz="2400" i="1">
                                            <a:latin typeface="Cambria Math" panose="02040503050406030204" pitchFamily="18" charset="0"/>
                                          </a:rPr>
                                        </m:ctrlPr>
                                      </m:sSubPr>
                                      <m:e>
                                        <m:r>
                                          <m:rPr>
                                            <m:sty m:val="p"/>
                                          </m:rPr>
                                          <a:rPr lang="en-US" altLang="zh-CN" sz="2400">
                                            <a:latin typeface="Cambria Math" panose="02040503050406030204" pitchFamily="18" charset="0"/>
                                          </a:rPr>
                                          <m:t>Τ</m:t>
                                        </m:r>
                                      </m:e>
                                      <m:sub>
                                        <m:r>
                                          <a:rPr lang="en-US" altLang="zh-CN" sz="2400">
                                            <a:latin typeface="Cambria Math" panose="02040503050406030204" pitchFamily="18" charset="0"/>
                                          </a:rPr>
                                          <m:t>𝜙</m:t>
                                        </m:r>
                                      </m:sub>
                                    </m:sSub>
                                  </m:e>
                                </m:d>
                              </m:e>
                              <m:sub>
                                <m:r>
                                  <a:rPr lang="en-US" altLang="zh-CN" sz="2400">
                                    <a:latin typeface="Cambria Math" panose="02040503050406030204" pitchFamily="18" charset="0"/>
                                  </a:rPr>
                                  <m:t>𝑓</m:t>
                                </m:r>
                              </m:sub>
                            </m:sSub>
                            <m:r>
                              <a:rPr lang="en-US" altLang="zh-CN" sz="2400">
                                <a:latin typeface="Cambria Math" panose="02040503050406030204" pitchFamily="18" charset="0"/>
                              </a:rPr>
                              <m:t>𝑆</m:t>
                            </m:r>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d>
                                  <m:dPr>
                                    <m:ctrlPr>
                                      <a:rPr lang="en-US" altLang="zh-CN" sz="2400" i="1">
                                        <a:latin typeface="Cambria Math" panose="02040503050406030204" pitchFamily="18" charset="0"/>
                                      </a:rPr>
                                    </m:ctrlPr>
                                  </m:dPr>
                                  <m:e>
                                    <m:r>
                                      <m:rPr>
                                        <m:sty m:val="p"/>
                                      </m:rPr>
                                      <a:rPr lang="en-US" altLang="zh-CN" sz="2400">
                                        <a:latin typeface="Cambria Math" panose="02040503050406030204" pitchFamily="18" charset="0"/>
                                      </a:rPr>
                                      <m:t>∇</m:t>
                                    </m:r>
                                    <m:r>
                                      <a:rPr lang="en-US" altLang="zh-CN" sz="2400">
                                        <a:latin typeface="Cambria Math" panose="02040503050406030204" pitchFamily="18" charset="0"/>
                                      </a:rPr>
                                      <m:t>𝜙</m:t>
                                    </m:r>
                                  </m:e>
                                </m:d>
                              </m:e>
                              <m:sub>
                                <m:r>
                                  <a:rPr lang="en-US" altLang="zh-CN" sz="2400">
                                    <a:latin typeface="Cambria Math" panose="02040503050406030204" pitchFamily="18" charset="0"/>
                                  </a:rPr>
                                  <m:t>𝑓</m:t>
                                </m:r>
                              </m:sub>
                            </m:sSub>
                          </m:e>
                        </m:nary>
                      </m:e>
                    </m:nary>
                  </m:oMath>
                </a14:m>
                <a:endParaRPr lang="en-US" altLang="zh-CN" sz="2400" dirty="0"/>
              </a:p>
              <a:p>
                <a:r>
                  <a:rPr lang="en-US" altLang="zh-CN" sz="2400" dirty="0"/>
                  <a:t>The face gradient at b is face vector times defined boundary </a:t>
                </a:r>
                <a:r>
                  <a:rPr lang="en-US" altLang="zh-CN" sz="2400" dirty="0" err="1"/>
                  <a:t>condtion</a:t>
                </a:r>
                <a:r>
                  <a:rPr lang="en-US" altLang="zh-CN" sz="2400" dirty="0"/>
                  <a:t>:</a:t>
                </a:r>
              </a:p>
              <a:p>
                <a:pPr/>
                <a14:m>
                  <m:oMathPara xmlns:m="http://schemas.openxmlformats.org/officeDocument/2006/math">
                    <m:oMathParaPr>
                      <m:jc m:val="left"/>
                    </m:oMathParaPr>
                    <m:oMath xmlns:m="http://schemas.openxmlformats.org/officeDocument/2006/math">
                      <m:r>
                        <a:rPr lang="en-US" altLang="zh-CN" sz="2400">
                          <a:latin typeface="Cambria Math" panose="02040503050406030204" pitchFamily="18" charset="0"/>
                        </a:rPr>
                        <m:t>𝑆</m:t>
                      </m:r>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d>
                            <m:dPr>
                              <m:ctrlPr>
                                <a:rPr lang="en-US" altLang="zh-CN" sz="2400" i="1">
                                  <a:latin typeface="Cambria Math" panose="02040503050406030204" pitchFamily="18" charset="0"/>
                                </a:rPr>
                              </m:ctrlPr>
                            </m:dPr>
                            <m:e>
                              <m:r>
                                <m:rPr>
                                  <m:sty m:val="p"/>
                                </m:rPr>
                                <a:rPr lang="en-US" altLang="zh-CN" sz="2400">
                                  <a:latin typeface="Cambria Math" panose="02040503050406030204" pitchFamily="18" charset="0"/>
                                </a:rPr>
                                <m:t>∇</m:t>
                              </m:r>
                              <m:r>
                                <a:rPr lang="en-US" altLang="zh-CN" sz="2400">
                                  <a:latin typeface="Cambria Math" panose="02040503050406030204" pitchFamily="18" charset="0"/>
                                </a:rPr>
                                <m:t>𝜙</m:t>
                              </m:r>
                            </m:e>
                          </m:d>
                        </m:e>
                        <m:sub>
                          <m:r>
                            <a:rPr lang="en-US" altLang="zh-CN" sz="2400">
                              <a:latin typeface="Cambria Math" panose="02040503050406030204" pitchFamily="18" charset="0"/>
                            </a:rPr>
                            <m:t>𝑏</m:t>
                          </m:r>
                        </m:sub>
                      </m:sSub>
                      <m:r>
                        <a:rPr lang="en-US" altLang="zh-CN" sz="2400">
                          <a:latin typeface="Cambria Math" panose="02040503050406030204" pitchFamily="18" charset="0"/>
                        </a:rPr>
                        <m:t>=</m:t>
                      </m:r>
                      <m:d>
                        <m:dPr>
                          <m:begChr m:val="|"/>
                          <m:endChr m:val="|"/>
                          <m:ctrlPr>
                            <a:rPr lang="en-US" altLang="zh-CN" sz="2400" i="1">
                              <a:latin typeface="Cambria Math" panose="02040503050406030204" pitchFamily="18" charset="0"/>
                            </a:rPr>
                          </m:ctrlPr>
                        </m:dPr>
                        <m:e>
                          <m:r>
                            <a:rPr lang="en-US" altLang="zh-CN" sz="2400">
                              <a:latin typeface="Cambria Math" panose="02040503050406030204" pitchFamily="18" charset="0"/>
                            </a:rPr>
                            <m:t>𝑆</m:t>
                          </m:r>
                        </m:e>
                      </m:d>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g</m:t>
                          </m:r>
                        </m:e>
                        <m:sub>
                          <m:r>
                            <m:rPr>
                              <m:sty m:val="p"/>
                            </m:rPr>
                            <a:rPr lang="en-US" altLang="zh-CN" sz="2400" b="0" i="0" smtClean="0">
                              <a:latin typeface="Cambria Math" panose="02040503050406030204" pitchFamily="18" charset="0"/>
                            </a:rPr>
                            <m:t>b</m:t>
                          </m:r>
                        </m:sub>
                      </m:sSub>
                    </m:oMath>
                  </m:oMathPara>
                </a14:m>
                <a:endParaRPr lang="en-US" altLang="zh-CN" sz="2400" dirty="0"/>
              </a:p>
              <a:p>
                <a:endParaRPr lang="en-US" altLang="zh-CN" sz="2400" dirty="0"/>
              </a:p>
              <a:p>
                <a:endParaRPr lang="en-US" altLang="zh-CN" sz="2400" dirty="0"/>
              </a:p>
              <a:p>
                <a:endParaRPr lang="en-US" sz="2400" dirty="0"/>
              </a:p>
              <a:p>
                <a:endParaRPr lang="en-US" sz="2400" dirty="0"/>
              </a:p>
            </p:txBody>
          </p:sp>
        </mc:Choice>
        <mc:Fallback xmlns="">
          <p:sp>
            <p:nvSpPr>
              <p:cNvPr id="9" name="TextBox 8">
                <a:extLst>
                  <a:ext uri="{FF2B5EF4-FFF2-40B4-BE49-F238E27FC236}">
                    <a16:creationId xmlns:a16="http://schemas.microsoft.com/office/drawing/2014/main" id="{94E6A2C2-A00F-4599-971B-E2781A31753A}"/>
                  </a:ext>
                </a:extLst>
              </p:cNvPr>
              <p:cNvSpPr txBox="1">
                <a:spLocks noRot="1" noChangeAspect="1" noMove="1" noResize="1" noEditPoints="1" noAdjustHandles="1" noChangeArrowheads="1" noChangeShapeType="1" noTextEdit="1"/>
              </p:cNvSpPr>
              <p:nvPr/>
            </p:nvSpPr>
            <p:spPr>
              <a:xfrm>
                <a:off x="826851" y="1368172"/>
                <a:ext cx="10837279" cy="6251711"/>
              </a:xfrm>
              <a:prstGeom prst="rect">
                <a:avLst/>
              </a:prstGeom>
              <a:blipFill>
                <a:blip r:embed="rId3"/>
                <a:stretch>
                  <a:fillRect l="-90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E520883-7FAC-4377-8393-D667082D776E}"/>
              </a:ext>
            </a:extLst>
          </p:cNvPr>
          <p:cNvPicPr>
            <a:picLocks noChangeAspect="1"/>
          </p:cNvPicPr>
          <p:nvPr/>
        </p:nvPicPr>
        <p:blipFill>
          <a:blip r:embed="rId4"/>
          <a:stretch>
            <a:fillRect/>
          </a:stretch>
        </p:blipFill>
        <p:spPr>
          <a:xfrm>
            <a:off x="7636701" y="398692"/>
            <a:ext cx="2611894" cy="1938960"/>
          </a:xfrm>
          <a:prstGeom prst="rect">
            <a:avLst/>
          </a:prstGeom>
        </p:spPr>
      </p:pic>
    </p:spTree>
    <p:extLst>
      <p:ext uri="{BB962C8B-B14F-4D97-AF65-F5344CB8AC3E}">
        <p14:creationId xmlns:p14="http://schemas.microsoft.com/office/powerpoint/2010/main" val="4248603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DDC-EDE8-450A-95D1-80909D391F7F}"/>
              </a:ext>
            </a:extLst>
          </p:cNvPr>
          <p:cNvSpPr>
            <a:spLocks noGrp="1"/>
          </p:cNvSpPr>
          <p:nvPr>
            <p:ph type="title"/>
          </p:nvPr>
        </p:nvSpPr>
        <p:spPr>
          <a:xfrm>
            <a:off x="913774" y="66314"/>
            <a:ext cx="10364451" cy="1596177"/>
          </a:xfrm>
        </p:spPr>
        <p:txBody>
          <a:bodyPr/>
          <a:lstStyle/>
          <a:p>
            <a:r>
              <a:rPr lang="en-US" cap="none" dirty="0"/>
              <a:t>Discretization</a:t>
            </a:r>
          </a:p>
        </p:txBody>
      </p:sp>
      <p:sp>
        <p:nvSpPr>
          <p:cNvPr id="6" name="Content Placeholder 5">
            <a:extLst>
              <a:ext uri="{FF2B5EF4-FFF2-40B4-BE49-F238E27FC236}">
                <a16:creationId xmlns:a16="http://schemas.microsoft.com/office/drawing/2014/main" id="{7D8A41CC-92DB-4727-AC89-E955C3BFF1DF}"/>
              </a:ext>
            </a:extLst>
          </p:cNvPr>
          <p:cNvSpPr>
            <a:spLocks noGrp="1"/>
          </p:cNvSpPr>
          <p:nvPr>
            <p:ph sz="quarter" idx="13"/>
          </p:nvPr>
        </p:nvSpPr>
        <p:spPr>
          <a:xfrm>
            <a:off x="5563820" y="6066069"/>
            <a:ext cx="10363826" cy="4496789"/>
          </a:xfrm>
        </p:spPr>
        <p:txBody>
          <a:bodyPr/>
          <a:lstStyle/>
          <a:p>
            <a:pPr marL="0" indent="0">
              <a:buNone/>
            </a:pPr>
            <a:endParaRPr lang="en-US" cap="none" dirty="0"/>
          </a:p>
          <a:p>
            <a:pPr marL="0" indent="0">
              <a:buNone/>
            </a:pPr>
            <a:endParaRPr lang="en-US" sz="1400" cap="none"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4E6A2C2-A00F-4599-971B-E2781A31753A}"/>
              </a:ext>
            </a:extLst>
          </p:cNvPr>
          <p:cNvSpPr txBox="1"/>
          <p:nvPr/>
        </p:nvSpPr>
        <p:spPr>
          <a:xfrm>
            <a:off x="826851" y="1368172"/>
            <a:ext cx="10837279" cy="4431983"/>
          </a:xfrm>
          <a:prstGeom prst="rect">
            <a:avLst/>
          </a:prstGeom>
          <a:noFill/>
        </p:spPr>
        <p:txBody>
          <a:bodyPr wrap="square" rtlCol="0">
            <a:spAutoFit/>
          </a:bodyPr>
          <a:lstStyle/>
          <a:p>
            <a:endParaRPr lang="en-US" i="1" dirty="0">
              <a:latin typeface="Cambria Math" panose="02040503050406030204" pitchFamily="18" charset="0"/>
              <a:ea typeface="Cambria" panose="02040503050406030204" pitchFamily="18" charset="0"/>
              <a:cs typeface="Times New Roman" panose="02020603050405020304" pitchFamily="18" charset="0"/>
            </a:endParaRPr>
          </a:p>
          <a:p>
            <a:r>
              <a:rPr lang="en-US" altLang="zh-CN" sz="2400" dirty="0"/>
              <a:t>The semi discretized equation with advection &amp; diffusion:</a:t>
            </a:r>
          </a:p>
          <a:p>
            <a:endParaRPr lang="en-US" altLang="zh-CN" sz="2400" dirty="0"/>
          </a:p>
          <a:p>
            <a:endParaRPr lang="en-US" altLang="zh-CN" sz="2400" dirty="0"/>
          </a:p>
          <a:p>
            <a:r>
              <a:rPr lang="en-US" altLang="zh-CN" sz="2400" dirty="0"/>
              <a:t>Pressure Term:</a:t>
            </a:r>
          </a:p>
          <a:p>
            <a:endParaRPr lang="en-US" altLang="zh-CN" sz="2400" dirty="0"/>
          </a:p>
          <a:p>
            <a:endParaRPr lang="en-US" altLang="zh-CN" sz="2400" dirty="0"/>
          </a:p>
          <a:p>
            <a:endParaRPr lang="en-US" altLang="zh-CN" sz="2400" dirty="0"/>
          </a:p>
          <a:p>
            <a:endParaRPr lang="en-US" altLang="zh-CN" sz="2400" dirty="0"/>
          </a:p>
          <a:p>
            <a:r>
              <a:rPr lang="en-US" altLang="zh-CN" sz="2400" dirty="0"/>
              <a:t>		   where</a:t>
            </a:r>
          </a:p>
          <a:p>
            <a:endParaRPr lang="en-US" sz="2400" dirty="0"/>
          </a:p>
          <a:p>
            <a:endParaRPr lang="en-US" sz="2400" dirty="0"/>
          </a:p>
        </p:txBody>
      </p:sp>
      <p:pic>
        <p:nvPicPr>
          <p:cNvPr id="15" name="Picture 14">
            <a:extLst>
              <a:ext uri="{FF2B5EF4-FFF2-40B4-BE49-F238E27FC236}">
                <a16:creationId xmlns:a16="http://schemas.microsoft.com/office/drawing/2014/main" id="{AD6F53BE-FEFF-46CC-998E-DC90825D3916}"/>
              </a:ext>
            </a:extLst>
          </p:cNvPr>
          <p:cNvPicPr>
            <a:picLocks noChangeAspect="1"/>
          </p:cNvPicPr>
          <p:nvPr/>
        </p:nvPicPr>
        <p:blipFill>
          <a:blip r:embed="rId3"/>
          <a:stretch>
            <a:fillRect/>
          </a:stretch>
        </p:blipFill>
        <p:spPr>
          <a:xfrm>
            <a:off x="4076701" y="2172162"/>
            <a:ext cx="2781300" cy="723900"/>
          </a:xfrm>
          <a:prstGeom prst="rect">
            <a:avLst/>
          </a:prstGeom>
        </p:spPr>
      </p:pic>
      <p:pic>
        <p:nvPicPr>
          <p:cNvPr id="17" name="Picture 16">
            <a:extLst>
              <a:ext uri="{FF2B5EF4-FFF2-40B4-BE49-F238E27FC236}">
                <a16:creationId xmlns:a16="http://schemas.microsoft.com/office/drawing/2014/main" id="{3311E472-282D-45B9-908E-46590DA7D121}"/>
              </a:ext>
            </a:extLst>
          </p:cNvPr>
          <p:cNvPicPr>
            <a:picLocks noChangeAspect="1"/>
          </p:cNvPicPr>
          <p:nvPr/>
        </p:nvPicPr>
        <p:blipFill>
          <a:blip r:embed="rId4"/>
          <a:stretch>
            <a:fillRect/>
          </a:stretch>
        </p:blipFill>
        <p:spPr>
          <a:xfrm>
            <a:off x="4076701" y="3209317"/>
            <a:ext cx="2971694" cy="752622"/>
          </a:xfrm>
          <a:prstGeom prst="rect">
            <a:avLst/>
          </a:prstGeom>
        </p:spPr>
      </p:pic>
      <p:pic>
        <p:nvPicPr>
          <p:cNvPr id="19" name="Picture 18">
            <a:extLst>
              <a:ext uri="{FF2B5EF4-FFF2-40B4-BE49-F238E27FC236}">
                <a16:creationId xmlns:a16="http://schemas.microsoft.com/office/drawing/2014/main" id="{5181556D-A99E-4224-A383-3697B4E664F5}"/>
              </a:ext>
            </a:extLst>
          </p:cNvPr>
          <p:cNvPicPr>
            <a:picLocks noChangeAspect="1"/>
          </p:cNvPicPr>
          <p:nvPr/>
        </p:nvPicPr>
        <p:blipFill>
          <a:blip r:embed="rId5"/>
          <a:stretch>
            <a:fillRect/>
          </a:stretch>
        </p:blipFill>
        <p:spPr>
          <a:xfrm>
            <a:off x="4076701" y="4509142"/>
            <a:ext cx="2558374" cy="743809"/>
          </a:xfrm>
          <a:prstGeom prst="rect">
            <a:avLst/>
          </a:prstGeom>
        </p:spPr>
      </p:pic>
    </p:spTree>
    <p:extLst>
      <p:ext uri="{BB962C8B-B14F-4D97-AF65-F5344CB8AC3E}">
        <p14:creationId xmlns:p14="http://schemas.microsoft.com/office/powerpoint/2010/main" val="39140795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0A0354423CDF42B871676BD3A3EC37" ma:contentTypeVersion="4" ma:contentTypeDescription="Create a new document." ma:contentTypeScope="" ma:versionID="f85dcff98ae13fe133140364685a1b4f">
  <xsd:schema xmlns:xsd="http://www.w3.org/2001/XMLSchema" xmlns:xs="http://www.w3.org/2001/XMLSchema" xmlns:p="http://schemas.microsoft.com/office/2006/metadata/properties" xmlns:ns3="4bd7458d-4a57-4dc4-8542-96fa01356992" targetNamespace="http://schemas.microsoft.com/office/2006/metadata/properties" ma:root="true" ma:fieldsID="2f9a5df76a70e66e0da08ae225b1b6b1" ns3:_="">
    <xsd:import namespace="4bd7458d-4a57-4dc4-8542-96fa0135699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d7458d-4a57-4dc4-8542-96fa013569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FA1B9D-BEF3-49AC-AEFE-D106CDC7621D}">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4bd7458d-4a57-4dc4-8542-96fa01356992"/>
    <ds:schemaRef ds:uri="http://www.w3.org/XML/1998/namespace"/>
  </ds:schemaRefs>
</ds:datastoreItem>
</file>

<file path=customXml/itemProps2.xml><?xml version="1.0" encoding="utf-8"?>
<ds:datastoreItem xmlns:ds="http://schemas.openxmlformats.org/officeDocument/2006/customXml" ds:itemID="{F0A2DF83-EC80-49CC-B12F-4935C84B33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d7458d-4a57-4dc4-8542-96fa013569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3457C3-709C-471B-B436-2A79931917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5273</TotalTime>
  <Words>2716</Words>
  <Application>Microsoft Office PowerPoint</Application>
  <PresentationFormat>Widescreen</PresentationFormat>
  <Paragraphs>331</Paragraphs>
  <Slides>24</Slides>
  <Notes>23</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DengXian</vt:lpstr>
      <vt:lpstr>Arial</vt:lpstr>
      <vt:lpstr>Calibri</vt:lpstr>
      <vt:lpstr>Cambria</vt:lpstr>
      <vt:lpstr>Cambria Math</vt:lpstr>
      <vt:lpstr>Times New Roman</vt:lpstr>
      <vt:lpstr>Tw Cen MT</vt:lpstr>
      <vt:lpstr>Wingdings</vt:lpstr>
      <vt:lpstr>Droplet</vt:lpstr>
      <vt:lpstr>Regular Meeting</vt:lpstr>
      <vt:lpstr>Governing Equations</vt:lpstr>
      <vt:lpstr>Governing Equations</vt:lpstr>
      <vt:lpstr>Finite Volume Method</vt:lpstr>
      <vt:lpstr>Finite Volume Method</vt:lpstr>
      <vt:lpstr>Discretization</vt:lpstr>
      <vt:lpstr>Discretization</vt:lpstr>
      <vt:lpstr>Discretization</vt:lpstr>
      <vt:lpstr>Discretization</vt:lpstr>
      <vt:lpstr>Physical Boundary Conditions</vt:lpstr>
      <vt:lpstr>Demo of Boundary settings</vt:lpstr>
      <vt:lpstr>Discretize Schemes</vt:lpstr>
      <vt:lpstr>Solver Parameters</vt:lpstr>
      <vt:lpstr>Solving Process</vt:lpstr>
      <vt:lpstr>Solving Process</vt:lpstr>
      <vt:lpstr>Solving Process</vt:lpstr>
      <vt:lpstr>Solving Process</vt:lpstr>
      <vt:lpstr>Solving Process</vt:lpstr>
      <vt:lpstr>Solving Process</vt:lpstr>
      <vt:lpstr>Solving Process</vt:lpstr>
      <vt:lpstr>Solving Process</vt:lpstr>
      <vt:lpstr>Solving Process</vt:lpstr>
      <vt:lpstr>Sliding Mesh</vt:lpstr>
      <vt:lpstr>Demo of Modifying Codes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 Meeting</dc:title>
  <dc:creator>Lihui Ji</dc:creator>
  <cp:lastModifiedBy>Lihui Ji</cp:lastModifiedBy>
  <cp:revision>50</cp:revision>
  <cp:lastPrinted>2021-07-05T05:43:52Z</cp:lastPrinted>
  <dcterms:created xsi:type="dcterms:W3CDTF">2021-02-22T20:59:23Z</dcterms:created>
  <dcterms:modified xsi:type="dcterms:W3CDTF">2021-07-12T21:13:03Z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0x010100CC0A0354423CDF42B871676BD3A3EC37</vt:lpwstr>
  </property>
</Properties>
</file>