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4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75" r:id="rId3"/>
    <p:sldId id="276" r:id="rId4"/>
    <p:sldId id="300" r:id="rId5"/>
    <p:sldId id="257" r:id="rId6"/>
    <p:sldId id="316" r:id="rId7"/>
    <p:sldId id="304" r:id="rId8"/>
    <p:sldId id="307" r:id="rId9"/>
    <p:sldId id="318" r:id="rId10"/>
    <p:sldId id="319" r:id="rId11"/>
    <p:sldId id="320" r:id="rId12"/>
    <p:sldId id="321" r:id="rId13"/>
    <p:sldId id="302" r:id="rId14"/>
    <p:sldId id="308" r:id="rId15"/>
    <p:sldId id="322" r:id="rId16"/>
    <p:sldId id="323" r:id="rId17"/>
    <p:sldId id="324" r:id="rId18"/>
    <p:sldId id="303" r:id="rId19"/>
    <p:sldId id="306" r:id="rId20"/>
    <p:sldId id="309" r:id="rId21"/>
    <p:sldId id="325" r:id="rId22"/>
    <p:sldId id="326" r:id="rId23"/>
    <p:sldId id="317" r:id="rId24"/>
    <p:sldId id="30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E2ED"/>
    <a:srgbClr val="E78888"/>
    <a:srgbClr val="518A9F"/>
    <a:srgbClr val="4D8DA1"/>
    <a:srgbClr val="42A0D2"/>
    <a:srgbClr val="3895E2"/>
    <a:srgbClr val="93C3F2"/>
    <a:srgbClr val="F4F4F4"/>
    <a:srgbClr val="140700"/>
    <a:srgbClr val="22A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A61F4-E11F-422F-AFFB-0189BBEFA429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C7DA2-7D97-490B-ABB6-55861A342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2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89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54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68A2-10CC-41D3-9C40-2BFA940BDCE6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336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918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78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882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05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315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24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948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68A2-10CC-41D3-9C40-2BFA940BDCE6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3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68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0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402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68A2-10CC-41D3-9C40-2BFA940BDCE6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96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68A2-10CC-41D3-9C40-2BFA940BDCE6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22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59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172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68A2-10CC-41D3-9C40-2BFA940BDCE6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6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5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3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68A2-10CC-41D3-9C40-2BFA940BDCE6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60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015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7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4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73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2283461/article/details/7907865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jpg"/><Relationship Id="rId4" Type="http://schemas.openxmlformats.org/officeDocument/2006/relationships/hyperlink" Target="https://www.cnblogs.com/guanghe/p/5485816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D5A44E-0FE4-4725-B106-10F3F1BD472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15152"/>
            <a:ext cx="5927913" cy="5042848"/>
          </a:xfrm>
          <a:prstGeom prst="rect">
            <a:avLst/>
          </a:prstGeom>
        </p:spPr>
      </p:pic>
      <p:sp>
        <p:nvSpPr>
          <p:cNvPr id="8" name="PA_文本框 7"/>
          <p:cNvSpPr txBox="1"/>
          <p:nvPr>
            <p:custDataLst>
              <p:tags r:id="rId1"/>
            </p:custDataLst>
          </p:nvPr>
        </p:nvSpPr>
        <p:spPr>
          <a:xfrm>
            <a:off x="5966666" y="2616917"/>
            <a:ext cx="5892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>
                <a:solidFill>
                  <a:srgbClr val="518A9F"/>
                </a:solidFill>
                <a:cs typeface="+mn-ea"/>
                <a:sym typeface="+mn-lt"/>
              </a:rPr>
              <a:t>8</a:t>
            </a:r>
            <a:r>
              <a:rPr lang="zh-CN" altLang="en-US" sz="5400" b="1" dirty="0">
                <a:solidFill>
                  <a:srgbClr val="518A9F"/>
                </a:solidFill>
                <a:cs typeface="+mn-ea"/>
                <a:sym typeface="+mn-lt"/>
              </a:rPr>
              <a:t>数码实验</a:t>
            </a:r>
          </a:p>
        </p:txBody>
      </p:sp>
      <p:sp>
        <p:nvSpPr>
          <p:cNvPr id="15" name="PA_文本框 7"/>
          <p:cNvSpPr txBox="1"/>
          <p:nvPr>
            <p:custDataLst>
              <p:tags r:id="rId2"/>
            </p:custDataLst>
          </p:nvPr>
        </p:nvSpPr>
        <p:spPr>
          <a:xfrm>
            <a:off x="6696041" y="4586723"/>
            <a:ext cx="2512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成员：李辉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1652286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刘兵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1752397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孙文丽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1752844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36E4476-11EB-465E-9B7E-4FD65A39C7CD}"/>
              </a:ext>
            </a:extLst>
          </p:cNvPr>
          <p:cNvCxnSpPr/>
          <p:nvPr/>
        </p:nvCxnSpPr>
        <p:spPr>
          <a:xfrm>
            <a:off x="6140280" y="3661897"/>
            <a:ext cx="5588792" cy="18026"/>
          </a:xfrm>
          <a:prstGeom prst="line">
            <a:avLst/>
          </a:prstGeom>
          <a:ln>
            <a:solidFill>
              <a:srgbClr val="518A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08" y="748416"/>
            <a:ext cx="1427329" cy="1427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13C90-67EF-44D9-9C99-AF0EB1668EE1}"/>
              </a:ext>
            </a:extLst>
          </p:cNvPr>
          <p:cNvGrpSpPr/>
          <p:nvPr/>
        </p:nvGrpSpPr>
        <p:grpSpPr>
          <a:xfrm>
            <a:off x="10820400" y="6400800"/>
            <a:ext cx="1371600" cy="914400"/>
            <a:chOff x="10820400" y="6400800"/>
            <a:chExt cx="1371600" cy="914400"/>
          </a:xfrm>
        </p:grpSpPr>
        <p:sp>
          <p:nvSpPr>
            <p:cNvPr id="23" name="菱形 22">
              <a:extLst>
                <a:ext uri="{FF2B5EF4-FFF2-40B4-BE49-F238E27FC236}">
                  <a16:creationId xmlns:a16="http://schemas.microsoft.com/office/drawing/2014/main" id="{4BA1CDB3-BE35-4D14-A260-BED7FE9572BD}"/>
                </a:ext>
              </a:extLst>
            </p:cNvPr>
            <p:cNvSpPr/>
            <p:nvPr/>
          </p:nvSpPr>
          <p:spPr>
            <a:xfrm>
              <a:off x="11277600" y="6400800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菱形 26">
              <a:extLst>
                <a:ext uri="{FF2B5EF4-FFF2-40B4-BE49-F238E27FC236}">
                  <a16:creationId xmlns:a16="http://schemas.microsoft.com/office/drawing/2014/main" id="{EB00FAB9-73CD-4619-8E23-2D14B5E77E09}"/>
                </a:ext>
              </a:extLst>
            </p:cNvPr>
            <p:cNvSpPr/>
            <p:nvPr/>
          </p:nvSpPr>
          <p:spPr>
            <a:xfrm>
              <a:off x="10820400" y="6400800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C7263EA-3BA9-4765-9D23-09C230F2BB33}"/>
              </a:ext>
            </a:extLst>
          </p:cNvPr>
          <p:cNvGrpSpPr/>
          <p:nvPr/>
        </p:nvGrpSpPr>
        <p:grpSpPr>
          <a:xfrm>
            <a:off x="-457200" y="348531"/>
            <a:ext cx="4572731" cy="914400"/>
            <a:chOff x="-457200" y="348531"/>
            <a:chExt cx="4572731" cy="91440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9982361-B0FA-4E79-9E8E-ECC5A9C369B5}"/>
                </a:ext>
              </a:extLst>
            </p:cNvPr>
            <p:cNvGrpSpPr/>
            <p:nvPr/>
          </p:nvGrpSpPr>
          <p:grpSpPr>
            <a:xfrm>
              <a:off x="-284201" y="348531"/>
              <a:ext cx="4399732" cy="914400"/>
              <a:chOff x="-284201" y="348531"/>
              <a:chExt cx="4399732" cy="914400"/>
            </a:xfrm>
          </p:grpSpPr>
          <p:sp>
            <p:nvSpPr>
              <p:cNvPr id="38" name="TextBox 76">
                <a:extLst>
                  <a:ext uri="{FF2B5EF4-FFF2-40B4-BE49-F238E27FC236}">
                    <a16:creationId xmlns:a16="http://schemas.microsoft.com/office/drawing/2014/main" id="{28C0EB4D-2182-4929-BC16-9CB1076EC771}"/>
                  </a:ext>
                </a:extLst>
              </p:cNvPr>
              <p:cNvSpPr txBox="1"/>
              <p:nvPr/>
            </p:nvSpPr>
            <p:spPr>
              <a:xfrm>
                <a:off x="699211" y="362638"/>
                <a:ext cx="34163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核心算法及基本原理</a:t>
                </a:r>
              </a:p>
            </p:txBody>
          </p:sp>
          <p:sp>
            <p:nvSpPr>
              <p:cNvPr id="36" name="菱形 35">
                <a:extLst>
                  <a:ext uri="{FF2B5EF4-FFF2-40B4-BE49-F238E27FC236}">
                    <a16:creationId xmlns:a16="http://schemas.microsoft.com/office/drawing/2014/main" id="{1C5FF376-210E-4C76-8599-2A6EC11131F0}"/>
                  </a:ext>
                </a:extLst>
              </p:cNvPr>
              <p:cNvSpPr/>
              <p:nvPr/>
            </p:nvSpPr>
            <p:spPr>
              <a:xfrm>
                <a:off x="-284201" y="348531"/>
                <a:ext cx="914400" cy="914400"/>
              </a:xfrm>
              <a:prstGeom prst="diamond">
                <a:avLst/>
              </a:prstGeom>
              <a:solidFill>
                <a:srgbClr val="E788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71418584-2A02-428A-8FAA-1E52D39F690E}"/>
                </a:ext>
              </a:extLst>
            </p:cNvPr>
            <p:cNvSpPr/>
            <p:nvPr/>
          </p:nvSpPr>
          <p:spPr>
            <a:xfrm>
              <a:off x="-457200" y="348531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518B6B0-9969-4974-995E-52E4EA4B4FCB}"/>
              </a:ext>
            </a:extLst>
          </p:cNvPr>
          <p:cNvSpPr txBox="1"/>
          <p:nvPr/>
        </p:nvSpPr>
        <p:spPr>
          <a:xfrm>
            <a:off x="981075" y="1468704"/>
            <a:ext cx="8867775" cy="538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/>
              <a:t>3.   </a:t>
            </a:r>
            <a:r>
              <a:rPr lang="zh-CN" altLang="en-US" sz="2000" dirty="0"/>
              <a:t>启发式函数设计</a:t>
            </a:r>
            <a:endParaRPr lang="en-US" altLang="zh-CN" dirty="0"/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/>
              <a:t>评估函数：</a:t>
            </a:r>
            <a:r>
              <a:rPr lang="en-US" altLang="zh-CN" b="1" dirty="0"/>
              <a:t>f(n)=g(n)+h(n)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f(n)</a:t>
            </a:r>
            <a:r>
              <a:rPr lang="zh-CN" altLang="en-US" dirty="0"/>
              <a:t>为当前节点到目标节点的最小路径代价的估计值；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g(n)</a:t>
            </a:r>
            <a:r>
              <a:rPr lang="zh-CN" altLang="en-US" dirty="0"/>
              <a:t>是从初始节点到当前节点的实际代价；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h(n)</a:t>
            </a:r>
            <a:r>
              <a:rPr lang="zh-CN" altLang="en-US" dirty="0"/>
              <a:t>是当前节点到目标节点最小代价的估计函数（启发函数），只依赖于函数状态，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    </a:t>
            </a:r>
            <a:r>
              <a:rPr lang="zh-CN" altLang="en-US" dirty="0"/>
              <a:t>并具有一致性和可采纳性，有以下两种方案：</a:t>
            </a:r>
          </a:p>
          <a:p>
            <a:pPr indent="45720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a)	h1(n)=</a:t>
            </a:r>
            <a:r>
              <a:rPr lang="zh-CN" altLang="en-US" dirty="0"/>
              <a:t>棋子不在位数之和</a:t>
            </a:r>
          </a:p>
          <a:p>
            <a:pPr indent="45720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b)	h2(n)=</a:t>
            </a:r>
            <a:r>
              <a:rPr lang="zh-CN" altLang="en-US" dirty="0"/>
              <a:t>每个棋子与目标位置的距离（曼哈顿距离）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g(n)</a:t>
            </a:r>
            <a:r>
              <a:rPr lang="zh-CN" altLang="en-US" dirty="0"/>
              <a:t>所占的比重越大，越趋向于宽度优先或等代价搜索；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反之，</a:t>
            </a:r>
            <a:r>
              <a:rPr lang="en-US" altLang="zh-CN" dirty="0"/>
              <a:t>h(n)</a:t>
            </a:r>
            <a:r>
              <a:rPr lang="zh-CN" altLang="en-US" dirty="0"/>
              <a:t>的比重越大，启发性能就越强。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17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26107" y="2260191"/>
            <a:ext cx="9539785" cy="2781884"/>
          </a:xfrm>
          <a:prstGeom prst="rect">
            <a:avLst/>
          </a:prstGeom>
          <a:noFill/>
          <a:ln w="28575">
            <a:solidFill>
              <a:srgbClr val="518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98622" y="2562608"/>
            <a:ext cx="3938249" cy="1996381"/>
            <a:chOff x="1698622" y="2562608"/>
            <a:chExt cx="3938249" cy="1996381"/>
          </a:xfrm>
        </p:grpSpPr>
        <p:sp>
          <p:nvSpPr>
            <p:cNvPr id="7" name="TextBox 76"/>
            <p:cNvSpPr txBox="1"/>
            <p:nvPr/>
          </p:nvSpPr>
          <p:spPr>
            <a:xfrm>
              <a:off x="1698622" y="2562608"/>
              <a:ext cx="17336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数据结构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98622" y="2962718"/>
              <a:ext cx="3938249" cy="159627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dirty="0"/>
                <a:t>用</a:t>
              </a:r>
              <a:r>
                <a:rPr lang="en-US" altLang="zh-CN" dirty="0"/>
                <a:t>node</a:t>
              </a:r>
              <a:r>
                <a:rPr lang="zh-CN" altLang="zh-CN" dirty="0"/>
                <a:t>类记录节点状态、评估函数值、后继节点和父结点等信息；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dirty="0"/>
                <a:t>用</a:t>
              </a:r>
              <a:r>
                <a:rPr lang="en-US" altLang="zh-CN" dirty="0"/>
                <a:t>STL</a:t>
              </a:r>
              <a:r>
                <a:rPr lang="zh-CN" altLang="zh-CN" dirty="0"/>
                <a:t>向量表示优先队列。</a:t>
              </a:r>
            </a:p>
            <a:p>
              <a:pPr>
                <a:lnSpc>
                  <a:spcPct val="13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B80511B-FB94-4032-84B7-6E649FEF7B15}"/>
              </a:ext>
            </a:extLst>
          </p:cNvPr>
          <p:cNvGrpSpPr/>
          <p:nvPr/>
        </p:nvGrpSpPr>
        <p:grpSpPr>
          <a:xfrm>
            <a:off x="10820400" y="6400800"/>
            <a:ext cx="1371600" cy="914400"/>
            <a:chOff x="10820400" y="6400800"/>
            <a:chExt cx="1371600" cy="914400"/>
          </a:xfrm>
        </p:grpSpPr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44C94DBE-CF4F-4448-A1DB-95BFBA17E951}"/>
                </a:ext>
              </a:extLst>
            </p:cNvPr>
            <p:cNvSpPr/>
            <p:nvPr/>
          </p:nvSpPr>
          <p:spPr>
            <a:xfrm>
              <a:off x="11277600" y="6400800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菱形 15">
              <a:extLst>
                <a:ext uri="{FF2B5EF4-FFF2-40B4-BE49-F238E27FC236}">
                  <a16:creationId xmlns:a16="http://schemas.microsoft.com/office/drawing/2014/main" id="{E3754200-393B-47BF-9EB0-41FD9478A722}"/>
                </a:ext>
              </a:extLst>
            </p:cNvPr>
            <p:cNvSpPr/>
            <p:nvPr/>
          </p:nvSpPr>
          <p:spPr>
            <a:xfrm>
              <a:off x="10820400" y="6400800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45EF686-6E9F-4BF9-96B4-9E7378272014}"/>
              </a:ext>
            </a:extLst>
          </p:cNvPr>
          <p:cNvGrpSpPr/>
          <p:nvPr/>
        </p:nvGrpSpPr>
        <p:grpSpPr>
          <a:xfrm>
            <a:off x="-457200" y="348531"/>
            <a:ext cx="4572731" cy="914400"/>
            <a:chOff x="-457200" y="348531"/>
            <a:chExt cx="4572731" cy="9144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7558F80-C8A9-4E30-9BF0-AAE25F87E820}"/>
                </a:ext>
              </a:extLst>
            </p:cNvPr>
            <p:cNvGrpSpPr/>
            <p:nvPr/>
          </p:nvGrpSpPr>
          <p:grpSpPr>
            <a:xfrm>
              <a:off x="-284201" y="348531"/>
              <a:ext cx="4399732" cy="914400"/>
              <a:chOff x="-284201" y="348531"/>
              <a:chExt cx="4399732" cy="914400"/>
            </a:xfrm>
          </p:grpSpPr>
          <p:sp>
            <p:nvSpPr>
              <p:cNvPr id="15" name="TextBox 76"/>
              <p:cNvSpPr txBox="1"/>
              <p:nvPr/>
            </p:nvSpPr>
            <p:spPr>
              <a:xfrm>
                <a:off x="699211" y="362638"/>
                <a:ext cx="34163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数据结构与功能说明</a:t>
                </a:r>
              </a:p>
            </p:txBody>
          </p:sp>
          <p:sp>
            <p:nvSpPr>
              <p:cNvPr id="4" name="菱形 3">
                <a:extLst>
                  <a:ext uri="{FF2B5EF4-FFF2-40B4-BE49-F238E27FC236}">
                    <a16:creationId xmlns:a16="http://schemas.microsoft.com/office/drawing/2014/main" id="{76A32FC6-9624-43E6-BBAA-ED8DBBFEA401}"/>
                  </a:ext>
                </a:extLst>
              </p:cNvPr>
              <p:cNvSpPr/>
              <p:nvPr/>
            </p:nvSpPr>
            <p:spPr>
              <a:xfrm>
                <a:off x="-284201" y="348531"/>
                <a:ext cx="914400" cy="914400"/>
              </a:xfrm>
              <a:prstGeom prst="diamond">
                <a:avLst/>
              </a:prstGeom>
              <a:solidFill>
                <a:srgbClr val="E788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菱形 16">
              <a:extLst>
                <a:ext uri="{FF2B5EF4-FFF2-40B4-BE49-F238E27FC236}">
                  <a16:creationId xmlns:a16="http://schemas.microsoft.com/office/drawing/2014/main" id="{E01E9BB9-60C2-4BA0-8106-0D31D5AA1859}"/>
                </a:ext>
              </a:extLst>
            </p:cNvPr>
            <p:cNvSpPr/>
            <p:nvPr/>
          </p:nvSpPr>
          <p:spPr>
            <a:xfrm>
              <a:off x="-457200" y="348531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7FBE7E62-19BA-489B-A3D7-C291C98AD8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6831" y="1679713"/>
            <a:ext cx="4229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1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13C90-67EF-44D9-9C99-AF0EB1668EE1}"/>
              </a:ext>
            </a:extLst>
          </p:cNvPr>
          <p:cNvGrpSpPr/>
          <p:nvPr/>
        </p:nvGrpSpPr>
        <p:grpSpPr>
          <a:xfrm>
            <a:off x="10820400" y="6400800"/>
            <a:ext cx="1371600" cy="914400"/>
            <a:chOff x="10820400" y="6400800"/>
            <a:chExt cx="1371600" cy="914400"/>
          </a:xfrm>
        </p:grpSpPr>
        <p:sp>
          <p:nvSpPr>
            <p:cNvPr id="23" name="菱形 22">
              <a:extLst>
                <a:ext uri="{FF2B5EF4-FFF2-40B4-BE49-F238E27FC236}">
                  <a16:creationId xmlns:a16="http://schemas.microsoft.com/office/drawing/2014/main" id="{4BA1CDB3-BE35-4D14-A260-BED7FE9572BD}"/>
                </a:ext>
              </a:extLst>
            </p:cNvPr>
            <p:cNvSpPr/>
            <p:nvPr/>
          </p:nvSpPr>
          <p:spPr>
            <a:xfrm>
              <a:off x="11277600" y="6400800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菱形 26">
              <a:extLst>
                <a:ext uri="{FF2B5EF4-FFF2-40B4-BE49-F238E27FC236}">
                  <a16:creationId xmlns:a16="http://schemas.microsoft.com/office/drawing/2014/main" id="{EB00FAB9-73CD-4619-8E23-2D14B5E77E09}"/>
                </a:ext>
              </a:extLst>
            </p:cNvPr>
            <p:cNvSpPr/>
            <p:nvPr/>
          </p:nvSpPr>
          <p:spPr>
            <a:xfrm>
              <a:off x="10820400" y="6400800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C7263EA-3BA9-4765-9D23-09C230F2BB33}"/>
              </a:ext>
            </a:extLst>
          </p:cNvPr>
          <p:cNvGrpSpPr/>
          <p:nvPr/>
        </p:nvGrpSpPr>
        <p:grpSpPr>
          <a:xfrm>
            <a:off x="-457200" y="348531"/>
            <a:ext cx="4572731" cy="914400"/>
            <a:chOff x="-457200" y="348531"/>
            <a:chExt cx="4572731" cy="91440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9982361-B0FA-4E79-9E8E-ECC5A9C369B5}"/>
                </a:ext>
              </a:extLst>
            </p:cNvPr>
            <p:cNvGrpSpPr/>
            <p:nvPr/>
          </p:nvGrpSpPr>
          <p:grpSpPr>
            <a:xfrm>
              <a:off x="-284201" y="348531"/>
              <a:ext cx="4399732" cy="914400"/>
              <a:chOff x="-284201" y="348531"/>
              <a:chExt cx="4399732" cy="914400"/>
            </a:xfrm>
          </p:grpSpPr>
          <p:sp>
            <p:nvSpPr>
              <p:cNvPr id="38" name="TextBox 76">
                <a:extLst>
                  <a:ext uri="{FF2B5EF4-FFF2-40B4-BE49-F238E27FC236}">
                    <a16:creationId xmlns:a16="http://schemas.microsoft.com/office/drawing/2014/main" id="{28C0EB4D-2182-4929-BC16-9CB1076EC771}"/>
                  </a:ext>
                </a:extLst>
              </p:cNvPr>
              <p:cNvSpPr txBox="1"/>
              <p:nvPr/>
            </p:nvSpPr>
            <p:spPr>
              <a:xfrm>
                <a:off x="699211" y="362638"/>
                <a:ext cx="34163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数据结构与功能说明</a:t>
                </a:r>
              </a:p>
            </p:txBody>
          </p:sp>
          <p:sp>
            <p:nvSpPr>
              <p:cNvPr id="36" name="菱形 35">
                <a:extLst>
                  <a:ext uri="{FF2B5EF4-FFF2-40B4-BE49-F238E27FC236}">
                    <a16:creationId xmlns:a16="http://schemas.microsoft.com/office/drawing/2014/main" id="{1C5FF376-210E-4C76-8599-2A6EC11131F0}"/>
                  </a:ext>
                </a:extLst>
              </p:cNvPr>
              <p:cNvSpPr/>
              <p:nvPr/>
            </p:nvSpPr>
            <p:spPr>
              <a:xfrm>
                <a:off x="-284201" y="348531"/>
                <a:ext cx="914400" cy="914400"/>
              </a:xfrm>
              <a:prstGeom prst="diamond">
                <a:avLst/>
              </a:prstGeom>
              <a:solidFill>
                <a:srgbClr val="E788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71418584-2A02-428A-8FAA-1E52D39F690E}"/>
                </a:ext>
              </a:extLst>
            </p:cNvPr>
            <p:cNvSpPr/>
            <p:nvPr/>
          </p:nvSpPr>
          <p:spPr>
            <a:xfrm>
              <a:off x="-457200" y="348531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518B6B0-9969-4974-995E-52E4EA4B4FCB}"/>
              </a:ext>
            </a:extLst>
          </p:cNvPr>
          <p:cNvSpPr txBox="1"/>
          <p:nvPr/>
        </p:nvSpPr>
        <p:spPr>
          <a:xfrm>
            <a:off x="1428750" y="1822983"/>
            <a:ext cx="886777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11" name="TextBox 76">
            <a:extLst>
              <a:ext uri="{FF2B5EF4-FFF2-40B4-BE49-F238E27FC236}">
                <a16:creationId xmlns:a16="http://schemas.microsoft.com/office/drawing/2014/main" id="{55BD5F8A-DC53-40D7-B8FE-127912D215F4}"/>
              </a:ext>
            </a:extLst>
          </p:cNvPr>
          <p:cNvSpPr txBox="1"/>
          <p:nvPr/>
        </p:nvSpPr>
        <p:spPr>
          <a:xfrm>
            <a:off x="1298572" y="1386801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功能说明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EEA9C30-42AF-4AD8-B779-FB39C2DA5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58585"/>
              </p:ext>
            </p:extLst>
          </p:nvPr>
        </p:nvGraphicFramePr>
        <p:xfrm>
          <a:off x="1963985" y="2004933"/>
          <a:ext cx="5751877" cy="4405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5482">
                  <a:extLst>
                    <a:ext uri="{9D8B030D-6E8A-4147-A177-3AD203B41FA5}">
                      <a16:colId xmlns:a16="http://schemas.microsoft.com/office/drawing/2014/main" val="738288730"/>
                    </a:ext>
                  </a:extLst>
                </a:gridCol>
                <a:gridCol w="1260118">
                  <a:extLst>
                    <a:ext uri="{9D8B030D-6E8A-4147-A177-3AD203B41FA5}">
                      <a16:colId xmlns:a16="http://schemas.microsoft.com/office/drawing/2014/main" val="2979435220"/>
                    </a:ext>
                  </a:extLst>
                </a:gridCol>
                <a:gridCol w="2856277">
                  <a:extLst>
                    <a:ext uri="{9D8B030D-6E8A-4147-A177-3AD203B41FA5}">
                      <a16:colId xmlns:a16="http://schemas.microsoft.com/office/drawing/2014/main" val="1373102937"/>
                    </a:ext>
                  </a:extLst>
                </a:gridCol>
              </a:tblGrid>
              <a:tr h="196324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函数名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作用域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extLst>
                  <a:ext uri="{0D108BD9-81ED-4DB2-BD59-A6C34878D82A}">
                    <a16:rowId xmlns:a16="http://schemas.microsoft.com/office/drawing/2014/main" val="2326001384"/>
                  </a:ext>
                </a:extLst>
              </a:tr>
              <a:tr h="417661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void valuation(int index)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node</a:t>
                      </a:r>
                      <a:r>
                        <a:rPr lang="zh-CN" sz="1050" kern="100">
                          <a:effectLst/>
                        </a:rPr>
                        <a:t>成员函数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记录八数码状态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extLst>
                  <a:ext uri="{0D108BD9-81ED-4DB2-BD59-A6C34878D82A}">
                    <a16:rowId xmlns:a16="http://schemas.microsoft.com/office/drawing/2014/main" val="4152312724"/>
                  </a:ext>
                </a:extLst>
              </a:tr>
              <a:tr h="198032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 dis()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node</a:t>
                      </a:r>
                      <a:r>
                        <a:rPr lang="zh-CN" sz="1050" kern="100">
                          <a:effectLst/>
                        </a:rPr>
                        <a:t>成员函数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计算</a:t>
                      </a:r>
                      <a:r>
                        <a:rPr lang="en-US" sz="1050" kern="100">
                          <a:effectLst/>
                        </a:rPr>
                        <a:t>f(n)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extLst>
                  <a:ext uri="{0D108BD9-81ED-4DB2-BD59-A6C34878D82A}">
                    <a16:rowId xmlns:a16="http://schemas.microsoft.com/office/drawing/2014/main" val="4134874003"/>
                  </a:ext>
                </a:extLst>
              </a:tr>
              <a:tr h="198032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bool isend()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node</a:t>
                      </a:r>
                      <a:r>
                        <a:rPr lang="zh-CN" sz="1050" kern="100">
                          <a:effectLst/>
                        </a:rPr>
                        <a:t>成员函数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判断是否为目标状态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extLst>
                  <a:ext uri="{0D108BD9-81ED-4DB2-BD59-A6C34878D82A}">
                    <a16:rowId xmlns:a16="http://schemas.microsoft.com/office/drawing/2014/main" val="2752957757"/>
                  </a:ext>
                </a:extLst>
              </a:tr>
              <a:tr h="417661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bool isequal(node q)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node</a:t>
                      </a:r>
                      <a:r>
                        <a:rPr lang="zh-CN" sz="1050" kern="100">
                          <a:effectLst/>
                        </a:rPr>
                        <a:t>成员函数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判断当前节点与节点</a:t>
                      </a:r>
                      <a:r>
                        <a:rPr lang="en-US" sz="1050" kern="100">
                          <a:effectLst/>
                        </a:rPr>
                        <a:t>q</a:t>
                      </a:r>
                      <a:r>
                        <a:rPr lang="zh-CN" sz="1050" kern="100">
                          <a:effectLst/>
                        </a:rPr>
                        <a:t>是否相等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extLst>
                  <a:ext uri="{0D108BD9-81ED-4DB2-BD59-A6C34878D82A}">
                    <a16:rowId xmlns:a16="http://schemas.microsoft.com/office/drawing/2014/main" val="1776648223"/>
                  </a:ext>
                </a:extLst>
              </a:tr>
              <a:tr h="63729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bool isexpansive(node &amp;n)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全局函数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判断是否可扩展，避免重复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extLst>
                  <a:ext uri="{0D108BD9-81ED-4DB2-BD59-A6C34878D82A}">
                    <a16:rowId xmlns:a16="http://schemas.microsoft.com/office/drawing/2014/main" val="2740379178"/>
                  </a:ext>
                </a:extLst>
              </a:tr>
              <a:tr h="198032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bool isempty()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全局函数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判断是否还有可访问点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extLst>
                  <a:ext uri="{0D108BD9-81ED-4DB2-BD59-A6C34878D82A}">
                    <a16:rowId xmlns:a16="http://schemas.microsoft.com/office/drawing/2014/main" val="1714573717"/>
                  </a:ext>
                </a:extLst>
              </a:tr>
              <a:tr h="198032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bool able_to_end()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全局函数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判断是否可到达目标状态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extLst>
                  <a:ext uri="{0D108BD9-81ED-4DB2-BD59-A6C34878D82A}">
                    <a16:rowId xmlns:a16="http://schemas.microsoft.com/office/drawing/2014/main" val="1259085981"/>
                  </a:ext>
                </a:extLst>
              </a:tr>
              <a:tr h="417661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vector&lt;int&gt; find_min()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全局函数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找到</a:t>
                      </a:r>
                      <a:r>
                        <a:rPr lang="en-US" sz="1050" kern="100">
                          <a:effectLst/>
                        </a:rPr>
                        <a:t>open</a:t>
                      </a:r>
                      <a:r>
                        <a:rPr lang="zh-CN" sz="1050" kern="100">
                          <a:effectLst/>
                        </a:rPr>
                        <a:t>表中评估值最小节点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extLst>
                  <a:ext uri="{0D108BD9-81ED-4DB2-BD59-A6C34878D82A}">
                    <a16:rowId xmlns:a16="http://schemas.microsoft.com/office/drawing/2014/main" val="3025069964"/>
                  </a:ext>
                </a:extLst>
              </a:tr>
              <a:tr h="417661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void breath(int index)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全局函数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找到后继节点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extLst>
                  <a:ext uri="{0D108BD9-81ED-4DB2-BD59-A6C34878D82A}">
                    <a16:rowId xmlns:a16="http://schemas.microsoft.com/office/drawing/2014/main" val="3454991551"/>
                  </a:ext>
                </a:extLst>
              </a:tr>
              <a:tr h="856919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void print(int index, vector&lt;node&gt;&amp;rstep_v)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全局函数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打印到</a:t>
                      </a:r>
                      <a:r>
                        <a:rPr lang="en-US" sz="1050" kern="100">
                          <a:effectLst/>
                        </a:rPr>
                        <a:t>index</a:t>
                      </a:r>
                      <a:r>
                        <a:rPr lang="zh-CN" sz="1050" kern="100">
                          <a:effectLst/>
                        </a:rPr>
                        <a:t>节点的路径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extLst>
                  <a:ext uri="{0D108BD9-81ED-4DB2-BD59-A6C34878D82A}">
                    <a16:rowId xmlns:a16="http://schemas.microsoft.com/office/drawing/2014/main" val="2498667938"/>
                  </a:ext>
                </a:extLst>
              </a:tr>
              <a:tr h="198032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void process()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全局函数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定义算法执行过程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889" marR="65889" marT="0" marB="0"/>
                </a:tc>
                <a:extLst>
                  <a:ext uri="{0D108BD9-81ED-4DB2-BD59-A6C34878D82A}">
                    <a16:rowId xmlns:a16="http://schemas.microsoft.com/office/drawing/2014/main" val="91498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9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19771" y="3768745"/>
            <a:ext cx="2326278" cy="1428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lt"/>
              </a:rPr>
              <a:t>搜索树</a:t>
            </a:r>
            <a:endParaRPr lang="en-US" altLang="zh-CN" sz="2000" dirty="0"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lt"/>
              </a:rPr>
              <a:t>运行截图</a:t>
            </a:r>
            <a:endParaRPr lang="en-US" altLang="zh-CN" sz="2000" dirty="0"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lt"/>
              </a:rPr>
              <a:t>启发函数比较表</a:t>
            </a:r>
            <a:endParaRPr lang="en-US" altLang="zh-CN" sz="2000" dirty="0"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5363433" y="2937034"/>
            <a:ext cx="3949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E78888"/>
                </a:solidFill>
                <a:cs typeface="+mn-ea"/>
                <a:sym typeface="+mn-lt"/>
              </a:rPr>
              <a:t>实验结果展示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05CE63D-AFF3-4510-9625-69237E8C42A3}"/>
              </a:ext>
            </a:extLst>
          </p:cNvPr>
          <p:cNvGrpSpPr/>
          <p:nvPr/>
        </p:nvGrpSpPr>
        <p:grpSpPr>
          <a:xfrm>
            <a:off x="0" y="-691041"/>
            <a:ext cx="4524675" cy="7538697"/>
            <a:chOff x="0" y="-691041"/>
            <a:chExt cx="4524675" cy="753869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43A45A8-AFB9-4A6C-AC01-3315747EB0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0344"/>
              <a:ext cx="4524675" cy="6858000"/>
            </a:xfrm>
            <a:prstGeom prst="rect">
              <a:avLst/>
            </a:prstGeom>
          </p:spPr>
        </p:pic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0FF20353-EE63-482D-A63A-90D9D13FCF90}"/>
                </a:ext>
              </a:extLst>
            </p:cNvPr>
            <p:cNvSpPr/>
            <p:nvPr/>
          </p:nvSpPr>
          <p:spPr>
            <a:xfrm>
              <a:off x="787439" y="-691041"/>
              <a:ext cx="2087592" cy="2087592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菱形 20">
            <a:extLst>
              <a:ext uri="{FF2B5EF4-FFF2-40B4-BE49-F238E27FC236}">
                <a16:creationId xmlns:a16="http://schemas.microsoft.com/office/drawing/2014/main" id="{58F6314B-19A6-4ACE-9F74-A5D3A194905E}"/>
              </a:ext>
            </a:extLst>
          </p:cNvPr>
          <p:cNvSpPr/>
          <p:nvPr/>
        </p:nvSpPr>
        <p:spPr>
          <a:xfrm>
            <a:off x="5819771" y="-691041"/>
            <a:ext cx="3042372" cy="3042372"/>
          </a:xfrm>
          <a:prstGeom prst="diamond">
            <a:avLst/>
          </a:prstGeom>
          <a:solidFill>
            <a:srgbClr val="518A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553200" y="106870"/>
            <a:ext cx="1575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第三部分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2F2A830C-0A30-4947-8A67-DECCEA988277}"/>
              </a:ext>
            </a:extLst>
          </p:cNvPr>
          <p:cNvSpPr/>
          <p:nvPr/>
        </p:nvSpPr>
        <p:spPr>
          <a:xfrm>
            <a:off x="9573357" y="5034023"/>
            <a:ext cx="3042372" cy="3042372"/>
          </a:xfrm>
          <a:prstGeom prst="diamond">
            <a:avLst/>
          </a:prstGeom>
          <a:solidFill>
            <a:srgbClr val="E788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691A7EA6-6D19-4C12-BD35-757E9ADF02BC}"/>
              </a:ext>
            </a:extLst>
          </p:cNvPr>
          <p:cNvSpPr/>
          <p:nvPr/>
        </p:nvSpPr>
        <p:spPr>
          <a:xfrm>
            <a:off x="8584164" y="5566016"/>
            <a:ext cx="1978386" cy="1978386"/>
          </a:xfrm>
          <a:prstGeom prst="diamond">
            <a:avLst/>
          </a:prstGeom>
          <a:solidFill>
            <a:srgbClr val="518A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016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 animBg="1"/>
      <p:bldP spid="16" grpId="0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13C90-67EF-44D9-9C99-AF0EB1668EE1}"/>
              </a:ext>
            </a:extLst>
          </p:cNvPr>
          <p:cNvGrpSpPr/>
          <p:nvPr/>
        </p:nvGrpSpPr>
        <p:grpSpPr>
          <a:xfrm>
            <a:off x="10820400" y="6400800"/>
            <a:ext cx="1371600" cy="914400"/>
            <a:chOff x="10820400" y="6400800"/>
            <a:chExt cx="1371600" cy="914400"/>
          </a:xfrm>
        </p:grpSpPr>
        <p:sp>
          <p:nvSpPr>
            <p:cNvPr id="23" name="菱形 22">
              <a:extLst>
                <a:ext uri="{FF2B5EF4-FFF2-40B4-BE49-F238E27FC236}">
                  <a16:creationId xmlns:a16="http://schemas.microsoft.com/office/drawing/2014/main" id="{4BA1CDB3-BE35-4D14-A260-BED7FE9572BD}"/>
                </a:ext>
              </a:extLst>
            </p:cNvPr>
            <p:cNvSpPr/>
            <p:nvPr/>
          </p:nvSpPr>
          <p:spPr>
            <a:xfrm>
              <a:off x="11277600" y="6400800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菱形 26">
              <a:extLst>
                <a:ext uri="{FF2B5EF4-FFF2-40B4-BE49-F238E27FC236}">
                  <a16:creationId xmlns:a16="http://schemas.microsoft.com/office/drawing/2014/main" id="{EB00FAB9-73CD-4619-8E23-2D14B5E77E09}"/>
                </a:ext>
              </a:extLst>
            </p:cNvPr>
            <p:cNvSpPr/>
            <p:nvPr/>
          </p:nvSpPr>
          <p:spPr>
            <a:xfrm>
              <a:off x="10820400" y="6400800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C7263EA-3BA9-4765-9D23-09C230F2BB33}"/>
              </a:ext>
            </a:extLst>
          </p:cNvPr>
          <p:cNvGrpSpPr/>
          <p:nvPr/>
        </p:nvGrpSpPr>
        <p:grpSpPr>
          <a:xfrm>
            <a:off x="-457200" y="348531"/>
            <a:ext cx="3495513" cy="914400"/>
            <a:chOff x="-457200" y="348531"/>
            <a:chExt cx="3495513" cy="91440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9982361-B0FA-4E79-9E8E-ECC5A9C369B5}"/>
                </a:ext>
              </a:extLst>
            </p:cNvPr>
            <p:cNvGrpSpPr/>
            <p:nvPr/>
          </p:nvGrpSpPr>
          <p:grpSpPr>
            <a:xfrm>
              <a:off x="-284201" y="348531"/>
              <a:ext cx="3322514" cy="914400"/>
              <a:chOff x="-284201" y="348531"/>
              <a:chExt cx="3322514" cy="914400"/>
            </a:xfrm>
          </p:grpSpPr>
          <p:sp>
            <p:nvSpPr>
              <p:cNvPr id="38" name="TextBox 76">
                <a:extLst>
                  <a:ext uri="{FF2B5EF4-FFF2-40B4-BE49-F238E27FC236}">
                    <a16:creationId xmlns:a16="http://schemas.microsoft.com/office/drawing/2014/main" id="{28C0EB4D-2182-4929-BC16-9CB1076EC771}"/>
                  </a:ext>
                </a:extLst>
              </p:cNvPr>
              <p:cNvSpPr txBox="1"/>
              <p:nvPr/>
            </p:nvSpPr>
            <p:spPr>
              <a:xfrm>
                <a:off x="699211" y="362638"/>
                <a:ext cx="2339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实验结果展示</a:t>
                </a:r>
              </a:p>
            </p:txBody>
          </p:sp>
          <p:sp>
            <p:nvSpPr>
              <p:cNvPr id="36" name="菱形 35">
                <a:extLst>
                  <a:ext uri="{FF2B5EF4-FFF2-40B4-BE49-F238E27FC236}">
                    <a16:creationId xmlns:a16="http://schemas.microsoft.com/office/drawing/2014/main" id="{1C5FF376-210E-4C76-8599-2A6EC11131F0}"/>
                  </a:ext>
                </a:extLst>
              </p:cNvPr>
              <p:cNvSpPr/>
              <p:nvPr/>
            </p:nvSpPr>
            <p:spPr>
              <a:xfrm>
                <a:off x="-284201" y="348531"/>
                <a:ext cx="914400" cy="914400"/>
              </a:xfrm>
              <a:prstGeom prst="diamond">
                <a:avLst/>
              </a:prstGeom>
              <a:solidFill>
                <a:srgbClr val="E788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71418584-2A02-428A-8FAA-1E52D39F690E}"/>
                </a:ext>
              </a:extLst>
            </p:cNvPr>
            <p:cNvSpPr/>
            <p:nvPr/>
          </p:nvSpPr>
          <p:spPr>
            <a:xfrm>
              <a:off x="-457200" y="348531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97D09D2-4432-437F-AE06-817589777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3" y="1357312"/>
            <a:ext cx="5762625" cy="5402461"/>
          </a:xfrm>
          <a:prstGeom prst="rect">
            <a:avLst/>
          </a:prstGeom>
        </p:spPr>
      </p:pic>
      <p:sp>
        <p:nvSpPr>
          <p:cNvPr id="14" name="TextBox 76">
            <a:extLst>
              <a:ext uri="{FF2B5EF4-FFF2-40B4-BE49-F238E27FC236}">
                <a16:creationId xmlns:a16="http://schemas.microsoft.com/office/drawing/2014/main" id="{9DD8FB9C-071D-4CA3-8AAF-8F630BA56E4B}"/>
              </a:ext>
            </a:extLst>
          </p:cNvPr>
          <p:cNvSpPr txBox="1"/>
          <p:nvPr/>
        </p:nvSpPr>
        <p:spPr>
          <a:xfrm>
            <a:off x="1298572" y="1386801"/>
            <a:ext cx="2339102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搜索树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zh-CN" dirty="0"/>
          </a:p>
          <a:p>
            <a:r>
              <a:rPr lang="en-US" altLang="zh-CN" dirty="0"/>
              <a:t>h(n)=</a:t>
            </a:r>
            <a:r>
              <a:rPr lang="zh-CN" altLang="zh-CN" dirty="0"/>
              <a:t>不在位数之和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024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13C90-67EF-44D9-9C99-AF0EB1668EE1}"/>
              </a:ext>
            </a:extLst>
          </p:cNvPr>
          <p:cNvGrpSpPr/>
          <p:nvPr/>
        </p:nvGrpSpPr>
        <p:grpSpPr>
          <a:xfrm>
            <a:off x="10820400" y="6400800"/>
            <a:ext cx="1371600" cy="914400"/>
            <a:chOff x="10820400" y="6400800"/>
            <a:chExt cx="1371600" cy="914400"/>
          </a:xfrm>
        </p:grpSpPr>
        <p:sp>
          <p:nvSpPr>
            <p:cNvPr id="23" name="菱形 22">
              <a:extLst>
                <a:ext uri="{FF2B5EF4-FFF2-40B4-BE49-F238E27FC236}">
                  <a16:creationId xmlns:a16="http://schemas.microsoft.com/office/drawing/2014/main" id="{4BA1CDB3-BE35-4D14-A260-BED7FE9572BD}"/>
                </a:ext>
              </a:extLst>
            </p:cNvPr>
            <p:cNvSpPr/>
            <p:nvPr/>
          </p:nvSpPr>
          <p:spPr>
            <a:xfrm>
              <a:off x="11277600" y="6400800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菱形 26">
              <a:extLst>
                <a:ext uri="{FF2B5EF4-FFF2-40B4-BE49-F238E27FC236}">
                  <a16:creationId xmlns:a16="http://schemas.microsoft.com/office/drawing/2014/main" id="{EB00FAB9-73CD-4619-8E23-2D14B5E77E09}"/>
                </a:ext>
              </a:extLst>
            </p:cNvPr>
            <p:cNvSpPr/>
            <p:nvPr/>
          </p:nvSpPr>
          <p:spPr>
            <a:xfrm>
              <a:off x="10820400" y="6400800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C7263EA-3BA9-4765-9D23-09C230F2BB33}"/>
              </a:ext>
            </a:extLst>
          </p:cNvPr>
          <p:cNvGrpSpPr/>
          <p:nvPr/>
        </p:nvGrpSpPr>
        <p:grpSpPr>
          <a:xfrm>
            <a:off x="-457200" y="348531"/>
            <a:ext cx="3495513" cy="914400"/>
            <a:chOff x="-457200" y="348531"/>
            <a:chExt cx="3495513" cy="91440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9982361-B0FA-4E79-9E8E-ECC5A9C369B5}"/>
                </a:ext>
              </a:extLst>
            </p:cNvPr>
            <p:cNvGrpSpPr/>
            <p:nvPr/>
          </p:nvGrpSpPr>
          <p:grpSpPr>
            <a:xfrm>
              <a:off x="-284201" y="348531"/>
              <a:ext cx="3322514" cy="914400"/>
              <a:chOff x="-284201" y="348531"/>
              <a:chExt cx="3322514" cy="914400"/>
            </a:xfrm>
          </p:grpSpPr>
          <p:sp>
            <p:nvSpPr>
              <p:cNvPr id="38" name="TextBox 76">
                <a:extLst>
                  <a:ext uri="{FF2B5EF4-FFF2-40B4-BE49-F238E27FC236}">
                    <a16:creationId xmlns:a16="http://schemas.microsoft.com/office/drawing/2014/main" id="{28C0EB4D-2182-4929-BC16-9CB1076EC771}"/>
                  </a:ext>
                </a:extLst>
              </p:cNvPr>
              <p:cNvSpPr txBox="1"/>
              <p:nvPr/>
            </p:nvSpPr>
            <p:spPr>
              <a:xfrm>
                <a:off x="699211" y="362638"/>
                <a:ext cx="2339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实验结果展示</a:t>
                </a:r>
              </a:p>
            </p:txBody>
          </p:sp>
          <p:sp>
            <p:nvSpPr>
              <p:cNvPr id="36" name="菱形 35">
                <a:extLst>
                  <a:ext uri="{FF2B5EF4-FFF2-40B4-BE49-F238E27FC236}">
                    <a16:creationId xmlns:a16="http://schemas.microsoft.com/office/drawing/2014/main" id="{1C5FF376-210E-4C76-8599-2A6EC11131F0}"/>
                  </a:ext>
                </a:extLst>
              </p:cNvPr>
              <p:cNvSpPr/>
              <p:nvPr/>
            </p:nvSpPr>
            <p:spPr>
              <a:xfrm>
                <a:off x="-284201" y="348531"/>
                <a:ext cx="914400" cy="914400"/>
              </a:xfrm>
              <a:prstGeom prst="diamond">
                <a:avLst/>
              </a:prstGeom>
              <a:solidFill>
                <a:srgbClr val="E788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71418584-2A02-428A-8FAA-1E52D39F690E}"/>
                </a:ext>
              </a:extLst>
            </p:cNvPr>
            <p:cNvSpPr/>
            <p:nvPr/>
          </p:nvSpPr>
          <p:spPr>
            <a:xfrm>
              <a:off x="-457200" y="348531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76">
            <a:extLst>
              <a:ext uri="{FF2B5EF4-FFF2-40B4-BE49-F238E27FC236}">
                <a16:creationId xmlns:a16="http://schemas.microsoft.com/office/drawing/2014/main" id="{9DD8FB9C-071D-4CA3-8AAF-8F630BA56E4B}"/>
              </a:ext>
            </a:extLst>
          </p:cNvPr>
          <p:cNvSpPr txBox="1"/>
          <p:nvPr/>
        </p:nvSpPr>
        <p:spPr>
          <a:xfrm>
            <a:off x="1298571" y="1386801"/>
            <a:ext cx="2635253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搜索树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zh-CN" dirty="0"/>
          </a:p>
          <a:p>
            <a:r>
              <a:rPr lang="en-US" altLang="zh-CN" dirty="0"/>
              <a:t>h(n)=</a:t>
            </a:r>
            <a:r>
              <a:rPr lang="zh-CN" altLang="zh-CN" sz="1600" dirty="0"/>
              <a:t>与目标位置的距离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D0397A-67C5-4960-AC6F-FE4FB5885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629" y="805731"/>
            <a:ext cx="6248521" cy="59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1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13C90-67EF-44D9-9C99-AF0EB1668EE1}"/>
              </a:ext>
            </a:extLst>
          </p:cNvPr>
          <p:cNvGrpSpPr/>
          <p:nvPr/>
        </p:nvGrpSpPr>
        <p:grpSpPr>
          <a:xfrm>
            <a:off x="10820400" y="6400800"/>
            <a:ext cx="1371600" cy="914400"/>
            <a:chOff x="10820400" y="6400800"/>
            <a:chExt cx="1371600" cy="914400"/>
          </a:xfrm>
        </p:grpSpPr>
        <p:sp>
          <p:nvSpPr>
            <p:cNvPr id="23" name="菱形 22">
              <a:extLst>
                <a:ext uri="{FF2B5EF4-FFF2-40B4-BE49-F238E27FC236}">
                  <a16:creationId xmlns:a16="http://schemas.microsoft.com/office/drawing/2014/main" id="{4BA1CDB3-BE35-4D14-A260-BED7FE9572BD}"/>
                </a:ext>
              </a:extLst>
            </p:cNvPr>
            <p:cNvSpPr/>
            <p:nvPr/>
          </p:nvSpPr>
          <p:spPr>
            <a:xfrm>
              <a:off x="11277600" y="6400800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菱形 26">
              <a:extLst>
                <a:ext uri="{FF2B5EF4-FFF2-40B4-BE49-F238E27FC236}">
                  <a16:creationId xmlns:a16="http://schemas.microsoft.com/office/drawing/2014/main" id="{EB00FAB9-73CD-4619-8E23-2D14B5E77E09}"/>
                </a:ext>
              </a:extLst>
            </p:cNvPr>
            <p:cNvSpPr/>
            <p:nvPr/>
          </p:nvSpPr>
          <p:spPr>
            <a:xfrm>
              <a:off x="10820400" y="6400800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C7263EA-3BA9-4765-9D23-09C230F2BB33}"/>
              </a:ext>
            </a:extLst>
          </p:cNvPr>
          <p:cNvGrpSpPr/>
          <p:nvPr/>
        </p:nvGrpSpPr>
        <p:grpSpPr>
          <a:xfrm>
            <a:off x="-457200" y="348531"/>
            <a:ext cx="3495513" cy="914400"/>
            <a:chOff x="-457200" y="348531"/>
            <a:chExt cx="3495513" cy="91440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9982361-B0FA-4E79-9E8E-ECC5A9C369B5}"/>
                </a:ext>
              </a:extLst>
            </p:cNvPr>
            <p:cNvGrpSpPr/>
            <p:nvPr/>
          </p:nvGrpSpPr>
          <p:grpSpPr>
            <a:xfrm>
              <a:off x="-284201" y="348531"/>
              <a:ext cx="3322514" cy="914400"/>
              <a:chOff x="-284201" y="348531"/>
              <a:chExt cx="3322514" cy="914400"/>
            </a:xfrm>
          </p:grpSpPr>
          <p:sp>
            <p:nvSpPr>
              <p:cNvPr id="38" name="TextBox 76">
                <a:extLst>
                  <a:ext uri="{FF2B5EF4-FFF2-40B4-BE49-F238E27FC236}">
                    <a16:creationId xmlns:a16="http://schemas.microsoft.com/office/drawing/2014/main" id="{28C0EB4D-2182-4929-BC16-9CB1076EC771}"/>
                  </a:ext>
                </a:extLst>
              </p:cNvPr>
              <p:cNvSpPr txBox="1"/>
              <p:nvPr/>
            </p:nvSpPr>
            <p:spPr>
              <a:xfrm>
                <a:off x="699211" y="362638"/>
                <a:ext cx="2339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实验结果展示</a:t>
                </a:r>
              </a:p>
            </p:txBody>
          </p:sp>
          <p:sp>
            <p:nvSpPr>
              <p:cNvPr id="36" name="菱形 35">
                <a:extLst>
                  <a:ext uri="{FF2B5EF4-FFF2-40B4-BE49-F238E27FC236}">
                    <a16:creationId xmlns:a16="http://schemas.microsoft.com/office/drawing/2014/main" id="{1C5FF376-210E-4C76-8599-2A6EC11131F0}"/>
                  </a:ext>
                </a:extLst>
              </p:cNvPr>
              <p:cNvSpPr/>
              <p:nvPr/>
            </p:nvSpPr>
            <p:spPr>
              <a:xfrm>
                <a:off x="-284201" y="348531"/>
                <a:ext cx="914400" cy="914400"/>
              </a:xfrm>
              <a:prstGeom prst="diamond">
                <a:avLst/>
              </a:prstGeom>
              <a:solidFill>
                <a:srgbClr val="E788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71418584-2A02-428A-8FAA-1E52D39F690E}"/>
                </a:ext>
              </a:extLst>
            </p:cNvPr>
            <p:cNvSpPr/>
            <p:nvPr/>
          </p:nvSpPr>
          <p:spPr>
            <a:xfrm>
              <a:off x="-457200" y="348531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76">
            <a:extLst>
              <a:ext uri="{FF2B5EF4-FFF2-40B4-BE49-F238E27FC236}">
                <a16:creationId xmlns:a16="http://schemas.microsoft.com/office/drawing/2014/main" id="{9DD8FB9C-071D-4CA3-8AAF-8F630BA56E4B}"/>
              </a:ext>
            </a:extLst>
          </p:cNvPr>
          <p:cNvSpPr txBox="1"/>
          <p:nvPr/>
        </p:nvSpPr>
        <p:spPr>
          <a:xfrm>
            <a:off x="1298571" y="1386801"/>
            <a:ext cx="2635253" cy="29546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运行截图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zh-CN" dirty="0"/>
              <a:t>初始状态为</a:t>
            </a:r>
            <a:r>
              <a:rPr lang="en-US" altLang="zh-CN" dirty="0"/>
              <a:t>1 2 3</a:t>
            </a:r>
            <a:endParaRPr lang="zh-CN" altLang="zh-CN" dirty="0"/>
          </a:p>
          <a:p>
            <a:r>
              <a:rPr lang="en-US" altLang="zh-CN" dirty="0"/>
              <a:t> 	    4 5 6	</a:t>
            </a:r>
          </a:p>
          <a:p>
            <a:r>
              <a:rPr lang="en-US" altLang="zh-CN" dirty="0"/>
              <a:t>    	    7 8 0</a:t>
            </a:r>
          </a:p>
          <a:p>
            <a:r>
              <a:rPr lang="zh-CN" altLang="en-US" dirty="0"/>
              <a:t>目标状态为</a:t>
            </a:r>
            <a:r>
              <a:rPr lang="en-US" altLang="zh-CN" dirty="0"/>
              <a:t>3 4 6</a:t>
            </a:r>
            <a:endParaRPr lang="zh-CN" altLang="zh-CN" dirty="0"/>
          </a:p>
          <a:p>
            <a:r>
              <a:rPr lang="en-US" altLang="zh-CN" dirty="0"/>
              <a:t>	    7 8 1</a:t>
            </a:r>
            <a:endParaRPr lang="zh-CN" altLang="zh-CN" dirty="0"/>
          </a:p>
          <a:p>
            <a:r>
              <a:rPr lang="en-US" altLang="zh-CN" dirty="0"/>
              <a:t>	    0 5 2</a:t>
            </a:r>
            <a:endParaRPr lang="zh-CN" altLang="zh-CN" dirty="0"/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AAA55B-36B5-4884-8A39-9F2DE5A65D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332" y="-24681"/>
            <a:ext cx="952130" cy="6858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A54CD94-3E39-4A60-ABA6-03ADEB3628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0" b="68194"/>
          <a:stretch/>
        </p:blipFill>
        <p:spPr>
          <a:xfrm>
            <a:off x="7746552" y="220327"/>
            <a:ext cx="2354016" cy="412112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203AC8B-E7AC-48B2-862B-01EB269B0114}"/>
              </a:ext>
            </a:extLst>
          </p:cNvPr>
          <p:cNvSpPr/>
          <p:nvPr/>
        </p:nvSpPr>
        <p:spPr>
          <a:xfrm>
            <a:off x="5486397" y="127179"/>
            <a:ext cx="1563464" cy="574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259F101-3428-49C8-BF43-328A00B0F7B7}"/>
              </a:ext>
            </a:extLst>
          </p:cNvPr>
          <p:cNvCxnSpPr/>
          <p:nvPr/>
        </p:nvCxnSpPr>
        <p:spPr>
          <a:xfrm>
            <a:off x="6286500" y="504825"/>
            <a:ext cx="0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2ABBFA5-0AEE-45C7-AFE0-B77C7CEAABD0}"/>
              </a:ext>
            </a:extLst>
          </p:cNvPr>
          <p:cNvCxnSpPr>
            <a:stCxn id="9" idx="3"/>
            <a:endCxn id="18" idx="1"/>
          </p:cNvCxnSpPr>
          <p:nvPr/>
        </p:nvCxnSpPr>
        <p:spPr>
          <a:xfrm flipV="1">
            <a:off x="7049861" y="2280892"/>
            <a:ext cx="696691" cy="718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0BC4CD0F-5D0A-4E51-907B-FBD86A9520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10" r="10455" b="3609"/>
          <a:stretch/>
        </p:blipFill>
        <p:spPr>
          <a:xfrm>
            <a:off x="7688036" y="4941877"/>
            <a:ext cx="2412532" cy="990601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8D90CBC-5709-4CC8-B698-854DA8BD82C7}"/>
              </a:ext>
            </a:extLst>
          </p:cNvPr>
          <p:cNvSpPr/>
          <p:nvPr/>
        </p:nvSpPr>
        <p:spPr>
          <a:xfrm>
            <a:off x="5504808" y="6276975"/>
            <a:ext cx="1563384" cy="453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7A52B23-AAF3-48CE-8FC4-406661685A1A}"/>
              </a:ext>
            </a:extLst>
          </p:cNvPr>
          <p:cNvCxnSpPr/>
          <p:nvPr/>
        </p:nvCxnSpPr>
        <p:spPr>
          <a:xfrm flipV="1">
            <a:off x="7049861" y="5541952"/>
            <a:ext cx="736152" cy="1095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5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13C90-67EF-44D9-9C99-AF0EB1668EE1}"/>
              </a:ext>
            </a:extLst>
          </p:cNvPr>
          <p:cNvGrpSpPr/>
          <p:nvPr/>
        </p:nvGrpSpPr>
        <p:grpSpPr>
          <a:xfrm>
            <a:off x="10820400" y="6400800"/>
            <a:ext cx="1371600" cy="914400"/>
            <a:chOff x="10820400" y="6400800"/>
            <a:chExt cx="1371600" cy="914400"/>
          </a:xfrm>
        </p:grpSpPr>
        <p:sp>
          <p:nvSpPr>
            <p:cNvPr id="23" name="菱形 22">
              <a:extLst>
                <a:ext uri="{FF2B5EF4-FFF2-40B4-BE49-F238E27FC236}">
                  <a16:creationId xmlns:a16="http://schemas.microsoft.com/office/drawing/2014/main" id="{4BA1CDB3-BE35-4D14-A260-BED7FE9572BD}"/>
                </a:ext>
              </a:extLst>
            </p:cNvPr>
            <p:cNvSpPr/>
            <p:nvPr/>
          </p:nvSpPr>
          <p:spPr>
            <a:xfrm>
              <a:off x="11277600" y="6400800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菱形 26">
              <a:extLst>
                <a:ext uri="{FF2B5EF4-FFF2-40B4-BE49-F238E27FC236}">
                  <a16:creationId xmlns:a16="http://schemas.microsoft.com/office/drawing/2014/main" id="{EB00FAB9-73CD-4619-8E23-2D14B5E77E09}"/>
                </a:ext>
              </a:extLst>
            </p:cNvPr>
            <p:cNvSpPr/>
            <p:nvPr/>
          </p:nvSpPr>
          <p:spPr>
            <a:xfrm>
              <a:off x="10820400" y="6400800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C7263EA-3BA9-4765-9D23-09C230F2BB33}"/>
              </a:ext>
            </a:extLst>
          </p:cNvPr>
          <p:cNvGrpSpPr/>
          <p:nvPr/>
        </p:nvGrpSpPr>
        <p:grpSpPr>
          <a:xfrm>
            <a:off x="-457200" y="348531"/>
            <a:ext cx="3495513" cy="914400"/>
            <a:chOff x="-457200" y="348531"/>
            <a:chExt cx="3495513" cy="91440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9982361-B0FA-4E79-9E8E-ECC5A9C369B5}"/>
                </a:ext>
              </a:extLst>
            </p:cNvPr>
            <p:cNvGrpSpPr/>
            <p:nvPr/>
          </p:nvGrpSpPr>
          <p:grpSpPr>
            <a:xfrm>
              <a:off x="-284201" y="348531"/>
              <a:ext cx="3322514" cy="914400"/>
              <a:chOff x="-284201" y="348531"/>
              <a:chExt cx="3322514" cy="914400"/>
            </a:xfrm>
          </p:grpSpPr>
          <p:sp>
            <p:nvSpPr>
              <p:cNvPr id="38" name="TextBox 76">
                <a:extLst>
                  <a:ext uri="{FF2B5EF4-FFF2-40B4-BE49-F238E27FC236}">
                    <a16:creationId xmlns:a16="http://schemas.microsoft.com/office/drawing/2014/main" id="{28C0EB4D-2182-4929-BC16-9CB1076EC771}"/>
                  </a:ext>
                </a:extLst>
              </p:cNvPr>
              <p:cNvSpPr txBox="1"/>
              <p:nvPr/>
            </p:nvSpPr>
            <p:spPr>
              <a:xfrm>
                <a:off x="699211" y="362638"/>
                <a:ext cx="2339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实验结果展示</a:t>
                </a:r>
              </a:p>
            </p:txBody>
          </p:sp>
          <p:sp>
            <p:nvSpPr>
              <p:cNvPr id="36" name="菱形 35">
                <a:extLst>
                  <a:ext uri="{FF2B5EF4-FFF2-40B4-BE49-F238E27FC236}">
                    <a16:creationId xmlns:a16="http://schemas.microsoft.com/office/drawing/2014/main" id="{1C5FF376-210E-4C76-8599-2A6EC11131F0}"/>
                  </a:ext>
                </a:extLst>
              </p:cNvPr>
              <p:cNvSpPr/>
              <p:nvPr/>
            </p:nvSpPr>
            <p:spPr>
              <a:xfrm>
                <a:off x="-284201" y="348531"/>
                <a:ext cx="914400" cy="914400"/>
              </a:xfrm>
              <a:prstGeom prst="diamond">
                <a:avLst/>
              </a:prstGeom>
              <a:solidFill>
                <a:srgbClr val="E788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71418584-2A02-428A-8FAA-1E52D39F690E}"/>
                </a:ext>
              </a:extLst>
            </p:cNvPr>
            <p:cNvSpPr/>
            <p:nvPr/>
          </p:nvSpPr>
          <p:spPr>
            <a:xfrm>
              <a:off x="-457200" y="348531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76">
            <a:extLst>
              <a:ext uri="{FF2B5EF4-FFF2-40B4-BE49-F238E27FC236}">
                <a16:creationId xmlns:a16="http://schemas.microsoft.com/office/drawing/2014/main" id="{9DD8FB9C-071D-4CA3-8AAF-8F630BA56E4B}"/>
              </a:ext>
            </a:extLst>
          </p:cNvPr>
          <p:cNvSpPr txBox="1"/>
          <p:nvPr/>
        </p:nvSpPr>
        <p:spPr>
          <a:xfrm>
            <a:off x="1298571" y="1386801"/>
            <a:ext cx="2635253" cy="12926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启发函数比较表</a:t>
            </a: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zh-CN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259F101-3428-49C8-BF43-328A00B0F7B7}"/>
              </a:ext>
            </a:extLst>
          </p:cNvPr>
          <p:cNvCxnSpPr/>
          <p:nvPr/>
        </p:nvCxnSpPr>
        <p:spPr>
          <a:xfrm>
            <a:off x="6286500" y="504825"/>
            <a:ext cx="0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DA010FA-EE29-4492-A299-70EA3AA90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847" y="2238377"/>
            <a:ext cx="9847306" cy="26669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AD9D46-71AB-47FA-ADEC-1AF62BC65A98}"/>
              </a:ext>
            </a:extLst>
          </p:cNvPr>
          <p:cNvSpPr txBox="1"/>
          <p:nvPr/>
        </p:nvSpPr>
        <p:spPr>
          <a:xfrm>
            <a:off x="1308095" y="5295266"/>
            <a:ext cx="8562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分析：</a:t>
            </a:r>
            <a:r>
              <a:rPr lang="en-US" altLang="zh-CN" dirty="0"/>
              <a:t>A*</a:t>
            </a:r>
            <a:r>
              <a:rPr lang="zh-CN" altLang="zh-CN" dirty="0"/>
              <a:t>算法本身具有完备性和最优性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</a:t>
            </a:r>
            <a:r>
              <a:rPr lang="zh-CN" altLang="zh-CN" dirty="0"/>
              <a:t>根据输入</a:t>
            </a:r>
            <a:r>
              <a:rPr lang="en-US" altLang="zh-CN" dirty="0"/>
              <a:t>-</a:t>
            </a:r>
            <a:r>
              <a:rPr lang="zh-CN" altLang="zh-CN" dirty="0"/>
              <a:t>运行时间表，</a:t>
            </a:r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(n)</a:t>
            </a:r>
            <a:r>
              <a:rPr lang="zh-CN" altLang="zh-CN" dirty="0"/>
              <a:t>作为启发函数时间复杂度更低。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12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725004" y="3730360"/>
            <a:ext cx="3865161" cy="1428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40700"/>
                </a:solidFill>
                <a:cs typeface="+mn-ea"/>
                <a:sym typeface="+mn-lt"/>
              </a:rPr>
              <a:t>实验中存在的问题及解决方案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40700"/>
                </a:solidFill>
                <a:cs typeface="+mn-ea"/>
                <a:sym typeface="+mn-lt"/>
              </a:rPr>
              <a:t>心得体会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40700"/>
                </a:solidFill>
                <a:cs typeface="+mn-ea"/>
                <a:sym typeface="+mn-lt"/>
              </a:rPr>
              <a:t>后续改进方向</a:t>
            </a:r>
          </a:p>
        </p:txBody>
      </p:sp>
      <p:sp>
        <p:nvSpPr>
          <p:cNvPr id="15" name="TextBox 76"/>
          <p:cNvSpPr txBox="1"/>
          <p:nvPr/>
        </p:nvSpPr>
        <p:spPr>
          <a:xfrm>
            <a:off x="5363433" y="2937034"/>
            <a:ext cx="3949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E78888"/>
                </a:solidFill>
                <a:cs typeface="+mn-ea"/>
                <a:sym typeface="+mn-lt"/>
              </a:rPr>
              <a:t>总结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05CE63D-AFF3-4510-9625-69237E8C42A3}"/>
              </a:ext>
            </a:extLst>
          </p:cNvPr>
          <p:cNvGrpSpPr/>
          <p:nvPr/>
        </p:nvGrpSpPr>
        <p:grpSpPr>
          <a:xfrm>
            <a:off x="0" y="-691041"/>
            <a:ext cx="4524675" cy="7538697"/>
            <a:chOff x="0" y="-691041"/>
            <a:chExt cx="4524675" cy="753869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43A45A8-AFB9-4A6C-AC01-3315747EB0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0344"/>
              <a:ext cx="4524675" cy="6858000"/>
            </a:xfrm>
            <a:prstGeom prst="rect">
              <a:avLst/>
            </a:prstGeom>
          </p:spPr>
        </p:pic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0FF20353-EE63-482D-A63A-90D9D13FCF90}"/>
                </a:ext>
              </a:extLst>
            </p:cNvPr>
            <p:cNvSpPr/>
            <p:nvPr/>
          </p:nvSpPr>
          <p:spPr>
            <a:xfrm>
              <a:off x="787439" y="-691041"/>
              <a:ext cx="2087592" cy="2087592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菱形 20">
            <a:extLst>
              <a:ext uri="{FF2B5EF4-FFF2-40B4-BE49-F238E27FC236}">
                <a16:creationId xmlns:a16="http://schemas.microsoft.com/office/drawing/2014/main" id="{58F6314B-19A6-4ACE-9F74-A5D3A194905E}"/>
              </a:ext>
            </a:extLst>
          </p:cNvPr>
          <p:cNvSpPr/>
          <p:nvPr/>
        </p:nvSpPr>
        <p:spPr>
          <a:xfrm>
            <a:off x="5819771" y="-691041"/>
            <a:ext cx="3042372" cy="3042372"/>
          </a:xfrm>
          <a:prstGeom prst="diamond">
            <a:avLst/>
          </a:prstGeom>
          <a:solidFill>
            <a:srgbClr val="518A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553200" y="106870"/>
            <a:ext cx="1575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第四部分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2F2A830C-0A30-4947-8A67-DECCEA988277}"/>
              </a:ext>
            </a:extLst>
          </p:cNvPr>
          <p:cNvSpPr/>
          <p:nvPr/>
        </p:nvSpPr>
        <p:spPr>
          <a:xfrm>
            <a:off x="9573357" y="5034023"/>
            <a:ext cx="3042372" cy="3042372"/>
          </a:xfrm>
          <a:prstGeom prst="diamond">
            <a:avLst/>
          </a:prstGeom>
          <a:solidFill>
            <a:srgbClr val="E788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691A7EA6-6D19-4C12-BD35-757E9ADF02BC}"/>
              </a:ext>
            </a:extLst>
          </p:cNvPr>
          <p:cNvSpPr/>
          <p:nvPr/>
        </p:nvSpPr>
        <p:spPr>
          <a:xfrm>
            <a:off x="8584164" y="5566016"/>
            <a:ext cx="1978386" cy="1978386"/>
          </a:xfrm>
          <a:prstGeom prst="diamond">
            <a:avLst/>
          </a:prstGeom>
          <a:solidFill>
            <a:srgbClr val="518A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064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 animBg="1"/>
      <p:bldP spid="16" grpId="0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26107" y="2260191"/>
            <a:ext cx="9951493" cy="3711984"/>
          </a:xfrm>
          <a:prstGeom prst="rect">
            <a:avLst/>
          </a:prstGeom>
          <a:noFill/>
          <a:ln w="28575">
            <a:solidFill>
              <a:srgbClr val="518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00175" y="2562608"/>
            <a:ext cx="5291837" cy="1109984"/>
            <a:chOff x="1698622" y="2562608"/>
            <a:chExt cx="4438209" cy="1109984"/>
          </a:xfrm>
        </p:grpSpPr>
        <p:sp>
          <p:nvSpPr>
            <p:cNvPr id="7" name="TextBox 76"/>
            <p:cNvSpPr txBox="1"/>
            <p:nvPr/>
          </p:nvSpPr>
          <p:spPr>
            <a:xfrm>
              <a:off x="1698622" y="2562608"/>
              <a:ext cx="17336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问题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98622" y="2962718"/>
              <a:ext cx="4438209" cy="7098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dirty="0"/>
                <a:t>如何处理</a:t>
              </a:r>
              <a:r>
                <a:rPr lang="en-US" altLang="zh-CN" dirty="0"/>
                <a:t>open</a:t>
              </a:r>
              <a:r>
                <a:rPr lang="zh-CN" altLang="zh-CN" dirty="0"/>
                <a:t>表中存在多个评估函数值最小的节点</a:t>
              </a:r>
              <a:r>
                <a:rPr lang="zh-CN" altLang="en-US" dirty="0"/>
                <a:t>？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B80511B-FB94-4032-84B7-6E649FEF7B15}"/>
              </a:ext>
            </a:extLst>
          </p:cNvPr>
          <p:cNvGrpSpPr/>
          <p:nvPr/>
        </p:nvGrpSpPr>
        <p:grpSpPr>
          <a:xfrm>
            <a:off x="10820400" y="6400800"/>
            <a:ext cx="1371600" cy="914400"/>
            <a:chOff x="10820400" y="6400800"/>
            <a:chExt cx="1371600" cy="914400"/>
          </a:xfrm>
        </p:grpSpPr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44C94DBE-CF4F-4448-A1DB-95BFBA17E951}"/>
                </a:ext>
              </a:extLst>
            </p:cNvPr>
            <p:cNvSpPr/>
            <p:nvPr/>
          </p:nvSpPr>
          <p:spPr>
            <a:xfrm>
              <a:off x="11277600" y="6400800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菱形 15">
              <a:extLst>
                <a:ext uri="{FF2B5EF4-FFF2-40B4-BE49-F238E27FC236}">
                  <a16:creationId xmlns:a16="http://schemas.microsoft.com/office/drawing/2014/main" id="{E3754200-393B-47BF-9EB0-41FD9478A722}"/>
                </a:ext>
              </a:extLst>
            </p:cNvPr>
            <p:cNvSpPr/>
            <p:nvPr/>
          </p:nvSpPr>
          <p:spPr>
            <a:xfrm>
              <a:off x="10820400" y="6400800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45EF686-6E9F-4BF9-96B4-9E7378272014}"/>
              </a:ext>
            </a:extLst>
          </p:cNvPr>
          <p:cNvGrpSpPr/>
          <p:nvPr/>
        </p:nvGrpSpPr>
        <p:grpSpPr>
          <a:xfrm>
            <a:off x="-457200" y="348531"/>
            <a:ext cx="2059222" cy="914400"/>
            <a:chOff x="-457200" y="348531"/>
            <a:chExt cx="2059222" cy="9144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7558F80-C8A9-4E30-9BF0-AAE25F87E820}"/>
                </a:ext>
              </a:extLst>
            </p:cNvPr>
            <p:cNvGrpSpPr/>
            <p:nvPr/>
          </p:nvGrpSpPr>
          <p:grpSpPr>
            <a:xfrm>
              <a:off x="-284201" y="348531"/>
              <a:ext cx="1886223" cy="914400"/>
              <a:chOff x="-284201" y="348531"/>
              <a:chExt cx="1886223" cy="914400"/>
            </a:xfrm>
          </p:grpSpPr>
          <p:sp>
            <p:nvSpPr>
              <p:cNvPr id="15" name="TextBox 76"/>
              <p:cNvSpPr txBox="1"/>
              <p:nvPr/>
            </p:nvSpPr>
            <p:spPr>
              <a:xfrm>
                <a:off x="699211" y="362638"/>
                <a:ext cx="902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总结</a:t>
                </a:r>
              </a:p>
            </p:txBody>
          </p:sp>
          <p:sp>
            <p:nvSpPr>
              <p:cNvPr id="4" name="菱形 3">
                <a:extLst>
                  <a:ext uri="{FF2B5EF4-FFF2-40B4-BE49-F238E27FC236}">
                    <a16:creationId xmlns:a16="http://schemas.microsoft.com/office/drawing/2014/main" id="{76A32FC6-9624-43E6-BBAA-ED8DBBFEA401}"/>
                  </a:ext>
                </a:extLst>
              </p:cNvPr>
              <p:cNvSpPr/>
              <p:nvPr/>
            </p:nvSpPr>
            <p:spPr>
              <a:xfrm>
                <a:off x="-284201" y="348531"/>
                <a:ext cx="914400" cy="914400"/>
              </a:xfrm>
              <a:prstGeom prst="diamond">
                <a:avLst/>
              </a:prstGeom>
              <a:solidFill>
                <a:srgbClr val="E788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菱形 16">
              <a:extLst>
                <a:ext uri="{FF2B5EF4-FFF2-40B4-BE49-F238E27FC236}">
                  <a16:creationId xmlns:a16="http://schemas.microsoft.com/office/drawing/2014/main" id="{E01E9BB9-60C2-4BA0-8106-0D31D5AA1859}"/>
                </a:ext>
              </a:extLst>
            </p:cNvPr>
            <p:cNvSpPr/>
            <p:nvPr/>
          </p:nvSpPr>
          <p:spPr>
            <a:xfrm>
              <a:off x="-457200" y="348531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7FBE7E62-19BA-489B-A3D7-C291C98AD8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0256" y="1553018"/>
            <a:ext cx="4229100" cy="281940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46C366FD-E251-473B-A178-CCE25208330E}"/>
              </a:ext>
            </a:extLst>
          </p:cNvPr>
          <p:cNvGrpSpPr/>
          <p:nvPr/>
        </p:nvGrpSpPr>
        <p:grpSpPr>
          <a:xfrm>
            <a:off x="1452263" y="4034160"/>
            <a:ext cx="6120112" cy="1902444"/>
            <a:chOff x="1698622" y="2562608"/>
            <a:chExt cx="5132875" cy="1902444"/>
          </a:xfrm>
        </p:grpSpPr>
        <p:sp>
          <p:nvSpPr>
            <p:cNvPr id="19" name="TextBox 76">
              <a:extLst>
                <a:ext uri="{FF2B5EF4-FFF2-40B4-BE49-F238E27FC236}">
                  <a16:creationId xmlns:a16="http://schemas.microsoft.com/office/drawing/2014/main" id="{16381210-BD21-4B53-90F3-675E22505497}"/>
                </a:ext>
              </a:extLst>
            </p:cNvPr>
            <p:cNvSpPr txBox="1"/>
            <p:nvPr/>
          </p:nvSpPr>
          <p:spPr>
            <a:xfrm>
              <a:off x="1698622" y="2562608"/>
              <a:ext cx="17336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解决方案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CFC1E1E-B940-4225-91EE-6E3630AB0D3B}"/>
                </a:ext>
              </a:extLst>
            </p:cNvPr>
            <p:cNvSpPr txBox="1"/>
            <p:nvPr/>
          </p:nvSpPr>
          <p:spPr>
            <a:xfrm>
              <a:off x="1698622" y="2962718"/>
              <a:ext cx="5132875" cy="150233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/>
                <a:t> </a:t>
              </a:r>
              <a:r>
                <a:rPr lang="en-US" altLang="zh-CN" dirty="0"/>
                <a:t>        </a:t>
              </a:r>
              <a:r>
                <a:rPr lang="zh-CN" altLang="en-US" dirty="0"/>
                <a:t>扩展所有评估函数值最小的节点，这样可以避免评估函数对节点区分度不大的缺陷，一定程度上减少不必要的搜索过程，缺点是牺牲了空间复杂度。</a:t>
              </a:r>
              <a:endParaRPr lang="en-US" altLang="zh-CN" dirty="0"/>
            </a:p>
            <a:p>
              <a:pPr>
                <a:lnSpc>
                  <a:spcPct val="130000"/>
                </a:lnSpc>
              </a:pPr>
              <a:r>
                <a:rPr lang="zh-CN" altLang="en-US" dirty="0"/>
                <a:t>        利用一个向量表示的优先队列，解决了该问题。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66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菱形 5">
            <a:extLst>
              <a:ext uri="{FF2B5EF4-FFF2-40B4-BE49-F238E27FC236}">
                <a16:creationId xmlns:a16="http://schemas.microsoft.com/office/drawing/2014/main" id="{B34CC61F-451B-413C-96C7-7763736B5663}"/>
              </a:ext>
            </a:extLst>
          </p:cNvPr>
          <p:cNvSpPr/>
          <p:nvPr/>
        </p:nvSpPr>
        <p:spPr>
          <a:xfrm>
            <a:off x="5819771" y="-691041"/>
            <a:ext cx="3042372" cy="3042372"/>
          </a:xfrm>
          <a:prstGeom prst="diamond">
            <a:avLst/>
          </a:prstGeom>
          <a:solidFill>
            <a:srgbClr val="518A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 Box 3"/>
          <p:cNvSpPr>
            <a:spLocks noChangeArrowheads="1"/>
          </p:cNvSpPr>
          <p:nvPr/>
        </p:nvSpPr>
        <p:spPr bwMode="auto">
          <a:xfrm>
            <a:off x="6453534" y="190396"/>
            <a:ext cx="1774845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COMPANY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26133" y="3090681"/>
            <a:ext cx="3525617" cy="699076"/>
            <a:chOff x="6989224" y="1373248"/>
            <a:chExt cx="3525617" cy="699076"/>
          </a:xfrm>
        </p:grpSpPr>
        <p:sp>
          <p:nvSpPr>
            <p:cNvPr id="13" name="椭圆 1"/>
            <p:cNvSpPr>
              <a:spLocks noChangeArrowheads="1"/>
            </p:cNvSpPr>
            <p:nvPr/>
          </p:nvSpPr>
          <p:spPr bwMode="auto">
            <a:xfrm>
              <a:off x="6989224" y="1373248"/>
              <a:ext cx="678005" cy="678005"/>
            </a:xfrm>
            <a:prstGeom prst="rect">
              <a:avLst/>
            </a:prstGeom>
            <a:solidFill>
              <a:srgbClr val="4D8DA1"/>
            </a:solidFill>
            <a:ln w="28575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TextBox 32"/>
            <p:cNvSpPr txBox="1">
              <a:spLocks noChangeArrowheads="1"/>
            </p:cNvSpPr>
            <p:nvPr/>
          </p:nvSpPr>
          <p:spPr bwMode="auto">
            <a:xfrm>
              <a:off x="7053151" y="1446071"/>
              <a:ext cx="5132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805299" y="1764547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1400" dirty="0">
                <a:solidFill>
                  <a:srgbClr val="140700"/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76"/>
            <p:cNvSpPr txBox="1"/>
            <p:nvPr/>
          </p:nvSpPr>
          <p:spPr>
            <a:xfrm>
              <a:off x="7816091" y="1530685"/>
              <a:ext cx="269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zh-CN" sz="2800" dirty="0">
                  <a:solidFill>
                    <a:srgbClr val="140700"/>
                  </a:solidFill>
                  <a:cs typeface="+mn-ea"/>
                </a:rPr>
                <a:t>实验概述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26133" y="4692280"/>
            <a:ext cx="3506563" cy="678005"/>
            <a:chOff x="6989224" y="2532519"/>
            <a:chExt cx="3506563" cy="678005"/>
          </a:xfrm>
        </p:grpSpPr>
        <p:sp>
          <p:nvSpPr>
            <p:cNvPr id="17" name="椭圆 1"/>
            <p:cNvSpPr>
              <a:spLocks noChangeArrowheads="1"/>
            </p:cNvSpPr>
            <p:nvPr/>
          </p:nvSpPr>
          <p:spPr bwMode="auto">
            <a:xfrm>
              <a:off x="6989224" y="2532519"/>
              <a:ext cx="678005" cy="678005"/>
            </a:xfrm>
            <a:prstGeom prst="rect">
              <a:avLst/>
            </a:prstGeom>
            <a:solidFill>
              <a:srgbClr val="E78888"/>
            </a:solidFill>
            <a:ln w="28575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7053151" y="2605343"/>
              <a:ext cx="5741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TextBox 76"/>
            <p:cNvSpPr txBox="1"/>
            <p:nvPr/>
          </p:nvSpPr>
          <p:spPr>
            <a:xfrm>
              <a:off x="7797037" y="2624690"/>
              <a:ext cx="269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dirty="0">
                  <a:solidFill>
                    <a:srgbClr val="140700"/>
                  </a:solidFill>
                  <a:cs typeface="+mn-ea"/>
                </a:rPr>
                <a:t>实验过程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693223" y="3090682"/>
            <a:ext cx="3608588" cy="678005"/>
            <a:chOff x="6989224" y="3694490"/>
            <a:chExt cx="3608588" cy="678005"/>
          </a:xfrm>
        </p:grpSpPr>
        <p:sp>
          <p:nvSpPr>
            <p:cNvPr id="21" name="椭圆 1"/>
            <p:cNvSpPr>
              <a:spLocks noChangeArrowheads="1"/>
            </p:cNvSpPr>
            <p:nvPr/>
          </p:nvSpPr>
          <p:spPr bwMode="auto">
            <a:xfrm>
              <a:off x="6989224" y="3694490"/>
              <a:ext cx="678005" cy="678005"/>
            </a:xfrm>
            <a:prstGeom prst="rect">
              <a:avLst/>
            </a:prstGeom>
            <a:solidFill>
              <a:srgbClr val="E78888"/>
            </a:solidFill>
            <a:ln w="28575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TextBox 32"/>
            <p:cNvSpPr txBox="1">
              <a:spLocks noChangeArrowheads="1"/>
            </p:cNvSpPr>
            <p:nvPr/>
          </p:nvSpPr>
          <p:spPr bwMode="auto">
            <a:xfrm>
              <a:off x="7053151" y="3767313"/>
              <a:ext cx="57099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7899062" y="3849274"/>
              <a:ext cx="269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140700"/>
                  </a:solidFill>
                  <a:cs typeface="+mn-ea"/>
                  <a:sym typeface="+mn-lt"/>
                </a:rPr>
                <a:t>方案设计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93223" y="4692280"/>
            <a:ext cx="3524349" cy="678005"/>
            <a:chOff x="6989224" y="4849874"/>
            <a:chExt cx="3524349" cy="678005"/>
          </a:xfrm>
        </p:grpSpPr>
        <p:sp>
          <p:nvSpPr>
            <p:cNvPr id="25" name="椭圆 1"/>
            <p:cNvSpPr>
              <a:spLocks noChangeArrowheads="1"/>
            </p:cNvSpPr>
            <p:nvPr/>
          </p:nvSpPr>
          <p:spPr bwMode="auto">
            <a:xfrm>
              <a:off x="6989224" y="4849874"/>
              <a:ext cx="678005" cy="678005"/>
            </a:xfrm>
            <a:prstGeom prst="rect">
              <a:avLst/>
            </a:prstGeom>
            <a:solidFill>
              <a:srgbClr val="4D8DA1"/>
            </a:solidFill>
            <a:ln w="28575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TextBox 32"/>
            <p:cNvSpPr txBox="1">
              <a:spLocks noChangeArrowheads="1"/>
            </p:cNvSpPr>
            <p:nvPr/>
          </p:nvSpPr>
          <p:spPr bwMode="auto">
            <a:xfrm>
              <a:off x="7053151" y="4922696"/>
              <a:ext cx="57579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TextBox 76"/>
            <p:cNvSpPr txBox="1"/>
            <p:nvPr/>
          </p:nvSpPr>
          <p:spPr>
            <a:xfrm>
              <a:off x="7814823" y="4922696"/>
              <a:ext cx="269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zh-CN" sz="2800" dirty="0">
                  <a:solidFill>
                    <a:srgbClr val="140700"/>
                  </a:solidFill>
                  <a:cs typeface="+mn-ea"/>
                </a:rPr>
                <a:t>总结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C3C3401-ADD1-4CA2-819D-454A46C47F16}"/>
              </a:ext>
            </a:extLst>
          </p:cNvPr>
          <p:cNvGrpSpPr/>
          <p:nvPr/>
        </p:nvGrpSpPr>
        <p:grpSpPr>
          <a:xfrm>
            <a:off x="0" y="-691041"/>
            <a:ext cx="4524675" cy="7538697"/>
            <a:chOff x="0" y="-691041"/>
            <a:chExt cx="4524675" cy="7538697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E5690A90-5116-4EC9-99AC-E73BDCCC1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0344"/>
              <a:ext cx="4524675" cy="6858000"/>
            </a:xfrm>
            <a:prstGeom prst="rect">
              <a:avLst/>
            </a:prstGeom>
          </p:spPr>
        </p:pic>
        <p:sp>
          <p:nvSpPr>
            <p:cNvPr id="4" name="菱形 3">
              <a:extLst>
                <a:ext uri="{FF2B5EF4-FFF2-40B4-BE49-F238E27FC236}">
                  <a16:creationId xmlns:a16="http://schemas.microsoft.com/office/drawing/2014/main" id="{559F4AB7-32C9-4A82-8BCA-D454C3317B04}"/>
                </a:ext>
              </a:extLst>
            </p:cNvPr>
            <p:cNvSpPr/>
            <p:nvPr/>
          </p:nvSpPr>
          <p:spPr>
            <a:xfrm>
              <a:off x="787439" y="-691041"/>
              <a:ext cx="2087592" cy="2087592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13C90-67EF-44D9-9C99-AF0EB1668EE1}"/>
              </a:ext>
            </a:extLst>
          </p:cNvPr>
          <p:cNvGrpSpPr/>
          <p:nvPr/>
        </p:nvGrpSpPr>
        <p:grpSpPr>
          <a:xfrm>
            <a:off x="10820400" y="6400800"/>
            <a:ext cx="1371600" cy="914400"/>
            <a:chOff x="10820400" y="6400800"/>
            <a:chExt cx="1371600" cy="914400"/>
          </a:xfrm>
        </p:grpSpPr>
        <p:sp>
          <p:nvSpPr>
            <p:cNvPr id="23" name="菱形 22">
              <a:extLst>
                <a:ext uri="{FF2B5EF4-FFF2-40B4-BE49-F238E27FC236}">
                  <a16:creationId xmlns:a16="http://schemas.microsoft.com/office/drawing/2014/main" id="{4BA1CDB3-BE35-4D14-A260-BED7FE9572BD}"/>
                </a:ext>
              </a:extLst>
            </p:cNvPr>
            <p:cNvSpPr/>
            <p:nvPr/>
          </p:nvSpPr>
          <p:spPr>
            <a:xfrm>
              <a:off x="11277600" y="6400800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菱形 26">
              <a:extLst>
                <a:ext uri="{FF2B5EF4-FFF2-40B4-BE49-F238E27FC236}">
                  <a16:creationId xmlns:a16="http://schemas.microsoft.com/office/drawing/2014/main" id="{EB00FAB9-73CD-4619-8E23-2D14B5E77E09}"/>
                </a:ext>
              </a:extLst>
            </p:cNvPr>
            <p:cNvSpPr/>
            <p:nvPr/>
          </p:nvSpPr>
          <p:spPr>
            <a:xfrm>
              <a:off x="10820400" y="6400800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C7263EA-3BA9-4765-9D23-09C230F2BB33}"/>
              </a:ext>
            </a:extLst>
          </p:cNvPr>
          <p:cNvGrpSpPr/>
          <p:nvPr/>
        </p:nvGrpSpPr>
        <p:grpSpPr>
          <a:xfrm>
            <a:off x="-457200" y="348531"/>
            <a:ext cx="1087399" cy="914400"/>
            <a:chOff x="-457200" y="348531"/>
            <a:chExt cx="1087399" cy="914400"/>
          </a:xfrm>
        </p:grpSpPr>
        <p:sp>
          <p:nvSpPr>
            <p:cNvPr id="36" name="菱形 35">
              <a:extLst>
                <a:ext uri="{FF2B5EF4-FFF2-40B4-BE49-F238E27FC236}">
                  <a16:creationId xmlns:a16="http://schemas.microsoft.com/office/drawing/2014/main" id="{1C5FF376-210E-4C76-8599-2A6EC11131F0}"/>
                </a:ext>
              </a:extLst>
            </p:cNvPr>
            <p:cNvSpPr/>
            <p:nvPr/>
          </p:nvSpPr>
          <p:spPr>
            <a:xfrm>
              <a:off x="-284201" y="348531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71418584-2A02-428A-8FAA-1E52D39F690E}"/>
                </a:ext>
              </a:extLst>
            </p:cNvPr>
            <p:cNvSpPr/>
            <p:nvPr/>
          </p:nvSpPr>
          <p:spPr>
            <a:xfrm>
              <a:off x="-457200" y="348531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TextBox 76">
            <a:extLst>
              <a:ext uri="{FF2B5EF4-FFF2-40B4-BE49-F238E27FC236}">
                <a16:creationId xmlns:a16="http://schemas.microsoft.com/office/drawing/2014/main" id="{4FCBCDB4-DF74-458F-96C7-3D63EAEEF02E}"/>
              </a:ext>
            </a:extLst>
          </p:cNvPr>
          <p:cNvSpPr txBox="1"/>
          <p:nvPr/>
        </p:nvSpPr>
        <p:spPr>
          <a:xfrm>
            <a:off x="699211" y="3626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5624BB0-1214-4A97-BAF1-A4B09ADB9218}"/>
              </a:ext>
            </a:extLst>
          </p:cNvPr>
          <p:cNvSpPr/>
          <p:nvPr/>
        </p:nvSpPr>
        <p:spPr>
          <a:xfrm>
            <a:off x="1326107" y="2260191"/>
            <a:ext cx="9951493" cy="3407184"/>
          </a:xfrm>
          <a:prstGeom prst="rect">
            <a:avLst/>
          </a:prstGeom>
          <a:noFill/>
          <a:ln w="28575">
            <a:solidFill>
              <a:srgbClr val="518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AC9EA34-ECB7-4386-908C-4079A678E20C}"/>
              </a:ext>
            </a:extLst>
          </p:cNvPr>
          <p:cNvGrpSpPr/>
          <p:nvPr/>
        </p:nvGrpSpPr>
        <p:grpSpPr>
          <a:xfrm>
            <a:off x="1409699" y="2562608"/>
            <a:ext cx="5019675" cy="2075569"/>
            <a:chOff x="1409700" y="2562608"/>
            <a:chExt cx="4518022" cy="2075569"/>
          </a:xfrm>
        </p:grpSpPr>
        <p:sp>
          <p:nvSpPr>
            <p:cNvPr id="28" name="TextBox 76">
              <a:extLst>
                <a:ext uri="{FF2B5EF4-FFF2-40B4-BE49-F238E27FC236}">
                  <a16:creationId xmlns:a16="http://schemas.microsoft.com/office/drawing/2014/main" id="{B358E842-CC53-4B59-AB06-BAAF949E06D7}"/>
                </a:ext>
              </a:extLst>
            </p:cNvPr>
            <p:cNvSpPr txBox="1"/>
            <p:nvPr/>
          </p:nvSpPr>
          <p:spPr>
            <a:xfrm>
              <a:off x="1698622" y="2562608"/>
              <a:ext cx="17336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心得体会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6B04D82-1FE8-4BDB-A2CE-65B1827332B5}"/>
                </a:ext>
              </a:extLst>
            </p:cNvPr>
            <p:cNvSpPr txBox="1"/>
            <p:nvPr/>
          </p:nvSpPr>
          <p:spPr>
            <a:xfrm>
              <a:off x="1409700" y="2962718"/>
              <a:ext cx="4518022" cy="167545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dirty="0"/>
                <a:t>加深了对</a:t>
              </a:r>
              <a:r>
                <a:rPr lang="en-US" altLang="zh-CN" dirty="0"/>
                <a:t>A*</a:t>
              </a:r>
              <a:r>
                <a:rPr lang="zh-CN" altLang="zh-CN" dirty="0"/>
                <a:t>算法搜索过程的理解</a:t>
              </a:r>
              <a:endParaRPr lang="en-US" altLang="zh-CN" dirty="0"/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dirty="0"/>
                <a:t>发现启发式函数与</a:t>
              </a:r>
              <a:r>
                <a:rPr lang="en-US" altLang="zh-CN" dirty="0"/>
                <a:t>A*</a:t>
              </a:r>
              <a:r>
                <a:rPr lang="zh-CN" altLang="zh-CN" dirty="0"/>
                <a:t>算法的复杂度直接相关</a:t>
              </a:r>
              <a:endParaRPr lang="en-US" altLang="zh-CN" dirty="0"/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/>
                <a:t>分</a:t>
              </a:r>
              <a:r>
                <a:rPr lang="zh-CN" altLang="zh-CN" dirty="0"/>
                <a:t>工明确，执行力强，效率较高，合作愉快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993C8017-A672-45D6-8B74-730F8DCD401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5160" y="1526766"/>
            <a:ext cx="4229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13C90-67EF-44D9-9C99-AF0EB1668EE1}"/>
              </a:ext>
            </a:extLst>
          </p:cNvPr>
          <p:cNvGrpSpPr/>
          <p:nvPr/>
        </p:nvGrpSpPr>
        <p:grpSpPr>
          <a:xfrm>
            <a:off x="10820400" y="6400800"/>
            <a:ext cx="1371600" cy="914400"/>
            <a:chOff x="10820400" y="6400800"/>
            <a:chExt cx="1371600" cy="914400"/>
          </a:xfrm>
        </p:grpSpPr>
        <p:sp>
          <p:nvSpPr>
            <p:cNvPr id="23" name="菱形 22">
              <a:extLst>
                <a:ext uri="{FF2B5EF4-FFF2-40B4-BE49-F238E27FC236}">
                  <a16:creationId xmlns:a16="http://schemas.microsoft.com/office/drawing/2014/main" id="{4BA1CDB3-BE35-4D14-A260-BED7FE9572BD}"/>
                </a:ext>
              </a:extLst>
            </p:cNvPr>
            <p:cNvSpPr/>
            <p:nvPr/>
          </p:nvSpPr>
          <p:spPr>
            <a:xfrm>
              <a:off x="11277600" y="6400800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菱形 26">
              <a:extLst>
                <a:ext uri="{FF2B5EF4-FFF2-40B4-BE49-F238E27FC236}">
                  <a16:creationId xmlns:a16="http://schemas.microsoft.com/office/drawing/2014/main" id="{EB00FAB9-73CD-4619-8E23-2D14B5E77E09}"/>
                </a:ext>
              </a:extLst>
            </p:cNvPr>
            <p:cNvSpPr/>
            <p:nvPr/>
          </p:nvSpPr>
          <p:spPr>
            <a:xfrm>
              <a:off x="10820400" y="6400800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C7263EA-3BA9-4765-9D23-09C230F2BB33}"/>
              </a:ext>
            </a:extLst>
          </p:cNvPr>
          <p:cNvGrpSpPr/>
          <p:nvPr/>
        </p:nvGrpSpPr>
        <p:grpSpPr>
          <a:xfrm>
            <a:off x="-457200" y="348531"/>
            <a:ext cx="1087399" cy="914400"/>
            <a:chOff x="-457200" y="348531"/>
            <a:chExt cx="1087399" cy="914400"/>
          </a:xfrm>
        </p:grpSpPr>
        <p:sp>
          <p:nvSpPr>
            <p:cNvPr id="36" name="菱形 35">
              <a:extLst>
                <a:ext uri="{FF2B5EF4-FFF2-40B4-BE49-F238E27FC236}">
                  <a16:creationId xmlns:a16="http://schemas.microsoft.com/office/drawing/2014/main" id="{1C5FF376-210E-4C76-8599-2A6EC11131F0}"/>
                </a:ext>
              </a:extLst>
            </p:cNvPr>
            <p:cNvSpPr/>
            <p:nvPr/>
          </p:nvSpPr>
          <p:spPr>
            <a:xfrm>
              <a:off x="-284201" y="348531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71418584-2A02-428A-8FAA-1E52D39F690E}"/>
                </a:ext>
              </a:extLst>
            </p:cNvPr>
            <p:cNvSpPr/>
            <p:nvPr/>
          </p:nvSpPr>
          <p:spPr>
            <a:xfrm>
              <a:off x="-457200" y="348531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TextBox 76">
            <a:extLst>
              <a:ext uri="{FF2B5EF4-FFF2-40B4-BE49-F238E27FC236}">
                <a16:creationId xmlns:a16="http://schemas.microsoft.com/office/drawing/2014/main" id="{4FCBCDB4-DF74-458F-96C7-3D63EAEEF02E}"/>
              </a:ext>
            </a:extLst>
          </p:cNvPr>
          <p:cNvSpPr txBox="1"/>
          <p:nvPr/>
        </p:nvSpPr>
        <p:spPr>
          <a:xfrm>
            <a:off x="699211" y="3626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5624BB0-1214-4A97-BAF1-A4B09ADB9218}"/>
              </a:ext>
            </a:extLst>
          </p:cNvPr>
          <p:cNvSpPr/>
          <p:nvPr/>
        </p:nvSpPr>
        <p:spPr>
          <a:xfrm>
            <a:off x="1326107" y="2260191"/>
            <a:ext cx="9951493" cy="3407184"/>
          </a:xfrm>
          <a:prstGeom prst="rect">
            <a:avLst/>
          </a:prstGeom>
          <a:noFill/>
          <a:ln w="28575">
            <a:solidFill>
              <a:srgbClr val="518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AC9EA34-ECB7-4386-908C-4079A678E20C}"/>
              </a:ext>
            </a:extLst>
          </p:cNvPr>
          <p:cNvGrpSpPr/>
          <p:nvPr/>
        </p:nvGrpSpPr>
        <p:grpSpPr>
          <a:xfrm>
            <a:off x="1400174" y="2562608"/>
            <a:ext cx="5019675" cy="2716192"/>
            <a:chOff x="1401127" y="2562608"/>
            <a:chExt cx="4518022" cy="2716192"/>
          </a:xfrm>
        </p:grpSpPr>
        <p:sp>
          <p:nvSpPr>
            <p:cNvPr id="28" name="TextBox 76">
              <a:extLst>
                <a:ext uri="{FF2B5EF4-FFF2-40B4-BE49-F238E27FC236}">
                  <a16:creationId xmlns:a16="http://schemas.microsoft.com/office/drawing/2014/main" id="{B358E842-CC53-4B59-AB06-BAAF949E06D7}"/>
                </a:ext>
              </a:extLst>
            </p:cNvPr>
            <p:cNvSpPr txBox="1"/>
            <p:nvPr/>
          </p:nvSpPr>
          <p:spPr>
            <a:xfrm>
              <a:off x="1698622" y="2562608"/>
              <a:ext cx="17336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后续改进方向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6B04D82-1FE8-4BDB-A2CE-65B1827332B5}"/>
                </a:ext>
              </a:extLst>
            </p:cNvPr>
            <p:cNvSpPr txBox="1"/>
            <p:nvPr/>
          </p:nvSpPr>
          <p:spPr>
            <a:xfrm>
              <a:off x="1401127" y="3153218"/>
              <a:ext cx="4518022" cy="21255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zh-CN" dirty="0"/>
                <a:t>改进启发函数，比如设计不相交的模式数据库，这样可以大大减少生成的节点。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endParaRPr lang="zh-CN" altLang="zh-CN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zh-CN" dirty="0"/>
                <a:t>完善图形界面，让搜索过程更加清晰明了，用户界面更友好。</a:t>
              </a: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993C8017-A672-45D6-8B74-730F8DCD401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5160" y="1526766"/>
            <a:ext cx="4229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1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B80511B-FB94-4032-84B7-6E649FEF7B15}"/>
              </a:ext>
            </a:extLst>
          </p:cNvPr>
          <p:cNvGrpSpPr/>
          <p:nvPr/>
        </p:nvGrpSpPr>
        <p:grpSpPr>
          <a:xfrm>
            <a:off x="10820400" y="6400800"/>
            <a:ext cx="1371600" cy="914400"/>
            <a:chOff x="10820400" y="6400800"/>
            <a:chExt cx="1371600" cy="914400"/>
          </a:xfrm>
        </p:grpSpPr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44C94DBE-CF4F-4448-A1DB-95BFBA17E951}"/>
                </a:ext>
              </a:extLst>
            </p:cNvPr>
            <p:cNvSpPr/>
            <p:nvPr/>
          </p:nvSpPr>
          <p:spPr>
            <a:xfrm>
              <a:off x="11277600" y="6400800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菱形 15">
              <a:extLst>
                <a:ext uri="{FF2B5EF4-FFF2-40B4-BE49-F238E27FC236}">
                  <a16:creationId xmlns:a16="http://schemas.microsoft.com/office/drawing/2014/main" id="{E3754200-393B-47BF-9EB0-41FD9478A722}"/>
                </a:ext>
              </a:extLst>
            </p:cNvPr>
            <p:cNvSpPr/>
            <p:nvPr/>
          </p:nvSpPr>
          <p:spPr>
            <a:xfrm>
              <a:off x="10820400" y="6400800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45EF686-6E9F-4BF9-96B4-9E7378272014}"/>
              </a:ext>
            </a:extLst>
          </p:cNvPr>
          <p:cNvGrpSpPr/>
          <p:nvPr/>
        </p:nvGrpSpPr>
        <p:grpSpPr>
          <a:xfrm>
            <a:off x="-457200" y="348531"/>
            <a:ext cx="2777368" cy="914400"/>
            <a:chOff x="-457200" y="348531"/>
            <a:chExt cx="2777368" cy="9144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7558F80-C8A9-4E30-9BF0-AAE25F87E820}"/>
                </a:ext>
              </a:extLst>
            </p:cNvPr>
            <p:cNvGrpSpPr/>
            <p:nvPr/>
          </p:nvGrpSpPr>
          <p:grpSpPr>
            <a:xfrm>
              <a:off x="-284201" y="348531"/>
              <a:ext cx="2604369" cy="914400"/>
              <a:chOff x="-284201" y="348531"/>
              <a:chExt cx="2604369" cy="914400"/>
            </a:xfrm>
          </p:grpSpPr>
          <p:sp>
            <p:nvSpPr>
              <p:cNvPr id="15" name="TextBox 76"/>
              <p:cNvSpPr txBox="1"/>
              <p:nvPr/>
            </p:nvSpPr>
            <p:spPr>
              <a:xfrm>
                <a:off x="699211" y="362638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参考文献</a:t>
                </a:r>
              </a:p>
            </p:txBody>
          </p:sp>
          <p:sp>
            <p:nvSpPr>
              <p:cNvPr id="4" name="菱形 3">
                <a:extLst>
                  <a:ext uri="{FF2B5EF4-FFF2-40B4-BE49-F238E27FC236}">
                    <a16:creationId xmlns:a16="http://schemas.microsoft.com/office/drawing/2014/main" id="{76A32FC6-9624-43E6-BBAA-ED8DBBFEA401}"/>
                  </a:ext>
                </a:extLst>
              </p:cNvPr>
              <p:cNvSpPr/>
              <p:nvPr/>
            </p:nvSpPr>
            <p:spPr>
              <a:xfrm>
                <a:off x="-284201" y="348531"/>
                <a:ext cx="914400" cy="914400"/>
              </a:xfrm>
              <a:prstGeom prst="diamond">
                <a:avLst/>
              </a:prstGeom>
              <a:solidFill>
                <a:srgbClr val="E788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菱形 16">
              <a:extLst>
                <a:ext uri="{FF2B5EF4-FFF2-40B4-BE49-F238E27FC236}">
                  <a16:creationId xmlns:a16="http://schemas.microsoft.com/office/drawing/2014/main" id="{E01E9BB9-60C2-4BA0-8106-0D31D5AA1859}"/>
                </a:ext>
              </a:extLst>
            </p:cNvPr>
            <p:cNvSpPr/>
            <p:nvPr/>
          </p:nvSpPr>
          <p:spPr>
            <a:xfrm>
              <a:off x="-457200" y="348531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22451CB-0C19-475F-9D84-CADC83CB92E3}"/>
              </a:ext>
            </a:extLst>
          </p:cNvPr>
          <p:cNvSpPr txBox="1"/>
          <p:nvPr/>
        </p:nvSpPr>
        <p:spPr>
          <a:xfrm>
            <a:off x="1457325" y="1762125"/>
            <a:ext cx="7058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主要参考大佬们的博客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u="sng" dirty="0">
                <a:hlinkClick r:id="rId3"/>
              </a:rPr>
              <a:t>https://blog.csdn.net/u012283461/article/details/79078653</a:t>
            </a:r>
            <a:endParaRPr lang="en-US" altLang="zh-CN" u="sng" dirty="0"/>
          </a:p>
          <a:p>
            <a:endParaRPr lang="zh-CN" altLang="zh-CN" dirty="0"/>
          </a:p>
          <a:p>
            <a:r>
              <a:rPr lang="en-US" altLang="zh-CN" u="sng" dirty="0">
                <a:hlinkClick r:id="rId4"/>
              </a:rPr>
              <a:t>https://www.cnblogs.com/guanghe/p/5485816.html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D2C0A9-0F53-4937-A893-899D0053C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360599"/>
            <a:ext cx="34417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3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B80511B-FB94-4032-84B7-6E649FEF7B15}"/>
              </a:ext>
            </a:extLst>
          </p:cNvPr>
          <p:cNvGrpSpPr/>
          <p:nvPr/>
        </p:nvGrpSpPr>
        <p:grpSpPr>
          <a:xfrm>
            <a:off x="10820400" y="6400800"/>
            <a:ext cx="1371600" cy="914400"/>
            <a:chOff x="10820400" y="6400800"/>
            <a:chExt cx="1371600" cy="914400"/>
          </a:xfrm>
        </p:grpSpPr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44C94DBE-CF4F-4448-A1DB-95BFBA17E951}"/>
                </a:ext>
              </a:extLst>
            </p:cNvPr>
            <p:cNvSpPr/>
            <p:nvPr/>
          </p:nvSpPr>
          <p:spPr>
            <a:xfrm>
              <a:off x="11277600" y="6400800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菱形 15">
              <a:extLst>
                <a:ext uri="{FF2B5EF4-FFF2-40B4-BE49-F238E27FC236}">
                  <a16:creationId xmlns:a16="http://schemas.microsoft.com/office/drawing/2014/main" id="{E3754200-393B-47BF-9EB0-41FD9478A722}"/>
                </a:ext>
              </a:extLst>
            </p:cNvPr>
            <p:cNvSpPr/>
            <p:nvPr/>
          </p:nvSpPr>
          <p:spPr>
            <a:xfrm>
              <a:off x="10820400" y="6400800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45EF686-6E9F-4BF9-96B4-9E7378272014}"/>
              </a:ext>
            </a:extLst>
          </p:cNvPr>
          <p:cNvGrpSpPr/>
          <p:nvPr/>
        </p:nvGrpSpPr>
        <p:grpSpPr>
          <a:xfrm>
            <a:off x="-457200" y="348531"/>
            <a:ext cx="2777368" cy="914400"/>
            <a:chOff x="-457200" y="348531"/>
            <a:chExt cx="2777368" cy="9144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7558F80-C8A9-4E30-9BF0-AAE25F87E820}"/>
                </a:ext>
              </a:extLst>
            </p:cNvPr>
            <p:cNvGrpSpPr/>
            <p:nvPr/>
          </p:nvGrpSpPr>
          <p:grpSpPr>
            <a:xfrm>
              <a:off x="-284201" y="348531"/>
              <a:ext cx="2604369" cy="914400"/>
              <a:chOff x="-284201" y="348531"/>
              <a:chExt cx="2604369" cy="914400"/>
            </a:xfrm>
          </p:grpSpPr>
          <p:sp>
            <p:nvSpPr>
              <p:cNvPr id="15" name="TextBox 76"/>
              <p:cNvSpPr txBox="1"/>
              <p:nvPr/>
            </p:nvSpPr>
            <p:spPr>
              <a:xfrm>
                <a:off x="699211" y="362638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成员分工</a:t>
                </a:r>
              </a:p>
            </p:txBody>
          </p:sp>
          <p:sp>
            <p:nvSpPr>
              <p:cNvPr id="4" name="菱形 3">
                <a:extLst>
                  <a:ext uri="{FF2B5EF4-FFF2-40B4-BE49-F238E27FC236}">
                    <a16:creationId xmlns:a16="http://schemas.microsoft.com/office/drawing/2014/main" id="{76A32FC6-9624-43E6-BBAA-ED8DBBFEA401}"/>
                  </a:ext>
                </a:extLst>
              </p:cNvPr>
              <p:cNvSpPr/>
              <p:nvPr/>
            </p:nvSpPr>
            <p:spPr>
              <a:xfrm>
                <a:off x="-284201" y="348531"/>
                <a:ext cx="914400" cy="914400"/>
              </a:xfrm>
              <a:prstGeom prst="diamond">
                <a:avLst/>
              </a:prstGeom>
              <a:solidFill>
                <a:srgbClr val="E788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菱形 16">
              <a:extLst>
                <a:ext uri="{FF2B5EF4-FFF2-40B4-BE49-F238E27FC236}">
                  <a16:creationId xmlns:a16="http://schemas.microsoft.com/office/drawing/2014/main" id="{E01E9BB9-60C2-4BA0-8106-0D31D5AA1859}"/>
                </a:ext>
              </a:extLst>
            </p:cNvPr>
            <p:cNvSpPr/>
            <p:nvPr/>
          </p:nvSpPr>
          <p:spPr>
            <a:xfrm>
              <a:off x="-457200" y="348531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B06020-DB29-44B1-9E8A-8E771A404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8641"/>
              </p:ext>
            </p:extLst>
          </p:nvPr>
        </p:nvGraphicFramePr>
        <p:xfrm>
          <a:off x="2172929" y="2153265"/>
          <a:ext cx="8013290" cy="3510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6645">
                  <a:extLst>
                    <a:ext uri="{9D8B030D-6E8A-4147-A177-3AD203B41FA5}">
                      <a16:colId xmlns:a16="http://schemas.microsoft.com/office/drawing/2014/main" val="169452134"/>
                    </a:ext>
                  </a:extLst>
                </a:gridCol>
                <a:gridCol w="4006645">
                  <a:extLst>
                    <a:ext uri="{9D8B030D-6E8A-4147-A177-3AD203B41FA5}">
                      <a16:colId xmlns:a16="http://schemas.microsoft.com/office/drawing/2014/main" val="1100877925"/>
                    </a:ext>
                  </a:extLst>
                </a:gridCol>
              </a:tblGrid>
              <a:tr h="87752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altLang="zh-CN" sz="1400" kern="100" dirty="0">
                        <a:solidFill>
                          <a:srgbClr val="BFE2ED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BFE2ED"/>
                          </a:solidFill>
                          <a:effectLst/>
                        </a:rPr>
                        <a:t>成员</a:t>
                      </a:r>
                      <a:endParaRPr lang="zh-CN" sz="1400" kern="100" dirty="0">
                        <a:solidFill>
                          <a:srgbClr val="BFE2ED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altLang="zh-CN" sz="1400" kern="100" dirty="0">
                        <a:solidFill>
                          <a:srgbClr val="BFE2ED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BFE2ED"/>
                          </a:solidFill>
                          <a:effectLst/>
                        </a:rPr>
                        <a:t>分工</a:t>
                      </a:r>
                      <a:endParaRPr lang="zh-CN" sz="1400" kern="100" dirty="0">
                        <a:solidFill>
                          <a:srgbClr val="BFE2ED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1189489"/>
                  </a:ext>
                </a:extLst>
              </a:tr>
              <a:tr h="87752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altLang="zh-CN" sz="1400" kern="1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李辉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altLang="zh-CN" sz="1400" kern="1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搜索过程的实现，编写代码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737937"/>
                  </a:ext>
                </a:extLst>
              </a:tr>
              <a:tr h="87752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altLang="zh-CN" sz="1400" kern="1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刘兵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altLang="zh-CN" sz="1400" kern="1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搜索树的可视化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7144348"/>
                  </a:ext>
                </a:extLst>
              </a:tr>
              <a:tr h="87752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altLang="zh-CN" sz="1400" kern="1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孙文丽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altLang="zh-CN" sz="1400" kern="100" dirty="0">
                        <a:effectLst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总结实验，撰写实验报告，制作</a:t>
                      </a:r>
                      <a:r>
                        <a:rPr lang="en-US" sz="1400" kern="100" dirty="0">
                          <a:effectLst/>
                        </a:rPr>
                        <a:t>PPT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209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8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D5A44E-0FE4-4725-B106-10F3F1BD47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15152"/>
            <a:ext cx="5927913" cy="5042848"/>
          </a:xfrm>
          <a:prstGeom prst="rect">
            <a:avLst/>
          </a:prstGeom>
        </p:spPr>
      </p:pic>
      <p:sp>
        <p:nvSpPr>
          <p:cNvPr id="8" name="PA_文本框 7"/>
          <p:cNvSpPr txBox="1"/>
          <p:nvPr>
            <p:custDataLst>
              <p:tags r:id="rId1"/>
            </p:custDataLst>
          </p:nvPr>
        </p:nvSpPr>
        <p:spPr>
          <a:xfrm>
            <a:off x="5966666" y="2616917"/>
            <a:ext cx="5892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18A9F"/>
                </a:solidFill>
                <a:cs typeface="+mn-ea"/>
                <a:sym typeface="+mn-lt"/>
              </a:rPr>
              <a:t>感谢倾听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36E4476-11EB-465E-9B7E-4FD65A39C7CD}"/>
              </a:ext>
            </a:extLst>
          </p:cNvPr>
          <p:cNvCxnSpPr/>
          <p:nvPr/>
        </p:nvCxnSpPr>
        <p:spPr>
          <a:xfrm>
            <a:off x="6140280" y="3661897"/>
            <a:ext cx="5588792" cy="18026"/>
          </a:xfrm>
          <a:prstGeom prst="line">
            <a:avLst/>
          </a:prstGeom>
          <a:ln>
            <a:solidFill>
              <a:srgbClr val="518A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08" y="748416"/>
            <a:ext cx="1427329" cy="142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078431" y="3815124"/>
            <a:ext cx="1762021" cy="1141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40700"/>
                </a:solidFill>
                <a:cs typeface="+mn-ea"/>
                <a:sym typeface="+mn-lt"/>
              </a:rPr>
              <a:t>实验目的</a:t>
            </a:r>
            <a:endParaRPr lang="en-US" altLang="zh-CN" sz="2400" dirty="0">
              <a:solidFill>
                <a:srgbClr val="140700"/>
              </a:solidFill>
              <a:cs typeface="+mn-ea"/>
              <a:sym typeface="+mn-lt"/>
            </a:endParaRPr>
          </a:p>
          <a:p>
            <a:pPr marL="342900" indent="-342900" algn="ct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40700"/>
                </a:solidFill>
                <a:cs typeface="+mn-ea"/>
                <a:sym typeface="+mn-lt"/>
              </a:rPr>
              <a:t>实验内容</a:t>
            </a:r>
            <a:endParaRPr lang="en-US" altLang="zh-CN" sz="2400" dirty="0">
              <a:solidFill>
                <a:srgbClr val="140700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5363433" y="2937034"/>
            <a:ext cx="3949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E78888"/>
                </a:solidFill>
                <a:cs typeface="+mn-ea"/>
                <a:sym typeface="+mn-lt"/>
              </a:rPr>
              <a:t>实验概述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05CE63D-AFF3-4510-9625-69237E8C42A3}"/>
              </a:ext>
            </a:extLst>
          </p:cNvPr>
          <p:cNvGrpSpPr/>
          <p:nvPr/>
        </p:nvGrpSpPr>
        <p:grpSpPr>
          <a:xfrm>
            <a:off x="0" y="-691041"/>
            <a:ext cx="4524675" cy="7538697"/>
            <a:chOff x="0" y="-691041"/>
            <a:chExt cx="4524675" cy="753869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43A45A8-AFB9-4A6C-AC01-3315747EB0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0344"/>
              <a:ext cx="4524675" cy="6858000"/>
            </a:xfrm>
            <a:prstGeom prst="rect">
              <a:avLst/>
            </a:prstGeom>
          </p:spPr>
        </p:pic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0FF20353-EE63-482D-A63A-90D9D13FCF90}"/>
                </a:ext>
              </a:extLst>
            </p:cNvPr>
            <p:cNvSpPr/>
            <p:nvPr/>
          </p:nvSpPr>
          <p:spPr>
            <a:xfrm>
              <a:off x="787439" y="-691041"/>
              <a:ext cx="2087592" cy="2087592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菱形 20">
            <a:extLst>
              <a:ext uri="{FF2B5EF4-FFF2-40B4-BE49-F238E27FC236}">
                <a16:creationId xmlns:a16="http://schemas.microsoft.com/office/drawing/2014/main" id="{58F6314B-19A6-4ACE-9F74-A5D3A194905E}"/>
              </a:ext>
            </a:extLst>
          </p:cNvPr>
          <p:cNvSpPr/>
          <p:nvPr/>
        </p:nvSpPr>
        <p:spPr>
          <a:xfrm>
            <a:off x="5819771" y="-691041"/>
            <a:ext cx="3042372" cy="3042372"/>
          </a:xfrm>
          <a:prstGeom prst="diamond">
            <a:avLst/>
          </a:prstGeom>
          <a:solidFill>
            <a:srgbClr val="518A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553200" y="106870"/>
            <a:ext cx="1575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第一部分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2F2A830C-0A30-4947-8A67-DECCEA988277}"/>
              </a:ext>
            </a:extLst>
          </p:cNvPr>
          <p:cNvSpPr/>
          <p:nvPr/>
        </p:nvSpPr>
        <p:spPr>
          <a:xfrm>
            <a:off x="9573357" y="5034023"/>
            <a:ext cx="3042372" cy="3042372"/>
          </a:xfrm>
          <a:prstGeom prst="diamond">
            <a:avLst/>
          </a:prstGeom>
          <a:solidFill>
            <a:srgbClr val="E788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691A7EA6-6D19-4C12-BD35-757E9ADF02BC}"/>
              </a:ext>
            </a:extLst>
          </p:cNvPr>
          <p:cNvSpPr/>
          <p:nvPr/>
        </p:nvSpPr>
        <p:spPr>
          <a:xfrm>
            <a:off x="8584164" y="5566016"/>
            <a:ext cx="1978386" cy="1978386"/>
          </a:xfrm>
          <a:prstGeom prst="diamond">
            <a:avLst/>
          </a:prstGeom>
          <a:solidFill>
            <a:srgbClr val="518A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 animBg="1"/>
      <p:bldP spid="16" grpId="0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26107" y="2260191"/>
            <a:ext cx="9539785" cy="2781884"/>
          </a:xfrm>
          <a:prstGeom prst="rect">
            <a:avLst/>
          </a:prstGeom>
          <a:noFill/>
          <a:ln w="28575">
            <a:solidFill>
              <a:srgbClr val="518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2345" y="2645248"/>
            <a:ext cx="3938249" cy="201176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熟悉和掌握启发式搜索的定义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熟悉</a:t>
            </a:r>
            <a:r>
              <a:rPr lang="zh-CN" altLang="zh-CN" dirty="0"/>
              <a:t>估价函数和算法过程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利用</a:t>
            </a:r>
            <a:r>
              <a:rPr lang="en-US" altLang="zh-CN" dirty="0"/>
              <a:t>A*</a:t>
            </a:r>
            <a:r>
              <a:rPr lang="zh-CN" altLang="zh-CN" dirty="0"/>
              <a:t>算法求解</a:t>
            </a:r>
            <a:r>
              <a:rPr lang="en-US" altLang="zh-CN" dirty="0"/>
              <a:t>8</a:t>
            </a:r>
            <a:r>
              <a:rPr lang="zh-CN" altLang="zh-CN" dirty="0"/>
              <a:t>数码难题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理解求解流程和搜索顺序</a:t>
            </a: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B80511B-FB94-4032-84B7-6E649FEF7B15}"/>
              </a:ext>
            </a:extLst>
          </p:cNvPr>
          <p:cNvGrpSpPr/>
          <p:nvPr/>
        </p:nvGrpSpPr>
        <p:grpSpPr>
          <a:xfrm>
            <a:off x="10820400" y="6400800"/>
            <a:ext cx="1371600" cy="914400"/>
            <a:chOff x="10820400" y="6400800"/>
            <a:chExt cx="1371600" cy="914400"/>
          </a:xfrm>
        </p:grpSpPr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44C94DBE-CF4F-4448-A1DB-95BFBA17E951}"/>
                </a:ext>
              </a:extLst>
            </p:cNvPr>
            <p:cNvSpPr/>
            <p:nvPr/>
          </p:nvSpPr>
          <p:spPr>
            <a:xfrm>
              <a:off x="11277600" y="6400800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菱形 15">
              <a:extLst>
                <a:ext uri="{FF2B5EF4-FFF2-40B4-BE49-F238E27FC236}">
                  <a16:creationId xmlns:a16="http://schemas.microsoft.com/office/drawing/2014/main" id="{E3754200-393B-47BF-9EB0-41FD9478A722}"/>
                </a:ext>
              </a:extLst>
            </p:cNvPr>
            <p:cNvSpPr/>
            <p:nvPr/>
          </p:nvSpPr>
          <p:spPr>
            <a:xfrm>
              <a:off x="10820400" y="6400800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45EF686-6E9F-4BF9-96B4-9E7378272014}"/>
              </a:ext>
            </a:extLst>
          </p:cNvPr>
          <p:cNvGrpSpPr/>
          <p:nvPr/>
        </p:nvGrpSpPr>
        <p:grpSpPr>
          <a:xfrm>
            <a:off x="-457200" y="348531"/>
            <a:ext cx="2777368" cy="914400"/>
            <a:chOff x="-457200" y="348531"/>
            <a:chExt cx="2777368" cy="9144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7558F80-C8A9-4E30-9BF0-AAE25F87E820}"/>
                </a:ext>
              </a:extLst>
            </p:cNvPr>
            <p:cNvGrpSpPr/>
            <p:nvPr/>
          </p:nvGrpSpPr>
          <p:grpSpPr>
            <a:xfrm>
              <a:off x="-284201" y="348531"/>
              <a:ext cx="2604369" cy="914400"/>
              <a:chOff x="-284201" y="348531"/>
              <a:chExt cx="2604369" cy="914400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868E9128-CD73-4679-A6B9-9AD3EE26887B}"/>
                  </a:ext>
                </a:extLst>
              </p:cNvPr>
              <p:cNvGrpSpPr/>
              <p:nvPr/>
            </p:nvGrpSpPr>
            <p:grpSpPr>
              <a:xfrm>
                <a:off x="699211" y="362638"/>
                <a:ext cx="1620957" cy="750341"/>
                <a:chOff x="198879" y="362638"/>
                <a:chExt cx="1620957" cy="750341"/>
              </a:xfrm>
            </p:grpSpPr>
            <p:sp>
              <p:nvSpPr>
                <p:cNvPr id="13" name="TextBox 76"/>
                <p:cNvSpPr txBox="1"/>
                <p:nvPr/>
              </p:nvSpPr>
              <p:spPr>
                <a:xfrm>
                  <a:off x="198879" y="866758"/>
                  <a:ext cx="18473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TextBox 76"/>
                <p:cNvSpPr txBox="1"/>
                <p:nvPr/>
              </p:nvSpPr>
              <p:spPr>
                <a:xfrm>
                  <a:off x="198879" y="362638"/>
                  <a:ext cx="162095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实验目的</a:t>
                  </a:r>
                </a:p>
              </p:txBody>
            </p:sp>
          </p:grpSp>
          <p:sp>
            <p:nvSpPr>
              <p:cNvPr id="4" name="菱形 3">
                <a:extLst>
                  <a:ext uri="{FF2B5EF4-FFF2-40B4-BE49-F238E27FC236}">
                    <a16:creationId xmlns:a16="http://schemas.microsoft.com/office/drawing/2014/main" id="{76A32FC6-9624-43E6-BBAA-ED8DBBFEA401}"/>
                  </a:ext>
                </a:extLst>
              </p:cNvPr>
              <p:cNvSpPr/>
              <p:nvPr/>
            </p:nvSpPr>
            <p:spPr>
              <a:xfrm>
                <a:off x="-284201" y="348531"/>
                <a:ext cx="914400" cy="914400"/>
              </a:xfrm>
              <a:prstGeom prst="diamond">
                <a:avLst/>
              </a:prstGeom>
              <a:solidFill>
                <a:srgbClr val="E788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菱形 16">
              <a:extLst>
                <a:ext uri="{FF2B5EF4-FFF2-40B4-BE49-F238E27FC236}">
                  <a16:creationId xmlns:a16="http://schemas.microsoft.com/office/drawing/2014/main" id="{E01E9BB9-60C2-4BA0-8106-0D31D5AA1859}"/>
                </a:ext>
              </a:extLst>
            </p:cNvPr>
            <p:cNvSpPr/>
            <p:nvPr/>
          </p:nvSpPr>
          <p:spPr>
            <a:xfrm>
              <a:off x="-457200" y="348531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7FBE7E62-19BA-489B-A3D7-C291C98AD8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6831" y="1679713"/>
            <a:ext cx="4229100" cy="2819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147" y="81179"/>
            <a:ext cx="895066" cy="89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2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13C90-67EF-44D9-9C99-AF0EB1668EE1}"/>
              </a:ext>
            </a:extLst>
          </p:cNvPr>
          <p:cNvGrpSpPr/>
          <p:nvPr/>
        </p:nvGrpSpPr>
        <p:grpSpPr>
          <a:xfrm>
            <a:off x="10820400" y="6400800"/>
            <a:ext cx="1371600" cy="914400"/>
            <a:chOff x="10820400" y="6400800"/>
            <a:chExt cx="1371600" cy="914400"/>
          </a:xfrm>
        </p:grpSpPr>
        <p:sp>
          <p:nvSpPr>
            <p:cNvPr id="23" name="菱形 22">
              <a:extLst>
                <a:ext uri="{FF2B5EF4-FFF2-40B4-BE49-F238E27FC236}">
                  <a16:creationId xmlns:a16="http://schemas.microsoft.com/office/drawing/2014/main" id="{4BA1CDB3-BE35-4D14-A260-BED7FE9572BD}"/>
                </a:ext>
              </a:extLst>
            </p:cNvPr>
            <p:cNvSpPr/>
            <p:nvPr/>
          </p:nvSpPr>
          <p:spPr>
            <a:xfrm>
              <a:off x="11277600" y="6400800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菱形 26">
              <a:extLst>
                <a:ext uri="{FF2B5EF4-FFF2-40B4-BE49-F238E27FC236}">
                  <a16:creationId xmlns:a16="http://schemas.microsoft.com/office/drawing/2014/main" id="{EB00FAB9-73CD-4619-8E23-2D14B5E77E09}"/>
                </a:ext>
              </a:extLst>
            </p:cNvPr>
            <p:cNvSpPr/>
            <p:nvPr/>
          </p:nvSpPr>
          <p:spPr>
            <a:xfrm>
              <a:off x="10820400" y="6400800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C7263EA-3BA9-4765-9D23-09C230F2BB33}"/>
              </a:ext>
            </a:extLst>
          </p:cNvPr>
          <p:cNvGrpSpPr/>
          <p:nvPr/>
        </p:nvGrpSpPr>
        <p:grpSpPr>
          <a:xfrm>
            <a:off x="-457200" y="348531"/>
            <a:ext cx="2777368" cy="914400"/>
            <a:chOff x="-457200" y="348531"/>
            <a:chExt cx="2777368" cy="91440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9982361-B0FA-4E79-9E8E-ECC5A9C369B5}"/>
                </a:ext>
              </a:extLst>
            </p:cNvPr>
            <p:cNvGrpSpPr/>
            <p:nvPr/>
          </p:nvGrpSpPr>
          <p:grpSpPr>
            <a:xfrm>
              <a:off x="-284201" y="348531"/>
              <a:ext cx="2604369" cy="914400"/>
              <a:chOff x="-284201" y="348531"/>
              <a:chExt cx="2604369" cy="914400"/>
            </a:xfrm>
          </p:grpSpPr>
          <p:sp>
            <p:nvSpPr>
              <p:cNvPr id="38" name="TextBox 76">
                <a:extLst>
                  <a:ext uri="{FF2B5EF4-FFF2-40B4-BE49-F238E27FC236}">
                    <a16:creationId xmlns:a16="http://schemas.microsoft.com/office/drawing/2014/main" id="{28C0EB4D-2182-4929-BC16-9CB1076EC771}"/>
                  </a:ext>
                </a:extLst>
              </p:cNvPr>
              <p:cNvSpPr txBox="1"/>
              <p:nvPr/>
            </p:nvSpPr>
            <p:spPr>
              <a:xfrm>
                <a:off x="699211" y="362638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实验内容</a:t>
                </a:r>
              </a:p>
            </p:txBody>
          </p:sp>
          <p:sp>
            <p:nvSpPr>
              <p:cNvPr id="36" name="菱形 35">
                <a:extLst>
                  <a:ext uri="{FF2B5EF4-FFF2-40B4-BE49-F238E27FC236}">
                    <a16:creationId xmlns:a16="http://schemas.microsoft.com/office/drawing/2014/main" id="{1C5FF376-210E-4C76-8599-2A6EC11131F0}"/>
                  </a:ext>
                </a:extLst>
              </p:cNvPr>
              <p:cNvSpPr/>
              <p:nvPr/>
            </p:nvSpPr>
            <p:spPr>
              <a:xfrm>
                <a:off x="-284201" y="348531"/>
                <a:ext cx="914400" cy="914400"/>
              </a:xfrm>
              <a:prstGeom prst="diamond">
                <a:avLst/>
              </a:prstGeom>
              <a:solidFill>
                <a:srgbClr val="E788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71418584-2A02-428A-8FAA-1E52D39F690E}"/>
                </a:ext>
              </a:extLst>
            </p:cNvPr>
            <p:cNvSpPr/>
            <p:nvPr/>
          </p:nvSpPr>
          <p:spPr>
            <a:xfrm>
              <a:off x="-457200" y="348531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147" y="81179"/>
            <a:ext cx="895066" cy="8950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0BF8E8-243F-4AA0-89E2-C55238E2C887}"/>
              </a:ext>
            </a:extLst>
          </p:cNvPr>
          <p:cNvSpPr txBox="1"/>
          <p:nvPr/>
        </p:nvSpPr>
        <p:spPr>
          <a:xfrm>
            <a:off x="1695450" y="1562100"/>
            <a:ext cx="81248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zh-CN" altLang="zh-CN" b="1" dirty="0"/>
              <a:t>以</a:t>
            </a:r>
            <a:r>
              <a:rPr lang="en-US" altLang="zh-CN" b="1" dirty="0"/>
              <a:t>8</a:t>
            </a:r>
            <a:r>
              <a:rPr lang="zh-CN" altLang="zh-CN" b="1" dirty="0"/>
              <a:t>数码问题为例实现</a:t>
            </a:r>
            <a:r>
              <a:rPr lang="en-US" altLang="zh-CN" b="1" dirty="0"/>
              <a:t>A*</a:t>
            </a:r>
            <a:r>
              <a:rPr lang="zh-CN" altLang="zh-CN" b="1" dirty="0"/>
              <a:t>算法的求解程序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zh-CN" dirty="0"/>
              <a:t>要求设计两种不同的估价函数</a:t>
            </a:r>
            <a:r>
              <a:rPr lang="en-US" altLang="zh-CN" dirty="0"/>
              <a:t>;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zh-CN" dirty="0"/>
              <a:t>要求界面显示初始状态，目标状态和中间搜索步骤</a:t>
            </a:r>
            <a:r>
              <a:rPr lang="en-US" altLang="zh-CN" dirty="0"/>
              <a:t>;</a:t>
            </a:r>
            <a:endParaRPr lang="zh-CN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zh-CN" dirty="0"/>
              <a:t>设置相同初始状态和目标状态，比较不同的估价函数对搜索算法性能的影响，包括扩展节点数、生成节点数和运行时间</a:t>
            </a:r>
            <a:r>
              <a:rPr lang="en-US" altLang="zh-CN" dirty="0"/>
              <a:t>;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zh-CN" dirty="0"/>
              <a:t>画出不同启发函数</a:t>
            </a:r>
            <a:r>
              <a:rPr lang="en-US" altLang="zh-CN" dirty="0"/>
              <a:t>h(n)</a:t>
            </a:r>
            <a:r>
              <a:rPr lang="zh-CN" altLang="zh-CN" dirty="0"/>
              <a:t>求解</a:t>
            </a:r>
            <a:r>
              <a:rPr lang="en-US" altLang="zh-CN" dirty="0"/>
              <a:t>8</a:t>
            </a:r>
            <a:r>
              <a:rPr lang="zh-CN" altLang="zh-CN" dirty="0"/>
              <a:t>数码问题的结果比较表，进行性能分析</a:t>
            </a:r>
            <a:r>
              <a:rPr lang="en-US" altLang="zh-CN" dirty="0"/>
              <a:t>;</a:t>
            </a:r>
            <a:endParaRPr lang="zh-CN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zh-CN" dirty="0"/>
              <a:t>画出搜索生成的树，在每个节点显示对应节点的</a:t>
            </a:r>
            <a:r>
              <a:rPr lang="en-US" altLang="zh-CN" dirty="0"/>
              <a:t>f*(n)</a:t>
            </a:r>
            <a:r>
              <a:rPr lang="zh-CN" altLang="zh-CN" dirty="0"/>
              <a:t>值，以显示搜索过程，以红色标注出最终结果所选用的路线。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743982" y="3958175"/>
            <a:ext cx="3118161" cy="1294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总体设计思路与总体架构 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核心算法及基本原理</a:t>
            </a: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数据结构与功能说明</a:t>
            </a:r>
            <a:endParaRPr lang="zh-CN" altLang="zh-CN" dirty="0"/>
          </a:p>
        </p:txBody>
      </p:sp>
      <p:sp>
        <p:nvSpPr>
          <p:cNvPr id="15" name="TextBox 76"/>
          <p:cNvSpPr txBox="1"/>
          <p:nvPr/>
        </p:nvSpPr>
        <p:spPr>
          <a:xfrm>
            <a:off x="5363433" y="2937034"/>
            <a:ext cx="3949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E78888"/>
                </a:solidFill>
                <a:cs typeface="+mn-ea"/>
                <a:sym typeface="+mn-lt"/>
              </a:rPr>
              <a:t>实验方案设计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05CE63D-AFF3-4510-9625-69237E8C42A3}"/>
              </a:ext>
            </a:extLst>
          </p:cNvPr>
          <p:cNvGrpSpPr/>
          <p:nvPr/>
        </p:nvGrpSpPr>
        <p:grpSpPr>
          <a:xfrm>
            <a:off x="0" y="-691041"/>
            <a:ext cx="4524675" cy="7538697"/>
            <a:chOff x="0" y="-691041"/>
            <a:chExt cx="4524675" cy="753869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43A45A8-AFB9-4A6C-AC01-3315747EB0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0344"/>
              <a:ext cx="4524675" cy="6858000"/>
            </a:xfrm>
            <a:prstGeom prst="rect">
              <a:avLst/>
            </a:prstGeom>
          </p:spPr>
        </p:pic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0FF20353-EE63-482D-A63A-90D9D13FCF90}"/>
                </a:ext>
              </a:extLst>
            </p:cNvPr>
            <p:cNvSpPr/>
            <p:nvPr/>
          </p:nvSpPr>
          <p:spPr>
            <a:xfrm>
              <a:off x="787439" y="-691041"/>
              <a:ext cx="2087592" cy="2087592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菱形 20">
            <a:extLst>
              <a:ext uri="{FF2B5EF4-FFF2-40B4-BE49-F238E27FC236}">
                <a16:creationId xmlns:a16="http://schemas.microsoft.com/office/drawing/2014/main" id="{58F6314B-19A6-4ACE-9F74-A5D3A194905E}"/>
              </a:ext>
            </a:extLst>
          </p:cNvPr>
          <p:cNvSpPr/>
          <p:nvPr/>
        </p:nvSpPr>
        <p:spPr>
          <a:xfrm>
            <a:off x="5819771" y="-691041"/>
            <a:ext cx="3042372" cy="3042372"/>
          </a:xfrm>
          <a:prstGeom prst="diamond">
            <a:avLst/>
          </a:prstGeom>
          <a:solidFill>
            <a:srgbClr val="518A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553200" y="106870"/>
            <a:ext cx="1575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第二部分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2F2A830C-0A30-4947-8A67-DECCEA988277}"/>
              </a:ext>
            </a:extLst>
          </p:cNvPr>
          <p:cNvSpPr/>
          <p:nvPr/>
        </p:nvSpPr>
        <p:spPr>
          <a:xfrm>
            <a:off x="9573357" y="5034023"/>
            <a:ext cx="3042372" cy="3042372"/>
          </a:xfrm>
          <a:prstGeom prst="diamond">
            <a:avLst/>
          </a:prstGeom>
          <a:solidFill>
            <a:srgbClr val="E788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691A7EA6-6D19-4C12-BD35-757E9ADF02BC}"/>
              </a:ext>
            </a:extLst>
          </p:cNvPr>
          <p:cNvSpPr/>
          <p:nvPr/>
        </p:nvSpPr>
        <p:spPr>
          <a:xfrm>
            <a:off x="8584164" y="5566016"/>
            <a:ext cx="1978386" cy="1978386"/>
          </a:xfrm>
          <a:prstGeom prst="diamond">
            <a:avLst/>
          </a:prstGeom>
          <a:solidFill>
            <a:srgbClr val="518A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40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 animBg="1"/>
      <p:bldP spid="16" grpId="0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26057" y="1698216"/>
            <a:ext cx="10170568" cy="3997734"/>
          </a:xfrm>
          <a:prstGeom prst="rect">
            <a:avLst/>
          </a:prstGeom>
          <a:noFill/>
          <a:ln w="28575">
            <a:solidFill>
              <a:srgbClr val="518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26057" y="1794509"/>
            <a:ext cx="5867999" cy="4141497"/>
            <a:chOff x="1698622" y="2356484"/>
            <a:chExt cx="4528798" cy="4141497"/>
          </a:xfrm>
        </p:grpSpPr>
        <p:sp>
          <p:nvSpPr>
            <p:cNvPr id="7" name="TextBox 76"/>
            <p:cNvSpPr txBox="1"/>
            <p:nvPr/>
          </p:nvSpPr>
          <p:spPr>
            <a:xfrm>
              <a:off x="1698622" y="2356484"/>
              <a:ext cx="17336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设计思路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98622" y="2962718"/>
              <a:ext cx="4528798" cy="353526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zh-CN" b="1" dirty="0"/>
                <a:t>采用</a:t>
              </a:r>
              <a:r>
                <a:rPr lang="en-US" altLang="zh-CN" b="1" dirty="0"/>
                <a:t>A*</a:t>
              </a:r>
              <a:r>
                <a:rPr lang="zh-CN" altLang="zh-CN" b="1" dirty="0"/>
                <a:t>搜索算法，分别使用两种评估函数。</a:t>
              </a:r>
            </a:p>
            <a:p>
              <a:pPr marL="342900" indent="-342900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zh-CN" dirty="0"/>
                <a:t>利用优先队列存放节点。</a:t>
              </a:r>
              <a:r>
                <a:rPr lang="en-US" altLang="zh-CN" dirty="0"/>
                <a:t>open</a:t>
              </a:r>
              <a:r>
                <a:rPr lang="zh-CN" altLang="zh-CN" dirty="0"/>
                <a:t>表存放下一步可扩展的节点，</a:t>
              </a:r>
              <a:r>
                <a:rPr lang="en-US" altLang="zh-CN" dirty="0"/>
                <a:t>closed</a:t>
              </a:r>
              <a:r>
                <a:rPr lang="zh-CN" altLang="zh-CN" dirty="0"/>
                <a:t>表用于存放已扩展的 节点。</a:t>
              </a:r>
            </a:p>
            <a:p>
              <a:pPr marL="342900" indent="-342900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zh-CN" dirty="0"/>
                <a:t>如果节点可到达，则执行</a:t>
              </a:r>
              <a:r>
                <a:rPr lang="en-US" altLang="zh-CN" dirty="0"/>
                <a:t>A*</a:t>
              </a:r>
              <a:r>
                <a:rPr lang="zh-CN" altLang="zh-CN" dirty="0"/>
                <a:t>搜索算法：每次选择</a:t>
              </a:r>
              <a:r>
                <a:rPr lang="en-US" altLang="zh-CN" dirty="0"/>
                <a:t>open</a:t>
              </a:r>
              <a:r>
                <a:rPr lang="zh-CN" altLang="zh-CN" dirty="0"/>
                <a:t>表中评估函数值最小的节点进行扩展，直到</a:t>
              </a:r>
              <a:r>
                <a:rPr lang="en-US" altLang="zh-CN" dirty="0"/>
                <a:t>open</a:t>
              </a:r>
              <a:r>
                <a:rPr lang="zh-CN" altLang="zh-CN" dirty="0"/>
                <a:t>表为空（搜索失败）或者找到目标节点。</a:t>
              </a:r>
            </a:p>
            <a:p>
              <a:pPr marL="342900" indent="-342900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zh-CN" dirty="0"/>
                <a:t>最后打印选取的最佳搜索路径</a:t>
              </a:r>
              <a:r>
                <a:rPr lang="zh-CN" altLang="en-US" dirty="0"/>
                <a:t>、</a:t>
              </a:r>
              <a:r>
                <a:rPr lang="zh-CN" altLang="zh-CN" dirty="0"/>
                <a:t>扩展节点数、生成节点数和运行时间。</a:t>
              </a:r>
            </a:p>
            <a:p>
              <a:pPr>
                <a:lnSpc>
                  <a:spcPct val="13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B80511B-FB94-4032-84B7-6E649FEF7B15}"/>
              </a:ext>
            </a:extLst>
          </p:cNvPr>
          <p:cNvGrpSpPr/>
          <p:nvPr/>
        </p:nvGrpSpPr>
        <p:grpSpPr>
          <a:xfrm>
            <a:off x="10820400" y="6400800"/>
            <a:ext cx="1371600" cy="914400"/>
            <a:chOff x="10820400" y="6400800"/>
            <a:chExt cx="1371600" cy="914400"/>
          </a:xfrm>
        </p:grpSpPr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44C94DBE-CF4F-4448-A1DB-95BFBA17E951}"/>
                </a:ext>
              </a:extLst>
            </p:cNvPr>
            <p:cNvSpPr/>
            <p:nvPr/>
          </p:nvSpPr>
          <p:spPr>
            <a:xfrm>
              <a:off x="11277600" y="6400800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菱形 15">
              <a:extLst>
                <a:ext uri="{FF2B5EF4-FFF2-40B4-BE49-F238E27FC236}">
                  <a16:creationId xmlns:a16="http://schemas.microsoft.com/office/drawing/2014/main" id="{E3754200-393B-47BF-9EB0-41FD9478A722}"/>
                </a:ext>
              </a:extLst>
            </p:cNvPr>
            <p:cNvSpPr/>
            <p:nvPr/>
          </p:nvSpPr>
          <p:spPr>
            <a:xfrm>
              <a:off x="10820400" y="6400800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45EF686-6E9F-4BF9-96B4-9E7378272014}"/>
              </a:ext>
            </a:extLst>
          </p:cNvPr>
          <p:cNvGrpSpPr/>
          <p:nvPr/>
        </p:nvGrpSpPr>
        <p:grpSpPr>
          <a:xfrm>
            <a:off x="-457200" y="348531"/>
            <a:ext cx="5290876" cy="914400"/>
            <a:chOff x="-457200" y="348531"/>
            <a:chExt cx="5290876" cy="9144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7558F80-C8A9-4E30-9BF0-AAE25F87E820}"/>
                </a:ext>
              </a:extLst>
            </p:cNvPr>
            <p:cNvGrpSpPr/>
            <p:nvPr/>
          </p:nvGrpSpPr>
          <p:grpSpPr>
            <a:xfrm>
              <a:off x="-284201" y="348531"/>
              <a:ext cx="5117877" cy="914400"/>
              <a:chOff x="-284201" y="348531"/>
              <a:chExt cx="5117877" cy="914400"/>
            </a:xfrm>
          </p:grpSpPr>
          <p:sp>
            <p:nvSpPr>
              <p:cNvPr id="15" name="TextBox 76"/>
              <p:cNvSpPr txBox="1"/>
              <p:nvPr/>
            </p:nvSpPr>
            <p:spPr>
              <a:xfrm>
                <a:off x="699211" y="362638"/>
                <a:ext cx="41344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</a:rPr>
                  <a:t>总体设计思路与总体架构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" name="菱形 3">
                <a:extLst>
                  <a:ext uri="{FF2B5EF4-FFF2-40B4-BE49-F238E27FC236}">
                    <a16:creationId xmlns:a16="http://schemas.microsoft.com/office/drawing/2014/main" id="{76A32FC6-9624-43E6-BBAA-ED8DBBFEA401}"/>
                  </a:ext>
                </a:extLst>
              </p:cNvPr>
              <p:cNvSpPr/>
              <p:nvPr/>
            </p:nvSpPr>
            <p:spPr>
              <a:xfrm>
                <a:off x="-284201" y="348531"/>
                <a:ext cx="914400" cy="914400"/>
              </a:xfrm>
              <a:prstGeom prst="diamond">
                <a:avLst/>
              </a:prstGeom>
              <a:solidFill>
                <a:srgbClr val="E788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菱形 16">
              <a:extLst>
                <a:ext uri="{FF2B5EF4-FFF2-40B4-BE49-F238E27FC236}">
                  <a16:creationId xmlns:a16="http://schemas.microsoft.com/office/drawing/2014/main" id="{E01E9BB9-60C2-4BA0-8106-0D31D5AA1859}"/>
                </a:ext>
              </a:extLst>
            </p:cNvPr>
            <p:cNvSpPr/>
            <p:nvPr/>
          </p:nvSpPr>
          <p:spPr>
            <a:xfrm>
              <a:off x="-457200" y="348531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7FBE7E62-19BA-489B-A3D7-C291C98AD8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4106" y="1467016"/>
            <a:ext cx="4229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13C90-67EF-44D9-9C99-AF0EB1668EE1}"/>
              </a:ext>
            </a:extLst>
          </p:cNvPr>
          <p:cNvGrpSpPr/>
          <p:nvPr/>
        </p:nvGrpSpPr>
        <p:grpSpPr>
          <a:xfrm>
            <a:off x="10820400" y="6400800"/>
            <a:ext cx="1371600" cy="914400"/>
            <a:chOff x="10820400" y="6400800"/>
            <a:chExt cx="1371600" cy="914400"/>
          </a:xfrm>
        </p:grpSpPr>
        <p:sp>
          <p:nvSpPr>
            <p:cNvPr id="23" name="菱形 22">
              <a:extLst>
                <a:ext uri="{FF2B5EF4-FFF2-40B4-BE49-F238E27FC236}">
                  <a16:creationId xmlns:a16="http://schemas.microsoft.com/office/drawing/2014/main" id="{4BA1CDB3-BE35-4D14-A260-BED7FE9572BD}"/>
                </a:ext>
              </a:extLst>
            </p:cNvPr>
            <p:cNvSpPr/>
            <p:nvPr/>
          </p:nvSpPr>
          <p:spPr>
            <a:xfrm>
              <a:off x="11277600" y="6400800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菱形 26">
              <a:extLst>
                <a:ext uri="{FF2B5EF4-FFF2-40B4-BE49-F238E27FC236}">
                  <a16:creationId xmlns:a16="http://schemas.microsoft.com/office/drawing/2014/main" id="{EB00FAB9-73CD-4619-8E23-2D14B5E77E09}"/>
                </a:ext>
              </a:extLst>
            </p:cNvPr>
            <p:cNvSpPr/>
            <p:nvPr/>
          </p:nvSpPr>
          <p:spPr>
            <a:xfrm>
              <a:off x="10820400" y="6400800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C7263EA-3BA9-4765-9D23-09C230F2BB33}"/>
              </a:ext>
            </a:extLst>
          </p:cNvPr>
          <p:cNvGrpSpPr/>
          <p:nvPr/>
        </p:nvGrpSpPr>
        <p:grpSpPr>
          <a:xfrm>
            <a:off x="-457200" y="348531"/>
            <a:ext cx="1087399" cy="914400"/>
            <a:chOff x="-457200" y="348531"/>
            <a:chExt cx="1087399" cy="914400"/>
          </a:xfrm>
        </p:grpSpPr>
        <p:sp>
          <p:nvSpPr>
            <p:cNvPr id="36" name="菱形 35">
              <a:extLst>
                <a:ext uri="{FF2B5EF4-FFF2-40B4-BE49-F238E27FC236}">
                  <a16:creationId xmlns:a16="http://schemas.microsoft.com/office/drawing/2014/main" id="{1C5FF376-210E-4C76-8599-2A6EC11131F0}"/>
                </a:ext>
              </a:extLst>
            </p:cNvPr>
            <p:cNvSpPr/>
            <p:nvPr/>
          </p:nvSpPr>
          <p:spPr>
            <a:xfrm>
              <a:off x="-284201" y="348531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71418584-2A02-428A-8FAA-1E52D39F690E}"/>
                </a:ext>
              </a:extLst>
            </p:cNvPr>
            <p:cNvSpPr/>
            <p:nvPr/>
          </p:nvSpPr>
          <p:spPr>
            <a:xfrm>
              <a:off x="-457200" y="348531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TextBox 76">
            <a:extLst>
              <a:ext uri="{FF2B5EF4-FFF2-40B4-BE49-F238E27FC236}">
                <a16:creationId xmlns:a16="http://schemas.microsoft.com/office/drawing/2014/main" id="{1368DCC3-27AC-4686-ADD6-0418A06C4DD9}"/>
              </a:ext>
            </a:extLst>
          </p:cNvPr>
          <p:cNvSpPr txBox="1"/>
          <p:nvPr/>
        </p:nvSpPr>
        <p:spPr>
          <a:xfrm>
            <a:off x="699211" y="36263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总体设计思路与总体架构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838910-C092-42CD-AC6D-F80E18DAEAA6}"/>
              </a:ext>
            </a:extLst>
          </p:cNvPr>
          <p:cNvSpPr txBox="1"/>
          <p:nvPr/>
        </p:nvSpPr>
        <p:spPr>
          <a:xfrm>
            <a:off x="1248549" y="1262931"/>
            <a:ext cx="42291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如果节点可到达，则执行</a:t>
            </a:r>
            <a:r>
              <a:rPr lang="en-US" altLang="zh-CN" dirty="0"/>
              <a:t>A*</a:t>
            </a:r>
            <a:r>
              <a:rPr lang="zh-CN" altLang="zh-CN" dirty="0"/>
              <a:t>搜索算法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把起始节点</a:t>
            </a:r>
            <a:r>
              <a:rPr lang="en-US" altLang="zh-CN" dirty="0"/>
              <a:t>S</a:t>
            </a:r>
            <a:r>
              <a:rPr lang="zh-CN" altLang="zh-CN" dirty="0"/>
              <a:t>放到</a:t>
            </a:r>
            <a:r>
              <a:rPr lang="en-US" altLang="zh-CN" dirty="0"/>
              <a:t>open</a:t>
            </a:r>
            <a:r>
              <a:rPr lang="zh-CN" altLang="zh-CN" dirty="0"/>
              <a:t>表中；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如果</a:t>
            </a:r>
            <a:r>
              <a:rPr lang="en-US" altLang="zh-CN" dirty="0"/>
              <a:t>open</a:t>
            </a:r>
            <a:r>
              <a:rPr lang="zh-CN" altLang="zh-CN" dirty="0"/>
              <a:t>是空表，则失败退出，无解；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计算</a:t>
            </a:r>
            <a:r>
              <a:rPr lang="en-US" altLang="zh-CN" dirty="0"/>
              <a:t>open</a:t>
            </a:r>
            <a:r>
              <a:rPr lang="zh-CN" altLang="zh-CN" dirty="0"/>
              <a:t>表中节点的评估函数值；</a:t>
            </a:r>
            <a:r>
              <a:rPr lang="en-US" altLang="zh-CN" dirty="0"/>
              <a:t> </a:t>
            </a:r>
            <a:endParaRPr lang="zh-CN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从</a:t>
            </a:r>
            <a:r>
              <a:rPr lang="en-US" altLang="zh-CN" dirty="0"/>
              <a:t>open</a:t>
            </a:r>
            <a:r>
              <a:rPr lang="zh-CN" altLang="zh-CN" dirty="0"/>
              <a:t>表中选择一个</a:t>
            </a:r>
            <a:r>
              <a:rPr lang="en-US" altLang="zh-CN" dirty="0"/>
              <a:t>f</a:t>
            </a:r>
            <a:r>
              <a:rPr lang="zh-CN" altLang="zh-CN" dirty="0"/>
              <a:t>值最小的节点</a:t>
            </a:r>
            <a:r>
              <a:rPr lang="en-US" altLang="zh-CN" dirty="0"/>
              <a:t>q[n](n≥1),</a:t>
            </a:r>
            <a:r>
              <a:rPr lang="zh-CN" altLang="zh-CN" dirty="0"/>
              <a:t>若其中有目标节点，则搜索成功，否则生成该节点所有的后继节点；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将扩展后的节点放入</a:t>
            </a:r>
            <a:r>
              <a:rPr lang="en-US" altLang="zh-CN" dirty="0"/>
              <a:t>close</a:t>
            </a:r>
            <a:r>
              <a:rPr lang="zh-CN" altLang="zh-CN" dirty="0"/>
              <a:t>表中；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回到步骤</a:t>
            </a:r>
            <a:r>
              <a:rPr lang="en-US" altLang="zh-CN" dirty="0"/>
              <a:t>3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9CDFCB-9872-4B4A-9212-326A56153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2638"/>
            <a:ext cx="3829997" cy="63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4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13C90-67EF-44D9-9C99-AF0EB1668EE1}"/>
              </a:ext>
            </a:extLst>
          </p:cNvPr>
          <p:cNvGrpSpPr/>
          <p:nvPr/>
        </p:nvGrpSpPr>
        <p:grpSpPr>
          <a:xfrm>
            <a:off x="10820400" y="6400800"/>
            <a:ext cx="1371600" cy="914400"/>
            <a:chOff x="10820400" y="6400800"/>
            <a:chExt cx="1371600" cy="914400"/>
          </a:xfrm>
        </p:grpSpPr>
        <p:sp>
          <p:nvSpPr>
            <p:cNvPr id="23" name="菱形 22">
              <a:extLst>
                <a:ext uri="{FF2B5EF4-FFF2-40B4-BE49-F238E27FC236}">
                  <a16:creationId xmlns:a16="http://schemas.microsoft.com/office/drawing/2014/main" id="{4BA1CDB3-BE35-4D14-A260-BED7FE9572BD}"/>
                </a:ext>
              </a:extLst>
            </p:cNvPr>
            <p:cNvSpPr/>
            <p:nvPr/>
          </p:nvSpPr>
          <p:spPr>
            <a:xfrm>
              <a:off x="11277600" y="6400800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菱形 26">
              <a:extLst>
                <a:ext uri="{FF2B5EF4-FFF2-40B4-BE49-F238E27FC236}">
                  <a16:creationId xmlns:a16="http://schemas.microsoft.com/office/drawing/2014/main" id="{EB00FAB9-73CD-4619-8E23-2D14B5E77E09}"/>
                </a:ext>
              </a:extLst>
            </p:cNvPr>
            <p:cNvSpPr/>
            <p:nvPr/>
          </p:nvSpPr>
          <p:spPr>
            <a:xfrm>
              <a:off x="10820400" y="6400800"/>
              <a:ext cx="914400" cy="914400"/>
            </a:xfrm>
            <a:prstGeom prst="diamond">
              <a:avLst/>
            </a:prstGeom>
            <a:solidFill>
              <a:srgbClr val="E7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C7263EA-3BA9-4765-9D23-09C230F2BB33}"/>
              </a:ext>
            </a:extLst>
          </p:cNvPr>
          <p:cNvGrpSpPr/>
          <p:nvPr/>
        </p:nvGrpSpPr>
        <p:grpSpPr>
          <a:xfrm>
            <a:off x="-457200" y="348531"/>
            <a:ext cx="4572731" cy="914400"/>
            <a:chOff x="-457200" y="348531"/>
            <a:chExt cx="4572731" cy="91440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9982361-B0FA-4E79-9E8E-ECC5A9C369B5}"/>
                </a:ext>
              </a:extLst>
            </p:cNvPr>
            <p:cNvGrpSpPr/>
            <p:nvPr/>
          </p:nvGrpSpPr>
          <p:grpSpPr>
            <a:xfrm>
              <a:off x="-284201" y="348531"/>
              <a:ext cx="4399732" cy="914400"/>
              <a:chOff x="-284201" y="348531"/>
              <a:chExt cx="4399732" cy="914400"/>
            </a:xfrm>
          </p:grpSpPr>
          <p:sp>
            <p:nvSpPr>
              <p:cNvPr id="38" name="TextBox 76">
                <a:extLst>
                  <a:ext uri="{FF2B5EF4-FFF2-40B4-BE49-F238E27FC236}">
                    <a16:creationId xmlns:a16="http://schemas.microsoft.com/office/drawing/2014/main" id="{28C0EB4D-2182-4929-BC16-9CB1076EC771}"/>
                  </a:ext>
                </a:extLst>
              </p:cNvPr>
              <p:cNvSpPr txBox="1"/>
              <p:nvPr/>
            </p:nvSpPr>
            <p:spPr>
              <a:xfrm>
                <a:off x="699211" y="362638"/>
                <a:ext cx="34163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核心算法及基本原理</a:t>
                </a:r>
              </a:p>
            </p:txBody>
          </p:sp>
          <p:sp>
            <p:nvSpPr>
              <p:cNvPr id="36" name="菱形 35">
                <a:extLst>
                  <a:ext uri="{FF2B5EF4-FFF2-40B4-BE49-F238E27FC236}">
                    <a16:creationId xmlns:a16="http://schemas.microsoft.com/office/drawing/2014/main" id="{1C5FF376-210E-4C76-8599-2A6EC11131F0}"/>
                  </a:ext>
                </a:extLst>
              </p:cNvPr>
              <p:cNvSpPr/>
              <p:nvPr/>
            </p:nvSpPr>
            <p:spPr>
              <a:xfrm>
                <a:off x="-284201" y="348531"/>
                <a:ext cx="914400" cy="914400"/>
              </a:xfrm>
              <a:prstGeom prst="diamond">
                <a:avLst/>
              </a:prstGeom>
              <a:solidFill>
                <a:srgbClr val="E788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71418584-2A02-428A-8FAA-1E52D39F690E}"/>
                </a:ext>
              </a:extLst>
            </p:cNvPr>
            <p:cNvSpPr/>
            <p:nvPr/>
          </p:nvSpPr>
          <p:spPr>
            <a:xfrm>
              <a:off x="-457200" y="348531"/>
              <a:ext cx="914400" cy="914400"/>
            </a:xfrm>
            <a:prstGeom prst="diamond">
              <a:avLst/>
            </a:prstGeom>
            <a:solidFill>
              <a:srgbClr val="518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518B6B0-9969-4974-995E-52E4EA4B4FCB}"/>
              </a:ext>
            </a:extLst>
          </p:cNvPr>
          <p:cNvSpPr txBox="1"/>
          <p:nvPr/>
        </p:nvSpPr>
        <p:spPr>
          <a:xfrm>
            <a:off x="1266825" y="1590708"/>
            <a:ext cx="8867775" cy="392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dirty="0"/>
              <a:t>A</a:t>
            </a:r>
            <a:r>
              <a:rPr lang="zh-CN" altLang="en-US" sz="2000" dirty="0"/>
              <a:t>*搜索算法概述</a:t>
            </a:r>
            <a:r>
              <a:rPr lang="en-US" altLang="zh-CN" sz="2000" dirty="0"/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        A*</a:t>
            </a:r>
            <a:r>
              <a:rPr lang="zh-CN" altLang="zh-CN" dirty="0"/>
              <a:t>算法属于</a:t>
            </a:r>
            <a:r>
              <a:rPr lang="zh-CN" altLang="zh-CN" dirty="0">
                <a:solidFill>
                  <a:srgbClr val="FF0000"/>
                </a:solidFill>
              </a:rPr>
              <a:t>有信息搜索</a:t>
            </a:r>
            <a:r>
              <a:rPr lang="zh-CN" altLang="zh-CN" dirty="0"/>
              <a:t>（启发式搜索），根据评估函数估计每一个节点效用值，选择最优位置并进行下一步扩展，是基于树或图求出最低通过成本的算法。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2.   </a:t>
            </a:r>
            <a:r>
              <a:rPr lang="zh-CN" altLang="en-US" sz="2000" dirty="0"/>
              <a:t>性能度量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dirty="0"/>
              <a:t>完备性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dirty="0"/>
              <a:t>最优性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976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888E5E7-FE87-421F-A254-167A32A2F1F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彩色方块商务工作总结PPT背景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pff4wvh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1209</Words>
  <Application>Microsoft Office PowerPoint</Application>
  <PresentationFormat>宽屏</PresentationFormat>
  <Paragraphs>208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字魂59号-创粗黑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彩色方块商务工作总结PPT背景</dc:title>
  <dc:creator>张奕丹</dc:creator>
  <cp:lastModifiedBy>孙 文丽</cp:lastModifiedBy>
  <cp:revision>404</cp:revision>
  <dcterms:created xsi:type="dcterms:W3CDTF">2017-01-13T03:37:00Z</dcterms:created>
  <dcterms:modified xsi:type="dcterms:W3CDTF">2020-04-25T15:48:46Z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