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98" r:id="rId9"/>
    <p:sldId id="297" r:id="rId10"/>
    <p:sldId id="268" r:id="rId11"/>
    <p:sldId id="269" r:id="rId12"/>
    <p:sldId id="270" r:id="rId13"/>
    <p:sldId id="271" r:id="rId14"/>
    <p:sldId id="263" r:id="rId15"/>
    <p:sldId id="294" r:id="rId16"/>
    <p:sldId id="274" r:id="rId17"/>
    <p:sldId id="275" r:id="rId18"/>
    <p:sldId id="295" r:id="rId19"/>
    <p:sldId id="264" r:id="rId20"/>
    <p:sldId id="273" r:id="rId21"/>
    <p:sldId id="296" r:id="rId22"/>
    <p:sldId id="272" r:id="rId23"/>
    <p:sldId id="276" r:id="rId24"/>
    <p:sldId id="282" r:id="rId25"/>
    <p:sldId id="283" r:id="rId26"/>
    <p:sldId id="279" r:id="rId27"/>
    <p:sldId id="280" r:id="rId28"/>
    <p:sldId id="281" r:id="rId29"/>
    <p:sldId id="284" r:id="rId30"/>
    <p:sldId id="289" r:id="rId31"/>
    <p:sldId id="278" r:id="rId32"/>
    <p:sldId id="285" r:id="rId33"/>
    <p:sldId id="286" r:id="rId34"/>
    <p:sldId id="288" r:id="rId35"/>
    <p:sldId id="287" r:id="rId36"/>
    <p:sldId id="292" r:id="rId37"/>
    <p:sldId id="290" r:id="rId38"/>
    <p:sldId id="291" r:id="rId39"/>
    <p:sldId id="293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26" autoAdjust="0"/>
  </p:normalViewPr>
  <p:slideViewPr>
    <p:cSldViewPr>
      <p:cViewPr varScale="1">
        <p:scale>
          <a:sx n="55" d="100"/>
          <a:sy n="55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iaas\meshup\2012-03-1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Sheet2!$C$13:$K$13</c:f>
                <c:numCache>
                  <c:formatCode>General</c:formatCode>
                  <c:ptCount val="9"/>
                  <c:pt idx="0">
                    <c:v>3.1209685106460849</c:v>
                  </c:pt>
                  <c:pt idx="1">
                    <c:v>0.34140233677518417</c:v>
                  </c:pt>
                  <c:pt idx="2">
                    <c:v>0.89498603341057803</c:v>
                  </c:pt>
                  <c:pt idx="3">
                    <c:v>0.43767060165786348</c:v>
                  </c:pt>
                  <c:pt idx="4">
                    <c:v>0.8521867296679867</c:v>
                  </c:pt>
                  <c:pt idx="5">
                    <c:v>1.8477914745266402</c:v>
                  </c:pt>
                  <c:pt idx="6">
                    <c:v>1.5572054742033543</c:v>
                  </c:pt>
                  <c:pt idx="7">
                    <c:v>0.24037008503093343</c:v>
                  </c:pt>
                  <c:pt idx="8">
                    <c:v>0.43830481529537413</c:v>
                  </c:pt>
                </c:numCache>
              </c:numRef>
            </c:plus>
            <c:minus>
              <c:numRef>
                <c:f>Sheet2!$C$13:$K$13</c:f>
                <c:numCache>
                  <c:formatCode>General</c:formatCode>
                  <c:ptCount val="9"/>
                  <c:pt idx="0">
                    <c:v>3.1209685106460849</c:v>
                  </c:pt>
                  <c:pt idx="1">
                    <c:v>0.34140233677518417</c:v>
                  </c:pt>
                  <c:pt idx="2">
                    <c:v>0.89498603341057803</c:v>
                  </c:pt>
                  <c:pt idx="3">
                    <c:v>0.43767060165786348</c:v>
                  </c:pt>
                  <c:pt idx="4">
                    <c:v>0.8521867296679867</c:v>
                  </c:pt>
                  <c:pt idx="5">
                    <c:v>1.8477914745266402</c:v>
                  </c:pt>
                  <c:pt idx="6">
                    <c:v>1.5572054742033543</c:v>
                  </c:pt>
                  <c:pt idx="7">
                    <c:v>0.24037008503093343</c:v>
                  </c:pt>
                  <c:pt idx="8">
                    <c:v>0.43830481529537413</c:v>
                  </c:pt>
                </c:numCache>
              </c:numRef>
            </c:minus>
          </c:errBars>
          <c:val>
            <c:numRef>
              <c:f>Sheet2!$C$12:$K$12</c:f>
              <c:numCache>
                <c:formatCode>General</c:formatCode>
                <c:ptCount val="9"/>
                <c:pt idx="0">
                  <c:v>54.94</c:v>
                </c:pt>
                <c:pt idx="1">
                  <c:v>56.390000000000008</c:v>
                </c:pt>
                <c:pt idx="2">
                  <c:v>58.090000000000011</c:v>
                </c:pt>
                <c:pt idx="3">
                  <c:v>58.86</c:v>
                </c:pt>
                <c:pt idx="4">
                  <c:v>70.97999999999999</c:v>
                </c:pt>
                <c:pt idx="5">
                  <c:v>81.190000000000012</c:v>
                </c:pt>
                <c:pt idx="6">
                  <c:v>70.460000000000022</c:v>
                </c:pt>
                <c:pt idx="7">
                  <c:v>98.1</c:v>
                </c:pt>
                <c:pt idx="8">
                  <c:v>97.789999999999992</c:v>
                </c:pt>
              </c:numCache>
            </c:numRef>
          </c:val>
        </c:ser>
        <c:ser>
          <c:idx val="1"/>
          <c:order val="1"/>
          <c:invertIfNegative val="0"/>
          <c:errBars>
            <c:errBarType val="both"/>
            <c:errValType val="cust"/>
            <c:noEndCap val="0"/>
            <c:plus>
              <c:numRef>
                <c:f>Sheet2!$C$25:$K$25</c:f>
                <c:numCache>
                  <c:formatCode>General</c:formatCode>
                  <c:ptCount val="9"/>
                  <c:pt idx="0">
                    <c:v>4.0380963611858185</c:v>
                  </c:pt>
                  <c:pt idx="1">
                    <c:v>2.2839780111803969</c:v>
                  </c:pt>
                  <c:pt idx="2">
                    <c:v>5.7517533558617018</c:v>
                  </c:pt>
                  <c:pt idx="3">
                    <c:v>3.2357207680652684</c:v>
                  </c:pt>
                  <c:pt idx="4">
                    <c:v>8.025791757411481</c:v>
                  </c:pt>
                  <c:pt idx="5">
                    <c:v>21.235075805008194</c:v>
                  </c:pt>
                  <c:pt idx="6">
                    <c:v>4.1080003245699315</c:v>
                  </c:pt>
                  <c:pt idx="7">
                    <c:v>4.9199028897371599</c:v>
                  </c:pt>
                  <c:pt idx="8">
                    <c:v>2.2062789186017913</c:v>
                  </c:pt>
                </c:numCache>
              </c:numRef>
            </c:plus>
            <c:minus>
              <c:numRef>
                <c:f>Sheet2!$C$25:$K$25</c:f>
                <c:numCache>
                  <c:formatCode>General</c:formatCode>
                  <c:ptCount val="9"/>
                  <c:pt idx="0">
                    <c:v>4.0380963611858185</c:v>
                  </c:pt>
                  <c:pt idx="1">
                    <c:v>2.2839780111803969</c:v>
                  </c:pt>
                  <c:pt idx="2">
                    <c:v>5.7517533558617018</c:v>
                  </c:pt>
                  <c:pt idx="3">
                    <c:v>3.2357207680652684</c:v>
                  </c:pt>
                  <c:pt idx="4">
                    <c:v>8.025791757411481</c:v>
                  </c:pt>
                  <c:pt idx="5">
                    <c:v>21.235075805008194</c:v>
                  </c:pt>
                  <c:pt idx="6">
                    <c:v>4.1080003245699315</c:v>
                  </c:pt>
                  <c:pt idx="7">
                    <c:v>4.9199028897371599</c:v>
                  </c:pt>
                  <c:pt idx="8">
                    <c:v>2.2062789186017913</c:v>
                  </c:pt>
                </c:numCache>
              </c:numRef>
            </c:minus>
          </c:errBars>
          <c:val>
            <c:numRef>
              <c:f>Sheet2!$C$24:$K$24</c:f>
              <c:numCache>
                <c:formatCode>General</c:formatCode>
                <c:ptCount val="9"/>
                <c:pt idx="0">
                  <c:v>18.920000000000002</c:v>
                </c:pt>
                <c:pt idx="1">
                  <c:v>27.88999999999999</c:v>
                </c:pt>
                <c:pt idx="2">
                  <c:v>39.74</c:v>
                </c:pt>
                <c:pt idx="3">
                  <c:v>50.290000000000013</c:v>
                </c:pt>
                <c:pt idx="4">
                  <c:v>33.4</c:v>
                </c:pt>
                <c:pt idx="5">
                  <c:v>85.32</c:v>
                </c:pt>
                <c:pt idx="6">
                  <c:v>46.170000000000009</c:v>
                </c:pt>
                <c:pt idx="7">
                  <c:v>38.290000000000013</c:v>
                </c:pt>
                <c:pt idx="8">
                  <c:v>19.809999999999999</c:v>
                </c:pt>
              </c:numCache>
            </c:numRef>
          </c:val>
        </c:ser>
        <c:ser>
          <c:idx val="2"/>
          <c:order val="2"/>
          <c:invertIfNegative val="0"/>
          <c:errBars>
            <c:errBarType val="both"/>
            <c:errValType val="cust"/>
            <c:noEndCap val="0"/>
            <c:plus>
              <c:numRef>
                <c:f>Sheet2!$C$37:$K$37</c:f>
                <c:numCache>
                  <c:formatCode>General</c:formatCode>
                  <c:ptCount val="9"/>
                  <c:pt idx="0">
                    <c:v>1.7238200473238368</c:v>
                  </c:pt>
                  <c:pt idx="1">
                    <c:v>2.6576723316131847</c:v>
                  </c:pt>
                  <c:pt idx="2">
                    <c:v>1.605407528739458</c:v>
                  </c:pt>
                  <c:pt idx="3">
                    <c:v>1.6502188407063545</c:v>
                  </c:pt>
                  <c:pt idx="4">
                    <c:v>2.8514323885841399</c:v>
                  </c:pt>
                  <c:pt idx="5">
                    <c:v>1.0126423082433613</c:v>
                  </c:pt>
                  <c:pt idx="6">
                    <c:v>0.93695725029954791</c:v>
                  </c:pt>
                  <c:pt idx="7">
                    <c:v>1.7190436617814895</c:v>
                  </c:pt>
                  <c:pt idx="8">
                    <c:v>1.362554789927934</c:v>
                  </c:pt>
                </c:numCache>
              </c:numRef>
            </c:plus>
            <c:minus>
              <c:numRef>
                <c:f>Sheet2!$C$37:$K$37</c:f>
                <c:numCache>
                  <c:formatCode>General</c:formatCode>
                  <c:ptCount val="9"/>
                  <c:pt idx="0">
                    <c:v>1.7238200473238368</c:v>
                  </c:pt>
                  <c:pt idx="1">
                    <c:v>2.6576723316131847</c:v>
                  </c:pt>
                  <c:pt idx="2">
                    <c:v>1.605407528739458</c:v>
                  </c:pt>
                  <c:pt idx="3">
                    <c:v>1.6502188407063545</c:v>
                  </c:pt>
                  <c:pt idx="4">
                    <c:v>2.8514323885841399</c:v>
                  </c:pt>
                  <c:pt idx="5">
                    <c:v>1.0126423082433613</c:v>
                  </c:pt>
                  <c:pt idx="6">
                    <c:v>0.93695725029954791</c:v>
                  </c:pt>
                  <c:pt idx="7">
                    <c:v>1.7190436617814895</c:v>
                  </c:pt>
                  <c:pt idx="8">
                    <c:v>1.362554789927934</c:v>
                  </c:pt>
                </c:numCache>
              </c:numRef>
            </c:minus>
          </c:errBars>
          <c:val>
            <c:numRef>
              <c:f>Sheet2!$C$36:$K$36</c:f>
              <c:numCache>
                <c:formatCode>General</c:formatCode>
                <c:ptCount val="9"/>
                <c:pt idx="0">
                  <c:v>18.54</c:v>
                </c:pt>
                <c:pt idx="1">
                  <c:v>17.91</c:v>
                </c:pt>
                <c:pt idx="2">
                  <c:v>19.619999999999997</c:v>
                </c:pt>
                <c:pt idx="3">
                  <c:v>20.009999999999991</c:v>
                </c:pt>
                <c:pt idx="4">
                  <c:v>19.119999999999997</c:v>
                </c:pt>
                <c:pt idx="5">
                  <c:v>27.51</c:v>
                </c:pt>
                <c:pt idx="6">
                  <c:v>19.52999999999999</c:v>
                </c:pt>
                <c:pt idx="7">
                  <c:v>13.280000000000001</c:v>
                </c:pt>
                <c:pt idx="8">
                  <c:v>14.89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281216"/>
        <c:axId val="40282752"/>
      </c:barChart>
      <c:catAx>
        <c:axId val="40281216"/>
        <c:scaling>
          <c:orientation val="minMax"/>
        </c:scaling>
        <c:delete val="0"/>
        <c:axPos val="b"/>
        <c:majorTickMark val="out"/>
        <c:minorTickMark val="none"/>
        <c:tickLblPos val="nextTo"/>
        <c:crossAx val="40282752"/>
        <c:crosses val="autoZero"/>
        <c:auto val="1"/>
        <c:lblAlgn val="ctr"/>
        <c:lblOffset val="100"/>
        <c:noMultiLvlLbl val="0"/>
      </c:catAx>
      <c:valAx>
        <c:axId val="40282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2812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DA79B-E00F-4CFF-BF38-0F622DA27B8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54DE39-5CF2-41CD-AA8A-6FF3D7CFED95}">
      <dgm:prSet phldrT="[文本]" custT="1"/>
      <dgm:spPr/>
      <dgm:t>
        <a:bodyPr vert="eaVert"/>
        <a:lstStyle/>
        <a:p>
          <a:r>
            <a:rPr lang="zh-CN" altLang="en-US" sz="3200" dirty="0" smtClean="0"/>
            <a:t>做系统？</a:t>
          </a:r>
          <a:endParaRPr lang="zh-CN" altLang="en-US" sz="3200" dirty="0"/>
        </a:p>
      </dgm:t>
    </dgm:pt>
    <dgm:pt modelId="{019041D5-CF08-4EA1-B53F-08E5BEE88EDB}" type="parTrans" cxnId="{89E98D9F-A85F-44B2-92AD-D81D84E91BA2}">
      <dgm:prSet/>
      <dgm:spPr/>
      <dgm:t>
        <a:bodyPr/>
        <a:lstStyle/>
        <a:p>
          <a:endParaRPr lang="zh-CN" altLang="en-US"/>
        </a:p>
      </dgm:t>
    </dgm:pt>
    <dgm:pt modelId="{82D6ADC5-C737-4798-A793-7819FD330773}" type="sibTrans" cxnId="{89E98D9F-A85F-44B2-92AD-D81D84E91BA2}">
      <dgm:prSet/>
      <dgm:spPr/>
      <dgm:t>
        <a:bodyPr/>
        <a:lstStyle/>
        <a:p>
          <a:endParaRPr lang="zh-CN" altLang="en-US"/>
        </a:p>
      </dgm:t>
    </dgm:pt>
    <dgm:pt modelId="{5484515B-8ECC-42B5-8385-FA89B45538C6}">
      <dgm:prSet phldrT="[文本]" custT="1"/>
      <dgm:spPr/>
      <dgm:t>
        <a:bodyPr vert="eaVert"/>
        <a:lstStyle/>
        <a:p>
          <a:r>
            <a:rPr lang="zh-CN" altLang="en-US" sz="3200" dirty="0" smtClean="0"/>
            <a:t>做存储系统？</a:t>
          </a:r>
          <a:endParaRPr lang="zh-CN" altLang="en-US" sz="3200" dirty="0"/>
        </a:p>
      </dgm:t>
    </dgm:pt>
    <dgm:pt modelId="{491532BE-146E-4C46-8044-9DFFCCA2EF76}" type="parTrans" cxnId="{D9CB9745-39CF-4905-AB2D-F6961A48F327}">
      <dgm:prSet/>
      <dgm:spPr/>
      <dgm:t>
        <a:bodyPr/>
        <a:lstStyle/>
        <a:p>
          <a:endParaRPr lang="zh-CN" altLang="en-US"/>
        </a:p>
      </dgm:t>
    </dgm:pt>
    <dgm:pt modelId="{9832B148-AD3C-4058-AFE0-DA94A1AFFA47}" type="sibTrans" cxnId="{D9CB9745-39CF-4905-AB2D-F6961A48F327}">
      <dgm:prSet/>
      <dgm:spPr/>
      <dgm:t>
        <a:bodyPr/>
        <a:lstStyle/>
        <a:p>
          <a:endParaRPr lang="zh-CN" altLang="en-US"/>
        </a:p>
      </dgm:t>
    </dgm:pt>
    <dgm:pt modelId="{C9722734-D5EC-4921-BFDB-D90A053D132E}">
      <dgm:prSet phldrT="[文本]" custT="1"/>
      <dgm:spPr/>
      <dgm:t>
        <a:bodyPr vert="eaVert"/>
        <a:lstStyle/>
        <a:p>
          <a:r>
            <a:rPr lang="zh-CN" altLang="en-US" sz="3200" dirty="0" smtClean="0"/>
            <a:t>做块存储系统？</a:t>
          </a:r>
          <a:endParaRPr lang="zh-CN" altLang="en-US" sz="3200" dirty="0"/>
        </a:p>
      </dgm:t>
    </dgm:pt>
    <dgm:pt modelId="{E81AA4B3-B61A-4B3B-BC80-2BF851FED883}" type="parTrans" cxnId="{89C2A91E-1AD0-4E8C-92E8-8B652CEED0B6}">
      <dgm:prSet/>
      <dgm:spPr/>
      <dgm:t>
        <a:bodyPr/>
        <a:lstStyle/>
        <a:p>
          <a:endParaRPr lang="zh-CN" altLang="en-US"/>
        </a:p>
      </dgm:t>
    </dgm:pt>
    <dgm:pt modelId="{CA97EF52-46FE-436F-BBFF-C98FC3A31799}" type="sibTrans" cxnId="{89C2A91E-1AD0-4E8C-92E8-8B652CEED0B6}">
      <dgm:prSet/>
      <dgm:spPr/>
      <dgm:t>
        <a:bodyPr/>
        <a:lstStyle/>
        <a:p>
          <a:endParaRPr lang="zh-CN" altLang="en-US"/>
        </a:p>
      </dgm:t>
    </dgm:pt>
    <dgm:pt modelId="{4855DB55-5313-46F0-A157-0353E399C6C6}">
      <dgm:prSet phldrT="[文本]" custT="1"/>
      <dgm:spPr/>
      <dgm:t>
        <a:bodyPr vert="eaVert"/>
        <a:lstStyle/>
        <a:p>
          <a:r>
            <a:rPr lang="zh-CN" altLang="en-US" sz="3200" dirty="0" smtClean="0"/>
            <a:t>技术路线？</a:t>
          </a:r>
          <a:endParaRPr lang="zh-CN" altLang="en-US" sz="3200" dirty="0"/>
        </a:p>
      </dgm:t>
    </dgm:pt>
    <dgm:pt modelId="{2A97DC75-E085-4964-A81A-E76A9769688C}" type="parTrans" cxnId="{633F5315-EE09-42DF-9D1A-6CCAC272DD50}">
      <dgm:prSet/>
      <dgm:spPr/>
      <dgm:t>
        <a:bodyPr/>
        <a:lstStyle/>
        <a:p>
          <a:endParaRPr lang="zh-CN" altLang="en-US"/>
        </a:p>
      </dgm:t>
    </dgm:pt>
    <dgm:pt modelId="{686BCF2D-7835-43D4-BEEF-F29651D3C318}" type="sibTrans" cxnId="{633F5315-EE09-42DF-9D1A-6CCAC272DD50}">
      <dgm:prSet/>
      <dgm:spPr/>
      <dgm:t>
        <a:bodyPr/>
        <a:lstStyle/>
        <a:p>
          <a:endParaRPr lang="zh-CN" altLang="en-US"/>
        </a:p>
      </dgm:t>
    </dgm:pt>
    <dgm:pt modelId="{A416C5C6-6649-4FE2-BA6D-E7596D322269}">
      <dgm:prSet phldrT="[文本]" custT="1"/>
      <dgm:spPr/>
      <dgm:t>
        <a:bodyPr vert="eaVert"/>
        <a:lstStyle/>
        <a:p>
          <a:r>
            <a:rPr lang="zh-CN" altLang="en-US" sz="3200" dirty="0" smtClean="0"/>
            <a:t>创新性可行性？</a:t>
          </a:r>
          <a:endParaRPr lang="zh-CN" altLang="en-US" sz="3200" dirty="0"/>
        </a:p>
      </dgm:t>
    </dgm:pt>
    <dgm:pt modelId="{11FFFED6-036F-4B3F-BA47-5E3DCE4A76F9}" type="parTrans" cxnId="{313B7978-3A62-402C-8BAA-30F667DD461A}">
      <dgm:prSet/>
      <dgm:spPr/>
      <dgm:t>
        <a:bodyPr/>
        <a:lstStyle/>
        <a:p>
          <a:endParaRPr lang="zh-CN" altLang="en-US"/>
        </a:p>
      </dgm:t>
    </dgm:pt>
    <dgm:pt modelId="{3D43F2E6-9C7F-41E6-96C6-CA218FEC1C98}" type="sibTrans" cxnId="{313B7978-3A62-402C-8BAA-30F667DD461A}">
      <dgm:prSet/>
      <dgm:spPr/>
      <dgm:t>
        <a:bodyPr/>
        <a:lstStyle/>
        <a:p>
          <a:endParaRPr lang="zh-CN" altLang="en-US"/>
        </a:p>
      </dgm:t>
    </dgm:pt>
    <dgm:pt modelId="{3E7EDA30-B6D1-4793-B74B-3023D7A391D6}" type="pres">
      <dgm:prSet presAssocID="{F35DA79B-E00F-4CFF-BF38-0F622DA27B85}" presName="Name0" presStyleCnt="0">
        <dgm:presLayoutVars>
          <dgm:dir/>
          <dgm:resizeHandles val="exact"/>
        </dgm:presLayoutVars>
      </dgm:prSet>
      <dgm:spPr/>
    </dgm:pt>
    <dgm:pt modelId="{E788B5FA-F402-45C9-BBC5-CCAAB3B4D899}" type="pres">
      <dgm:prSet presAssocID="{0C54DE39-5CF2-41CD-AA8A-6FF3D7CFED9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A80531-CC64-4AE4-BC99-F09DD8CFBF13}" type="pres">
      <dgm:prSet presAssocID="{82D6ADC5-C737-4798-A793-7819FD330773}" presName="sibTrans" presStyleCnt="0"/>
      <dgm:spPr/>
    </dgm:pt>
    <dgm:pt modelId="{97FCE003-D692-439D-A84A-323732A18B24}" type="pres">
      <dgm:prSet presAssocID="{5484515B-8ECC-42B5-8385-FA89B45538C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691339-D809-40D3-B7F5-65ECC67A342A}" type="pres">
      <dgm:prSet presAssocID="{9832B148-AD3C-4058-AFE0-DA94A1AFFA47}" presName="sibTrans" presStyleCnt="0"/>
      <dgm:spPr/>
    </dgm:pt>
    <dgm:pt modelId="{306DA44C-93D9-4396-86FD-9CCCD69AF3DA}" type="pres">
      <dgm:prSet presAssocID="{C9722734-D5EC-4921-BFDB-D90A053D13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39379-EF08-451C-B099-616EE6371C73}" type="pres">
      <dgm:prSet presAssocID="{CA97EF52-46FE-436F-BBFF-C98FC3A31799}" presName="sibTrans" presStyleCnt="0"/>
      <dgm:spPr/>
    </dgm:pt>
    <dgm:pt modelId="{E6CB3B9E-5A6D-4170-AD53-768467AC1FB5}" type="pres">
      <dgm:prSet presAssocID="{4855DB55-5313-46F0-A157-0353E399C6C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54FA53-F146-4981-9BA1-06E4203F2DDE}" type="pres">
      <dgm:prSet presAssocID="{686BCF2D-7835-43D4-BEEF-F29651D3C318}" presName="sibTrans" presStyleCnt="0"/>
      <dgm:spPr/>
    </dgm:pt>
    <dgm:pt modelId="{F17FAC46-7482-43D5-ACE8-9C141C6C7435}" type="pres">
      <dgm:prSet presAssocID="{A416C5C6-6649-4FE2-BA6D-E7596D32226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B1BD52-8DF9-4AFA-8095-18864F1AAB24}" type="presOf" srcId="{5484515B-8ECC-42B5-8385-FA89B45538C6}" destId="{97FCE003-D692-439D-A84A-323732A18B24}" srcOrd="0" destOrd="0" presId="urn:microsoft.com/office/officeart/2005/8/layout/hList6"/>
    <dgm:cxn modelId="{633F5315-EE09-42DF-9D1A-6CCAC272DD50}" srcId="{F35DA79B-E00F-4CFF-BF38-0F622DA27B85}" destId="{4855DB55-5313-46F0-A157-0353E399C6C6}" srcOrd="3" destOrd="0" parTransId="{2A97DC75-E085-4964-A81A-E76A9769688C}" sibTransId="{686BCF2D-7835-43D4-BEEF-F29651D3C318}"/>
    <dgm:cxn modelId="{D9CB9745-39CF-4905-AB2D-F6961A48F327}" srcId="{F35DA79B-E00F-4CFF-BF38-0F622DA27B85}" destId="{5484515B-8ECC-42B5-8385-FA89B45538C6}" srcOrd="1" destOrd="0" parTransId="{491532BE-146E-4C46-8044-9DFFCCA2EF76}" sibTransId="{9832B148-AD3C-4058-AFE0-DA94A1AFFA47}"/>
    <dgm:cxn modelId="{F93D2FAC-5279-43BA-A1D5-F7CD89BE3D99}" type="presOf" srcId="{4855DB55-5313-46F0-A157-0353E399C6C6}" destId="{E6CB3B9E-5A6D-4170-AD53-768467AC1FB5}" srcOrd="0" destOrd="0" presId="urn:microsoft.com/office/officeart/2005/8/layout/hList6"/>
    <dgm:cxn modelId="{89E98D9F-A85F-44B2-92AD-D81D84E91BA2}" srcId="{F35DA79B-E00F-4CFF-BF38-0F622DA27B85}" destId="{0C54DE39-5CF2-41CD-AA8A-6FF3D7CFED95}" srcOrd="0" destOrd="0" parTransId="{019041D5-CF08-4EA1-B53F-08E5BEE88EDB}" sibTransId="{82D6ADC5-C737-4798-A793-7819FD330773}"/>
    <dgm:cxn modelId="{89C2A91E-1AD0-4E8C-92E8-8B652CEED0B6}" srcId="{F35DA79B-E00F-4CFF-BF38-0F622DA27B85}" destId="{C9722734-D5EC-4921-BFDB-D90A053D132E}" srcOrd="2" destOrd="0" parTransId="{E81AA4B3-B61A-4B3B-BC80-2BF851FED883}" sibTransId="{CA97EF52-46FE-436F-BBFF-C98FC3A31799}"/>
    <dgm:cxn modelId="{ECF5F5AA-3588-4895-855E-ACD6E436372E}" type="presOf" srcId="{0C54DE39-5CF2-41CD-AA8A-6FF3D7CFED95}" destId="{E788B5FA-F402-45C9-BBC5-CCAAB3B4D899}" srcOrd="0" destOrd="0" presId="urn:microsoft.com/office/officeart/2005/8/layout/hList6"/>
    <dgm:cxn modelId="{900B7B29-F24E-48F5-9B05-AA8E1F345D02}" type="presOf" srcId="{A416C5C6-6649-4FE2-BA6D-E7596D322269}" destId="{F17FAC46-7482-43D5-ACE8-9C141C6C7435}" srcOrd="0" destOrd="0" presId="urn:microsoft.com/office/officeart/2005/8/layout/hList6"/>
    <dgm:cxn modelId="{313B7978-3A62-402C-8BAA-30F667DD461A}" srcId="{F35DA79B-E00F-4CFF-BF38-0F622DA27B85}" destId="{A416C5C6-6649-4FE2-BA6D-E7596D322269}" srcOrd="4" destOrd="0" parTransId="{11FFFED6-036F-4B3F-BA47-5E3DCE4A76F9}" sibTransId="{3D43F2E6-9C7F-41E6-96C6-CA218FEC1C98}"/>
    <dgm:cxn modelId="{7FF708C8-610B-403A-8517-8E677837315C}" type="presOf" srcId="{C9722734-D5EC-4921-BFDB-D90A053D132E}" destId="{306DA44C-93D9-4396-86FD-9CCCD69AF3DA}" srcOrd="0" destOrd="0" presId="urn:microsoft.com/office/officeart/2005/8/layout/hList6"/>
    <dgm:cxn modelId="{4CA0F94C-C5A7-4026-8783-5C51B6CA6E5A}" type="presOf" srcId="{F35DA79B-E00F-4CFF-BF38-0F622DA27B85}" destId="{3E7EDA30-B6D1-4793-B74B-3023D7A391D6}" srcOrd="0" destOrd="0" presId="urn:microsoft.com/office/officeart/2005/8/layout/hList6"/>
    <dgm:cxn modelId="{8B8F6EC3-BA6D-4DCE-AB9F-722A211B8FA5}" type="presParOf" srcId="{3E7EDA30-B6D1-4793-B74B-3023D7A391D6}" destId="{E788B5FA-F402-45C9-BBC5-CCAAB3B4D899}" srcOrd="0" destOrd="0" presId="urn:microsoft.com/office/officeart/2005/8/layout/hList6"/>
    <dgm:cxn modelId="{5C6852D0-9F35-4732-8C4E-B1EEC5169216}" type="presParOf" srcId="{3E7EDA30-B6D1-4793-B74B-3023D7A391D6}" destId="{AEA80531-CC64-4AE4-BC99-F09DD8CFBF13}" srcOrd="1" destOrd="0" presId="urn:microsoft.com/office/officeart/2005/8/layout/hList6"/>
    <dgm:cxn modelId="{361FE767-EC2F-493F-8118-2FEE05ACBD89}" type="presParOf" srcId="{3E7EDA30-B6D1-4793-B74B-3023D7A391D6}" destId="{97FCE003-D692-439D-A84A-323732A18B24}" srcOrd="2" destOrd="0" presId="urn:microsoft.com/office/officeart/2005/8/layout/hList6"/>
    <dgm:cxn modelId="{28AD1FC3-5DC5-405A-920E-52E9B410DC06}" type="presParOf" srcId="{3E7EDA30-B6D1-4793-B74B-3023D7A391D6}" destId="{0B691339-D809-40D3-B7F5-65ECC67A342A}" srcOrd="3" destOrd="0" presId="urn:microsoft.com/office/officeart/2005/8/layout/hList6"/>
    <dgm:cxn modelId="{F86593FC-02AA-4FC9-9056-ECC169A61461}" type="presParOf" srcId="{3E7EDA30-B6D1-4793-B74B-3023D7A391D6}" destId="{306DA44C-93D9-4396-86FD-9CCCD69AF3DA}" srcOrd="4" destOrd="0" presId="urn:microsoft.com/office/officeart/2005/8/layout/hList6"/>
    <dgm:cxn modelId="{5C18545F-CFEF-4AFD-9E78-20F7701B6BF8}" type="presParOf" srcId="{3E7EDA30-B6D1-4793-B74B-3023D7A391D6}" destId="{85B39379-EF08-451C-B099-616EE6371C73}" srcOrd="5" destOrd="0" presId="urn:microsoft.com/office/officeart/2005/8/layout/hList6"/>
    <dgm:cxn modelId="{1317D803-F9DF-4126-B36C-0B02A29151D0}" type="presParOf" srcId="{3E7EDA30-B6D1-4793-B74B-3023D7A391D6}" destId="{E6CB3B9E-5A6D-4170-AD53-768467AC1FB5}" srcOrd="6" destOrd="0" presId="urn:microsoft.com/office/officeart/2005/8/layout/hList6"/>
    <dgm:cxn modelId="{33B229ED-14DD-4752-B715-094FC3C1A7C4}" type="presParOf" srcId="{3E7EDA30-B6D1-4793-B74B-3023D7A391D6}" destId="{5254FA53-F146-4981-9BA1-06E4203F2DDE}" srcOrd="7" destOrd="0" presId="urn:microsoft.com/office/officeart/2005/8/layout/hList6"/>
    <dgm:cxn modelId="{8BC78D11-88F9-47DF-9F6C-97D96695EA3C}" type="presParOf" srcId="{3E7EDA30-B6D1-4793-B74B-3023D7A391D6}" destId="{F17FAC46-7482-43D5-ACE8-9C141C6C7435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A8AC4-7FEC-4576-92E9-FF1CBE70F980}" type="doc">
      <dgm:prSet loTypeId="urn:microsoft.com/office/officeart/2005/8/layout/cycle6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73BACA4A-9244-432C-B1F3-58AA171EC0E8}">
      <dgm:prSet phldrT="[文本]"/>
      <dgm:spPr/>
      <dgm:t>
        <a:bodyPr/>
        <a:lstStyle/>
        <a:p>
          <a:r>
            <a:rPr lang="en-US" altLang="zh-CN" dirty="0" smtClean="0"/>
            <a:t>MDS</a:t>
          </a:r>
          <a:endParaRPr lang="zh-CN" altLang="en-US" dirty="0"/>
        </a:p>
      </dgm:t>
    </dgm:pt>
    <dgm:pt modelId="{7A925AFB-ABF9-45D3-9B2A-1198A6614AD2}" type="parTrans" cxnId="{1E6FCE3B-16C9-4DEE-878A-4FF92CD64AB7}">
      <dgm:prSet/>
      <dgm:spPr/>
      <dgm:t>
        <a:bodyPr/>
        <a:lstStyle/>
        <a:p>
          <a:endParaRPr lang="zh-CN" altLang="en-US"/>
        </a:p>
      </dgm:t>
    </dgm:pt>
    <dgm:pt modelId="{4BCD43F2-D21C-411E-B1D6-60AB169E6882}" type="sibTrans" cxnId="{1E6FCE3B-16C9-4DEE-878A-4FF92CD64AB7}">
      <dgm:prSet/>
      <dgm:spPr/>
      <dgm:t>
        <a:bodyPr/>
        <a:lstStyle/>
        <a:p>
          <a:endParaRPr lang="zh-CN" altLang="en-US"/>
        </a:p>
      </dgm:t>
    </dgm:pt>
    <dgm:pt modelId="{4E30CFB5-CDCF-4ABD-97EB-19AA4DAFE0C5}">
      <dgm:prSet phldrT="[文本]"/>
      <dgm:spPr/>
      <dgm:t>
        <a:bodyPr/>
        <a:lstStyle/>
        <a:p>
          <a:r>
            <a:rPr lang="en-US" altLang="zh-CN" dirty="0" err="1" smtClean="0"/>
            <a:t>ChunkServer</a:t>
          </a:r>
          <a:endParaRPr lang="zh-CN" altLang="en-US" dirty="0"/>
        </a:p>
      </dgm:t>
    </dgm:pt>
    <dgm:pt modelId="{0E3ED834-1790-47A5-B329-A9136D0AAFA5}" type="parTrans" cxnId="{5A59E1D0-01D2-4982-89BB-BADA6204D8D1}">
      <dgm:prSet/>
      <dgm:spPr/>
      <dgm:t>
        <a:bodyPr/>
        <a:lstStyle/>
        <a:p>
          <a:endParaRPr lang="zh-CN" altLang="en-US"/>
        </a:p>
      </dgm:t>
    </dgm:pt>
    <dgm:pt modelId="{B249ACAD-2FA8-45AE-88E4-3846079163C5}" type="sibTrans" cxnId="{5A59E1D0-01D2-4982-89BB-BADA6204D8D1}">
      <dgm:prSet/>
      <dgm:spPr/>
      <dgm:t>
        <a:bodyPr/>
        <a:lstStyle/>
        <a:p>
          <a:endParaRPr lang="zh-CN" altLang="en-US"/>
        </a:p>
      </dgm:t>
    </dgm:pt>
    <dgm:pt modelId="{55C71971-626D-4A03-86D7-8D1550E678B0}">
      <dgm:prSet phldrT="[文本]"/>
      <dgm:spPr/>
      <dgm:t>
        <a:bodyPr/>
        <a:lstStyle/>
        <a:p>
          <a:r>
            <a:rPr lang="en-US" altLang="zh-CN" dirty="0" smtClean="0"/>
            <a:t>Client</a:t>
          </a:r>
          <a:endParaRPr lang="zh-CN" altLang="en-US" dirty="0"/>
        </a:p>
      </dgm:t>
    </dgm:pt>
    <dgm:pt modelId="{E0F0C70A-9879-4B99-B4A7-1AB0010136CE}" type="parTrans" cxnId="{D6388FB7-09DE-4324-B8C3-0B040A123AE2}">
      <dgm:prSet/>
      <dgm:spPr/>
      <dgm:t>
        <a:bodyPr/>
        <a:lstStyle/>
        <a:p>
          <a:endParaRPr lang="zh-CN" altLang="en-US"/>
        </a:p>
      </dgm:t>
    </dgm:pt>
    <dgm:pt modelId="{BB680E9C-3642-46F2-A1C4-B0A4CB43D2DF}" type="sibTrans" cxnId="{D6388FB7-09DE-4324-B8C3-0B040A123AE2}">
      <dgm:prSet/>
      <dgm:spPr/>
      <dgm:t>
        <a:bodyPr/>
        <a:lstStyle/>
        <a:p>
          <a:endParaRPr lang="zh-CN" altLang="en-US"/>
        </a:p>
      </dgm:t>
    </dgm:pt>
    <dgm:pt modelId="{E3A55B0B-1F42-48FB-8EB2-9F0B386C9A99}" type="pres">
      <dgm:prSet presAssocID="{8B9A8AC4-7FEC-4576-92E9-FF1CBE70F9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B92F8A-05D0-46BA-978D-6D1D89E9D546}" type="pres">
      <dgm:prSet presAssocID="{73BACA4A-9244-432C-B1F3-58AA171EC0E8}" presName="node" presStyleLbl="node1" presStyleIdx="0" presStyleCnt="3" custScaleY="542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FDDAE4-A8F7-4776-8C4E-04BED6399939}" type="pres">
      <dgm:prSet presAssocID="{73BACA4A-9244-432C-B1F3-58AA171EC0E8}" presName="spNode" presStyleCnt="0"/>
      <dgm:spPr/>
    </dgm:pt>
    <dgm:pt modelId="{D77A22D6-2CA9-41FC-BD22-A855BB2D9987}" type="pres">
      <dgm:prSet presAssocID="{4BCD43F2-D21C-411E-B1D6-60AB169E6882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94A06C8D-882F-4869-8D35-A00E507D946D}" type="pres">
      <dgm:prSet presAssocID="{4E30CFB5-CDCF-4ABD-97EB-19AA4DAFE0C5}" presName="node" presStyleLbl="node1" presStyleIdx="1" presStyleCnt="3" custScaleY="60551" custRadScaleRad="117821" custRadScaleInc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69927D-70B9-428C-8BC8-156BA5E27C2A}" type="pres">
      <dgm:prSet presAssocID="{4E30CFB5-CDCF-4ABD-97EB-19AA4DAFE0C5}" presName="spNode" presStyleCnt="0"/>
      <dgm:spPr/>
    </dgm:pt>
    <dgm:pt modelId="{7AE91F30-D306-4BE6-BE52-20DE4A031BC5}" type="pres">
      <dgm:prSet presAssocID="{B249ACAD-2FA8-45AE-88E4-3846079163C5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D5DAC64C-B5CB-4AC7-AE0F-E9DB6F558786}" type="pres">
      <dgm:prSet presAssocID="{55C71971-626D-4A03-86D7-8D1550E678B0}" presName="node" presStyleLbl="node1" presStyleIdx="2" presStyleCnt="3" custScaleY="60551" custRadScaleRad="107743" custRadScaleInc="-7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4B0B32-1FD5-4705-A0F2-415A959AE9BC}" type="pres">
      <dgm:prSet presAssocID="{55C71971-626D-4A03-86D7-8D1550E678B0}" presName="spNode" presStyleCnt="0"/>
      <dgm:spPr/>
    </dgm:pt>
    <dgm:pt modelId="{6F10C3A9-2B75-48BB-BCE5-983E80F95FD8}" type="pres">
      <dgm:prSet presAssocID="{BB680E9C-3642-46F2-A1C4-B0A4CB43D2DF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A59E1D0-01D2-4982-89BB-BADA6204D8D1}" srcId="{8B9A8AC4-7FEC-4576-92E9-FF1CBE70F980}" destId="{4E30CFB5-CDCF-4ABD-97EB-19AA4DAFE0C5}" srcOrd="1" destOrd="0" parTransId="{0E3ED834-1790-47A5-B329-A9136D0AAFA5}" sibTransId="{B249ACAD-2FA8-45AE-88E4-3846079163C5}"/>
    <dgm:cxn modelId="{960F3591-3E9F-44DE-B700-49D2880949C8}" type="presOf" srcId="{4BCD43F2-D21C-411E-B1D6-60AB169E6882}" destId="{D77A22D6-2CA9-41FC-BD22-A855BB2D9987}" srcOrd="0" destOrd="0" presId="urn:microsoft.com/office/officeart/2005/8/layout/cycle6"/>
    <dgm:cxn modelId="{E63F7C72-9B45-4A7B-B714-8BF62F0FE472}" type="presOf" srcId="{BB680E9C-3642-46F2-A1C4-B0A4CB43D2DF}" destId="{6F10C3A9-2B75-48BB-BCE5-983E80F95FD8}" srcOrd="0" destOrd="0" presId="urn:microsoft.com/office/officeart/2005/8/layout/cycle6"/>
    <dgm:cxn modelId="{A1F41207-EA62-48B2-A08C-C0B06E8C79BB}" type="presOf" srcId="{B249ACAD-2FA8-45AE-88E4-3846079163C5}" destId="{7AE91F30-D306-4BE6-BE52-20DE4A031BC5}" srcOrd="0" destOrd="0" presId="urn:microsoft.com/office/officeart/2005/8/layout/cycle6"/>
    <dgm:cxn modelId="{D6388FB7-09DE-4324-B8C3-0B040A123AE2}" srcId="{8B9A8AC4-7FEC-4576-92E9-FF1CBE70F980}" destId="{55C71971-626D-4A03-86D7-8D1550E678B0}" srcOrd="2" destOrd="0" parTransId="{E0F0C70A-9879-4B99-B4A7-1AB0010136CE}" sibTransId="{BB680E9C-3642-46F2-A1C4-B0A4CB43D2DF}"/>
    <dgm:cxn modelId="{C5706BFB-9298-4E79-B88A-D2295941E652}" type="presOf" srcId="{8B9A8AC4-7FEC-4576-92E9-FF1CBE70F980}" destId="{E3A55B0B-1F42-48FB-8EB2-9F0B386C9A99}" srcOrd="0" destOrd="0" presId="urn:microsoft.com/office/officeart/2005/8/layout/cycle6"/>
    <dgm:cxn modelId="{ECB09124-CC50-44F4-A50F-B499780C1733}" type="presOf" srcId="{4E30CFB5-CDCF-4ABD-97EB-19AA4DAFE0C5}" destId="{94A06C8D-882F-4869-8D35-A00E507D946D}" srcOrd="0" destOrd="0" presId="urn:microsoft.com/office/officeart/2005/8/layout/cycle6"/>
    <dgm:cxn modelId="{00E7543C-B63C-4251-81DD-941BE9CF968B}" type="presOf" srcId="{73BACA4A-9244-432C-B1F3-58AA171EC0E8}" destId="{C0B92F8A-05D0-46BA-978D-6D1D89E9D546}" srcOrd="0" destOrd="0" presId="urn:microsoft.com/office/officeart/2005/8/layout/cycle6"/>
    <dgm:cxn modelId="{C6D4FCCC-5DE4-439F-A7C2-18690D670524}" type="presOf" srcId="{55C71971-626D-4A03-86D7-8D1550E678B0}" destId="{D5DAC64C-B5CB-4AC7-AE0F-E9DB6F558786}" srcOrd="0" destOrd="0" presId="urn:microsoft.com/office/officeart/2005/8/layout/cycle6"/>
    <dgm:cxn modelId="{1E6FCE3B-16C9-4DEE-878A-4FF92CD64AB7}" srcId="{8B9A8AC4-7FEC-4576-92E9-FF1CBE70F980}" destId="{73BACA4A-9244-432C-B1F3-58AA171EC0E8}" srcOrd="0" destOrd="0" parTransId="{7A925AFB-ABF9-45D3-9B2A-1198A6614AD2}" sibTransId="{4BCD43F2-D21C-411E-B1D6-60AB169E6882}"/>
    <dgm:cxn modelId="{A2CA48DD-5B1C-4596-8E14-4AE8C2210CB7}" type="presParOf" srcId="{E3A55B0B-1F42-48FB-8EB2-9F0B386C9A99}" destId="{C0B92F8A-05D0-46BA-978D-6D1D89E9D546}" srcOrd="0" destOrd="0" presId="urn:microsoft.com/office/officeart/2005/8/layout/cycle6"/>
    <dgm:cxn modelId="{94F1D798-9F1B-4B3D-9AF0-024DDA3A9D26}" type="presParOf" srcId="{E3A55B0B-1F42-48FB-8EB2-9F0B386C9A99}" destId="{B7FDDAE4-A8F7-4776-8C4E-04BED6399939}" srcOrd="1" destOrd="0" presId="urn:microsoft.com/office/officeart/2005/8/layout/cycle6"/>
    <dgm:cxn modelId="{4B556A9D-BB30-4B14-A15C-AD868C2D6FC5}" type="presParOf" srcId="{E3A55B0B-1F42-48FB-8EB2-9F0B386C9A99}" destId="{D77A22D6-2CA9-41FC-BD22-A855BB2D9987}" srcOrd="2" destOrd="0" presId="urn:microsoft.com/office/officeart/2005/8/layout/cycle6"/>
    <dgm:cxn modelId="{AF8A1F41-6DD1-4368-82DB-A6397DFCA131}" type="presParOf" srcId="{E3A55B0B-1F42-48FB-8EB2-9F0B386C9A99}" destId="{94A06C8D-882F-4869-8D35-A00E507D946D}" srcOrd="3" destOrd="0" presId="urn:microsoft.com/office/officeart/2005/8/layout/cycle6"/>
    <dgm:cxn modelId="{6534EB17-3D2C-4D26-8E1B-B409FE608BF0}" type="presParOf" srcId="{E3A55B0B-1F42-48FB-8EB2-9F0B386C9A99}" destId="{3669927D-70B9-428C-8BC8-156BA5E27C2A}" srcOrd="4" destOrd="0" presId="urn:microsoft.com/office/officeart/2005/8/layout/cycle6"/>
    <dgm:cxn modelId="{1FC2E8F9-AD4B-4752-9BE4-F87E3760EFB3}" type="presParOf" srcId="{E3A55B0B-1F42-48FB-8EB2-9F0B386C9A99}" destId="{7AE91F30-D306-4BE6-BE52-20DE4A031BC5}" srcOrd="5" destOrd="0" presId="urn:microsoft.com/office/officeart/2005/8/layout/cycle6"/>
    <dgm:cxn modelId="{7E08CD7F-CF70-465E-AD20-19422CCA4A1E}" type="presParOf" srcId="{E3A55B0B-1F42-48FB-8EB2-9F0B386C9A99}" destId="{D5DAC64C-B5CB-4AC7-AE0F-E9DB6F558786}" srcOrd="6" destOrd="0" presId="urn:microsoft.com/office/officeart/2005/8/layout/cycle6"/>
    <dgm:cxn modelId="{72F1D8C6-BE52-450E-B3D2-E4D9D3A9FDEC}" type="presParOf" srcId="{E3A55B0B-1F42-48FB-8EB2-9F0B386C9A99}" destId="{A24B0B32-1FD5-4705-A0F2-415A959AE9BC}" srcOrd="7" destOrd="0" presId="urn:microsoft.com/office/officeart/2005/8/layout/cycle6"/>
    <dgm:cxn modelId="{C3F43141-EA4B-4844-A32B-D416DD8BBC92}" type="presParOf" srcId="{E3A55B0B-1F42-48FB-8EB2-9F0B386C9A99}" destId="{6F10C3A9-2B75-48BB-BCE5-983E80F95F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8B5FA-F402-45C9-BBC5-CCAAB3B4D899}">
      <dsp:nvSpPr>
        <dsp:cNvPr id="0" name=""/>
        <dsp:cNvSpPr/>
      </dsp:nvSpPr>
      <dsp:spPr>
        <a:xfrm rot="16200000">
          <a:off x="-1604386" y="1607944"/>
          <a:ext cx="4464495" cy="124860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03200" tIns="0" rIns="2032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做系统？</a:t>
          </a:r>
          <a:endParaRPr lang="zh-CN" altLang="en-US" sz="3200" kern="1200" dirty="0"/>
        </a:p>
      </dsp:txBody>
      <dsp:txXfrm rot="5400000">
        <a:off x="3558" y="892899"/>
        <a:ext cx="1248607" cy="2678697"/>
      </dsp:txXfrm>
    </dsp:sp>
    <dsp:sp modelId="{97FCE003-D692-439D-A84A-323732A18B24}">
      <dsp:nvSpPr>
        <dsp:cNvPr id="0" name=""/>
        <dsp:cNvSpPr/>
      </dsp:nvSpPr>
      <dsp:spPr>
        <a:xfrm rot="16200000">
          <a:off x="-262133" y="1607944"/>
          <a:ext cx="4464495" cy="124860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03200" tIns="0" rIns="2032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做存储系统？</a:t>
          </a:r>
          <a:endParaRPr lang="zh-CN" altLang="en-US" sz="3200" kern="1200" dirty="0"/>
        </a:p>
      </dsp:txBody>
      <dsp:txXfrm rot="5400000">
        <a:off x="1345811" y="892899"/>
        <a:ext cx="1248607" cy="2678697"/>
      </dsp:txXfrm>
    </dsp:sp>
    <dsp:sp modelId="{306DA44C-93D9-4396-86FD-9CCCD69AF3DA}">
      <dsp:nvSpPr>
        <dsp:cNvPr id="0" name=""/>
        <dsp:cNvSpPr/>
      </dsp:nvSpPr>
      <dsp:spPr>
        <a:xfrm rot="16200000">
          <a:off x="1080120" y="1607944"/>
          <a:ext cx="4464495" cy="124860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03200" tIns="0" rIns="2032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做块存储系统？</a:t>
          </a:r>
          <a:endParaRPr lang="zh-CN" altLang="en-US" sz="3200" kern="1200" dirty="0"/>
        </a:p>
      </dsp:txBody>
      <dsp:txXfrm rot="5400000">
        <a:off x="2688064" y="892899"/>
        <a:ext cx="1248607" cy="2678697"/>
      </dsp:txXfrm>
    </dsp:sp>
    <dsp:sp modelId="{E6CB3B9E-5A6D-4170-AD53-768467AC1FB5}">
      <dsp:nvSpPr>
        <dsp:cNvPr id="0" name=""/>
        <dsp:cNvSpPr/>
      </dsp:nvSpPr>
      <dsp:spPr>
        <a:xfrm rot="16200000">
          <a:off x="2422373" y="1607944"/>
          <a:ext cx="4464495" cy="124860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03200" tIns="0" rIns="2032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技术路线？</a:t>
          </a:r>
          <a:endParaRPr lang="zh-CN" altLang="en-US" sz="3200" kern="1200" dirty="0"/>
        </a:p>
      </dsp:txBody>
      <dsp:txXfrm rot="5400000">
        <a:off x="4030317" y="892899"/>
        <a:ext cx="1248607" cy="2678697"/>
      </dsp:txXfrm>
    </dsp:sp>
    <dsp:sp modelId="{F17FAC46-7482-43D5-ACE8-9C141C6C7435}">
      <dsp:nvSpPr>
        <dsp:cNvPr id="0" name=""/>
        <dsp:cNvSpPr/>
      </dsp:nvSpPr>
      <dsp:spPr>
        <a:xfrm rot="16200000">
          <a:off x="3764626" y="1607944"/>
          <a:ext cx="4464495" cy="124860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03200" tIns="0" rIns="2032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创新性可行性？</a:t>
          </a:r>
          <a:endParaRPr lang="zh-CN" altLang="en-US" sz="3200" kern="1200" dirty="0"/>
        </a:p>
      </dsp:txBody>
      <dsp:txXfrm rot="5400000">
        <a:off x="5372570" y="892899"/>
        <a:ext cx="1248607" cy="2678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92F8A-05D0-46BA-978D-6D1D89E9D546}">
      <dsp:nvSpPr>
        <dsp:cNvPr id="0" name=""/>
        <dsp:cNvSpPr/>
      </dsp:nvSpPr>
      <dsp:spPr>
        <a:xfrm>
          <a:off x="2405095" y="167613"/>
          <a:ext cx="2246593" cy="79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MDS</a:t>
          </a:r>
          <a:endParaRPr lang="zh-CN" altLang="en-US" sz="2900" kern="1200" dirty="0"/>
        </a:p>
      </dsp:txBody>
      <dsp:txXfrm>
        <a:off x="2443739" y="206257"/>
        <a:ext cx="2169305" cy="714347"/>
      </dsp:txXfrm>
    </dsp:sp>
    <dsp:sp modelId="{D77A22D6-2CA9-41FC-BD22-A855BB2D9987}">
      <dsp:nvSpPr>
        <dsp:cNvPr id="0" name=""/>
        <dsp:cNvSpPr/>
      </dsp:nvSpPr>
      <dsp:spPr>
        <a:xfrm>
          <a:off x="1889219" y="741464"/>
          <a:ext cx="3895907" cy="3895907"/>
        </a:xfrm>
        <a:custGeom>
          <a:avLst/>
          <a:gdLst/>
          <a:ahLst/>
          <a:cxnLst/>
          <a:rect l="0" t="0" r="0" b="0"/>
          <a:pathLst>
            <a:path>
              <a:moveTo>
                <a:pt x="2785384" y="189194"/>
              </a:moveTo>
              <a:arcTo wR="1947953" hR="1947953" stAng="17727685" swAng="477090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06C8D-882F-4869-8D35-A00E507D946D}">
      <dsp:nvSpPr>
        <dsp:cNvPr id="0" name=""/>
        <dsp:cNvSpPr/>
      </dsp:nvSpPr>
      <dsp:spPr>
        <a:xfrm>
          <a:off x="4392484" y="3217214"/>
          <a:ext cx="2246593" cy="884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err="1" smtClean="0"/>
            <a:t>ChunkServer</a:t>
          </a:r>
          <a:endParaRPr lang="zh-CN" altLang="en-US" sz="2900" kern="1200" dirty="0"/>
        </a:p>
      </dsp:txBody>
      <dsp:txXfrm>
        <a:off x="4435648" y="3260378"/>
        <a:ext cx="2160265" cy="797889"/>
      </dsp:txXfrm>
    </dsp:sp>
    <dsp:sp modelId="{7AE91F30-D306-4BE6-BE52-20DE4A031BC5}">
      <dsp:nvSpPr>
        <dsp:cNvPr id="0" name=""/>
        <dsp:cNvSpPr/>
      </dsp:nvSpPr>
      <dsp:spPr>
        <a:xfrm>
          <a:off x="1723016" y="925912"/>
          <a:ext cx="3895907" cy="3895907"/>
        </a:xfrm>
        <a:custGeom>
          <a:avLst/>
          <a:gdLst/>
          <a:ahLst/>
          <a:cxnLst/>
          <a:rect l="0" t="0" r="0" b="0"/>
          <a:pathLst>
            <a:path>
              <a:moveTo>
                <a:pt x="3441192" y="3198857"/>
              </a:moveTo>
              <a:arcTo wR="1947953" hR="1947953" stAng="2397198" swAng="60055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AC64C-B5CB-4AC7-AE0F-E9DB6F558786}">
      <dsp:nvSpPr>
        <dsp:cNvPr id="0" name=""/>
        <dsp:cNvSpPr/>
      </dsp:nvSpPr>
      <dsp:spPr>
        <a:xfrm>
          <a:off x="648074" y="3217217"/>
          <a:ext cx="2246593" cy="884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Client</a:t>
          </a:r>
          <a:endParaRPr lang="zh-CN" altLang="en-US" sz="2900" kern="1200" dirty="0"/>
        </a:p>
      </dsp:txBody>
      <dsp:txXfrm>
        <a:off x="691238" y="3260381"/>
        <a:ext cx="2160265" cy="797889"/>
      </dsp:txXfrm>
    </dsp:sp>
    <dsp:sp modelId="{6F10C3A9-2B75-48BB-BCE5-983E80F95FD8}">
      <dsp:nvSpPr>
        <dsp:cNvPr id="0" name=""/>
        <dsp:cNvSpPr/>
      </dsp:nvSpPr>
      <dsp:spPr>
        <a:xfrm>
          <a:off x="1450083" y="647861"/>
          <a:ext cx="3895907" cy="3895907"/>
        </a:xfrm>
        <a:custGeom>
          <a:avLst/>
          <a:gdLst/>
          <a:ahLst/>
          <a:cxnLst/>
          <a:rect l="0" t="0" r="0" b="0"/>
          <a:pathLst>
            <a:path>
              <a:moveTo>
                <a:pt x="94101" y="2546081"/>
              </a:moveTo>
              <a:arcTo wR="1947953" hR="1947953" stAng="9727092" swAng="459088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128C610-A03C-4B54-919C-3BB87B99C0EF}" type="datetimeFigureOut">
              <a:rPr lang="zh-CN" altLang="en-US"/>
              <a:pPr>
                <a:defRPr/>
              </a:pPr>
              <a:t>2012/7/17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CA3F628-7986-45F2-9333-DDE83D02FB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244210-CCFE-4D87-A338-FA38BA3CE55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1EE150-EC15-4F42-B044-438E2643029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9E537D-0990-406E-B719-7901F171305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475002-239E-4B07-AFA5-EDF3CA17E37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2EAC94-46B0-4C04-A4F7-A6620FA58A8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4F4708-F344-4B73-AC00-D087F795FA0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CC7594-0176-40E5-A685-EBF09CB3D73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FCD749-AAE1-4F34-8C8B-2C72AFDB30B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363948-149A-454D-A8E7-77C01555A36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前端：</a:t>
            </a:r>
            <a:r>
              <a:rPr lang="en-US" altLang="zh-CN" smtClean="0"/>
              <a:t>Python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后端：</a:t>
            </a:r>
            <a:r>
              <a:rPr lang="en-US" altLang="zh-CN" smtClean="0"/>
              <a:t>redis+fs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5B4142-8D33-4D2F-9506-4B0463A4149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Tgt vs LIO</a:t>
            </a:r>
            <a:endParaRPr lang="zh-CN" altLang="en-US" smtClean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061390-B6D0-4084-995B-26877A60D88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文件存储、对象存储、块存储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F7FE8B-0926-45F6-9F0C-69FED95197A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26EE2D-34BF-44FF-9A17-13B7B65B463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86D1EB-34DD-486C-977D-1ED52572D4B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EC461E-9B42-4676-A130-61B447B3A83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F7D8D6-2E4D-4B29-BB3D-4465BDE3F69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D8B2E4-B278-485A-AE92-51C647A021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5F830A-8038-40E9-B66C-72E61E064F3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62AF15-F995-4CE9-A3D6-0EC50D3323C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61E1C3-FCBC-4771-8644-90935BC3465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F4C469-3EA9-4EE9-9714-E94BA6F59EF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759CE3-49EB-429D-8319-81B5819A753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C3A441-AE2D-4A83-B8A2-1A762186B79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FC7D6A-A359-4919-B686-9C6AF5EE8B7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663412-0CFA-482E-8B41-F1433E552EC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78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0F501A-60CB-44BE-87BC-820D0C57FE4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98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5B22E4-6517-47FE-B52C-8465D0C5E0B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9218EB-9A06-4888-A1F4-4551FE2B968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39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B99A60-8CC2-4A6E-825C-605926FB58B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B23D85-9448-4997-B18C-B3C9007DDC5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476CBD-FD1D-48A0-8E50-028EE53A38D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70BAF3-A939-4227-8E68-3F602FF2C6E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虚拟机租用的好处主要有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点：弹性，廉价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而廉价又有一部分是因为弹性，所以弹性对云至关重要</a:t>
            </a: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DFFB82-39A1-4DB3-9CE2-0158C0E6D2F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501341-8F92-4788-8074-69BE224C963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2B801A-CB5B-4113-BDAD-C3D897B6C41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2B801A-CB5B-4113-BDAD-C3D897B6C41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F6191F-8CA0-4D1B-92B6-78490509765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9D888-2657-46D7-BC77-2DCB6A12939D}" type="datetimeFigureOut">
              <a:rPr lang="zh-CN" altLang="en-US"/>
              <a:pPr>
                <a:defRPr/>
              </a:pPr>
              <a:t>2012/7/17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F38CC-905D-4D55-A2D8-4568AA0620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39684-2A23-4567-9DD1-318A2E6CD0FA}" type="datetimeFigureOut">
              <a:rPr lang="zh-CN" altLang="en-US"/>
              <a:pPr>
                <a:defRPr/>
              </a:pPr>
              <a:t>2012/7/17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F7876-1D07-433C-A068-3C0FA2DB9E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B723B-EFA2-4EE0-9891-324454DF939D}" type="datetimeFigureOut">
              <a:rPr lang="zh-CN" altLang="en-US"/>
              <a:pPr>
                <a:defRPr/>
              </a:pPr>
              <a:t>2012/7/17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90F7-4D35-4F37-B9D4-2D2F9266DF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ü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38" y="6565900"/>
            <a:ext cx="2133600" cy="292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447E03-1A19-4C3F-B6B3-B7755037F725}" type="datetimeFigureOut">
              <a:rPr lang="zh-CN" altLang="en-US"/>
              <a:pPr>
                <a:defRPr/>
              </a:pPr>
              <a:t>2012/7/17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4188" y="6494463"/>
            <a:ext cx="5303837" cy="2921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方正美黑简体" pitchFamily="2" charset="-122"/>
                <a:ea typeface="方正美黑简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86525"/>
            <a:ext cx="2133600" cy="293688"/>
          </a:xfrm>
        </p:spPr>
        <p:txBody>
          <a:bodyPr/>
          <a:lstStyle>
            <a:lvl1pPr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CFA340-098A-42F1-8F9B-6235FECB8E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B5A64-3BF6-4C22-AE5D-4806A01FDD62}" type="datetimeFigureOut">
              <a:rPr lang="zh-CN" altLang="en-US"/>
              <a:pPr>
                <a:defRPr/>
              </a:pPr>
              <a:t>2012/7/17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0F51E-BE35-40E7-9DE6-56E39F7C2F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38F5A-A306-4EF3-A62C-03AC89FBFB88}" type="datetimeFigureOut">
              <a:rPr lang="zh-CN" altLang="en-US"/>
              <a:pPr>
                <a:defRPr/>
              </a:pPr>
              <a:t>2012/7/17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51AB1-062F-468B-8B1A-311CB9DFCE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D9DF0-A26B-4FA3-AE04-7DB0C7CD70DF}" type="datetimeFigureOut">
              <a:rPr lang="zh-CN" altLang="en-US"/>
              <a:pPr>
                <a:defRPr/>
              </a:pPr>
              <a:t>2012/7/17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A338A-24DE-49FA-9BE8-351EBFC2E3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A0E1A-B5D1-47D7-AC03-3094D32A1AFC}" type="datetimeFigureOut">
              <a:rPr lang="zh-CN" altLang="en-US"/>
              <a:pPr>
                <a:defRPr/>
              </a:pPr>
              <a:t>2012/7/17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20FB8-226C-46D0-9F0A-54533EEE3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DD361-EAF5-4EDF-B62C-9246EDDCB076}" type="datetimeFigureOut">
              <a:rPr lang="zh-CN" altLang="en-US"/>
              <a:pPr>
                <a:defRPr/>
              </a:pPr>
              <a:t>2012/7/17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F6D94-DDE5-479F-922B-4EC43A465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B9579-9160-4061-A23E-7DCBCE0789F3}" type="datetimeFigureOut">
              <a:rPr lang="zh-CN" altLang="en-US"/>
              <a:pPr>
                <a:defRPr/>
              </a:pPr>
              <a:t>2012/7/17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A3EEA-FCB5-4AF4-B4FC-FDD848D01D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CC46E-5EC4-465D-9D23-B5496C4A657A}" type="datetimeFigureOut">
              <a:rPr lang="zh-CN" altLang="en-US"/>
              <a:pPr>
                <a:defRPr/>
              </a:pPr>
              <a:t>2012/7/17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AFE9E-C240-4811-812E-2B519F6F9C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F574E-6E60-489F-9C84-FA57521B069B}" type="datetimeFigureOut">
              <a:rPr lang="zh-CN" altLang="en-US"/>
              <a:pPr>
                <a:defRPr/>
              </a:pPr>
              <a:t>2012/7/17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BF98A-F368-40FD-AFB1-B2A97618E9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F30FF2-A59D-4C14-BCCD-2506CC32BAB4}" type="datetimeFigureOut">
              <a:rPr lang="zh-CN" altLang="en-US"/>
              <a:pPr>
                <a:defRPr/>
              </a:pPr>
              <a:t>2012/7/17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E1BF30-CDD1-4BF7-871C-046568BDE5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huiba/softsa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我们要做什么事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这件事的意义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技术路线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系统方案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实用性、先进性与创新性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最低理想与最高理想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工作基础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步骤安排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做分布式文件系统行吗？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通用分布式文件系统开发困难，如</a:t>
            </a:r>
            <a:r>
              <a:rPr lang="en-US" altLang="zh-CN" smtClean="0"/>
              <a:t>ceph</a:t>
            </a:r>
          </a:p>
          <a:p>
            <a:pPr lvl="1"/>
            <a:r>
              <a:rPr lang="en-US" altLang="zh-CN" smtClean="0"/>
              <a:t>2004</a:t>
            </a:r>
            <a:r>
              <a:rPr lang="zh-CN" altLang="en-US" smtClean="0"/>
              <a:t>：</a:t>
            </a:r>
            <a:r>
              <a:rPr lang="en-US" altLang="zh-CN" smtClean="0"/>
              <a:t>HPDC</a:t>
            </a:r>
            <a:r>
              <a:rPr lang="zh-CN" altLang="en-US" smtClean="0"/>
              <a:t>、</a:t>
            </a:r>
            <a:r>
              <a:rPr lang="en-US" altLang="zh-CN" smtClean="0"/>
              <a:t>SC</a:t>
            </a:r>
          </a:p>
          <a:p>
            <a:pPr lvl="1"/>
            <a:r>
              <a:rPr lang="en-US" altLang="zh-CN" smtClean="0"/>
              <a:t>2006</a:t>
            </a:r>
            <a:r>
              <a:rPr lang="zh-CN" altLang="en-US" smtClean="0"/>
              <a:t>：</a:t>
            </a:r>
            <a:r>
              <a:rPr lang="en-US" altLang="zh-CN" smtClean="0"/>
              <a:t>OSDI</a:t>
            </a:r>
          </a:p>
          <a:p>
            <a:pPr lvl="1"/>
            <a:r>
              <a:rPr lang="en-US" altLang="zh-CN" smtClean="0"/>
              <a:t>2010</a:t>
            </a:r>
            <a:r>
              <a:rPr lang="zh-CN" altLang="en-US" smtClean="0"/>
              <a:t>：</a:t>
            </a:r>
            <a:r>
              <a:rPr lang="en-US" altLang="zh-CN" smtClean="0"/>
              <a:t>linux mainline kernel 2.6.34</a:t>
            </a:r>
          </a:p>
          <a:p>
            <a:pPr lvl="1"/>
            <a:r>
              <a:rPr lang="zh-CN" altLang="en-US" smtClean="0"/>
              <a:t>现在：仍不成熟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通用分布式文件系统使用困难</a:t>
            </a:r>
            <a:endParaRPr lang="en-US" altLang="zh-CN" smtClean="0"/>
          </a:p>
          <a:p>
            <a:pPr lvl="1"/>
            <a:r>
              <a:rPr lang="zh-CN" altLang="en-US" smtClean="0"/>
              <a:t>如</a:t>
            </a:r>
            <a:r>
              <a:rPr lang="en-US" altLang="zh-CN" smtClean="0"/>
              <a:t>ceph</a:t>
            </a:r>
            <a:r>
              <a:rPr lang="zh-CN" altLang="en-US" smtClean="0"/>
              <a:t>的安装：见右图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  <a:p>
            <a:endParaRPr lang="zh-CN" altLang="en-US" smtClean="0"/>
          </a:p>
        </p:txBody>
      </p:sp>
      <p:pic>
        <p:nvPicPr>
          <p:cNvPr id="4" name="Picture 2" descr="C:\Users\lihuiba\Desktop\ceph 安装_“欲速则不达”_百度空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34950"/>
            <a:ext cx="1223962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做分布式文件系统行吗？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zh-CN" altLang="en-US" smtClean="0"/>
              <a:t>分布式文件系统给</a:t>
            </a:r>
            <a:r>
              <a:rPr lang="en-US" altLang="zh-CN" smtClean="0"/>
              <a:t>IaaS</a:t>
            </a:r>
            <a:r>
              <a:rPr lang="zh-CN" altLang="en-US" smtClean="0"/>
              <a:t>带来不必要的存储层次</a:t>
            </a:r>
            <a:endParaRPr lang="en-US" altLang="zh-CN" smtClean="0"/>
          </a:p>
          <a:p>
            <a:pPr lvl="1"/>
            <a:r>
              <a:rPr lang="zh-CN" altLang="en-US" smtClean="0"/>
              <a:t>单机：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2063" y="2349500"/>
            <a:ext cx="40989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做分布式文件系统行吗？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zh-CN" altLang="en-US" smtClean="0"/>
              <a:t>分布式文件系统给</a:t>
            </a:r>
            <a:r>
              <a:rPr lang="en-US" altLang="zh-CN" smtClean="0"/>
              <a:t>IaaS</a:t>
            </a:r>
            <a:r>
              <a:rPr lang="zh-CN" altLang="en-US" smtClean="0"/>
              <a:t>带来不必要的存储层次</a:t>
            </a:r>
            <a:endParaRPr lang="en-US" altLang="zh-CN" smtClean="0"/>
          </a:p>
          <a:p>
            <a:pPr lvl="1"/>
            <a:r>
              <a:rPr lang="en-US" altLang="zh-CN" smtClean="0"/>
              <a:t>DFS+VM</a:t>
            </a:r>
            <a:r>
              <a:rPr lang="zh-CN" altLang="en-US" smtClean="0"/>
              <a:t>：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2133600"/>
            <a:ext cx="7458075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做分布式文件系统行吗？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zh-CN" altLang="en-US" smtClean="0"/>
              <a:t>分布式文件系统给</a:t>
            </a:r>
            <a:r>
              <a:rPr lang="en-US" altLang="zh-CN" smtClean="0"/>
              <a:t>IaaS</a:t>
            </a:r>
            <a:r>
              <a:rPr lang="zh-CN" altLang="en-US" smtClean="0"/>
              <a:t>带来不必要的存储层次</a:t>
            </a:r>
            <a:endParaRPr lang="en-US" altLang="zh-CN" smtClean="0"/>
          </a:p>
          <a:p>
            <a:pPr lvl="1"/>
            <a:r>
              <a:rPr lang="en-US" altLang="zh-CN" smtClean="0"/>
              <a:t>DBS+VM</a:t>
            </a:r>
            <a:r>
              <a:rPr lang="zh-CN" altLang="en-US" smtClean="0"/>
              <a:t>：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2205038"/>
            <a:ext cx="71120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1106488" y="3346450"/>
            <a:ext cx="461962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/>
            <a:r>
              <a:rPr lang="zh-CN" altLang="en-US">
                <a:latin typeface="Calibri" pitchFamily="34" charset="0"/>
              </a:rPr>
              <a:t>分布式块存储缩短了</a:t>
            </a:r>
            <a:r>
              <a:rPr lang="en-US" altLang="zh-CN">
                <a:latin typeface="Calibri" pitchFamily="34" charset="0"/>
              </a:rPr>
              <a:t>I/O</a:t>
            </a:r>
            <a:r>
              <a:rPr lang="zh-CN" altLang="en-US">
                <a:latin typeface="Calibri" pitchFamily="34" charset="0"/>
              </a:rPr>
              <a:t>路径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技术路线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02588" cy="5068888"/>
          </a:xfrm>
        </p:spPr>
        <p:txBody>
          <a:bodyPr/>
          <a:lstStyle/>
          <a:p>
            <a:r>
              <a:rPr lang="zh-CN" altLang="en-US" smtClean="0"/>
              <a:t>原则：</a:t>
            </a:r>
            <a:endParaRPr lang="en-US" altLang="zh-CN" smtClean="0"/>
          </a:p>
          <a:p>
            <a:pPr lvl="1"/>
            <a:r>
              <a:rPr lang="zh-CN" altLang="en-US" smtClean="0"/>
              <a:t>站在相关开源软件的基础上，尽量提高起点</a:t>
            </a:r>
            <a:endParaRPr lang="en-US" altLang="zh-CN" smtClean="0"/>
          </a:p>
          <a:p>
            <a:pPr lvl="1"/>
            <a:r>
              <a:rPr lang="zh-CN" altLang="en-US" smtClean="0"/>
              <a:t>走集成路线，尽量减少自行开发的工作量</a:t>
            </a:r>
            <a:endParaRPr lang="en-US" altLang="zh-CN" smtClean="0"/>
          </a:p>
          <a:p>
            <a:pPr lvl="1"/>
            <a:r>
              <a:rPr lang="zh-CN" altLang="en-US" smtClean="0"/>
              <a:t>实用优先原则，技巧性的东西列入支线工作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技术路线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iSCSI</a:t>
            </a:r>
            <a:r>
              <a:rPr lang="zh-CN" altLang="en-US" dirty="0" smtClean="0"/>
              <a:t>协议进行存储资源聚合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也可</a:t>
            </a:r>
            <a:r>
              <a:rPr lang="en-US" altLang="zh-CN" dirty="0" err="1"/>
              <a:t>FCoE</a:t>
            </a:r>
            <a:r>
              <a:rPr lang="zh-CN" altLang="en-US" dirty="0"/>
              <a:t>、</a:t>
            </a:r>
            <a:r>
              <a:rPr lang="en-US" altLang="zh-CN" dirty="0" err="1" smtClean="0"/>
              <a:t>AoE</a:t>
            </a:r>
            <a:r>
              <a:rPr lang="zh-CN" altLang="en-US" dirty="0"/>
              <a:t>、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nbd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gnbd</a:t>
            </a:r>
            <a:r>
              <a:rPr lang="zh-CN" altLang="en-US" dirty="0" smtClean="0"/>
              <a:t>等其他协议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通过堆叠（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）进行组合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通过软件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技术进行协同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RAID 0~6  /  0+1  /  1+0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JBOD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等模块进行性能、功能增强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技术路线</a:t>
            </a:r>
            <a:r>
              <a:rPr lang="en-US" altLang="zh-CN" smtClean="0"/>
              <a:t>——</a:t>
            </a:r>
            <a:r>
              <a:rPr lang="zh-CN" altLang="en-US" smtClean="0"/>
              <a:t>原理演示</a:t>
            </a:r>
          </a:p>
        </p:txBody>
      </p:sp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305050"/>
            <a:ext cx="77565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113" y="3384550"/>
            <a:ext cx="28448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7650" y="3384550"/>
            <a:ext cx="889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19675" y="3384550"/>
            <a:ext cx="889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03913" y="3384550"/>
            <a:ext cx="3084512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0425" y="3381375"/>
            <a:ext cx="889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76463" y="2411413"/>
            <a:ext cx="56880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技术路线</a:t>
            </a:r>
            <a:r>
              <a:rPr lang="en-US" altLang="zh-CN" dirty="0"/>
              <a:t>——</a:t>
            </a:r>
            <a:r>
              <a:rPr lang="zh-CN" altLang="en-US" dirty="0"/>
              <a:t>原理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类似</a:t>
            </a:r>
            <a:r>
              <a:rPr lang="en-US" altLang="zh-CN" dirty="0" err="1" smtClean="0"/>
              <a:t>GoogleFS</a:t>
            </a:r>
            <a:r>
              <a:rPr lang="zh-CN" altLang="en-US" dirty="0" smtClean="0"/>
              <a:t>的结构配置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175" y="2060575"/>
            <a:ext cx="8834438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技术方案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mtClean="0"/>
              <a:t>架构：</a:t>
            </a:r>
            <a:endParaRPr lang="en-US" altLang="zh-CN" smtClean="0"/>
          </a:p>
          <a:p>
            <a:pPr lvl="1"/>
            <a:r>
              <a:rPr lang="en-US" altLang="zh-CN" smtClean="0"/>
              <a:t>MetaData Server + Chunk Server + Client</a:t>
            </a:r>
          </a:p>
          <a:p>
            <a:pPr lvl="1"/>
            <a:r>
              <a:rPr lang="zh-CN" altLang="en-US" smtClean="0"/>
              <a:t>块存储系统中</a:t>
            </a:r>
            <a:r>
              <a:rPr lang="en-US" altLang="zh-CN" smtClean="0"/>
              <a:t>MDS</a:t>
            </a:r>
            <a:r>
              <a:rPr lang="zh-CN" altLang="en-US" smtClean="0"/>
              <a:t>的压力低，不成为瓶颈</a:t>
            </a:r>
            <a:endParaRPr lang="en-US" altLang="zh-CN" smtClean="0"/>
          </a:p>
          <a:p>
            <a:pPr lvl="1"/>
            <a:r>
              <a:rPr lang="en-US" altLang="zh-CN" smtClean="0"/>
              <a:t>MDS</a:t>
            </a:r>
            <a:r>
              <a:rPr lang="zh-CN" altLang="en-US" smtClean="0"/>
              <a:t>可配备成熟的高可用技术</a:t>
            </a:r>
            <a:endParaRPr lang="en-US" altLang="zh-CN" smtClean="0"/>
          </a:p>
          <a:p>
            <a:pPr lvl="1"/>
            <a:r>
              <a:rPr lang="en-US" altLang="zh-CN" smtClean="0"/>
              <a:t>Chunk</a:t>
            </a:r>
            <a:r>
              <a:rPr lang="zh-CN" altLang="en-US" smtClean="0"/>
              <a:t>可按需灵活组合成为用户卷（</a:t>
            </a:r>
            <a:r>
              <a:rPr lang="en-US" altLang="zh-CN" smtClean="0"/>
              <a:t>volume</a:t>
            </a:r>
            <a:r>
              <a:rPr lang="zh-CN" altLang="en-US" smtClean="0"/>
              <a:t>）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技术方案</a:t>
            </a: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MDS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Python</a:t>
            </a:r>
            <a:r>
              <a:rPr lang="zh-CN" altLang="en-US" smtClean="0"/>
              <a:t>，多进程并发模型</a:t>
            </a:r>
            <a:endParaRPr lang="en-US" altLang="zh-CN" smtClean="0"/>
          </a:p>
          <a:p>
            <a:pPr lvl="1"/>
            <a:r>
              <a:rPr lang="en-US" altLang="zh-CN" smtClean="0"/>
              <a:t>Redis</a:t>
            </a:r>
            <a:r>
              <a:rPr lang="zh-CN" altLang="en-US" smtClean="0"/>
              <a:t>：内存</a:t>
            </a:r>
            <a:r>
              <a:rPr lang="en-US" altLang="zh-CN" smtClean="0"/>
              <a:t>KV</a:t>
            </a:r>
            <a:r>
              <a:rPr lang="zh-CN" altLang="en-US" smtClean="0"/>
              <a:t>数据库，存所有非持久状态</a:t>
            </a:r>
            <a:endParaRPr lang="en-US" altLang="zh-CN" smtClean="0"/>
          </a:p>
          <a:p>
            <a:pPr lvl="1"/>
            <a:r>
              <a:rPr lang="zh-CN" altLang="en-US" smtClean="0"/>
              <a:t>文件系统：存所有持久状态</a:t>
            </a:r>
            <a:endParaRPr lang="en-US" altLang="zh-CN" smtClean="0"/>
          </a:p>
          <a:p>
            <a:pPr lvl="2"/>
            <a:r>
              <a:rPr lang="zh-CN" altLang="en-US" smtClean="0"/>
              <a:t>文件</a:t>
            </a:r>
            <a:r>
              <a:rPr lang="en-US" altLang="zh-CN" smtClean="0">
                <a:sym typeface="Wingdings" pitchFamily="2" charset="2"/>
              </a:rPr>
              <a:t></a:t>
            </a:r>
            <a:r>
              <a:rPr lang="zh-CN" altLang="en-US" smtClean="0">
                <a:sym typeface="Wingdings" pitchFamily="2" charset="2"/>
              </a:rPr>
              <a:t>卷信息，目录</a:t>
            </a:r>
            <a:r>
              <a:rPr lang="en-US" altLang="zh-CN" smtClean="0">
                <a:sym typeface="Wingdings" pitchFamily="2" charset="2"/>
              </a:rPr>
              <a:t></a:t>
            </a:r>
            <a:r>
              <a:rPr lang="zh-CN" altLang="en-US" smtClean="0">
                <a:sym typeface="Wingdings" pitchFamily="2" charset="2"/>
              </a:rPr>
              <a:t>目录</a:t>
            </a:r>
            <a:endParaRPr lang="en-US" altLang="zh-CN" smtClean="0">
              <a:sym typeface="Wingdings" pitchFamily="2" charset="2"/>
            </a:endParaRPr>
          </a:p>
          <a:p>
            <a:pPr lvl="2"/>
            <a:r>
              <a:rPr lang="zh-CN" altLang="en-US" smtClean="0">
                <a:sym typeface="Wingdings" pitchFamily="2" charset="2"/>
              </a:rPr>
              <a:t>应用级</a:t>
            </a:r>
            <a:r>
              <a:rPr lang="en-US" altLang="zh-CN" smtClean="0">
                <a:sym typeface="Wingdings" pitchFamily="2" charset="2"/>
              </a:rPr>
              <a:t>CDP</a:t>
            </a:r>
            <a:r>
              <a:rPr lang="zh-CN" altLang="en-US" smtClean="0">
                <a:sym typeface="Wingdings" pitchFamily="2" charset="2"/>
              </a:rPr>
              <a:t>（</a:t>
            </a:r>
            <a:r>
              <a:rPr lang="en-US" altLang="zh-CN" smtClean="0">
                <a:sym typeface="Wingdings" pitchFamily="2" charset="2"/>
              </a:rPr>
              <a:t>Continuous Data Protection</a:t>
            </a:r>
            <a:r>
              <a:rPr lang="zh-CN" altLang="en-US" smtClean="0">
                <a:sym typeface="Wingdings" pitchFamily="2" charset="2"/>
              </a:rPr>
              <a:t>）</a:t>
            </a:r>
            <a:endParaRPr lang="en-US" altLang="zh-CN" smtClean="0">
              <a:sym typeface="Wingdings" pitchFamily="2" charset="2"/>
            </a:endParaRPr>
          </a:p>
          <a:p>
            <a:pPr lvl="3"/>
            <a:r>
              <a:rPr lang="zh-CN" altLang="en-US" smtClean="0">
                <a:sym typeface="Wingdings" pitchFamily="2" charset="2"/>
              </a:rPr>
              <a:t>即任何操作均可撤销，在一定范围内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支持双机热备份，单</a:t>
            </a:r>
            <a:r>
              <a:rPr lang="en-US" altLang="zh-CN" smtClean="0">
                <a:sym typeface="Wingdings" pitchFamily="2" charset="2"/>
              </a:rPr>
              <a:t>active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我们要做什么事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分布式块存储系统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Distributed Block Store (Block-level Storage)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trike="sngStrike" dirty="0"/>
              <a:t>块设备</a:t>
            </a:r>
            <a:endParaRPr lang="en-US" altLang="zh-CN" strike="sngStrike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暂命名：</a:t>
            </a:r>
            <a:r>
              <a:rPr lang="en-US" altLang="zh-CN" dirty="0" err="1" smtClean="0"/>
              <a:t>SoftSAN</a:t>
            </a:r>
            <a:r>
              <a:rPr lang="en-US" altLang="zh-CN" dirty="0" smtClean="0"/>
              <a:t>, </a:t>
            </a:r>
            <a:r>
              <a:rPr lang="en-US" altLang="zh-CN" strike="sngStrike" dirty="0" smtClean="0"/>
              <a:t>Fusion(-S)</a:t>
            </a:r>
            <a:r>
              <a:rPr lang="en-US" altLang="zh-CN" dirty="0" smtClean="0"/>
              <a:t>, </a:t>
            </a:r>
            <a:r>
              <a:rPr lang="en-US" altLang="zh-CN" strike="sngStrike" dirty="0" smtClean="0"/>
              <a:t>Mash-up Storage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域名：</a:t>
            </a:r>
            <a:r>
              <a:rPr lang="en-US" altLang="zh-CN" dirty="0" smtClean="0"/>
              <a:t>softsan.org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源代码管理：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hlinkClick r:id="rId3"/>
              </a:rPr>
              <a:t>https://github.com/lihuiba/softsan/</a:t>
            </a:r>
            <a:endParaRPr lang="en-US" altLang="zh-CN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概括：软件实现的，分布式的，</a:t>
            </a:r>
            <a:r>
              <a:rPr lang="en-US" altLang="zh-CN" dirty="0" smtClean="0"/>
              <a:t>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技术方案</a:t>
            </a: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r>
              <a:rPr lang="en-US" altLang="zh-CN" smtClean="0"/>
              <a:t>ChkS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前端：</a:t>
            </a:r>
            <a:r>
              <a:rPr lang="en-US" altLang="zh-CN" smtClean="0"/>
              <a:t>python + iSCSI/FCoE/AoE</a:t>
            </a:r>
            <a:r>
              <a:rPr lang="zh-CN" altLang="en-US" smtClean="0"/>
              <a:t>服务器（</a:t>
            </a:r>
            <a:r>
              <a:rPr lang="en-US" altLang="zh-CN" smtClean="0"/>
              <a:t>LIO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en-US" altLang="zh-CN" smtClean="0"/>
              <a:t>LIO</a:t>
            </a:r>
            <a:r>
              <a:rPr lang="zh-CN" altLang="en-US" smtClean="0"/>
              <a:t>：</a:t>
            </a:r>
            <a:r>
              <a:rPr lang="en-US" altLang="zh-CN" smtClean="0"/>
              <a:t>yum install fcoe-target-utils</a:t>
            </a:r>
          </a:p>
          <a:p>
            <a:pPr lvl="1"/>
            <a:r>
              <a:rPr lang="zh-CN" altLang="en-US" smtClean="0"/>
              <a:t>后端：文件存储、</a:t>
            </a:r>
            <a:r>
              <a:rPr lang="en-US" altLang="zh-CN" smtClean="0"/>
              <a:t>LVM</a:t>
            </a:r>
          </a:p>
          <a:p>
            <a:pPr lvl="2"/>
            <a:r>
              <a:rPr lang="zh-CN" altLang="en-US" smtClean="0"/>
              <a:t>支持</a:t>
            </a:r>
            <a:r>
              <a:rPr lang="en-US" altLang="zh-CN" smtClean="0"/>
              <a:t>thin-provisioning</a:t>
            </a:r>
            <a:r>
              <a:rPr lang="zh-CN" altLang="en-US" smtClean="0"/>
              <a:t>（</a:t>
            </a:r>
            <a:r>
              <a:rPr lang="en-US" altLang="zh-CN" smtClean="0"/>
              <a:t>over-commit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Client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Python + iSCSI/FCoE/AoE</a:t>
            </a:r>
            <a:r>
              <a:rPr lang="zh-CN" altLang="en-US" smtClean="0"/>
              <a:t>客户端 </a:t>
            </a:r>
            <a:r>
              <a:rPr lang="en-US" altLang="zh-CN" smtClean="0"/>
              <a:t>+ </a:t>
            </a:r>
            <a:r>
              <a:rPr lang="zh-CN" altLang="en-US" smtClean="0"/>
              <a:t>各种</a:t>
            </a:r>
            <a:r>
              <a:rPr lang="en-US" altLang="zh-CN" smtClean="0"/>
              <a:t>DM</a:t>
            </a:r>
            <a:r>
              <a:rPr lang="zh-CN" altLang="en-US" smtClean="0"/>
              <a:t>模块</a:t>
            </a:r>
            <a:endParaRPr lang="en-US" altLang="zh-CN" smtClean="0"/>
          </a:p>
          <a:p>
            <a:pPr lvl="1"/>
            <a:r>
              <a:rPr lang="en-US" altLang="zh-CN" smtClean="0"/>
              <a:t>RAID 0/1/5/6/…, JBOD, Cache, …</a:t>
            </a:r>
          </a:p>
          <a:p>
            <a:pPr lvl="1"/>
            <a:r>
              <a:rPr lang="zh-CN" altLang="en-US" smtClean="0"/>
              <a:t>可叠加组合</a:t>
            </a:r>
            <a:endParaRPr lang="en-US" altLang="zh-CN" smtClean="0"/>
          </a:p>
          <a:p>
            <a:pPr lvl="1"/>
            <a:r>
              <a:rPr lang="zh-CN" altLang="en-US" smtClean="0"/>
              <a:t>以后集成自有编码存储</a:t>
            </a:r>
            <a:r>
              <a:rPr lang="en-US" altLang="zh-CN" smtClean="0"/>
              <a:t>/</a:t>
            </a:r>
            <a:r>
              <a:rPr lang="zh-CN" altLang="en-US" smtClean="0"/>
              <a:t>传输模块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GFS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172399" cy="353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04627" y="2389138"/>
            <a:ext cx="924123" cy="252462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47864" y="2132856"/>
            <a:ext cx="1008112" cy="288032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47863" y="4044950"/>
            <a:ext cx="3384377" cy="248146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技术方案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通信协议</a:t>
            </a:r>
            <a:endParaRPr lang="en-US" altLang="zh-CN" smtClean="0"/>
          </a:p>
        </p:txBody>
      </p:sp>
      <p:graphicFrame>
        <p:nvGraphicFramePr>
          <p:cNvPr id="4" name="图示 3"/>
          <p:cNvGraphicFramePr/>
          <p:nvPr/>
        </p:nvGraphicFramePr>
        <p:xfrm>
          <a:off x="1115616" y="1556792"/>
          <a:ext cx="705678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3492500" y="5775325"/>
            <a:ext cx="2678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>
                <a:latin typeface="Calibri" pitchFamily="34" charset="0"/>
              </a:rPr>
              <a:t>iSCSI/FCoE/AoE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52229" name="TextBox 5"/>
          <p:cNvSpPr txBox="1">
            <a:spLocks noChangeArrowheads="1"/>
          </p:cNvSpPr>
          <p:nvPr/>
        </p:nvSpPr>
        <p:spPr bwMode="auto">
          <a:xfrm rot="-3814145">
            <a:off x="1320800" y="2838450"/>
            <a:ext cx="2952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>
                <a:latin typeface="Calibri" pitchFamily="34" charset="0"/>
              </a:rPr>
              <a:t>Google Protobuffer</a:t>
            </a:r>
          </a:p>
          <a:p>
            <a:pPr algn="ctr"/>
            <a:endParaRPr lang="en-US" altLang="zh-CN" sz="2400">
              <a:latin typeface="Calibri" pitchFamily="34" charset="0"/>
            </a:endParaRPr>
          </a:p>
          <a:p>
            <a:pPr algn="ctr"/>
            <a:r>
              <a:rPr lang="en-US" altLang="zh-CN" sz="2400">
                <a:latin typeface="Calibri" pitchFamily="34" charset="0"/>
              </a:rPr>
              <a:t>+Message Queue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52230" name="TextBox 10"/>
          <p:cNvSpPr txBox="1">
            <a:spLocks noChangeArrowheads="1"/>
          </p:cNvSpPr>
          <p:nvPr/>
        </p:nvSpPr>
        <p:spPr bwMode="auto">
          <a:xfrm rot="3419454">
            <a:off x="5086350" y="2809875"/>
            <a:ext cx="2952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>
                <a:latin typeface="Calibri" pitchFamily="34" charset="0"/>
              </a:rPr>
              <a:t>Google Protobuffer</a:t>
            </a:r>
          </a:p>
          <a:p>
            <a:pPr algn="ctr"/>
            <a:endParaRPr lang="en-US" altLang="zh-CN" sz="2400">
              <a:latin typeface="Calibri" pitchFamily="34" charset="0"/>
            </a:endParaRPr>
          </a:p>
          <a:p>
            <a:pPr algn="ctr"/>
            <a:r>
              <a:rPr lang="en-US" altLang="zh-CN" sz="2400">
                <a:latin typeface="Calibri" pitchFamily="34" charset="0"/>
              </a:rPr>
              <a:t>+Message Queue</a:t>
            </a:r>
            <a:endParaRPr lang="zh-CN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技术方案</a:t>
            </a: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r>
              <a:rPr lang="en-US" altLang="zh-CN" smtClean="0"/>
              <a:t>Protocol Buffer (PB)</a:t>
            </a:r>
          </a:p>
          <a:p>
            <a:pPr lvl="1"/>
            <a:r>
              <a:rPr lang="zh-CN" altLang="en-US" smtClean="0"/>
              <a:t>本质上是一个序列化</a:t>
            </a:r>
            <a:r>
              <a:rPr lang="en-US" altLang="zh-CN" smtClean="0"/>
              <a:t>/</a:t>
            </a:r>
            <a:r>
              <a:rPr lang="zh-CN" altLang="en-US" smtClean="0"/>
              <a:t>反序列化 工具</a:t>
            </a:r>
            <a:r>
              <a:rPr lang="en-US" altLang="zh-CN" smtClean="0"/>
              <a:t>/</a:t>
            </a:r>
            <a:r>
              <a:rPr lang="zh-CN" altLang="en-US" smtClean="0"/>
              <a:t>库</a:t>
            </a:r>
            <a:endParaRPr lang="en-US" altLang="zh-CN" smtClean="0"/>
          </a:p>
          <a:p>
            <a:pPr lvl="1"/>
            <a:r>
              <a:rPr lang="zh-CN" altLang="en-US" smtClean="0"/>
              <a:t>主要用来创建通信协议，和持久化存储格式</a:t>
            </a:r>
            <a:endParaRPr lang="en-US" altLang="zh-CN" smtClean="0"/>
          </a:p>
          <a:p>
            <a:pPr lvl="1"/>
            <a:r>
              <a:rPr lang="zh-CN" altLang="en-US" smtClean="0"/>
              <a:t>具有跨语言、跨平台、高性能的特点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Google</a:t>
            </a:r>
            <a:r>
              <a:rPr lang="zh-CN" altLang="en-US" smtClean="0"/>
              <a:t>内部大量应用</a:t>
            </a:r>
            <a:endParaRPr lang="en-US" altLang="zh-CN" smtClean="0"/>
          </a:p>
          <a:p>
            <a:pPr lvl="2"/>
            <a:r>
              <a:rPr lang="en-US" altLang="zh-CN" smtClean="0"/>
              <a:t>GFS</a:t>
            </a:r>
            <a:r>
              <a:rPr lang="zh-CN" altLang="en-US" smtClean="0"/>
              <a:t>、</a:t>
            </a:r>
            <a:r>
              <a:rPr lang="en-US" altLang="zh-CN" smtClean="0"/>
              <a:t>MR</a:t>
            </a:r>
            <a:r>
              <a:rPr lang="zh-CN" altLang="en-US" smtClean="0"/>
              <a:t>、</a:t>
            </a:r>
            <a:r>
              <a:rPr lang="en-US" altLang="zh-CN" smtClean="0"/>
              <a:t>BT</a:t>
            </a:r>
          </a:p>
          <a:p>
            <a:r>
              <a:rPr lang="en-US" altLang="zh-CN" smtClean="0"/>
              <a:t>Message Queue</a:t>
            </a:r>
          </a:p>
          <a:p>
            <a:pPr lvl="1"/>
            <a:r>
              <a:rPr lang="zh-CN" altLang="en-US" smtClean="0"/>
              <a:t>首选</a:t>
            </a:r>
            <a:r>
              <a:rPr lang="en-US" altLang="zh-CN" smtClean="0"/>
              <a:t>Redis pub-sub</a:t>
            </a:r>
          </a:p>
          <a:p>
            <a:pPr lvl="1"/>
            <a:r>
              <a:rPr lang="zh-CN" altLang="en-US" smtClean="0"/>
              <a:t>备选</a:t>
            </a:r>
            <a:r>
              <a:rPr lang="en-US" altLang="zh-CN" smtClean="0"/>
              <a:t>AMQP: RabbitMQ</a:t>
            </a:r>
            <a:r>
              <a:rPr lang="zh-CN" altLang="en-US" smtClean="0"/>
              <a:t>、</a:t>
            </a:r>
            <a:r>
              <a:rPr lang="en-US" altLang="zh-CN" smtClean="0"/>
              <a:t>qpid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实用性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288" y="2636838"/>
          <a:ext cx="8229600" cy="19442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/>
                <a:gridCol w="1371600"/>
                <a:gridCol w="1371600"/>
                <a:gridCol w="1371600"/>
                <a:gridCol w="1714400"/>
                <a:gridCol w="1028800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hlinkClick r:id="rId3" action="ppaction://hlinksldjump"/>
                        </a:rPr>
                        <a:t>Elastic</a:t>
                      </a:r>
                    </a:p>
                    <a:p>
                      <a:pPr algn="ctr"/>
                      <a:r>
                        <a:rPr lang="en-US" altLang="zh-CN" dirty="0" smtClean="0">
                          <a:hlinkClick r:id="rId3" action="ppaction://hlinksldjump"/>
                        </a:rPr>
                        <a:t>Volume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VM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hlinkClick r:id="rId4" action="ppaction://hlinksldjump"/>
                        </a:rPr>
                        <a:t>GoogleFS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BigTable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…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48072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SoftSAN</a:t>
                      </a:r>
                      <a:r>
                        <a:rPr lang="en-US" altLang="zh-CN" sz="2400" dirty="0" smtClean="0"/>
                        <a:t> Core Infrastructure</a:t>
                      </a:r>
                      <a:endParaRPr lang="zh-CN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48072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Data</a:t>
                      </a:r>
                      <a:r>
                        <a:rPr lang="en-US" altLang="zh-CN" sz="2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center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342" name="内容占位符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>
                <a:latin typeface="Calibri" pitchFamily="34" charset="0"/>
              </a:rPr>
              <a:t>易于支持多种云存储应用：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实用性</a:t>
            </a:r>
            <a:r>
              <a:rPr lang="en-US" altLang="zh-CN" smtClean="0"/>
              <a:t>:</a:t>
            </a:r>
            <a:r>
              <a:rPr lang="zh-CN" altLang="en-US" smtClean="0"/>
              <a:t>支持</a:t>
            </a:r>
            <a:r>
              <a:rPr lang="en-US" altLang="zh-CN" smtClean="0"/>
              <a:t>VM</a:t>
            </a:r>
            <a:r>
              <a:rPr lang="zh-CN" altLang="en-US" smtClean="0"/>
              <a:t>的结构配置</a:t>
            </a:r>
            <a:r>
              <a:rPr lang="en-US" altLang="zh-CN" smtClean="0"/>
              <a:t>(0/3)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VM</a:t>
            </a:r>
            <a:r>
              <a:rPr lang="zh-CN" altLang="en-US" dirty="0" smtClean="0"/>
              <a:t>的理想</a:t>
            </a:r>
            <a:r>
              <a:rPr lang="zh-CN" altLang="en-US" dirty="0"/>
              <a:t>的分布式</a:t>
            </a:r>
            <a:r>
              <a:rPr lang="zh-CN" altLang="en-US" dirty="0" smtClean="0"/>
              <a:t>存储系统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虚拟机</a:t>
            </a:r>
            <a:r>
              <a:rPr lang="zh-CN" altLang="en-US" dirty="0"/>
              <a:t>立刻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确保运行时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性能</a:t>
            </a:r>
            <a:endParaRPr lang="zh-CN" alt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特性：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映像由模板文件</a:t>
            </a:r>
            <a:r>
              <a:rPr lang="en-US" altLang="zh-CN" dirty="0" smtClean="0"/>
              <a:t>(gold)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差异文件组成</a:t>
            </a:r>
            <a:r>
              <a:rPr lang="en-US" altLang="zh-CN" dirty="0" smtClean="0"/>
              <a:t>(diff)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全局</a:t>
            </a:r>
            <a:r>
              <a:rPr lang="zh-CN" altLang="en-US" dirty="0"/>
              <a:t>共享</a:t>
            </a:r>
            <a:r>
              <a:rPr lang="zh-CN" altLang="en-US" dirty="0" smtClean="0"/>
              <a:t>读取，独占写入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数据按需</a:t>
            </a:r>
            <a:r>
              <a:rPr lang="zh-CN" altLang="en-US" dirty="0" smtClean="0"/>
              <a:t>传输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节点内缓存数据</a:t>
            </a:r>
            <a:endParaRPr lang="en-US" altLang="zh-CN" i="1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节点间</a:t>
            </a:r>
            <a:r>
              <a:rPr lang="en-US" altLang="zh-CN" dirty="0"/>
              <a:t>P2P</a:t>
            </a:r>
            <a:r>
              <a:rPr lang="zh-CN" altLang="en-US" dirty="0"/>
              <a:t>传输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实用性</a:t>
            </a:r>
            <a:r>
              <a:rPr lang="en-US" altLang="zh-CN" smtClean="0"/>
              <a:t>:</a:t>
            </a:r>
            <a:r>
              <a:rPr lang="zh-CN" altLang="en-US" smtClean="0"/>
              <a:t>支持</a:t>
            </a:r>
            <a:r>
              <a:rPr lang="en-US" altLang="zh-CN" smtClean="0"/>
              <a:t>VM</a:t>
            </a:r>
            <a:r>
              <a:rPr lang="zh-CN" altLang="en-US" smtClean="0"/>
              <a:t>的结构配置</a:t>
            </a:r>
            <a:r>
              <a:rPr lang="en-US" altLang="zh-CN" smtClean="0"/>
              <a:t>(1/3)</a:t>
            </a:r>
            <a:endParaRPr lang="zh-CN" altLang="en-US" smtClean="0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按需传输</a:t>
            </a:r>
            <a:r>
              <a:rPr lang="en-US" altLang="zh-CN" smtClean="0"/>
              <a:t>+</a:t>
            </a:r>
            <a:r>
              <a:rPr lang="zh-CN" altLang="en-US" smtClean="0"/>
              <a:t>节点内缓存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636838"/>
            <a:ext cx="7262812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实用性</a:t>
            </a:r>
            <a:r>
              <a:rPr lang="en-US" altLang="zh-CN" smtClean="0"/>
              <a:t>:</a:t>
            </a:r>
            <a:r>
              <a:rPr lang="zh-CN" altLang="en-US" smtClean="0"/>
              <a:t>支持</a:t>
            </a:r>
            <a:r>
              <a:rPr lang="en-US" altLang="zh-CN" smtClean="0"/>
              <a:t>VM</a:t>
            </a:r>
            <a:r>
              <a:rPr lang="zh-CN" altLang="en-US" smtClean="0"/>
              <a:t>的结构配置</a:t>
            </a:r>
            <a:r>
              <a:rPr lang="en-US" altLang="zh-CN" smtClean="0"/>
              <a:t>(2/3)</a:t>
            </a:r>
            <a:endParaRPr lang="zh-CN" altLang="en-US" smtClean="0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全局共享只读的模板映像（</a:t>
            </a:r>
            <a:r>
              <a:rPr lang="en-US" altLang="zh-CN" smtClean="0"/>
              <a:t>Gold Image</a:t>
            </a:r>
            <a:r>
              <a:rPr lang="zh-CN" altLang="en-US" smtClean="0"/>
              <a:t>）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488" y="2601913"/>
            <a:ext cx="7734300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实用性</a:t>
            </a:r>
            <a:r>
              <a:rPr lang="en-US" altLang="zh-CN" smtClean="0"/>
              <a:t>:</a:t>
            </a:r>
            <a:r>
              <a:rPr lang="zh-CN" altLang="en-US" smtClean="0"/>
              <a:t>支持</a:t>
            </a:r>
            <a:r>
              <a:rPr lang="en-US" altLang="zh-CN" smtClean="0"/>
              <a:t>VM</a:t>
            </a:r>
            <a:r>
              <a:rPr lang="zh-CN" altLang="en-US" smtClean="0"/>
              <a:t>的结构配置</a:t>
            </a:r>
            <a:r>
              <a:rPr lang="en-US" altLang="zh-CN" smtClean="0"/>
              <a:t>(3/3)</a:t>
            </a:r>
            <a:endParaRPr lang="zh-CN" altLang="en-US" smtClean="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节点间</a:t>
            </a:r>
            <a:r>
              <a:rPr lang="en-US" altLang="zh-CN" smtClean="0"/>
              <a:t>P2P</a:t>
            </a:r>
            <a:r>
              <a:rPr lang="zh-CN" altLang="en-US" smtClean="0"/>
              <a:t>传输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2306638"/>
            <a:ext cx="8569325" cy="379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实用性</a:t>
            </a:r>
            <a:r>
              <a:rPr lang="en-US" altLang="zh-CN" smtClean="0"/>
              <a:t>:</a:t>
            </a:r>
            <a:r>
              <a:rPr lang="zh-CN" altLang="en-US" smtClean="0"/>
              <a:t>支持常规文件存储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在存储卷的基础上使用集群文件系统</a:t>
            </a:r>
            <a:endParaRPr lang="en-US" altLang="zh-CN" smtClean="0"/>
          </a:p>
          <a:p>
            <a:pPr lvl="1"/>
            <a:r>
              <a:rPr lang="zh-CN" altLang="en-US" smtClean="0"/>
              <a:t>服务节点规模和卷容量受限于</a:t>
            </a:r>
            <a:r>
              <a:rPr lang="en-US" altLang="zh-CN" smtClean="0"/>
              <a:t>SoftSAN</a:t>
            </a:r>
            <a:r>
              <a:rPr lang="zh-CN" altLang="en-US" smtClean="0"/>
              <a:t>系统</a:t>
            </a:r>
            <a:endParaRPr lang="en-US" altLang="zh-CN" smtClean="0"/>
          </a:p>
          <a:p>
            <a:pPr lvl="1"/>
            <a:r>
              <a:rPr lang="zh-CN" altLang="en-US" smtClean="0"/>
              <a:t>客户节点规模受限于文件系统</a:t>
            </a:r>
            <a:endParaRPr lang="en-US" altLang="zh-CN" smtClean="0"/>
          </a:p>
          <a:p>
            <a:pPr lvl="2"/>
            <a:r>
              <a:rPr lang="zh-CN" altLang="en-US" smtClean="0"/>
              <a:t>印象中可达到几百的量级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395288" y="4005263"/>
          <a:ext cx="8496944" cy="19442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96944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Shared-Disk FS</a:t>
                      </a:r>
                      <a:r>
                        <a:rPr lang="zh-CN" altLang="en-US" sz="2400" dirty="0" smtClean="0"/>
                        <a:t>：</a:t>
                      </a:r>
                      <a:r>
                        <a:rPr lang="en-US" altLang="zh-CN" sz="2400" dirty="0" err="1" smtClean="0"/>
                        <a:t>Redhat</a:t>
                      </a:r>
                      <a:r>
                        <a:rPr lang="en-US" altLang="zh-CN" sz="2400" dirty="0" smtClean="0"/>
                        <a:t> GlobalFS2</a:t>
                      </a:r>
                      <a:r>
                        <a:rPr lang="zh-CN" altLang="en-US" sz="2400" dirty="0" smtClean="0"/>
                        <a:t>、</a:t>
                      </a:r>
                      <a:r>
                        <a:rPr lang="en-US" altLang="zh-CN" sz="2400" dirty="0" smtClean="0"/>
                        <a:t>IBM GPFS</a:t>
                      </a:r>
                      <a:r>
                        <a:rPr lang="zh-CN" altLang="en-US" sz="2400" dirty="0" smtClean="0"/>
                        <a:t>、蓝鲸</a:t>
                      </a:r>
                      <a:r>
                        <a:rPr lang="en-US" altLang="zh-CN" sz="2400" dirty="0" smtClean="0"/>
                        <a:t>BWFS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SoftSAN</a:t>
                      </a:r>
                      <a:r>
                        <a:rPr lang="en-US" altLang="zh-CN" sz="2400" dirty="0" smtClean="0"/>
                        <a:t> Volume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Data</a:t>
                      </a:r>
                      <a:r>
                        <a:rPr lang="en-US" altLang="zh-CN" sz="2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center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我们要做什么事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763"/>
                <a:gridCol w="656157"/>
                <a:gridCol w="700370"/>
                <a:gridCol w="945550"/>
                <a:gridCol w="1526345"/>
                <a:gridCol w="119575"/>
                <a:gridCol w="503422"/>
                <a:gridCol w="1142498"/>
                <a:gridCol w="806883"/>
                <a:gridCol w="839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卷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卷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卷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卷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卷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逻辑存储池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存储节点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存储节点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存储节点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存储节点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486" name="内容占位符 2"/>
          <p:cNvSpPr txBox="1">
            <a:spLocks/>
          </p:cNvSpPr>
          <p:nvPr/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>
                <a:latin typeface="Calibri" pitchFamily="34" charset="0"/>
              </a:rPr>
              <a:t>系统目标（逻辑层面）：</a:t>
            </a:r>
            <a:endParaRPr lang="en-US" altLang="zh-CN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3200">
              <a:latin typeface="Calibri" pitchFamily="34" charset="0"/>
            </a:endParaRPr>
          </a:p>
          <a:p>
            <a:pPr marL="342900" indent="-342900">
              <a:spcBef>
                <a:spcPts val="2400"/>
              </a:spcBef>
              <a:buFont typeface="Arial" charset="0"/>
              <a:buChar char="•"/>
            </a:pPr>
            <a:r>
              <a:rPr lang="zh-CN" altLang="en-US" sz="3200">
                <a:latin typeface="Calibri" pitchFamily="34" charset="0"/>
              </a:rPr>
              <a:t>用户视图</a:t>
            </a:r>
            <a:endParaRPr lang="en-US" altLang="zh-CN" sz="320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800">
                <a:latin typeface="Calibri" pitchFamily="34" charset="0"/>
              </a:rPr>
              <a:t>“卷”为虚拟磁盘（远程）</a:t>
            </a:r>
            <a:endParaRPr lang="en-US" altLang="zh-CN" sz="280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800">
                <a:latin typeface="Calibri" pitchFamily="34" charset="0"/>
              </a:rPr>
              <a:t>可对“卷”实施分区、格式化、挂载等操作</a:t>
            </a:r>
            <a:endParaRPr lang="en-US" altLang="zh-CN" sz="280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800">
                <a:latin typeface="Calibri" pitchFamily="34" charset="0"/>
              </a:rPr>
              <a:t>在“卷”里存访文件</a:t>
            </a:r>
            <a:endParaRPr lang="en-US" altLang="zh-CN" sz="280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800">
                <a:latin typeface="Calibri" pitchFamily="34" charset="0"/>
              </a:rPr>
              <a:t>系统将“卷”组成成树状，其中叶节点是“卷”</a:t>
            </a:r>
            <a:endParaRPr lang="en-US" altLang="zh-CN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Calibri" pitchFamily="34" charset="0"/>
                <a:ea typeface="宋体" charset="-122"/>
              </a:rPr>
              <a:t>实用性</a:t>
            </a:r>
            <a:r>
              <a:rPr lang="en-US" altLang="zh-CN" smtClean="0">
                <a:latin typeface="Calibri" pitchFamily="34" charset="0"/>
                <a:ea typeface="宋体" charset="-122"/>
              </a:rPr>
              <a:t>:</a:t>
            </a:r>
            <a:r>
              <a:rPr lang="zh-CN" altLang="en-US" smtClean="0">
                <a:latin typeface="Calibri" pitchFamily="34" charset="0"/>
                <a:ea typeface="宋体" charset="-122"/>
              </a:rPr>
              <a:t>替换</a:t>
            </a:r>
            <a:r>
              <a:rPr lang="en-US" altLang="zh-CN" smtClean="0">
                <a:latin typeface="Calibri" pitchFamily="34" charset="0"/>
                <a:ea typeface="宋体" charset="-122"/>
              </a:rPr>
              <a:t>HDFS</a:t>
            </a:r>
            <a:endParaRPr lang="zh-CN" altLang="en-US" smtClean="0">
              <a:latin typeface="Calibri" pitchFamily="34" charset="0"/>
              <a:ea typeface="宋体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63713" y="2420938"/>
            <a:ext cx="2808287" cy="5762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FileSystem</a:t>
            </a:r>
            <a:endParaRPr lang="zh-CN" alt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8313" y="3860800"/>
            <a:ext cx="3167062" cy="5762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DistributedFileSystem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V="1">
            <a:off x="2051050" y="2997200"/>
            <a:ext cx="1116013" cy="8636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932363" y="3933825"/>
            <a:ext cx="3168650" cy="5746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Softsan</a:t>
            </a: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Volume FS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>
            <a:stCxn id="9" idx="0"/>
            <a:endCxn id="4" idx="2"/>
          </p:cNvCxnSpPr>
          <p:nvPr/>
        </p:nvCxnSpPr>
        <p:spPr>
          <a:xfrm flipH="1" flipV="1">
            <a:off x="3167063" y="2997200"/>
            <a:ext cx="3349625" cy="9366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932363" y="1557338"/>
            <a:ext cx="2808287" cy="5762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Map-Reduce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18" idx="1"/>
            <a:endCxn id="4" idx="0"/>
          </p:cNvCxnSpPr>
          <p:nvPr/>
        </p:nvCxnSpPr>
        <p:spPr>
          <a:xfrm flipH="1">
            <a:off x="3167063" y="1844675"/>
            <a:ext cx="1765300" cy="5762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4159250" y="2100263"/>
            <a:ext cx="2646363" cy="1820862"/>
          </a:xfrm>
          <a:custGeom>
            <a:avLst/>
            <a:gdLst>
              <a:gd name="connsiteX0" fmla="*/ 791307 w 2646731"/>
              <a:gd name="connsiteY0" fmla="*/ 0 h 1820008"/>
              <a:gd name="connsiteX1" fmla="*/ 729761 w 2646731"/>
              <a:gd name="connsiteY1" fmla="*/ 8792 h 1820008"/>
              <a:gd name="connsiteX2" fmla="*/ 694592 w 2646731"/>
              <a:gd name="connsiteY2" fmla="*/ 17585 h 1820008"/>
              <a:gd name="connsiteX3" fmla="*/ 589084 w 2646731"/>
              <a:gd name="connsiteY3" fmla="*/ 26377 h 1820008"/>
              <a:gd name="connsiteX4" fmla="*/ 457200 w 2646731"/>
              <a:gd name="connsiteY4" fmla="*/ 52754 h 1820008"/>
              <a:gd name="connsiteX5" fmla="*/ 369276 w 2646731"/>
              <a:gd name="connsiteY5" fmla="*/ 70338 h 1820008"/>
              <a:gd name="connsiteX6" fmla="*/ 272561 w 2646731"/>
              <a:gd name="connsiteY6" fmla="*/ 96715 h 1820008"/>
              <a:gd name="connsiteX7" fmla="*/ 246184 w 2646731"/>
              <a:gd name="connsiteY7" fmla="*/ 114300 h 1820008"/>
              <a:gd name="connsiteX8" fmla="*/ 184638 w 2646731"/>
              <a:gd name="connsiteY8" fmla="*/ 175846 h 1820008"/>
              <a:gd name="connsiteX9" fmla="*/ 158261 w 2646731"/>
              <a:gd name="connsiteY9" fmla="*/ 193431 h 1820008"/>
              <a:gd name="connsiteX10" fmla="*/ 114300 w 2646731"/>
              <a:gd name="connsiteY10" fmla="*/ 237392 h 1820008"/>
              <a:gd name="connsiteX11" fmla="*/ 70338 w 2646731"/>
              <a:gd name="connsiteY11" fmla="*/ 281354 h 1820008"/>
              <a:gd name="connsiteX12" fmla="*/ 52753 w 2646731"/>
              <a:gd name="connsiteY12" fmla="*/ 316523 h 1820008"/>
              <a:gd name="connsiteX13" fmla="*/ 43961 w 2646731"/>
              <a:gd name="connsiteY13" fmla="*/ 342900 h 1820008"/>
              <a:gd name="connsiteX14" fmla="*/ 26376 w 2646731"/>
              <a:gd name="connsiteY14" fmla="*/ 369277 h 1820008"/>
              <a:gd name="connsiteX15" fmla="*/ 8792 w 2646731"/>
              <a:gd name="connsiteY15" fmla="*/ 501161 h 1820008"/>
              <a:gd name="connsiteX16" fmla="*/ 0 w 2646731"/>
              <a:gd name="connsiteY16" fmla="*/ 536331 h 1820008"/>
              <a:gd name="connsiteX17" fmla="*/ 26376 w 2646731"/>
              <a:gd name="connsiteY17" fmla="*/ 756138 h 1820008"/>
              <a:gd name="connsiteX18" fmla="*/ 52753 w 2646731"/>
              <a:gd name="connsiteY18" fmla="*/ 773723 h 1820008"/>
              <a:gd name="connsiteX19" fmla="*/ 105507 w 2646731"/>
              <a:gd name="connsiteY19" fmla="*/ 808892 h 1820008"/>
              <a:gd name="connsiteX20" fmla="*/ 123092 w 2646731"/>
              <a:gd name="connsiteY20" fmla="*/ 835269 h 1820008"/>
              <a:gd name="connsiteX21" fmla="*/ 175846 w 2646731"/>
              <a:gd name="connsiteY21" fmla="*/ 861646 h 1820008"/>
              <a:gd name="connsiteX22" fmla="*/ 228600 w 2646731"/>
              <a:gd name="connsiteY22" fmla="*/ 896815 h 1820008"/>
              <a:gd name="connsiteX23" fmla="*/ 413238 w 2646731"/>
              <a:gd name="connsiteY23" fmla="*/ 940777 h 1820008"/>
              <a:gd name="connsiteX24" fmla="*/ 483576 w 2646731"/>
              <a:gd name="connsiteY24" fmla="*/ 949569 h 1820008"/>
              <a:gd name="connsiteX25" fmla="*/ 571500 w 2646731"/>
              <a:gd name="connsiteY25" fmla="*/ 967154 h 1820008"/>
              <a:gd name="connsiteX26" fmla="*/ 844061 w 2646731"/>
              <a:gd name="connsiteY26" fmla="*/ 984738 h 1820008"/>
              <a:gd name="connsiteX27" fmla="*/ 931984 w 2646731"/>
              <a:gd name="connsiteY27" fmla="*/ 1011115 h 1820008"/>
              <a:gd name="connsiteX28" fmla="*/ 1046284 w 2646731"/>
              <a:gd name="connsiteY28" fmla="*/ 1019908 h 1820008"/>
              <a:gd name="connsiteX29" fmla="*/ 1107830 w 2646731"/>
              <a:gd name="connsiteY29" fmla="*/ 1028700 h 1820008"/>
              <a:gd name="connsiteX30" fmla="*/ 1134207 w 2646731"/>
              <a:gd name="connsiteY30" fmla="*/ 1037492 h 1820008"/>
              <a:gd name="connsiteX31" fmla="*/ 1186961 w 2646731"/>
              <a:gd name="connsiteY31" fmla="*/ 1046285 h 1820008"/>
              <a:gd name="connsiteX32" fmla="*/ 1292469 w 2646731"/>
              <a:gd name="connsiteY32" fmla="*/ 1081454 h 1820008"/>
              <a:gd name="connsiteX33" fmla="*/ 1345223 w 2646731"/>
              <a:gd name="connsiteY33" fmla="*/ 1090246 h 1820008"/>
              <a:gd name="connsiteX34" fmla="*/ 1389184 w 2646731"/>
              <a:gd name="connsiteY34" fmla="*/ 1099038 h 1820008"/>
              <a:gd name="connsiteX35" fmla="*/ 1450730 w 2646731"/>
              <a:gd name="connsiteY35" fmla="*/ 1107831 h 1820008"/>
              <a:gd name="connsiteX36" fmla="*/ 1477107 w 2646731"/>
              <a:gd name="connsiteY36" fmla="*/ 1125415 h 1820008"/>
              <a:gd name="connsiteX37" fmla="*/ 1503484 w 2646731"/>
              <a:gd name="connsiteY37" fmla="*/ 1134208 h 1820008"/>
              <a:gd name="connsiteX38" fmla="*/ 1573823 w 2646731"/>
              <a:gd name="connsiteY38" fmla="*/ 1151792 h 1820008"/>
              <a:gd name="connsiteX39" fmla="*/ 1679330 w 2646731"/>
              <a:gd name="connsiteY39" fmla="*/ 1178169 h 1820008"/>
              <a:gd name="connsiteX40" fmla="*/ 1749669 w 2646731"/>
              <a:gd name="connsiteY40" fmla="*/ 1195754 h 1820008"/>
              <a:gd name="connsiteX41" fmla="*/ 1793630 w 2646731"/>
              <a:gd name="connsiteY41" fmla="*/ 1213338 h 1820008"/>
              <a:gd name="connsiteX42" fmla="*/ 1855176 w 2646731"/>
              <a:gd name="connsiteY42" fmla="*/ 1230923 h 1820008"/>
              <a:gd name="connsiteX43" fmla="*/ 1960684 w 2646731"/>
              <a:gd name="connsiteY43" fmla="*/ 1274885 h 1820008"/>
              <a:gd name="connsiteX44" fmla="*/ 2066192 w 2646731"/>
              <a:gd name="connsiteY44" fmla="*/ 1327638 h 1820008"/>
              <a:gd name="connsiteX45" fmla="*/ 2092569 w 2646731"/>
              <a:gd name="connsiteY45" fmla="*/ 1345223 h 1820008"/>
              <a:gd name="connsiteX46" fmla="*/ 2127738 w 2646731"/>
              <a:gd name="connsiteY46" fmla="*/ 1354015 h 1820008"/>
              <a:gd name="connsiteX47" fmla="*/ 2162907 w 2646731"/>
              <a:gd name="connsiteY47" fmla="*/ 1371600 h 1820008"/>
              <a:gd name="connsiteX48" fmla="*/ 2189284 w 2646731"/>
              <a:gd name="connsiteY48" fmla="*/ 1380392 h 1820008"/>
              <a:gd name="connsiteX49" fmla="*/ 2277207 w 2646731"/>
              <a:gd name="connsiteY49" fmla="*/ 1415561 h 1820008"/>
              <a:gd name="connsiteX50" fmla="*/ 2303584 w 2646731"/>
              <a:gd name="connsiteY50" fmla="*/ 1441938 h 1820008"/>
              <a:gd name="connsiteX51" fmla="*/ 2365130 w 2646731"/>
              <a:gd name="connsiteY51" fmla="*/ 1485900 h 1820008"/>
              <a:gd name="connsiteX52" fmla="*/ 2426676 w 2646731"/>
              <a:gd name="connsiteY52" fmla="*/ 1529861 h 1820008"/>
              <a:gd name="connsiteX53" fmla="*/ 2497015 w 2646731"/>
              <a:gd name="connsiteY53" fmla="*/ 1565031 h 1820008"/>
              <a:gd name="connsiteX54" fmla="*/ 2549769 w 2646731"/>
              <a:gd name="connsiteY54" fmla="*/ 1591408 h 1820008"/>
              <a:gd name="connsiteX55" fmla="*/ 2558561 w 2646731"/>
              <a:gd name="connsiteY55" fmla="*/ 1617785 h 1820008"/>
              <a:gd name="connsiteX56" fmla="*/ 2584938 w 2646731"/>
              <a:gd name="connsiteY56" fmla="*/ 1652954 h 1820008"/>
              <a:gd name="connsiteX57" fmla="*/ 2602523 w 2646731"/>
              <a:gd name="connsiteY57" fmla="*/ 1679331 h 1820008"/>
              <a:gd name="connsiteX58" fmla="*/ 2628900 w 2646731"/>
              <a:gd name="connsiteY58" fmla="*/ 1732085 h 1820008"/>
              <a:gd name="connsiteX59" fmla="*/ 2646484 w 2646731"/>
              <a:gd name="connsiteY59" fmla="*/ 1820008 h 182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646731" h="1820008">
                <a:moveTo>
                  <a:pt x="791307" y="0"/>
                </a:moveTo>
                <a:cubicBezTo>
                  <a:pt x="770792" y="2931"/>
                  <a:pt x="750150" y="5085"/>
                  <a:pt x="729761" y="8792"/>
                </a:cubicBezTo>
                <a:cubicBezTo>
                  <a:pt x="717872" y="10954"/>
                  <a:pt x="706583" y="16086"/>
                  <a:pt x="694592" y="17585"/>
                </a:cubicBezTo>
                <a:cubicBezTo>
                  <a:pt x="659573" y="21962"/>
                  <a:pt x="624181" y="22683"/>
                  <a:pt x="589084" y="26377"/>
                </a:cubicBezTo>
                <a:cubicBezTo>
                  <a:pt x="512660" y="34421"/>
                  <a:pt x="537093" y="35000"/>
                  <a:pt x="457200" y="52754"/>
                </a:cubicBezTo>
                <a:cubicBezTo>
                  <a:pt x="428023" y="59238"/>
                  <a:pt x="398272" y="63089"/>
                  <a:pt x="369276" y="70338"/>
                </a:cubicBezTo>
                <a:cubicBezTo>
                  <a:pt x="289947" y="90171"/>
                  <a:pt x="321866" y="80281"/>
                  <a:pt x="272561" y="96715"/>
                </a:cubicBezTo>
                <a:cubicBezTo>
                  <a:pt x="263769" y="102577"/>
                  <a:pt x="254038" y="107231"/>
                  <a:pt x="246184" y="114300"/>
                </a:cubicBezTo>
                <a:cubicBezTo>
                  <a:pt x="224619" y="133709"/>
                  <a:pt x="208778" y="159752"/>
                  <a:pt x="184638" y="175846"/>
                </a:cubicBezTo>
                <a:lnTo>
                  <a:pt x="158261" y="193431"/>
                </a:lnTo>
                <a:cubicBezTo>
                  <a:pt x="111367" y="263771"/>
                  <a:pt x="172915" y="178777"/>
                  <a:pt x="114300" y="237392"/>
                </a:cubicBezTo>
                <a:cubicBezTo>
                  <a:pt x="55684" y="296008"/>
                  <a:pt x="140677" y="234461"/>
                  <a:pt x="70338" y="281354"/>
                </a:cubicBezTo>
                <a:cubicBezTo>
                  <a:pt x="64476" y="293077"/>
                  <a:pt x="57916" y="304476"/>
                  <a:pt x="52753" y="316523"/>
                </a:cubicBezTo>
                <a:cubicBezTo>
                  <a:pt x="49102" y="325042"/>
                  <a:pt x="48106" y="334611"/>
                  <a:pt x="43961" y="342900"/>
                </a:cubicBezTo>
                <a:cubicBezTo>
                  <a:pt x="39235" y="352352"/>
                  <a:pt x="32238" y="360485"/>
                  <a:pt x="26376" y="369277"/>
                </a:cubicBezTo>
                <a:cubicBezTo>
                  <a:pt x="6043" y="450612"/>
                  <a:pt x="28564" y="352868"/>
                  <a:pt x="8792" y="501161"/>
                </a:cubicBezTo>
                <a:cubicBezTo>
                  <a:pt x="7195" y="513139"/>
                  <a:pt x="2931" y="524608"/>
                  <a:pt x="0" y="536331"/>
                </a:cubicBezTo>
                <a:cubicBezTo>
                  <a:pt x="9766" y="721895"/>
                  <a:pt x="-8841" y="650485"/>
                  <a:pt x="26376" y="756138"/>
                </a:cubicBezTo>
                <a:cubicBezTo>
                  <a:pt x="29718" y="766163"/>
                  <a:pt x="44635" y="766958"/>
                  <a:pt x="52753" y="773723"/>
                </a:cubicBezTo>
                <a:cubicBezTo>
                  <a:pt x="96659" y="810312"/>
                  <a:pt x="59153" y="793441"/>
                  <a:pt x="105507" y="808892"/>
                </a:cubicBezTo>
                <a:cubicBezTo>
                  <a:pt x="111369" y="817684"/>
                  <a:pt x="115620" y="827797"/>
                  <a:pt x="123092" y="835269"/>
                </a:cubicBezTo>
                <a:cubicBezTo>
                  <a:pt x="140137" y="852314"/>
                  <a:pt x="154392" y="854495"/>
                  <a:pt x="175846" y="861646"/>
                </a:cubicBezTo>
                <a:cubicBezTo>
                  <a:pt x="193431" y="873369"/>
                  <a:pt x="208551" y="890131"/>
                  <a:pt x="228600" y="896815"/>
                </a:cubicBezTo>
                <a:cubicBezTo>
                  <a:pt x="306243" y="922699"/>
                  <a:pt x="245929" y="903598"/>
                  <a:pt x="413238" y="940777"/>
                </a:cubicBezTo>
                <a:cubicBezTo>
                  <a:pt x="436304" y="945903"/>
                  <a:pt x="460130" y="946638"/>
                  <a:pt x="483576" y="949569"/>
                </a:cubicBezTo>
                <a:cubicBezTo>
                  <a:pt x="528106" y="964412"/>
                  <a:pt x="504149" y="958174"/>
                  <a:pt x="571500" y="967154"/>
                </a:cubicBezTo>
                <a:cubicBezTo>
                  <a:pt x="696047" y="983761"/>
                  <a:pt x="654614" y="976501"/>
                  <a:pt x="844061" y="984738"/>
                </a:cubicBezTo>
                <a:cubicBezTo>
                  <a:pt x="858252" y="989469"/>
                  <a:pt x="911445" y="1008699"/>
                  <a:pt x="931984" y="1011115"/>
                </a:cubicBezTo>
                <a:cubicBezTo>
                  <a:pt x="969935" y="1015580"/>
                  <a:pt x="1008261" y="1016106"/>
                  <a:pt x="1046284" y="1019908"/>
                </a:cubicBezTo>
                <a:cubicBezTo>
                  <a:pt x="1066905" y="1021970"/>
                  <a:pt x="1087315" y="1025769"/>
                  <a:pt x="1107830" y="1028700"/>
                </a:cubicBezTo>
                <a:cubicBezTo>
                  <a:pt x="1116622" y="1031631"/>
                  <a:pt x="1125160" y="1035481"/>
                  <a:pt x="1134207" y="1037492"/>
                </a:cubicBezTo>
                <a:cubicBezTo>
                  <a:pt x="1151610" y="1041359"/>
                  <a:pt x="1169784" y="1041514"/>
                  <a:pt x="1186961" y="1046285"/>
                </a:cubicBezTo>
                <a:cubicBezTo>
                  <a:pt x="1222680" y="1056207"/>
                  <a:pt x="1255902" y="1075360"/>
                  <a:pt x="1292469" y="1081454"/>
                </a:cubicBezTo>
                <a:lnTo>
                  <a:pt x="1345223" y="1090246"/>
                </a:lnTo>
                <a:cubicBezTo>
                  <a:pt x="1359926" y="1092919"/>
                  <a:pt x="1374443" y="1096581"/>
                  <a:pt x="1389184" y="1099038"/>
                </a:cubicBezTo>
                <a:cubicBezTo>
                  <a:pt x="1409626" y="1102445"/>
                  <a:pt x="1430215" y="1104900"/>
                  <a:pt x="1450730" y="1107831"/>
                </a:cubicBezTo>
                <a:cubicBezTo>
                  <a:pt x="1459522" y="1113692"/>
                  <a:pt x="1467656" y="1120689"/>
                  <a:pt x="1477107" y="1125415"/>
                </a:cubicBezTo>
                <a:cubicBezTo>
                  <a:pt x="1485397" y="1129560"/>
                  <a:pt x="1494543" y="1131769"/>
                  <a:pt x="1503484" y="1134208"/>
                </a:cubicBezTo>
                <a:cubicBezTo>
                  <a:pt x="1526800" y="1140567"/>
                  <a:pt x="1550895" y="1144149"/>
                  <a:pt x="1573823" y="1151792"/>
                </a:cubicBezTo>
                <a:cubicBezTo>
                  <a:pt x="1673033" y="1184863"/>
                  <a:pt x="1579877" y="1156858"/>
                  <a:pt x="1679330" y="1178169"/>
                </a:cubicBezTo>
                <a:cubicBezTo>
                  <a:pt x="1702961" y="1183233"/>
                  <a:pt x="1726570" y="1188647"/>
                  <a:pt x="1749669" y="1195754"/>
                </a:cubicBezTo>
                <a:cubicBezTo>
                  <a:pt x="1764754" y="1200395"/>
                  <a:pt x="1778852" y="1207796"/>
                  <a:pt x="1793630" y="1213338"/>
                </a:cubicBezTo>
                <a:cubicBezTo>
                  <a:pt x="1818865" y="1222801"/>
                  <a:pt x="1827451" y="1223992"/>
                  <a:pt x="1855176" y="1230923"/>
                </a:cubicBezTo>
                <a:cubicBezTo>
                  <a:pt x="1960948" y="1310250"/>
                  <a:pt x="1791579" y="1190334"/>
                  <a:pt x="1960684" y="1274885"/>
                </a:cubicBezTo>
                <a:lnTo>
                  <a:pt x="2066192" y="1327638"/>
                </a:lnTo>
                <a:cubicBezTo>
                  <a:pt x="2075644" y="1332364"/>
                  <a:pt x="2082856" y="1341060"/>
                  <a:pt x="2092569" y="1345223"/>
                </a:cubicBezTo>
                <a:cubicBezTo>
                  <a:pt x="2103676" y="1349983"/>
                  <a:pt x="2116015" y="1351084"/>
                  <a:pt x="2127738" y="1354015"/>
                </a:cubicBezTo>
                <a:cubicBezTo>
                  <a:pt x="2139461" y="1359877"/>
                  <a:pt x="2150860" y="1366437"/>
                  <a:pt x="2162907" y="1371600"/>
                </a:cubicBezTo>
                <a:cubicBezTo>
                  <a:pt x="2171426" y="1375251"/>
                  <a:pt x="2180995" y="1376247"/>
                  <a:pt x="2189284" y="1380392"/>
                </a:cubicBezTo>
                <a:cubicBezTo>
                  <a:pt x="2264986" y="1418243"/>
                  <a:pt x="2199939" y="1400108"/>
                  <a:pt x="2277207" y="1415561"/>
                </a:cubicBezTo>
                <a:cubicBezTo>
                  <a:pt x="2285999" y="1424353"/>
                  <a:pt x="2294143" y="1433846"/>
                  <a:pt x="2303584" y="1441938"/>
                </a:cubicBezTo>
                <a:cubicBezTo>
                  <a:pt x="2332314" y="1466564"/>
                  <a:pt x="2337300" y="1466021"/>
                  <a:pt x="2365130" y="1485900"/>
                </a:cubicBezTo>
                <a:cubicBezTo>
                  <a:pt x="2379577" y="1496219"/>
                  <a:pt x="2409146" y="1520299"/>
                  <a:pt x="2426676" y="1529861"/>
                </a:cubicBezTo>
                <a:cubicBezTo>
                  <a:pt x="2449689" y="1542414"/>
                  <a:pt x="2473569" y="1553308"/>
                  <a:pt x="2497015" y="1565031"/>
                </a:cubicBezTo>
                <a:cubicBezTo>
                  <a:pt x="2565189" y="1599119"/>
                  <a:pt x="2483472" y="1569307"/>
                  <a:pt x="2549769" y="1591408"/>
                </a:cubicBezTo>
                <a:cubicBezTo>
                  <a:pt x="2552700" y="1600200"/>
                  <a:pt x="2553963" y="1609738"/>
                  <a:pt x="2558561" y="1617785"/>
                </a:cubicBezTo>
                <a:cubicBezTo>
                  <a:pt x="2565831" y="1630508"/>
                  <a:pt x="2576421" y="1641030"/>
                  <a:pt x="2584938" y="1652954"/>
                </a:cubicBezTo>
                <a:cubicBezTo>
                  <a:pt x="2591080" y="1661553"/>
                  <a:pt x="2596661" y="1670539"/>
                  <a:pt x="2602523" y="1679331"/>
                </a:cubicBezTo>
                <a:cubicBezTo>
                  <a:pt x="2634586" y="1775523"/>
                  <a:pt x="2583451" y="1629825"/>
                  <a:pt x="2628900" y="1732085"/>
                </a:cubicBezTo>
                <a:cubicBezTo>
                  <a:pt x="2650191" y="1779990"/>
                  <a:pt x="2646484" y="1776403"/>
                  <a:pt x="2646484" y="182000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 rot="1011264">
            <a:off x="5268913" y="2841625"/>
            <a:ext cx="985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access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 rot="-308356">
            <a:off x="3190875" y="4699000"/>
            <a:ext cx="2320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Meta-Data Operations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11188" y="5805488"/>
            <a:ext cx="3892550" cy="5762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SoftSAN</a:t>
            </a: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Meta-Data Server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292725" y="5805488"/>
            <a:ext cx="3438525" cy="5762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SoftSAN</a:t>
            </a: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Volume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700338" y="4500563"/>
            <a:ext cx="3771900" cy="1301750"/>
          </a:xfrm>
          <a:custGeom>
            <a:avLst/>
            <a:gdLst>
              <a:gd name="connsiteX0" fmla="*/ 3297115 w 3298408"/>
              <a:gd name="connsiteY0" fmla="*/ 0 h 836189"/>
              <a:gd name="connsiteX1" fmla="*/ 3288323 w 3298408"/>
              <a:gd name="connsiteY1" fmla="*/ 184638 h 836189"/>
              <a:gd name="connsiteX2" fmla="*/ 3235569 w 3298408"/>
              <a:gd name="connsiteY2" fmla="*/ 202223 h 836189"/>
              <a:gd name="connsiteX3" fmla="*/ 3182815 w 3298408"/>
              <a:gd name="connsiteY3" fmla="*/ 219808 h 836189"/>
              <a:gd name="connsiteX4" fmla="*/ 3086100 w 3298408"/>
              <a:gd name="connsiteY4" fmla="*/ 237392 h 836189"/>
              <a:gd name="connsiteX5" fmla="*/ 3006969 w 3298408"/>
              <a:gd name="connsiteY5" fmla="*/ 254977 h 836189"/>
              <a:gd name="connsiteX6" fmla="*/ 2892669 w 3298408"/>
              <a:gd name="connsiteY6" fmla="*/ 263769 h 836189"/>
              <a:gd name="connsiteX7" fmla="*/ 2804746 w 3298408"/>
              <a:gd name="connsiteY7" fmla="*/ 272561 h 836189"/>
              <a:gd name="connsiteX8" fmla="*/ 2743200 w 3298408"/>
              <a:gd name="connsiteY8" fmla="*/ 281354 h 836189"/>
              <a:gd name="connsiteX9" fmla="*/ 2690446 w 3298408"/>
              <a:gd name="connsiteY9" fmla="*/ 290146 h 836189"/>
              <a:gd name="connsiteX10" fmla="*/ 2365131 w 3298408"/>
              <a:gd name="connsiteY10" fmla="*/ 307731 h 836189"/>
              <a:gd name="connsiteX11" fmla="*/ 2286000 w 3298408"/>
              <a:gd name="connsiteY11" fmla="*/ 316523 h 836189"/>
              <a:gd name="connsiteX12" fmla="*/ 2092569 w 3298408"/>
              <a:gd name="connsiteY12" fmla="*/ 334108 h 836189"/>
              <a:gd name="connsiteX13" fmla="*/ 2022231 w 3298408"/>
              <a:gd name="connsiteY13" fmla="*/ 342900 h 836189"/>
              <a:gd name="connsiteX14" fmla="*/ 1907931 w 3298408"/>
              <a:gd name="connsiteY14" fmla="*/ 360485 h 836189"/>
              <a:gd name="connsiteX15" fmla="*/ 1345223 w 3298408"/>
              <a:gd name="connsiteY15" fmla="*/ 378069 h 836189"/>
              <a:gd name="connsiteX16" fmla="*/ 967154 w 3298408"/>
              <a:gd name="connsiteY16" fmla="*/ 395654 h 836189"/>
              <a:gd name="connsiteX17" fmla="*/ 896815 w 3298408"/>
              <a:gd name="connsiteY17" fmla="*/ 404446 h 836189"/>
              <a:gd name="connsiteX18" fmla="*/ 738554 w 3298408"/>
              <a:gd name="connsiteY18" fmla="*/ 422031 h 836189"/>
              <a:gd name="connsiteX19" fmla="*/ 650631 w 3298408"/>
              <a:gd name="connsiteY19" fmla="*/ 448408 h 836189"/>
              <a:gd name="connsiteX20" fmla="*/ 615462 w 3298408"/>
              <a:gd name="connsiteY20" fmla="*/ 457200 h 836189"/>
              <a:gd name="connsiteX21" fmla="*/ 589085 w 3298408"/>
              <a:gd name="connsiteY21" fmla="*/ 474785 h 836189"/>
              <a:gd name="connsiteX22" fmla="*/ 483577 w 3298408"/>
              <a:gd name="connsiteY22" fmla="*/ 492369 h 836189"/>
              <a:gd name="connsiteX23" fmla="*/ 448408 w 3298408"/>
              <a:gd name="connsiteY23" fmla="*/ 509954 h 836189"/>
              <a:gd name="connsiteX24" fmla="*/ 404446 w 3298408"/>
              <a:gd name="connsiteY24" fmla="*/ 518746 h 836189"/>
              <a:gd name="connsiteX25" fmla="*/ 334108 w 3298408"/>
              <a:gd name="connsiteY25" fmla="*/ 536331 h 836189"/>
              <a:gd name="connsiteX26" fmla="*/ 307731 w 3298408"/>
              <a:gd name="connsiteY26" fmla="*/ 545123 h 836189"/>
              <a:gd name="connsiteX27" fmla="*/ 246185 w 3298408"/>
              <a:gd name="connsiteY27" fmla="*/ 562708 h 836189"/>
              <a:gd name="connsiteX28" fmla="*/ 193431 w 3298408"/>
              <a:gd name="connsiteY28" fmla="*/ 606669 h 836189"/>
              <a:gd name="connsiteX29" fmla="*/ 158262 w 3298408"/>
              <a:gd name="connsiteY29" fmla="*/ 659423 h 836189"/>
              <a:gd name="connsiteX30" fmla="*/ 131885 w 3298408"/>
              <a:gd name="connsiteY30" fmla="*/ 677008 h 836189"/>
              <a:gd name="connsiteX31" fmla="*/ 79131 w 3298408"/>
              <a:gd name="connsiteY31" fmla="*/ 729761 h 836189"/>
              <a:gd name="connsiteX32" fmla="*/ 35169 w 3298408"/>
              <a:gd name="connsiteY32" fmla="*/ 782515 h 836189"/>
              <a:gd name="connsiteX33" fmla="*/ 8792 w 3298408"/>
              <a:gd name="connsiteY33" fmla="*/ 835269 h 836189"/>
              <a:gd name="connsiteX34" fmla="*/ 0 w 3298408"/>
              <a:gd name="connsiteY34" fmla="*/ 835269 h 83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298408" h="836189">
                <a:moveTo>
                  <a:pt x="3297115" y="0"/>
                </a:moveTo>
                <a:cubicBezTo>
                  <a:pt x="3294184" y="61546"/>
                  <a:pt x="3306263" y="125692"/>
                  <a:pt x="3288323" y="184638"/>
                </a:cubicBezTo>
                <a:cubicBezTo>
                  <a:pt x="3282926" y="202371"/>
                  <a:pt x="3253154" y="196361"/>
                  <a:pt x="3235569" y="202223"/>
                </a:cubicBezTo>
                <a:lnTo>
                  <a:pt x="3182815" y="219808"/>
                </a:lnTo>
                <a:cubicBezTo>
                  <a:pt x="3168672" y="224523"/>
                  <a:pt x="3097169" y="235178"/>
                  <a:pt x="3086100" y="237392"/>
                </a:cubicBezTo>
                <a:cubicBezTo>
                  <a:pt x="3053611" y="243890"/>
                  <a:pt x="3041536" y="251136"/>
                  <a:pt x="3006969" y="254977"/>
                </a:cubicBezTo>
                <a:cubicBezTo>
                  <a:pt x="2968990" y="259197"/>
                  <a:pt x="2930738" y="260459"/>
                  <a:pt x="2892669" y="263769"/>
                </a:cubicBezTo>
                <a:cubicBezTo>
                  <a:pt x="2863326" y="266320"/>
                  <a:pt x="2833998" y="269119"/>
                  <a:pt x="2804746" y="272561"/>
                </a:cubicBezTo>
                <a:cubicBezTo>
                  <a:pt x="2784164" y="274982"/>
                  <a:pt x="2763683" y="278203"/>
                  <a:pt x="2743200" y="281354"/>
                </a:cubicBezTo>
                <a:cubicBezTo>
                  <a:pt x="2725580" y="284065"/>
                  <a:pt x="2708175" y="288280"/>
                  <a:pt x="2690446" y="290146"/>
                </a:cubicBezTo>
                <a:cubicBezTo>
                  <a:pt x="2588174" y="300911"/>
                  <a:pt x="2462851" y="303659"/>
                  <a:pt x="2365131" y="307731"/>
                </a:cubicBezTo>
                <a:lnTo>
                  <a:pt x="2286000" y="316523"/>
                </a:lnTo>
                <a:cubicBezTo>
                  <a:pt x="2221558" y="322759"/>
                  <a:pt x="2156812" y="326078"/>
                  <a:pt x="2092569" y="334108"/>
                </a:cubicBezTo>
                <a:lnTo>
                  <a:pt x="2022231" y="342900"/>
                </a:lnTo>
                <a:cubicBezTo>
                  <a:pt x="1989452" y="347583"/>
                  <a:pt x="1940142" y="357908"/>
                  <a:pt x="1907931" y="360485"/>
                </a:cubicBezTo>
                <a:cubicBezTo>
                  <a:pt x="1737936" y="374085"/>
                  <a:pt x="1488809" y="374948"/>
                  <a:pt x="1345223" y="378069"/>
                </a:cubicBezTo>
                <a:cubicBezTo>
                  <a:pt x="1105457" y="399865"/>
                  <a:pt x="1424649" y="372779"/>
                  <a:pt x="967154" y="395654"/>
                </a:cubicBezTo>
                <a:cubicBezTo>
                  <a:pt x="943555" y="396834"/>
                  <a:pt x="920314" y="401973"/>
                  <a:pt x="896815" y="404446"/>
                </a:cubicBezTo>
                <a:cubicBezTo>
                  <a:pt x="859777" y="408345"/>
                  <a:pt x="780729" y="412993"/>
                  <a:pt x="738554" y="422031"/>
                </a:cubicBezTo>
                <a:cubicBezTo>
                  <a:pt x="666969" y="437371"/>
                  <a:pt x="697739" y="434948"/>
                  <a:pt x="650631" y="448408"/>
                </a:cubicBezTo>
                <a:cubicBezTo>
                  <a:pt x="639012" y="451728"/>
                  <a:pt x="627185" y="454269"/>
                  <a:pt x="615462" y="457200"/>
                </a:cubicBezTo>
                <a:cubicBezTo>
                  <a:pt x="606670" y="463062"/>
                  <a:pt x="598798" y="470622"/>
                  <a:pt x="589085" y="474785"/>
                </a:cubicBezTo>
                <a:cubicBezTo>
                  <a:pt x="565166" y="485036"/>
                  <a:pt x="499084" y="490431"/>
                  <a:pt x="483577" y="492369"/>
                </a:cubicBezTo>
                <a:cubicBezTo>
                  <a:pt x="471854" y="498231"/>
                  <a:pt x="460842" y="505809"/>
                  <a:pt x="448408" y="509954"/>
                </a:cubicBezTo>
                <a:cubicBezTo>
                  <a:pt x="434231" y="514680"/>
                  <a:pt x="419007" y="515386"/>
                  <a:pt x="404446" y="518746"/>
                </a:cubicBezTo>
                <a:cubicBezTo>
                  <a:pt x="380897" y="524180"/>
                  <a:pt x="357036" y="528689"/>
                  <a:pt x="334108" y="536331"/>
                </a:cubicBezTo>
                <a:cubicBezTo>
                  <a:pt x="325316" y="539262"/>
                  <a:pt x="316642" y="542577"/>
                  <a:pt x="307731" y="545123"/>
                </a:cubicBezTo>
                <a:cubicBezTo>
                  <a:pt x="294577" y="548881"/>
                  <a:pt x="260244" y="555678"/>
                  <a:pt x="246185" y="562708"/>
                </a:cubicBezTo>
                <a:cubicBezTo>
                  <a:pt x="227711" y="571945"/>
                  <a:pt x="205806" y="590758"/>
                  <a:pt x="193431" y="606669"/>
                </a:cubicBezTo>
                <a:cubicBezTo>
                  <a:pt x="180456" y="623351"/>
                  <a:pt x="169985" y="641838"/>
                  <a:pt x="158262" y="659423"/>
                </a:cubicBezTo>
                <a:cubicBezTo>
                  <a:pt x="152400" y="668215"/>
                  <a:pt x="139783" y="669988"/>
                  <a:pt x="131885" y="677008"/>
                </a:cubicBezTo>
                <a:cubicBezTo>
                  <a:pt x="113298" y="693529"/>
                  <a:pt x="96716" y="712177"/>
                  <a:pt x="79131" y="729761"/>
                </a:cubicBezTo>
                <a:cubicBezTo>
                  <a:pt x="45283" y="763609"/>
                  <a:pt x="59651" y="745793"/>
                  <a:pt x="35169" y="782515"/>
                </a:cubicBezTo>
                <a:cubicBezTo>
                  <a:pt x="28018" y="803969"/>
                  <a:pt x="25837" y="818224"/>
                  <a:pt x="8792" y="835269"/>
                </a:cubicBezTo>
                <a:cubicBezTo>
                  <a:pt x="6720" y="837341"/>
                  <a:pt x="2931" y="835269"/>
                  <a:pt x="0" y="835269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972300" y="4537075"/>
            <a:ext cx="544513" cy="1265238"/>
          </a:xfrm>
          <a:custGeom>
            <a:avLst/>
            <a:gdLst>
              <a:gd name="connsiteX0" fmla="*/ 0 w 545123"/>
              <a:gd name="connsiteY0" fmla="*/ 0 h 1266092"/>
              <a:gd name="connsiteX1" fmla="*/ 360485 w 545123"/>
              <a:gd name="connsiteY1" fmla="*/ 114300 h 1266092"/>
              <a:gd name="connsiteX2" fmla="*/ 386862 w 545123"/>
              <a:gd name="connsiteY2" fmla="*/ 123092 h 1266092"/>
              <a:gd name="connsiteX3" fmla="*/ 413238 w 545123"/>
              <a:gd name="connsiteY3" fmla="*/ 149469 h 1266092"/>
              <a:gd name="connsiteX4" fmla="*/ 457200 w 545123"/>
              <a:gd name="connsiteY4" fmla="*/ 211016 h 1266092"/>
              <a:gd name="connsiteX5" fmla="*/ 474785 w 545123"/>
              <a:gd name="connsiteY5" fmla="*/ 246185 h 1266092"/>
              <a:gd name="connsiteX6" fmla="*/ 501162 w 545123"/>
              <a:gd name="connsiteY6" fmla="*/ 290146 h 1266092"/>
              <a:gd name="connsiteX7" fmla="*/ 509954 w 545123"/>
              <a:gd name="connsiteY7" fmla="*/ 334108 h 1266092"/>
              <a:gd name="connsiteX8" fmla="*/ 518746 w 545123"/>
              <a:gd name="connsiteY8" fmla="*/ 360485 h 1266092"/>
              <a:gd name="connsiteX9" fmla="*/ 527538 w 545123"/>
              <a:gd name="connsiteY9" fmla="*/ 395654 h 1266092"/>
              <a:gd name="connsiteX10" fmla="*/ 536331 w 545123"/>
              <a:gd name="connsiteY10" fmla="*/ 562708 h 1266092"/>
              <a:gd name="connsiteX11" fmla="*/ 545123 w 545123"/>
              <a:gd name="connsiteY11" fmla="*/ 633046 h 1266092"/>
              <a:gd name="connsiteX12" fmla="*/ 536331 w 545123"/>
              <a:gd name="connsiteY12" fmla="*/ 958362 h 1266092"/>
              <a:gd name="connsiteX13" fmla="*/ 536331 w 545123"/>
              <a:gd name="connsiteY13" fmla="*/ 1266092 h 12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5123" h="1266092">
                <a:moveTo>
                  <a:pt x="0" y="0"/>
                </a:moveTo>
                <a:cubicBezTo>
                  <a:pt x="160910" y="45975"/>
                  <a:pt x="47813" y="12894"/>
                  <a:pt x="360485" y="114300"/>
                </a:cubicBezTo>
                <a:lnTo>
                  <a:pt x="386862" y="123092"/>
                </a:lnTo>
                <a:cubicBezTo>
                  <a:pt x="395654" y="131884"/>
                  <a:pt x="405146" y="140028"/>
                  <a:pt x="413238" y="149469"/>
                </a:cubicBezTo>
                <a:cubicBezTo>
                  <a:pt x="421323" y="158902"/>
                  <a:pt x="449249" y="197101"/>
                  <a:pt x="457200" y="211016"/>
                </a:cubicBezTo>
                <a:cubicBezTo>
                  <a:pt x="463703" y="222396"/>
                  <a:pt x="468420" y="234728"/>
                  <a:pt x="474785" y="246185"/>
                </a:cubicBezTo>
                <a:cubicBezTo>
                  <a:pt x="483084" y="261123"/>
                  <a:pt x="492370" y="275492"/>
                  <a:pt x="501162" y="290146"/>
                </a:cubicBezTo>
                <a:cubicBezTo>
                  <a:pt x="504093" y="304800"/>
                  <a:pt x="506330" y="319610"/>
                  <a:pt x="509954" y="334108"/>
                </a:cubicBezTo>
                <a:cubicBezTo>
                  <a:pt x="512202" y="343099"/>
                  <a:pt x="516200" y="351574"/>
                  <a:pt x="518746" y="360485"/>
                </a:cubicBezTo>
                <a:cubicBezTo>
                  <a:pt x="522066" y="372104"/>
                  <a:pt x="524607" y="383931"/>
                  <a:pt x="527538" y="395654"/>
                </a:cubicBezTo>
                <a:cubicBezTo>
                  <a:pt x="530469" y="451339"/>
                  <a:pt x="532212" y="507099"/>
                  <a:pt x="536331" y="562708"/>
                </a:cubicBezTo>
                <a:cubicBezTo>
                  <a:pt x="538077" y="586272"/>
                  <a:pt x="545123" y="609418"/>
                  <a:pt x="545123" y="633046"/>
                </a:cubicBezTo>
                <a:cubicBezTo>
                  <a:pt x="545123" y="741524"/>
                  <a:pt x="537837" y="849894"/>
                  <a:pt x="536331" y="958362"/>
                </a:cubicBezTo>
                <a:cubicBezTo>
                  <a:pt x="534907" y="1060929"/>
                  <a:pt x="536331" y="1163515"/>
                  <a:pt x="536331" y="1266092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 rot="-308356">
            <a:off x="3359150" y="5124450"/>
            <a:ext cx="2771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Create/Delete/List/Open/…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564438" y="4733925"/>
            <a:ext cx="1409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Open/Close/</a:t>
            </a:r>
          </a:p>
          <a:p>
            <a:r>
              <a:rPr lang="en-US" altLang="zh-CN" b="1">
                <a:latin typeface="Calibri" pitchFamily="34" charset="0"/>
              </a:rPr>
              <a:t>Read/Write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901950" y="1995488"/>
            <a:ext cx="2022475" cy="1846262"/>
          </a:xfrm>
          <a:custGeom>
            <a:avLst/>
            <a:gdLst>
              <a:gd name="connsiteX0" fmla="*/ 2022230 w 2022230"/>
              <a:gd name="connsiteY0" fmla="*/ 0 h 1846385"/>
              <a:gd name="connsiteX1" fmla="*/ 1881553 w 2022230"/>
              <a:gd name="connsiteY1" fmla="*/ 8793 h 1846385"/>
              <a:gd name="connsiteX2" fmla="*/ 1828800 w 2022230"/>
              <a:gd name="connsiteY2" fmla="*/ 35169 h 1846385"/>
              <a:gd name="connsiteX3" fmla="*/ 1767253 w 2022230"/>
              <a:gd name="connsiteY3" fmla="*/ 61546 h 1846385"/>
              <a:gd name="connsiteX4" fmla="*/ 1705707 w 2022230"/>
              <a:gd name="connsiteY4" fmla="*/ 87923 h 1846385"/>
              <a:gd name="connsiteX5" fmla="*/ 1652953 w 2022230"/>
              <a:gd name="connsiteY5" fmla="*/ 105508 h 1846385"/>
              <a:gd name="connsiteX6" fmla="*/ 1626576 w 2022230"/>
              <a:gd name="connsiteY6" fmla="*/ 123093 h 1846385"/>
              <a:gd name="connsiteX7" fmla="*/ 1547446 w 2022230"/>
              <a:gd name="connsiteY7" fmla="*/ 149469 h 1846385"/>
              <a:gd name="connsiteX8" fmla="*/ 1521069 w 2022230"/>
              <a:gd name="connsiteY8" fmla="*/ 158262 h 1846385"/>
              <a:gd name="connsiteX9" fmla="*/ 1494692 w 2022230"/>
              <a:gd name="connsiteY9" fmla="*/ 167054 h 1846385"/>
              <a:gd name="connsiteX10" fmla="*/ 1441938 w 2022230"/>
              <a:gd name="connsiteY10" fmla="*/ 202223 h 1846385"/>
              <a:gd name="connsiteX11" fmla="*/ 1415561 w 2022230"/>
              <a:gd name="connsiteY11" fmla="*/ 219808 h 1846385"/>
              <a:gd name="connsiteX12" fmla="*/ 1389184 w 2022230"/>
              <a:gd name="connsiteY12" fmla="*/ 246185 h 1846385"/>
              <a:gd name="connsiteX13" fmla="*/ 1318846 w 2022230"/>
              <a:gd name="connsiteY13" fmla="*/ 298939 h 1846385"/>
              <a:gd name="connsiteX14" fmla="*/ 1301261 w 2022230"/>
              <a:gd name="connsiteY14" fmla="*/ 334108 h 1846385"/>
              <a:gd name="connsiteX15" fmla="*/ 1266092 w 2022230"/>
              <a:gd name="connsiteY15" fmla="*/ 386862 h 1846385"/>
              <a:gd name="connsiteX16" fmla="*/ 1257300 w 2022230"/>
              <a:gd name="connsiteY16" fmla="*/ 413239 h 1846385"/>
              <a:gd name="connsiteX17" fmla="*/ 1230923 w 2022230"/>
              <a:gd name="connsiteY17" fmla="*/ 448408 h 1846385"/>
              <a:gd name="connsiteX18" fmla="*/ 1222130 w 2022230"/>
              <a:gd name="connsiteY18" fmla="*/ 474785 h 1846385"/>
              <a:gd name="connsiteX19" fmla="*/ 1186961 w 2022230"/>
              <a:gd name="connsiteY19" fmla="*/ 527539 h 1846385"/>
              <a:gd name="connsiteX20" fmla="*/ 1178169 w 2022230"/>
              <a:gd name="connsiteY20" fmla="*/ 553916 h 1846385"/>
              <a:gd name="connsiteX21" fmla="*/ 1134207 w 2022230"/>
              <a:gd name="connsiteY21" fmla="*/ 615462 h 1846385"/>
              <a:gd name="connsiteX22" fmla="*/ 1099038 w 2022230"/>
              <a:gd name="connsiteY22" fmla="*/ 668216 h 1846385"/>
              <a:gd name="connsiteX23" fmla="*/ 1072661 w 2022230"/>
              <a:gd name="connsiteY23" fmla="*/ 720969 h 1846385"/>
              <a:gd name="connsiteX24" fmla="*/ 1055076 w 2022230"/>
              <a:gd name="connsiteY24" fmla="*/ 773723 h 1846385"/>
              <a:gd name="connsiteX25" fmla="*/ 1046284 w 2022230"/>
              <a:gd name="connsiteY25" fmla="*/ 800100 h 1846385"/>
              <a:gd name="connsiteX26" fmla="*/ 1011115 w 2022230"/>
              <a:gd name="connsiteY26" fmla="*/ 870439 h 1846385"/>
              <a:gd name="connsiteX27" fmla="*/ 993530 w 2022230"/>
              <a:gd name="connsiteY27" fmla="*/ 914400 h 1846385"/>
              <a:gd name="connsiteX28" fmla="*/ 975946 w 2022230"/>
              <a:gd name="connsiteY28" fmla="*/ 940777 h 1846385"/>
              <a:gd name="connsiteX29" fmla="*/ 967153 w 2022230"/>
              <a:gd name="connsiteY29" fmla="*/ 967154 h 1846385"/>
              <a:gd name="connsiteX30" fmla="*/ 949569 w 2022230"/>
              <a:gd name="connsiteY30" fmla="*/ 1002323 h 1846385"/>
              <a:gd name="connsiteX31" fmla="*/ 931984 w 2022230"/>
              <a:gd name="connsiteY31" fmla="*/ 1072662 h 1846385"/>
              <a:gd name="connsiteX32" fmla="*/ 923192 w 2022230"/>
              <a:gd name="connsiteY32" fmla="*/ 1107831 h 1846385"/>
              <a:gd name="connsiteX33" fmla="*/ 888023 w 2022230"/>
              <a:gd name="connsiteY33" fmla="*/ 1169377 h 1846385"/>
              <a:gd name="connsiteX34" fmla="*/ 852853 w 2022230"/>
              <a:gd name="connsiteY34" fmla="*/ 1248508 h 1846385"/>
              <a:gd name="connsiteX35" fmla="*/ 826476 w 2022230"/>
              <a:gd name="connsiteY35" fmla="*/ 1301262 h 1846385"/>
              <a:gd name="connsiteX36" fmla="*/ 791307 w 2022230"/>
              <a:gd name="connsiteY36" fmla="*/ 1354016 h 1846385"/>
              <a:gd name="connsiteX37" fmla="*/ 729761 w 2022230"/>
              <a:gd name="connsiteY37" fmla="*/ 1433146 h 1846385"/>
              <a:gd name="connsiteX38" fmla="*/ 712176 w 2022230"/>
              <a:gd name="connsiteY38" fmla="*/ 1459523 h 1846385"/>
              <a:gd name="connsiteX39" fmla="*/ 685800 w 2022230"/>
              <a:gd name="connsiteY39" fmla="*/ 1468316 h 1846385"/>
              <a:gd name="connsiteX40" fmla="*/ 677007 w 2022230"/>
              <a:gd name="connsiteY40" fmla="*/ 1494693 h 1846385"/>
              <a:gd name="connsiteX41" fmla="*/ 650630 w 2022230"/>
              <a:gd name="connsiteY41" fmla="*/ 1503485 h 1846385"/>
              <a:gd name="connsiteX42" fmla="*/ 597876 w 2022230"/>
              <a:gd name="connsiteY42" fmla="*/ 1538654 h 1846385"/>
              <a:gd name="connsiteX43" fmla="*/ 571500 w 2022230"/>
              <a:gd name="connsiteY43" fmla="*/ 1556239 h 1846385"/>
              <a:gd name="connsiteX44" fmla="*/ 536330 w 2022230"/>
              <a:gd name="connsiteY44" fmla="*/ 1582616 h 1846385"/>
              <a:gd name="connsiteX45" fmla="*/ 483576 w 2022230"/>
              <a:gd name="connsiteY45" fmla="*/ 1617785 h 1846385"/>
              <a:gd name="connsiteX46" fmla="*/ 465992 w 2022230"/>
              <a:gd name="connsiteY46" fmla="*/ 1644162 h 1846385"/>
              <a:gd name="connsiteX47" fmla="*/ 413238 w 2022230"/>
              <a:gd name="connsiteY47" fmla="*/ 1661746 h 1846385"/>
              <a:gd name="connsiteX48" fmla="*/ 342900 w 2022230"/>
              <a:gd name="connsiteY48" fmla="*/ 1679331 h 1846385"/>
              <a:gd name="connsiteX49" fmla="*/ 290146 w 2022230"/>
              <a:gd name="connsiteY49" fmla="*/ 1696916 h 1846385"/>
              <a:gd name="connsiteX50" fmla="*/ 228600 w 2022230"/>
              <a:gd name="connsiteY50" fmla="*/ 1705708 h 1846385"/>
              <a:gd name="connsiteX51" fmla="*/ 184638 w 2022230"/>
              <a:gd name="connsiteY51" fmla="*/ 1714500 h 1846385"/>
              <a:gd name="connsiteX52" fmla="*/ 131884 w 2022230"/>
              <a:gd name="connsiteY52" fmla="*/ 1740877 h 1846385"/>
              <a:gd name="connsiteX53" fmla="*/ 96715 w 2022230"/>
              <a:gd name="connsiteY53" fmla="*/ 1749669 h 1846385"/>
              <a:gd name="connsiteX54" fmla="*/ 43961 w 2022230"/>
              <a:gd name="connsiteY54" fmla="*/ 1784839 h 1846385"/>
              <a:gd name="connsiteX55" fmla="*/ 17584 w 2022230"/>
              <a:gd name="connsiteY55" fmla="*/ 1802423 h 1846385"/>
              <a:gd name="connsiteX56" fmla="*/ 0 w 2022230"/>
              <a:gd name="connsiteY56" fmla="*/ 1846385 h 184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022230" h="1846385">
                <a:moveTo>
                  <a:pt x="2022230" y="0"/>
                </a:moveTo>
                <a:cubicBezTo>
                  <a:pt x="1975338" y="2931"/>
                  <a:pt x="1928279" y="3874"/>
                  <a:pt x="1881553" y="8793"/>
                </a:cubicBezTo>
                <a:cubicBezTo>
                  <a:pt x="1856852" y="11393"/>
                  <a:pt x="1849548" y="23313"/>
                  <a:pt x="1828800" y="35169"/>
                </a:cubicBezTo>
                <a:cubicBezTo>
                  <a:pt x="1798377" y="52553"/>
                  <a:pt x="1796846" y="51682"/>
                  <a:pt x="1767253" y="61546"/>
                </a:cubicBezTo>
                <a:cubicBezTo>
                  <a:pt x="1725405" y="89445"/>
                  <a:pt x="1757322" y="72438"/>
                  <a:pt x="1705707" y="87923"/>
                </a:cubicBezTo>
                <a:cubicBezTo>
                  <a:pt x="1687953" y="93249"/>
                  <a:pt x="1652953" y="105508"/>
                  <a:pt x="1652953" y="105508"/>
                </a:cubicBezTo>
                <a:cubicBezTo>
                  <a:pt x="1644161" y="111370"/>
                  <a:pt x="1636232" y="118801"/>
                  <a:pt x="1626576" y="123093"/>
                </a:cubicBezTo>
                <a:cubicBezTo>
                  <a:pt x="1626568" y="123097"/>
                  <a:pt x="1560638" y="145072"/>
                  <a:pt x="1547446" y="149469"/>
                </a:cubicBezTo>
                <a:lnTo>
                  <a:pt x="1521069" y="158262"/>
                </a:lnTo>
                <a:lnTo>
                  <a:pt x="1494692" y="167054"/>
                </a:lnTo>
                <a:lnTo>
                  <a:pt x="1441938" y="202223"/>
                </a:lnTo>
                <a:cubicBezTo>
                  <a:pt x="1433146" y="208085"/>
                  <a:pt x="1423033" y="212336"/>
                  <a:pt x="1415561" y="219808"/>
                </a:cubicBezTo>
                <a:cubicBezTo>
                  <a:pt x="1406769" y="228600"/>
                  <a:pt x="1399131" y="238724"/>
                  <a:pt x="1389184" y="246185"/>
                </a:cubicBezTo>
                <a:cubicBezTo>
                  <a:pt x="1354483" y="272211"/>
                  <a:pt x="1342811" y="265389"/>
                  <a:pt x="1318846" y="298939"/>
                </a:cubicBezTo>
                <a:cubicBezTo>
                  <a:pt x="1311228" y="309604"/>
                  <a:pt x="1308004" y="322869"/>
                  <a:pt x="1301261" y="334108"/>
                </a:cubicBezTo>
                <a:cubicBezTo>
                  <a:pt x="1290388" y="352230"/>
                  <a:pt x="1277815" y="369277"/>
                  <a:pt x="1266092" y="386862"/>
                </a:cubicBezTo>
                <a:cubicBezTo>
                  <a:pt x="1260951" y="394573"/>
                  <a:pt x="1261898" y="405192"/>
                  <a:pt x="1257300" y="413239"/>
                </a:cubicBezTo>
                <a:cubicBezTo>
                  <a:pt x="1250030" y="425962"/>
                  <a:pt x="1239715" y="436685"/>
                  <a:pt x="1230923" y="448408"/>
                </a:cubicBezTo>
                <a:cubicBezTo>
                  <a:pt x="1227992" y="457200"/>
                  <a:pt x="1226631" y="466683"/>
                  <a:pt x="1222130" y="474785"/>
                </a:cubicBezTo>
                <a:cubicBezTo>
                  <a:pt x="1211866" y="493259"/>
                  <a:pt x="1186961" y="527539"/>
                  <a:pt x="1186961" y="527539"/>
                </a:cubicBezTo>
                <a:cubicBezTo>
                  <a:pt x="1184030" y="536331"/>
                  <a:pt x="1182314" y="545627"/>
                  <a:pt x="1178169" y="553916"/>
                </a:cubicBezTo>
                <a:cubicBezTo>
                  <a:pt x="1171023" y="568207"/>
                  <a:pt x="1141176" y="605507"/>
                  <a:pt x="1134207" y="615462"/>
                </a:cubicBezTo>
                <a:cubicBezTo>
                  <a:pt x="1122087" y="632776"/>
                  <a:pt x="1099038" y="668216"/>
                  <a:pt x="1099038" y="668216"/>
                </a:cubicBezTo>
                <a:cubicBezTo>
                  <a:pt x="1066977" y="764404"/>
                  <a:pt x="1118108" y="618716"/>
                  <a:pt x="1072661" y="720969"/>
                </a:cubicBezTo>
                <a:cubicBezTo>
                  <a:pt x="1065133" y="737907"/>
                  <a:pt x="1060938" y="756138"/>
                  <a:pt x="1055076" y="773723"/>
                </a:cubicBezTo>
                <a:cubicBezTo>
                  <a:pt x="1052145" y="782515"/>
                  <a:pt x="1050429" y="791811"/>
                  <a:pt x="1046284" y="800100"/>
                </a:cubicBezTo>
                <a:cubicBezTo>
                  <a:pt x="1034561" y="823546"/>
                  <a:pt x="1020851" y="846100"/>
                  <a:pt x="1011115" y="870439"/>
                </a:cubicBezTo>
                <a:cubicBezTo>
                  <a:pt x="1005253" y="885093"/>
                  <a:pt x="1000588" y="900284"/>
                  <a:pt x="993530" y="914400"/>
                </a:cubicBezTo>
                <a:cubicBezTo>
                  <a:pt x="988804" y="923851"/>
                  <a:pt x="980672" y="931326"/>
                  <a:pt x="975946" y="940777"/>
                </a:cubicBezTo>
                <a:cubicBezTo>
                  <a:pt x="971801" y="949067"/>
                  <a:pt x="970804" y="958635"/>
                  <a:pt x="967153" y="967154"/>
                </a:cubicBezTo>
                <a:cubicBezTo>
                  <a:pt x="961990" y="979201"/>
                  <a:pt x="953714" y="989889"/>
                  <a:pt x="949569" y="1002323"/>
                </a:cubicBezTo>
                <a:cubicBezTo>
                  <a:pt x="941926" y="1025251"/>
                  <a:pt x="937846" y="1049216"/>
                  <a:pt x="931984" y="1072662"/>
                </a:cubicBezTo>
                <a:cubicBezTo>
                  <a:pt x="929053" y="1084385"/>
                  <a:pt x="929895" y="1097777"/>
                  <a:pt x="923192" y="1107831"/>
                </a:cubicBezTo>
                <a:cubicBezTo>
                  <a:pt x="907329" y="1131625"/>
                  <a:pt x="899179" y="1141486"/>
                  <a:pt x="888023" y="1169377"/>
                </a:cubicBezTo>
                <a:cubicBezTo>
                  <a:pt x="856635" y="1247848"/>
                  <a:pt x="886684" y="1197763"/>
                  <a:pt x="852853" y="1248508"/>
                </a:cubicBezTo>
                <a:cubicBezTo>
                  <a:pt x="830754" y="1314807"/>
                  <a:pt x="860564" y="1233085"/>
                  <a:pt x="826476" y="1301262"/>
                </a:cubicBezTo>
                <a:cubicBezTo>
                  <a:pt x="801027" y="1352161"/>
                  <a:pt x="841310" y="1304013"/>
                  <a:pt x="791307" y="1354016"/>
                </a:cubicBezTo>
                <a:cubicBezTo>
                  <a:pt x="774651" y="1403985"/>
                  <a:pt x="789068" y="1373840"/>
                  <a:pt x="729761" y="1433146"/>
                </a:cubicBezTo>
                <a:cubicBezTo>
                  <a:pt x="722289" y="1440618"/>
                  <a:pt x="720427" y="1452922"/>
                  <a:pt x="712176" y="1459523"/>
                </a:cubicBezTo>
                <a:cubicBezTo>
                  <a:pt x="704939" y="1465313"/>
                  <a:pt x="694592" y="1465385"/>
                  <a:pt x="685800" y="1468316"/>
                </a:cubicBezTo>
                <a:cubicBezTo>
                  <a:pt x="682869" y="1477108"/>
                  <a:pt x="683561" y="1488140"/>
                  <a:pt x="677007" y="1494693"/>
                </a:cubicBezTo>
                <a:cubicBezTo>
                  <a:pt x="670454" y="1501246"/>
                  <a:pt x="658732" y="1498984"/>
                  <a:pt x="650630" y="1503485"/>
                </a:cubicBezTo>
                <a:cubicBezTo>
                  <a:pt x="632155" y="1513748"/>
                  <a:pt x="615461" y="1526931"/>
                  <a:pt x="597876" y="1538654"/>
                </a:cubicBezTo>
                <a:cubicBezTo>
                  <a:pt x="589084" y="1544515"/>
                  <a:pt x="579954" y="1549899"/>
                  <a:pt x="571500" y="1556239"/>
                </a:cubicBezTo>
                <a:cubicBezTo>
                  <a:pt x="559777" y="1565031"/>
                  <a:pt x="548335" y="1574213"/>
                  <a:pt x="536330" y="1582616"/>
                </a:cubicBezTo>
                <a:cubicBezTo>
                  <a:pt x="519016" y="1594735"/>
                  <a:pt x="483576" y="1617785"/>
                  <a:pt x="483576" y="1617785"/>
                </a:cubicBezTo>
                <a:cubicBezTo>
                  <a:pt x="477715" y="1626577"/>
                  <a:pt x="474953" y="1638562"/>
                  <a:pt x="465992" y="1644162"/>
                </a:cubicBezTo>
                <a:cubicBezTo>
                  <a:pt x="450274" y="1653986"/>
                  <a:pt x="430823" y="1655884"/>
                  <a:pt x="413238" y="1661746"/>
                </a:cubicBezTo>
                <a:cubicBezTo>
                  <a:pt x="333182" y="1688431"/>
                  <a:pt x="459643" y="1647492"/>
                  <a:pt x="342900" y="1679331"/>
                </a:cubicBezTo>
                <a:cubicBezTo>
                  <a:pt x="325017" y="1684208"/>
                  <a:pt x="307731" y="1691054"/>
                  <a:pt x="290146" y="1696916"/>
                </a:cubicBezTo>
                <a:cubicBezTo>
                  <a:pt x="270486" y="1703469"/>
                  <a:pt x="249042" y="1702301"/>
                  <a:pt x="228600" y="1705708"/>
                </a:cubicBezTo>
                <a:cubicBezTo>
                  <a:pt x="213859" y="1708165"/>
                  <a:pt x="199136" y="1710875"/>
                  <a:pt x="184638" y="1714500"/>
                </a:cubicBezTo>
                <a:cubicBezTo>
                  <a:pt x="125364" y="1729319"/>
                  <a:pt x="192051" y="1715092"/>
                  <a:pt x="131884" y="1740877"/>
                </a:cubicBezTo>
                <a:cubicBezTo>
                  <a:pt x="120777" y="1745637"/>
                  <a:pt x="108438" y="1746738"/>
                  <a:pt x="96715" y="1749669"/>
                </a:cubicBezTo>
                <a:lnTo>
                  <a:pt x="43961" y="1784839"/>
                </a:lnTo>
                <a:lnTo>
                  <a:pt x="17584" y="1802423"/>
                </a:lnTo>
                <a:cubicBezTo>
                  <a:pt x="6720" y="1835017"/>
                  <a:pt x="12937" y="1820510"/>
                  <a:pt x="0" y="184638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 rot="-1924506">
            <a:off x="2603500" y="3246438"/>
            <a:ext cx="9858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access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5650" y="3716338"/>
            <a:ext cx="647700" cy="2190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HDFS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/>
      <p:bldP spid="25" grpId="0"/>
      <p:bldP spid="27" grpId="0" animBg="1"/>
      <p:bldP spid="28" grpId="0" animBg="1"/>
      <p:bldP spid="31" grpId="0"/>
      <p:bldP spid="32" grpId="0"/>
      <p:bldP spid="34" grpId="0"/>
      <p:bldP spid="3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先进性</a:t>
            </a: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高质量</a:t>
            </a:r>
          </a:p>
          <a:p>
            <a:pPr lvl="1"/>
            <a:r>
              <a:rPr lang="zh-CN" altLang="en-US" smtClean="0"/>
              <a:t>大量重用现有高质量模块</a:t>
            </a:r>
            <a:endParaRPr lang="en-US" altLang="zh-CN" smtClean="0"/>
          </a:p>
          <a:p>
            <a:pPr lvl="1"/>
            <a:r>
              <a:rPr lang="zh-CN" altLang="en-US" smtClean="0"/>
              <a:t>粘合代码量少，易于成熟稳定</a:t>
            </a:r>
            <a:endParaRPr lang="en-US" altLang="zh-CN" smtClean="0"/>
          </a:p>
          <a:p>
            <a:r>
              <a:rPr lang="zh-CN" altLang="en-US" smtClean="0"/>
              <a:t>高性能：</a:t>
            </a:r>
            <a:endParaRPr lang="en-US" altLang="zh-CN" smtClean="0"/>
          </a:p>
          <a:p>
            <a:pPr lvl="1"/>
            <a:r>
              <a:rPr lang="zh-CN" altLang="en-US" smtClean="0"/>
              <a:t>工作路径位于内核，高质量的</a:t>
            </a:r>
            <a:r>
              <a:rPr lang="en-US" altLang="zh-CN" smtClean="0"/>
              <a:t>C</a:t>
            </a:r>
            <a:r>
              <a:rPr lang="zh-CN" altLang="en-US" smtClean="0"/>
              <a:t>实现</a:t>
            </a:r>
            <a:endParaRPr lang="en-US" altLang="zh-CN" smtClean="0"/>
          </a:p>
          <a:p>
            <a:pPr lvl="1"/>
            <a:r>
              <a:rPr lang="zh-CN" altLang="en-US" smtClean="0"/>
              <a:t>零内存</a:t>
            </a:r>
            <a:r>
              <a:rPr lang="en-US" altLang="zh-CN" smtClean="0"/>
              <a:t>copy</a:t>
            </a:r>
            <a:r>
              <a:rPr lang="zh-CN" altLang="en-US" smtClean="0"/>
              <a:t>、非阻塞</a:t>
            </a:r>
            <a:r>
              <a:rPr lang="en-US" altLang="zh-CN" smtClean="0"/>
              <a:t>I/O</a:t>
            </a:r>
            <a:r>
              <a:rPr lang="zh-CN" altLang="en-US" smtClean="0"/>
              <a:t>、异步</a:t>
            </a:r>
            <a:r>
              <a:rPr lang="en-US" altLang="zh-CN" smtClean="0"/>
              <a:t>I/O</a:t>
            </a:r>
            <a:r>
              <a:rPr lang="zh-CN" altLang="en-US" smtClean="0"/>
              <a:t>、聚散</a:t>
            </a:r>
            <a:r>
              <a:rPr lang="en-US" altLang="zh-CN" smtClean="0"/>
              <a:t>I/O</a:t>
            </a:r>
            <a:r>
              <a:rPr lang="zh-CN" altLang="en-US" smtClean="0"/>
              <a:t>、</a:t>
            </a:r>
            <a:r>
              <a:rPr lang="en-US" altLang="zh-CN" smtClean="0"/>
              <a:t>…</a:t>
            </a:r>
          </a:p>
          <a:p>
            <a:r>
              <a:rPr lang="zh-CN" altLang="en-US" smtClean="0"/>
              <a:t>高灵活性</a:t>
            </a:r>
            <a:endParaRPr lang="en-US" altLang="zh-CN" smtClean="0"/>
          </a:p>
          <a:p>
            <a:pPr lvl="1"/>
            <a:r>
              <a:rPr lang="zh-CN" altLang="en-US" smtClean="0"/>
              <a:t>动态可重构，支持多种应用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创新性</a:t>
            </a: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一种全新的技术路线</a:t>
            </a:r>
            <a:endParaRPr lang="en-US" altLang="zh-CN" smtClean="0"/>
          </a:p>
          <a:p>
            <a:pPr lvl="1"/>
            <a:r>
              <a:rPr lang="en-US" altLang="zh-CN" smtClean="0"/>
              <a:t>Vs</a:t>
            </a:r>
            <a:r>
              <a:rPr lang="zh-CN" altLang="en-US" smtClean="0"/>
              <a:t>：</a:t>
            </a:r>
            <a:r>
              <a:rPr lang="en-US" altLang="zh-CN" smtClean="0"/>
              <a:t>fuse</a:t>
            </a:r>
            <a:r>
              <a:rPr lang="zh-CN" altLang="en-US" smtClean="0"/>
              <a:t>、</a:t>
            </a:r>
            <a:r>
              <a:rPr lang="en-US" altLang="zh-CN" smtClean="0"/>
              <a:t>VMM</a:t>
            </a:r>
            <a:r>
              <a:rPr lang="zh-CN" altLang="en-US" smtClean="0"/>
              <a:t>、</a:t>
            </a:r>
            <a:r>
              <a:rPr lang="en-US" altLang="zh-CN" smtClean="0"/>
              <a:t>non-modular</a:t>
            </a:r>
            <a:r>
              <a:rPr lang="zh-CN" altLang="en-US" smtClean="0"/>
              <a:t>、</a:t>
            </a:r>
            <a:r>
              <a:rPr lang="en-US" altLang="zh-CN" smtClean="0"/>
              <a:t>non-DM</a:t>
            </a:r>
          </a:p>
          <a:p>
            <a:endParaRPr lang="en-US" altLang="zh-CN" smtClean="0"/>
          </a:p>
          <a:p>
            <a:r>
              <a:rPr lang="zh-CN" altLang="en-US" smtClean="0"/>
              <a:t>动态可重构的系统结构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产生许多新问题，或者新环境中的老问题</a:t>
            </a:r>
            <a:endParaRPr lang="en-US" altLang="zh-CN" smtClean="0"/>
          </a:p>
        </p:txBody>
      </p:sp>
      <p:sp>
        <p:nvSpPr>
          <p:cNvPr id="4" name="右大括号 3"/>
          <p:cNvSpPr/>
          <p:nvPr/>
        </p:nvSpPr>
        <p:spPr>
          <a:xfrm>
            <a:off x="7740650" y="1844675"/>
            <a:ext cx="144463" cy="1871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圆角右箭头 4"/>
          <p:cNvSpPr/>
          <p:nvPr/>
        </p:nvSpPr>
        <p:spPr>
          <a:xfrm rot="6412356">
            <a:off x="7307263" y="3240088"/>
            <a:ext cx="1631950" cy="7556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最低理想与最高理想</a:t>
            </a: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最低理想</a:t>
            </a:r>
            <a:endParaRPr lang="en-US" altLang="zh-CN" smtClean="0"/>
          </a:p>
          <a:p>
            <a:pPr lvl="1"/>
            <a:r>
              <a:rPr lang="zh-CN" altLang="en-US" smtClean="0"/>
              <a:t>发论文、毕业</a:t>
            </a:r>
            <a:endParaRPr lang="en-US" altLang="zh-CN" smtClean="0"/>
          </a:p>
          <a:p>
            <a:pPr lvl="1"/>
            <a:r>
              <a:rPr lang="zh-CN" altLang="en-US" smtClean="0"/>
              <a:t>用于天津超算云事业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最高理想</a:t>
            </a:r>
            <a:endParaRPr lang="en-US" altLang="zh-CN" smtClean="0"/>
          </a:p>
          <a:p>
            <a:pPr lvl="1"/>
            <a:r>
              <a:rPr lang="zh-CN" altLang="en-US" smtClean="0"/>
              <a:t>成为云计算领域著名的项目产品</a:t>
            </a:r>
            <a:endParaRPr lang="en-US" altLang="zh-CN" smtClean="0"/>
          </a:p>
          <a:p>
            <a:pPr lvl="1"/>
            <a:r>
              <a:rPr lang="zh-CN" altLang="en-US" smtClean="0"/>
              <a:t>包含于各大云计算系统</a:t>
            </a:r>
            <a:endParaRPr lang="en-US" altLang="zh-CN" smtClean="0"/>
          </a:p>
          <a:p>
            <a:pPr lvl="1"/>
            <a:r>
              <a:rPr lang="zh-CN" altLang="en-US" smtClean="0"/>
              <a:t>包含于某些硬件存储设备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工作基础：</a:t>
            </a:r>
            <a:r>
              <a:rPr lang="en-US" altLang="zh-CN" smtClean="0"/>
              <a:t>benchmarks</a:t>
            </a:r>
            <a:endParaRPr lang="zh-CN" altLang="en-US" smtClean="0"/>
          </a:p>
        </p:txBody>
      </p:sp>
      <p:graphicFrame>
        <p:nvGraphicFramePr>
          <p:cNvPr id="4" name="图表 3"/>
          <p:cNvGraphicFramePr>
            <a:graphicFrameLocks/>
          </p:cNvGraphicFramePr>
          <p:nvPr/>
        </p:nvGraphicFramePr>
        <p:xfrm>
          <a:off x="107505" y="1611938"/>
          <a:ext cx="8856984" cy="4276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6803" name="tabl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5788025"/>
            <a:ext cx="8208962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11188" y="3484563"/>
            <a:ext cx="720725" cy="2303462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188" y="1755775"/>
            <a:ext cx="1512887" cy="646113"/>
          </a:xfrm>
          <a:prstGeom prst="rect">
            <a:avLst/>
          </a:prstGeom>
          <a:solidFill>
            <a:srgbClr val="FFFF00">
              <a:alpha val="11000"/>
            </a:srgbClr>
          </a:solidFill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zh-CN" altLang="en-US" sz="1200" b="1" dirty="0">
                <a:latin typeface="+mn-lt"/>
                <a:ea typeface="+mn-ea"/>
              </a:rPr>
              <a:t>顺序读</a:t>
            </a:r>
            <a:endParaRPr lang="en-US" altLang="zh-CN" sz="1200" b="1" dirty="0">
              <a:latin typeface="+mn-lt"/>
              <a:ea typeface="+mn-ea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zh-CN" altLang="en-US" sz="1200" b="1" dirty="0">
                <a:latin typeface="+mn-lt"/>
                <a:ea typeface="+mn-ea"/>
              </a:rPr>
              <a:t>顺序写</a:t>
            </a:r>
            <a:r>
              <a:rPr lang="en-US" altLang="zh-CN" sz="1200" b="1" dirty="0">
                <a:latin typeface="+mn-lt"/>
                <a:ea typeface="+mn-ea"/>
              </a:rPr>
              <a:t>0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n"/>
              <a:defRPr/>
            </a:pPr>
            <a:r>
              <a:rPr lang="zh-CN" altLang="en-US" sz="1200" b="1" dirty="0">
                <a:latin typeface="+mn-lt"/>
                <a:ea typeface="+mn-ea"/>
              </a:rPr>
              <a:t>顺序写随机内容</a:t>
            </a:r>
          </a:p>
        </p:txBody>
      </p:sp>
      <p:sp>
        <p:nvSpPr>
          <p:cNvPr id="76806" name="TextBox 7"/>
          <p:cNvSpPr txBox="1">
            <a:spLocks noChangeArrowheads="1"/>
          </p:cNvSpPr>
          <p:nvPr/>
        </p:nvSpPr>
        <p:spPr bwMode="auto">
          <a:xfrm>
            <a:off x="468313" y="1300163"/>
            <a:ext cx="8351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FileBench</a:t>
            </a:r>
            <a:endParaRPr lang="zh-CN" alt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工作基础：</a:t>
            </a:r>
            <a:r>
              <a:rPr lang="en-US" altLang="zh-CN" smtClean="0"/>
              <a:t>messages.proto</a:t>
            </a:r>
            <a:endParaRPr lang="zh-CN" altLang="en-US" smtClean="0"/>
          </a:p>
        </p:txBody>
      </p:sp>
      <p:sp>
        <p:nvSpPr>
          <p:cNvPr id="788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8851" name="Picture 2" descr="C:\Users\lihuiba\Desktop\未标题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412875"/>
            <a:ext cx="34798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3" descr="C:\Users\lihuiba\Desktop\未标题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9513" y="1412875"/>
            <a:ext cx="34798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工作基础：</a:t>
            </a:r>
            <a:r>
              <a:rPr lang="en-US" altLang="zh-CN" smtClean="0"/>
              <a:t>Cocache</a:t>
            </a:r>
            <a:endParaRPr lang="zh-CN" altLang="en-US" smtClean="0"/>
          </a:p>
        </p:txBody>
      </p:sp>
      <p:sp>
        <p:nvSpPr>
          <p:cNvPr id="808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 smtClean="0"/>
              <a:t>Flashcache+</a:t>
            </a:r>
            <a:r>
              <a:rPr lang="zh-CN" altLang="en-US" smtClean="0"/>
              <a:t>修正</a:t>
            </a:r>
            <a:endParaRPr lang="en-US" altLang="zh-CN" smtClean="0"/>
          </a:p>
          <a:p>
            <a:pPr lvl="1">
              <a:buFont typeface="Wingdings" pitchFamily="2" charset="2"/>
              <a:buChar char="ü"/>
            </a:pPr>
            <a:r>
              <a:rPr lang="zh-CN" altLang="en-US" smtClean="0"/>
              <a:t>关于并发读的性能</a:t>
            </a:r>
            <a:r>
              <a:rPr lang="en-US" altLang="zh-CN" smtClean="0"/>
              <a:t>bug</a:t>
            </a:r>
          </a:p>
          <a:p>
            <a:pPr lvl="1"/>
            <a:r>
              <a:rPr lang="zh-CN" altLang="en-US" smtClean="0"/>
              <a:t>黑白名单基础上增加“蓝名单”</a:t>
            </a:r>
            <a:endParaRPr lang="en-US" altLang="zh-CN" smtClean="0"/>
          </a:p>
          <a:p>
            <a:pPr>
              <a:buFont typeface="Wingdings" pitchFamily="2" charset="2"/>
              <a:buChar char="ü"/>
            </a:pPr>
            <a:r>
              <a:rPr lang="en-US" altLang="zh-CN" smtClean="0"/>
              <a:t>Multipath I/O</a:t>
            </a:r>
          </a:p>
          <a:p>
            <a:r>
              <a:rPr lang="zh-CN" altLang="en-US" smtClean="0"/>
              <a:t>用户态维护程序</a:t>
            </a:r>
            <a:endParaRPr lang="en-US" altLang="zh-CN" smtClean="0"/>
          </a:p>
          <a:p>
            <a:r>
              <a:rPr lang="zh-CN" altLang="en-US" smtClean="0"/>
              <a:t>专用</a:t>
            </a:r>
            <a:r>
              <a:rPr lang="en-US" altLang="zh-CN" smtClean="0"/>
              <a:t>MDS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工作基础：资料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err="1" smtClean="0"/>
              <a:t>ProtocoBuffer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600" dirty="0"/>
              <a:t>Developer Guide - Protocol Buffers — Google </a:t>
            </a:r>
            <a:r>
              <a:rPr lang="en-US" altLang="zh-CN" sz="2600" dirty="0" smtClean="0"/>
              <a:t>Developers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600" dirty="0"/>
              <a:t>Google Protocol Buffer </a:t>
            </a:r>
            <a:r>
              <a:rPr lang="zh-CN" altLang="en-US" sz="2600" dirty="0"/>
              <a:t>的使用和</a:t>
            </a:r>
            <a:r>
              <a:rPr lang="zh-CN" altLang="en-US" sz="2600" dirty="0" smtClean="0"/>
              <a:t>原理</a:t>
            </a:r>
            <a:endParaRPr lang="en-US" altLang="zh-CN" sz="2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600" dirty="0"/>
              <a:t>Google Protocol Buffers</a:t>
            </a:r>
            <a:r>
              <a:rPr lang="zh-CN" altLang="en-US" sz="2600" dirty="0"/>
              <a:t>浅析（</a:t>
            </a:r>
            <a:r>
              <a:rPr lang="zh-CN" altLang="en-US" sz="2600" dirty="0" smtClean="0"/>
              <a:t>一、二） </a:t>
            </a:r>
            <a:r>
              <a:rPr lang="en-US" altLang="zh-CN" sz="2600" dirty="0"/>
              <a:t>- </a:t>
            </a:r>
            <a:r>
              <a:rPr lang="en-US" altLang="zh-CN" sz="2600" dirty="0" err="1"/>
              <a:t>royen</a:t>
            </a:r>
            <a:r>
              <a:rPr lang="en-US" altLang="zh-CN" sz="2600" dirty="0"/>
              <a:t> - </a:t>
            </a:r>
            <a:r>
              <a:rPr lang="zh-CN" altLang="en-US" sz="2600" dirty="0"/>
              <a:t>博客</a:t>
            </a:r>
            <a:r>
              <a:rPr lang="zh-CN" altLang="en-US" sz="2600" dirty="0" smtClean="0"/>
              <a:t>园</a:t>
            </a:r>
            <a:endParaRPr lang="en-US" altLang="zh-CN" sz="2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600" dirty="0"/>
              <a:t>Language Guide - Protocol Buffers — Google </a:t>
            </a:r>
            <a:r>
              <a:rPr lang="en-US" altLang="zh-CN" sz="2600" dirty="0" smtClean="0"/>
              <a:t>Developers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600" dirty="0"/>
              <a:t>Protocol Buffer Basics  C++ - Protocol Buffers — Google </a:t>
            </a:r>
            <a:r>
              <a:rPr lang="en-US" altLang="zh-CN" sz="2600" dirty="0" smtClean="0"/>
              <a:t>Developers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600" dirty="0"/>
              <a:t>Style Guide - Protocol Buffers — Google </a:t>
            </a:r>
            <a:r>
              <a:rPr lang="en-US" altLang="zh-CN" sz="2600" dirty="0" smtClean="0"/>
              <a:t>Developers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工作基础：资料</a:t>
            </a:r>
          </a:p>
        </p:txBody>
      </p:sp>
      <p:sp>
        <p:nvSpPr>
          <p:cNvPr id="849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z="2600" smtClean="0"/>
              <a:t>redis.pdf</a:t>
            </a:r>
          </a:p>
          <a:p>
            <a:pPr lvl="1"/>
            <a:r>
              <a:rPr lang="en-US" altLang="zh-CN" sz="2600" smtClean="0"/>
              <a:t>FAQ – Redis</a:t>
            </a:r>
          </a:p>
          <a:p>
            <a:pPr lvl="1"/>
            <a:r>
              <a:rPr lang="en-US" altLang="zh-CN" sz="2600" smtClean="0"/>
              <a:t>Getting Started  Redis and </a:t>
            </a:r>
            <a:r>
              <a:rPr lang="en-US" altLang="zh-CN" sz="2600" b="1" u="sng" smtClean="0"/>
              <a:t>Python</a:t>
            </a:r>
          </a:p>
          <a:p>
            <a:pPr lvl="1"/>
            <a:r>
              <a:rPr lang="en-US" altLang="zh-CN" sz="2600" b="1" u="sng" smtClean="0"/>
              <a:t>Pub Sub </a:t>
            </a:r>
            <a:r>
              <a:rPr lang="en-US" altLang="zh-CN" sz="2600" smtClean="0"/>
              <a:t>– Redis</a:t>
            </a:r>
          </a:p>
          <a:p>
            <a:pPr lvl="1"/>
            <a:r>
              <a:rPr lang="en-US" altLang="zh-CN" sz="2600" smtClean="0"/>
              <a:t>Data types – Redis</a:t>
            </a:r>
          </a:p>
          <a:p>
            <a:pPr lvl="1"/>
            <a:r>
              <a:rPr lang="en-US" altLang="zh-CN" sz="2600" smtClean="0"/>
              <a:t>EVAL – Redis</a:t>
            </a:r>
          </a:p>
          <a:p>
            <a:pPr lvl="1"/>
            <a:r>
              <a:rPr lang="en-US" altLang="zh-CN" sz="2600" smtClean="0"/>
              <a:t>EXPIRE – Redis</a:t>
            </a:r>
          </a:p>
          <a:p>
            <a:pPr lvl="1"/>
            <a:r>
              <a:rPr lang="en-US" altLang="zh-CN" sz="2600" smtClean="0"/>
              <a:t>Request Response protocols and RTT – Redis</a:t>
            </a:r>
            <a:endParaRPr lang="zh-CN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000" dirty="0" smtClean="0"/>
              <a:t>MDS</a:t>
            </a:r>
            <a:r>
              <a:rPr lang="zh-CN" altLang="en-US" sz="3000" dirty="0" smtClean="0"/>
              <a:t>：黄震？</a:t>
            </a:r>
            <a:endParaRPr lang="en-US" altLang="zh-CN" sz="3000" dirty="0" smtClean="0"/>
          </a:p>
          <a:p>
            <a:pPr>
              <a:lnSpc>
                <a:spcPct val="90000"/>
              </a:lnSpc>
            </a:pPr>
            <a:r>
              <a:rPr lang="en-US" altLang="zh-CN" sz="3000" dirty="0" err="1" smtClean="0"/>
              <a:t>ChunkServer</a:t>
            </a:r>
            <a:r>
              <a:rPr lang="zh-CN" altLang="en-US" sz="3000" dirty="0" smtClean="0"/>
              <a:t>：高航？</a:t>
            </a:r>
            <a:endParaRPr lang="en-US" altLang="zh-CN" sz="3000" dirty="0" smtClean="0"/>
          </a:p>
          <a:p>
            <a:pPr>
              <a:lnSpc>
                <a:spcPct val="90000"/>
              </a:lnSpc>
            </a:pPr>
            <a:r>
              <a:rPr lang="en-US" altLang="zh-CN" sz="3000" dirty="0" smtClean="0"/>
              <a:t>Client</a:t>
            </a:r>
            <a:r>
              <a:rPr lang="zh-CN" altLang="en-US" sz="3000" dirty="0" smtClean="0"/>
              <a:t>：李永川？</a:t>
            </a:r>
            <a:endParaRPr lang="en-US" altLang="zh-CN" sz="3000" dirty="0" smtClean="0"/>
          </a:p>
          <a:p>
            <a:pPr>
              <a:lnSpc>
                <a:spcPct val="90000"/>
              </a:lnSpc>
            </a:pPr>
            <a:r>
              <a:rPr lang="en-US" altLang="zh-CN" sz="3000" dirty="0" smtClean="0"/>
              <a:t>softsan.org</a:t>
            </a:r>
            <a:r>
              <a:rPr lang="zh-CN" altLang="en-US" sz="3000" dirty="0" smtClean="0"/>
              <a:t>：</a:t>
            </a:r>
          </a:p>
          <a:p>
            <a:pPr>
              <a:lnSpc>
                <a:spcPct val="90000"/>
              </a:lnSpc>
            </a:pPr>
            <a:endParaRPr lang="zh-CN" altLang="en-US" sz="3000" dirty="0" smtClean="0"/>
          </a:p>
          <a:p>
            <a:pPr>
              <a:lnSpc>
                <a:spcPct val="90000"/>
              </a:lnSpc>
            </a:pPr>
            <a:r>
              <a:rPr lang="zh-CN" altLang="en-US" sz="3000" dirty="0" smtClean="0"/>
              <a:t>张钊宁：论文、实验</a:t>
            </a:r>
          </a:p>
          <a:p>
            <a:pPr>
              <a:lnSpc>
                <a:spcPct val="90000"/>
              </a:lnSpc>
            </a:pPr>
            <a:r>
              <a:rPr lang="zh-CN" altLang="en-US" sz="3000" dirty="0" smtClean="0"/>
              <a:t>李紫阳：</a:t>
            </a:r>
            <a:r>
              <a:rPr lang="en-US" altLang="zh-CN" sz="3000" dirty="0" err="1" smtClean="0"/>
              <a:t>Cocache</a:t>
            </a:r>
            <a:r>
              <a:rPr lang="zh-CN" altLang="en-US" sz="3000" smtClean="0"/>
              <a:t>（</a:t>
            </a:r>
            <a:r>
              <a:rPr lang="zh-CN" altLang="en-US" sz="3000" dirty="0" smtClean="0"/>
              <a:t>完善</a:t>
            </a:r>
            <a:r>
              <a:rPr lang="zh-CN" altLang="en-US" sz="3000" smtClean="0"/>
              <a:t>机制，研究策略）</a:t>
            </a:r>
            <a:endParaRPr lang="en-US" altLang="zh-CN" sz="3000" dirty="0" smtClean="0"/>
          </a:p>
          <a:p>
            <a:pPr>
              <a:lnSpc>
                <a:spcPct val="90000"/>
              </a:lnSpc>
            </a:pPr>
            <a:r>
              <a:rPr lang="zh-CN" altLang="en-US" sz="3000" dirty="0" smtClean="0"/>
              <a:t>李慧霸：其他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分布式块存储系统的意义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云存储是云计算的基础</a:t>
            </a:r>
            <a:endParaRPr lang="en-US" altLang="zh-CN" smtClean="0"/>
          </a:p>
          <a:p>
            <a:pPr lvl="1"/>
            <a:r>
              <a:rPr lang="en-US" altLang="zh-CN" smtClean="0"/>
              <a:t>GoogleFS’03, Map-Reduce’04, BigTable’06</a:t>
            </a:r>
          </a:p>
          <a:p>
            <a:pPr lvl="1"/>
            <a:r>
              <a:rPr lang="en-US" altLang="zh-CN" smtClean="0"/>
              <a:t>Amazon</a:t>
            </a:r>
            <a:r>
              <a:rPr lang="zh-CN" altLang="en-US" smtClean="0"/>
              <a:t>首批云服务：</a:t>
            </a:r>
            <a:r>
              <a:rPr lang="en-US" altLang="zh-CN" smtClean="0"/>
              <a:t>EC2</a:t>
            </a:r>
            <a:r>
              <a:rPr lang="zh-CN" altLang="en-US" smtClean="0"/>
              <a:t>、</a:t>
            </a:r>
            <a:r>
              <a:rPr lang="en-US" altLang="zh-CN" smtClean="0"/>
              <a:t>S3</a:t>
            </a:r>
            <a:r>
              <a:rPr lang="zh-CN" altLang="en-US" smtClean="0"/>
              <a:t>；</a:t>
            </a:r>
            <a:r>
              <a:rPr lang="en-US" altLang="zh-CN" smtClean="0"/>
              <a:t> Dynamo’07</a:t>
            </a:r>
          </a:p>
          <a:p>
            <a:pPr lvl="1"/>
            <a:r>
              <a:rPr lang="zh-CN" altLang="en-US" smtClean="0"/>
              <a:t>阿里云飞天架构</a:t>
            </a:r>
            <a:endParaRPr lang="en-US" altLang="zh-CN" smtClean="0"/>
          </a:p>
          <a:p>
            <a:pPr lvl="1"/>
            <a:r>
              <a:rPr lang="en-US" altLang="zh-CN" smtClean="0"/>
              <a:t>…</a:t>
            </a:r>
            <a:endParaRPr lang="zh-CN" altLang="en-US" smtClean="0"/>
          </a:p>
        </p:txBody>
      </p:sp>
      <p:grpSp>
        <p:nvGrpSpPr>
          <p:cNvPr id="21507" name="组合 7"/>
          <p:cNvGrpSpPr>
            <a:grpSpLocks/>
          </p:cNvGrpSpPr>
          <p:nvPr/>
        </p:nvGrpSpPr>
        <p:grpSpPr bwMode="auto">
          <a:xfrm>
            <a:off x="3797300" y="3648075"/>
            <a:ext cx="5238750" cy="3094038"/>
            <a:chOff x="899592" y="1260043"/>
            <a:chExt cx="7344816" cy="4337914"/>
          </a:xfrm>
        </p:grpSpPr>
        <p:pic>
          <p:nvPicPr>
            <p:cNvPr id="2150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99592" y="1260043"/>
              <a:ext cx="7344816" cy="4337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圆角矩形 4"/>
            <p:cNvSpPr/>
            <p:nvPr/>
          </p:nvSpPr>
          <p:spPr>
            <a:xfrm>
              <a:off x="1620719" y="2141425"/>
              <a:ext cx="4246639" cy="792354"/>
            </a:xfrm>
            <a:prstGeom prst="roundRect">
              <a:avLst/>
            </a:prstGeom>
            <a:solidFill>
              <a:schemeClr val="tx1">
                <a:alpha val="36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620719" y="3149673"/>
              <a:ext cx="2087708" cy="431788"/>
            </a:xfrm>
            <a:prstGeom prst="roundRect">
              <a:avLst/>
            </a:prstGeom>
            <a:solidFill>
              <a:schemeClr val="tx1">
                <a:alpha val="36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11" name="TextBox 4"/>
            <p:cNvSpPr txBox="1">
              <a:spLocks noChangeArrowheads="1"/>
            </p:cNvSpPr>
            <p:nvPr/>
          </p:nvSpPr>
          <p:spPr bwMode="auto">
            <a:xfrm>
              <a:off x="6516216" y="3211820"/>
              <a:ext cx="1440160" cy="388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latin typeface="Calibri" pitchFamily="34" charset="0"/>
                </a:rPr>
                <a:t>(</a:t>
              </a:r>
              <a:r>
                <a:rPr lang="en-US" altLang="zh-CN" sz="1200" b="1">
                  <a:latin typeface="Calibri" pitchFamily="34" charset="0"/>
                </a:rPr>
                <a:t>MapReduce</a:t>
              </a:r>
              <a:r>
                <a:rPr lang="en-US" altLang="zh-CN" sz="1200">
                  <a:latin typeface="Calibri" pitchFamily="34" charset="0"/>
                </a:rPr>
                <a:t>)</a:t>
              </a:r>
              <a:endParaRPr lang="zh-CN" altLang="en-US" sz="120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分布式块存储系统的意义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err="1" smtClean="0"/>
              <a:t>IaaS</a:t>
            </a:r>
            <a:r>
              <a:rPr lang="zh-CN" altLang="en-US" dirty="0" smtClean="0"/>
              <a:t>缺少分布式存储会怎样？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天津超算，动漫渲染，</a:t>
            </a:r>
            <a:r>
              <a:rPr lang="en-US" altLang="zh-CN" dirty="0" smtClean="0"/>
              <a:t>50GB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Image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预拷贝部署时间：</a:t>
            </a:r>
            <a:r>
              <a:rPr lang="en-US" altLang="zh-CN" dirty="0" smtClean="0"/>
              <a:t>10min/VM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6VM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小时，</a:t>
            </a:r>
            <a:r>
              <a:rPr lang="en-US" altLang="zh-CN" dirty="0" smtClean="0"/>
              <a:t>600VM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小时。。。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缺乏弹性的云，不是好云</a:t>
            </a:r>
            <a:endParaRPr lang="en-US" altLang="zh-CN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虚拟机租用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传统的物理机租用：弹性，廉价</a:t>
            </a:r>
            <a:endParaRPr lang="en-US" altLang="zh-CN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弹性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b="1" dirty="0" smtClean="0"/>
              <a:t>按需起停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资源复用</a:t>
            </a:r>
            <a:endParaRPr lang="en-US" altLang="zh-CN" dirty="0" smtClean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                                   </a:t>
            </a:r>
            <a:r>
              <a:rPr lang="zh-CN" altLang="en-US" dirty="0" smtClean="0"/>
              <a:t>资源拆分</a:t>
            </a:r>
            <a:endParaRPr lang="en-US" altLang="zh-CN" dirty="0" smtClean="0"/>
          </a:p>
        </p:txBody>
      </p:sp>
      <p:sp>
        <p:nvSpPr>
          <p:cNvPr id="7" name="右大括号 6"/>
          <p:cNvSpPr/>
          <p:nvPr/>
        </p:nvSpPr>
        <p:spPr>
          <a:xfrm>
            <a:off x="5486400" y="4795838"/>
            <a:ext cx="287338" cy="50323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56" name="TextBox 7"/>
          <p:cNvSpPr txBox="1">
            <a:spLocks noChangeArrowheads="1"/>
          </p:cNvSpPr>
          <p:nvPr/>
        </p:nvSpPr>
        <p:spPr bwMode="auto">
          <a:xfrm>
            <a:off x="5867400" y="4816475"/>
            <a:ext cx="1225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分布式块存储系统的意义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52578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相关工作进展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err="1"/>
              <a:t>TickerTAIP</a:t>
            </a:r>
            <a:r>
              <a:rPr lang="en-US" altLang="zh-CN" dirty="0"/>
              <a:t>		</a:t>
            </a:r>
            <a:r>
              <a:rPr lang="en-US" altLang="zh-CN" dirty="0" smtClean="0"/>
              <a:t>ToCS'1994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petal			</a:t>
            </a:r>
            <a:r>
              <a:rPr lang="en-US" altLang="zh-CN" dirty="0" smtClean="0"/>
              <a:t>ASPLOS'1996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RAID-x			</a:t>
            </a:r>
            <a:r>
              <a:rPr lang="en-US" altLang="zh-CN" dirty="0" smtClean="0"/>
              <a:t>TPDS'2001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FAB			</a:t>
            </a:r>
            <a:r>
              <a:rPr lang="en-US" altLang="zh-CN" dirty="0" smtClean="0"/>
              <a:t>ASPLOS'2004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(Violin			MSST’2005)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Orchestra</a:t>
            </a:r>
            <a:r>
              <a:rPr lang="en-US" altLang="zh-CN" dirty="0"/>
              <a:t>		</a:t>
            </a:r>
            <a:r>
              <a:rPr lang="en-US" altLang="zh-CN" dirty="0" smtClean="0"/>
              <a:t>ICPADS'2008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Parallax			</a:t>
            </a:r>
            <a:r>
              <a:rPr lang="en-US" altLang="zh-CN" dirty="0" smtClean="0"/>
              <a:t>EuroSys'2008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BLAST			</a:t>
            </a:r>
            <a:r>
              <a:rPr lang="en-US" altLang="zh-CN" dirty="0" smtClean="0"/>
              <a:t>NPC'2009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err="1"/>
              <a:t>StefanVijzelaar</a:t>
            </a:r>
            <a:r>
              <a:rPr lang="en-US" altLang="zh-CN" dirty="0"/>
              <a:t>		</a:t>
            </a:r>
            <a:r>
              <a:rPr lang="en-US" altLang="zh-CN" dirty="0" smtClean="0"/>
              <a:t>PODC'2010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err="1"/>
              <a:t>DHTbd</a:t>
            </a:r>
            <a:r>
              <a:rPr lang="en-US" altLang="zh-CN" dirty="0"/>
              <a:t>			</a:t>
            </a:r>
            <a:r>
              <a:rPr lang="en-US" altLang="zh-CN" dirty="0" smtClean="0"/>
              <a:t>CCGrid'2011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VBS-</a:t>
            </a:r>
            <a:r>
              <a:rPr lang="en-US" altLang="zh-CN" dirty="0" err="1"/>
              <a:t>Lustre</a:t>
            </a:r>
            <a:r>
              <a:rPr lang="en-US" altLang="zh-CN" dirty="0"/>
              <a:t>		</a:t>
            </a:r>
            <a:r>
              <a:rPr lang="en-US" altLang="zh-CN" dirty="0" smtClean="0"/>
              <a:t>CloudCom'2011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b="1" dirty="0" smtClean="0"/>
              <a:t>Sheepdog</a:t>
            </a:r>
            <a:r>
              <a:rPr lang="en-US" altLang="zh-CN" dirty="0" smtClean="0"/>
              <a:t>		2010 (supported in OpenStack’2012)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…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zh-CN" altLang="en-US" dirty="0"/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6804025" y="2060575"/>
            <a:ext cx="61595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/>
            <a:r>
              <a:rPr lang="zh-CN" altLang="en-US" sz="2800" b="1">
                <a:latin typeface="楷体" pitchFamily="49" charset="-122"/>
                <a:ea typeface="楷体" pitchFamily="49" charset="-122"/>
              </a:rPr>
              <a:t>逐  渐  升  温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6804025" y="1989138"/>
            <a:ext cx="0" cy="3816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分布式块存储系统的意义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973</a:t>
            </a:r>
            <a:r>
              <a:rPr lang="zh-CN" altLang="en-US" dirty="0" smtClean="0"/>
              <a:t>项目需求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高效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VM</a:t>
            </a:r>
            <a:r>
              <a:rPr lang="zh-CN" altLang="en-US" dirty="0" smtClean="0"/>
              <a:t>启动与运行，解决重要问题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VM</a:t>
            </a:r>
            <a:r>
              <a:rPr lang="zh-CN" altLang="en-US" dirty="0" smtClean="0"/>
              <a:t>的蜂拥启动：</a:t>
            </a:r>
            <a:r>
              <a:rPr lang="en-US" altLang="zh-CN" dirty="0" smtClean="0"/>
              <a:t>P2P</a:t>
            </a:r>
            <a:r>
              <a:rPr lang="zh-CN" altLang="en-US" dirty="0" smtClean="0"/>
              <a:t>数据传输</a:t>
            </a:r>
            <a:endParaRPr lang="en-US" altLang="zh-CN" dirty="0" smtClean="0"/>
          </a:p>
          <a:p>
            <a:pPr lvl="2"/>
            <a:r>
              <a:rPr lang="zh-CN" altLang="en-US" smtClean="0"/>
              <a:t>许多其他应用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多尺度</a:t>
            </a:r>
            <a:r>
              <a:rPr lang="zh-CN" altLang="en-US" dirty="0" smtClean="0"/>
              <a:t>可靠存储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单机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机柜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 smtClean="0"/>
              <a:t>集群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 smtClean="0"/>
              <a:t>异地中心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可实现、可应用、可演示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天津超算，安管中心，甚至阿里云</a:t>
            </a:r>
          </a:p>
          <a:p>
            <a:pPr lvl="1"/>
            <a:r>
              <a:rPr lang="zh-CN" altLang="en-US" dirty="0" smtClean="0"/>
              <a:t>创新性与研究价值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创新的技术路线、动态可重构的结构、</a:t>
            </a:r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41224658"/>
              </p:ext>
            </p:extLst>
          </p:nvPr>
        </p:nvGraphicFramePr>
        <p:xfrm>
          <a:off x="1259632" y="1628800"/>
          <a:ext cx="6624736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00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分布式块存储系统的意义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zh-CN" altLang="en-US" dirty="0" smtClean="0"/>
              <a:t>天津超算云实践活动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承载</a:t>
            </a:r>
            <a:r>
              <a:rPr lang="en-US" altLang="zh-CN" dirty="0" smtClean="0"/>
              <a:t>PDL</a:t>
            </a:r>
            <a:r>
              <a:rPr lang="zh-CN" altLang="en-US" dirty="0" smtClean="0"/>
              <a:t>研究成果的小床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希望以后能成为大床的一部分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en-US" altLang="zh-CN" dirty="0" smtClean="0"/>
              <a:t>623</a:t>
            </a:r>
            <a:r>
              <a:rPr lang="zh-CN" altLang="en-US" dirty="0" smtClean="0"/>
              <a:t>项目和大数据潮流做基础储备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8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1447</Words>
  <Application>Microsoft Office PowerPoint</Application>
  <PresentationFormat>全屏显示(4:3)</PresentationFormat>
  <Paragraphs>340</Paragraphs>
  <Slides>39</Slides>
  <Notes>37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目录</vt:lpstr>
      <vt:lpstr>我们要做什么事</vt:lpstr>
      <vt:lpstr>我们要做什么事</vt:lpstr>
      <vt:lpstr>分布式块存储系统的意义</vt:lpstr>
      <vt:lpstr>分布式块存储系统的意义</vt:lpstr>
      <vt:lpstr>分布式块存储系统的意义</vt:lpstr>
      <vt:lpstr>分布式块存储系统的意义</vt:lpstr>
      <vt:lpstr>PowerPoint 演示文稿</vt:lpstr>
      <vt:lpstr>分布式块存储系统的意义</vt:lpstr>
      <vt:lpstr>做分布式文件系统行吗？</vt:lpstr>
      <vt:lpstr>做分布式文件系统行吗？</vt:lpstr>
      <vt:lpstr>做分布式文件系统行吗？</vt:lpstr>
      <vt:lpstr>做分布式文件系统行吗？</vt:lpstr>
      <vt:lpstr>技术路线</vt:lpstr>
      <vt:lpstr>技术路线</vt:lpstr>
      <vt:lpstr>技术路线——原理演示</vt:lpstr>
      <vt:lpstr>技术路线——原理演示 类似GoogleFS的结构配置</vt:lpstr>
      <vt:lpstr>技术方案</vt:lpstr>
      <vt:lpstr>技术方案</vt:lpstr>
      <vt:lpstr>技术方案</vt:lpstr>
      <vt:lpstr>GFS Architecture</vt:lpstr>
      <vt:lpstr>技术方案</vt:lpstr>
      <vt:lpstr>技术方案</vt:lpstr>
      <vt:lpstr>实用性</vt:lpstr>
      <vt:lpstr>实用性:支持VM的结构配置(0/3)</vt:lpstr>
      <vt:lpstr>实用性:支持VM的结构配置(1/3)</vt:lpstr>
      <vt:lpstr>实用性:支持VM的结构配置(2/3)</vt:lpstr>
      <vt:lpstr>实用性:支持VM的结构配置(3/3)</vt:lpstr>
      <vt:lpstr>实用性:支持常规文件存储</vt:lpstr>
      <vt:lpstr>实用性:替换HDFS</vt:lpstr>
      <vt:lpstr>先进性</vt:lpstr>
      <vt:lpstr>创新性</vt:lpstr>
      <vt:lpstr>最低理想与最高理想</vt:lpstr>
      <vt:lpstr>工作基础：benchmarks</vt:lpstr>
      <vt:lpstr>工作基础：messages.proto</vt:lpstr>
      <vt:lpstr>工作基础：Cocache</vt:lpstr>
      <vt:lpstr>工作基础：资料</vt:lpstr>
      <vt:lpstr>工作基础：资料</vt:lpstr>
      <vt:lpstr>步骤安排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lihuiba</dc:creator>
  <cp:lastModifiedBy>lihuiba</cp:lastModifiedBy>
  <cp:revision>92</cp:revision>
  <dcterms:created xsi:type="dcterms:W3CDTF">2012-07-01T01:14:49Z</dcterms:created>
  <dcterms:modified xsi:type="dcterms:W3CDTF">2012-07-17T09:02:00Z</dcterms:modified>
</cp:coreProperties>
</file>