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6413"/>
  <p:notesSz cx="12192000" cy="815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07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07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2E574-0718-4A00-BF24-27682C22883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49663" y="1019175"/>
            <a:ext cx="4892675" cy="2751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924300"/>
            <a:ext cx="9753600" cy="3209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745413"/>
            <a:ext cx="5283200" cy="407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7745413"/>
            <a:ext cx="5283200" cy="407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43639-28DD-41EE-B6FF-A433558A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0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43639-28DD-41EE-B6FF-A433558AE6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5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698159"/>
            <a:ext cx="5862955" cy="487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59366" y="6455890"/>
            <a:ext cx="204089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C8D0D9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8299" y="6507032"/>
            <a:ext cx="541655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9CA2AF"/>
                </a:solidFill>
                <a:latin typeface="Gadugi"/>
                <a:cs typeface="Gadugi"/>
              </a:defRPr>
            </a:lvl1pPr>
          </a:lstStyle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‹#›</a:t>
            </a:fld>
            <a:r>
              <a:rPr spc="-40" dirty="0"/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query" TargetMode="External"/><Relationship Id="rId3" Type="http://schemas.openxmlformats.org/officeDocument/2006/relationships/image" Target="../media/image42.png"/><Relationship Id="rId7" Type="http://schemas.openxmlformats.org/officeDocument/2006/relationships/hyperlink" Target="http://localhost:8000/summarize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00/upload/local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7.png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942974"/>
            <a:ext cx="1304925" cy="257175"/>
          </a:xfrm>
          <a:custGeom>
            <a:avLst/>
            <a:gdLst/>
            <a:ahLst/>
            <a:cxnLst/>
            <a:rect l="l" t="t" r="r" b="b"/>
            <a:pathLst>
              <a:path w="1304925" h="257175">
                <a:moveTo>
                  <a:pt x="118478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184780" y="0"/>
                </a:lnTo>
                <a:lnTo>
                  <a:pt x="1233345" y="13019"/>
                </a:lnTo>
                <a:lnTo>
                  <a:pt x="1273232" y="43632"/>
                </a:lnTo>
                <a:lnTo>
                  <a:pt x="1298367" y="87179"/>
                </a:lnTo>
                <a:lnTo>
                  <a:pt x="1304924" y="120144"/>
                </a:lnTo>
                <a:lnTo>
                  <a:pt x="1304924" y="137030"/>
                </a:lnTo>
                <a:lnTo>
                  <a:pt x="1291905" y="185596"/>
                </a:lnTo>
                <a:lnTo>
                  <a:pt x="1261291" y="225482"/>
                </a:lnTo>
                <a:lnTo>
                  <a:pt x="1217744" y="250617"/>
                </a:lnTo>
                <a:lnTo>
                  <a:pt x="1193142" y="256351"/>
                </a:lnTo>
                <a:lnTo>
                  <a:pt x="1184780" y="2571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600" y="962465"/>
            <a:ext cx="110490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FFFF"/>
                </a:solidFill>
                <a:latin typeface="Gadugi"/>
                <a:cs typeface="Gadugi"/>
              </a:rPr>
              <a:t>AI</a:t>
            </a:r>
            <a:r>
              <a:rPr sz="1150" spc="-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Gadugi"/>
                <a:cs typeface="Gadugi"/>
              </a:rPr>
              <a:t>+</a:t>
            </a:r>
            <a:r>
              <a:rPr sz="11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Gadugi"/>
                <a:cs typeface="Gadugi"/>
              </a:rPr>
              <a:t>DOCUMENTS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9" y="1294659"/>
            <a:ext cx="9568180" cy="11639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950" spc="-210" dirty="0">
                <a:solidFill>
                  <a:srgbClr val="58A6FF"/>
                </a:solidFill>
              </a:rPr>
              <a:t>Docu-</a:t>
            </a:r>
            <a:r>
              <a:rPr sz="3950" spc="-185" dirty="0">
                <a:solidFill>
                  <a:srgbClr val="58A6FF"/>
                </a:solidFill>
              </a:rPr>
              <a:t>Genius:</a:t>
            </a:r>
            <a:r>
              <a:rPr sz="3950" spc="-55" dirty="0">
                <a:solidFill>
                  <a:srgbClr val="58A6FF"/>
                </a:solidFill>
              </a:rPr>
              <a:t> </a:t>
            </a:r>
            <a:r>
              <a:rPr sz="4000" spc="-204" dirty="0"/>
              <a:t>AI-</a:t>
            </a:r>
            <a:r>
              <a:rPr sz="4000" spc="-275" dirty="0"/>
              <a:t>Powered</a:t>
            </a:r>
            <a:r>
              <a:rPr sz="4000" spc="-70" dirty="0"/>
              <a:t> </a:t>
            </a:r>
            <a:r>
              <a:rPr sz="4000" spc="-254" dirty="0"/>
              <a:t>Document</a:t>
            </a:r>
            <a:r>
              <a:rPr sz="4000" spc="-70" dirty="0"/>
              <a:t> </a:t>
            </a:r>
            <a:r>
              <a:rPr sz="4000" spc="-270" dirty="0"/>
              <a:t>System</a:t>
            </a:r>
            <a:endParaRPr sz="4000"/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b="0" spc="-175" dirty="0">
                <a:solidFill>
                  <a:srgbClr val="9CA2AF"/>
                </a:solidFill>
                <a:latin typeface="Gadugi"/>
                <a:cs typeface="Gadugi"/>
              </a:rPr>
              <a:t>Demo</a:t>
            </a:r>
            <a:r>
              <a:rPr sz="2500" b="0" spc="-4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2500" b="0" spc="-10" dirty="0">
                <a:solidFill>
                  <a:srgbClr val="9CA2AF"/>
                </a:solidFill>
                <a:latin typeface="Gadugi"/>
                <a:cs typeface="Gadugi"/>
              </a:rPr>
              <a:t>Overview</a:t>
            </a:r>
            <a:endParaRPr sz="2500">
              <a:latin typeface="Gadugi"/>
              <a:cs typeface="Gadug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999" y="30479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99" y="378142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9" y="3269248"/>
            <a:ext cx="52019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0" dirty="0">
                <a:solidFill>
                  <a:srgbClr val="C8D0D9"/>
                </a:solidFill>
                <a:latin typeface="Gadugi"/>
                <a:cs typeface="Gadugi"/>
              </a:rPr>
              <a:t>An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95" dirty="0">
                <a:solidFill>
                  <a:srgbClr val="C8D0D9"/>
                </a:solidFill>
                <a:latin typeface="Gadugi"/>
                <a:cs typeface="Gadugi"/>
              </a:rPr>
              <a:t>end-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to-</a:t>
            </a:r>
            <a:r>
              <a:rPr sz="1650" spc="-85" dirty="0">
                <a:solidFill>
                  <a:srgbClr val="C8D0D9"/>
                </a:solidFill>
                <a:latin typeface="Gadugi"/>
                <a:cs typeface="Gadugi"/>
              </a:rPr>
              <a:t>end,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scalable,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AI-</a:t>
            </a:r>
            <a:r>
              <a:rPr sz="1650" spc="-80" dirty="0">
                <a:solidFill>
                  <a:srgbClr val="C8D0D9"/>
                </a:solidFill>
                <a:latin typeface="Gadugi"/>
                <a:cs typeface="Gadugi"/>
              </a:rPr>
              <a:t>driven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C8D0D9"/>
                </a:solidFill>
                <a:latin typeface="Gadugi"/>
                <a:cs typeface="Gadugi"/>
              </a:rPr>
              <a:t>document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insight</a:t>
            </a:r>
            <a:r>
              <a:rPr sz="165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45" dirty="0">
                <a:solidFill>
                  <a:srgbClr val="C8D0D9"/>
                </a:solidFill>
                <a:latin typeface="Gadugi"/>
                <a:cs typeface="Gadugi"/>
              </a:rPr>
              <a:t>platform</a:t>
            </a:r>
            <a:endParaRPr sz="1650">
              <a:latin typeface="Gadugi"/>
              <a:cs typeface="Gadug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4419600"/>
            <a:ext cx="190499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4388318"/>
            <a:ext cx="171958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Presenter</a:t>
            </a:r>
            <a:r>
              <a:rPr sz="1350" spc="-70">
                <a:solidFill>
                  <a:srgbClr val="9CA2AF"/>
                </a:solidFill>
                <a:latin typeface="Gadugi"/>
                <a:cs typeface="Gadugi"/>
              </a:rPr>
              <a:t>:</a:t>
            </a:r>
            <a:r>
              <a:rPr sz="1350" spc="-45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lang="en-US" sz="1350" spc="-100">
                <a:solidFill>
                  <a:srgbClr val="9CA2AF"/>
                </a:solidFill>
                <a:latin typeface="Gadugi"/>
                <a:cs typeface="Gadugi"/>
              </a:rPr>
              <a:t>Hui Li</a:t>
            </a:r>
            <a:r>
              <a:rPr sz="1350" spc="315">
                <a:solidFill>
                  <a:srgbClr val="9CA2AF"/>
                </a:solidFill>
                <a:latin typeface="Gadugi"/>
                <a:cs typeface="Gadugi"/>
              </a:rPr>
              <a:t> </a:t>
            </a:r>
            <a:endParaRPr sz="1350" dirty="0">
              <a:latin typeface="Gadugi"/>
              <a:cs typeface="Gadug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8449" y="4422518"/>
            <a:ext cx="180975" cy="1770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85157" y="4388318"/>
            <a:ext cx="196977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GitHub:</a:t>
            </a:r>
            <a:r>
              <a:rPr sz="1350" spc="8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lihuiniu/docu-</a:t>
            </a:r>
            <a:r>
              <a:rPr sz="1350" spc="-65" dirty="0">
                <a:solidFill>
                  <a:srgbClr val="9CA2AF"/>
                </a:solidFill>
                <a:latin typeface="Gadugi"/>
                <a:cs typeface="Gadugi"/>
              </a:rPr>
              <a:t>genius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13" name="object 13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6286499"/>
            <a:ext cx="12192000" cy="571500"/>
            <a:chOff x="0" y="6286499"/>
            <a:chExt cx="12192000" cy="571500"/>
          </a:xfrm>
        </p:grpSpPr>
        <p:sp>
          <p:nvSpPr>
            <p:cNvPr id="16" name="object 16"/>
            <p:cNvSpPr/>
            <p:nvPr/>
          </p:nvSpPr>
          <p:spPr>
            <a:xfrm>
              <a:off x="0" y="62864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6496049"/>
              <a:ext cx="133349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7849" y="6457566"/>
            <a:ext cx="7886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70" dirty="0">
                <a:solidFill>
                  <a:srgbClr val="C8D0D9"/>
                </a:solidFill>
                <a:latin typeface="Gadugi"/>
                <a:cs typeface="Gadugi"/>
              </a:rPr>
              <a:t>Open</a:t>
            </a:r>
            <a:r>
              <a:rPr sz="1150" spc="-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C8D0D9"/>
                </a:solidFill>
                <a:latin typeface="Gadugi"/>
                <a:cs typeface="Gadugi"/>
              </a:rPr>
              <a:t>Source</a:t>
            </a:r>
            <a:endParaRPr sz="1150">
              <a:latin typeface="Gadugi"/>
              <a:cs typeface="Gadug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239385" y="6343649"/>
            <a:ext cx="2762250" cy="323850"/>
            <a:chOff x="9239385" y="6343649"/>
            <a:chExt cx="2762250" cy="3238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385" y="6505574"/>
              <a:ext cx="133144" cy="1333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6024" y="6496049"/>
              <a:ext cx="190499" cy="1523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0449" y="6496049"/>
              <a:ext cx="133349" cy="1523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439820" y="6457566"/>
            <a:ext cx="4521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FastAPI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36112" y="6390891"/>
            <a:ext cx="15894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lang="en-US" sz="1725" spc="-82" baseline="-26570" dirty="0" err="1">
                <a:solidFill>
                  <a:srgbClr val="C8D0D9"/>
                </a:solidFill>
                <a:latin typeface="Gadugi"/>
                <a:cs typeface="Gadugi"/>
              </a:rPr>
              <a:t>LangCh</a:t>
            </a:r>
            <a:r>
              <a:rPr lang="en-US" sz="1725" spc="-555" baseline="-26570" dirty="0" err="1">
                <a:solidFill>
                  <a:srgbClr val="C8D0D9"/>
                </a:solidFill>
                <a:latin typeface="Gadugi"/>
                <a:cs typeface="Gadugi"/>
              </a:rPr>
              <a:t>a</a:t>
            </a:r>
            <a:r>
              <a:rPr lang="en-US" sz="1000" spc="-660" dirty="0" err="1">
                <a:solidFill>
                  <a:srgbClr val="FFFFFF"/>
                </a:solidFill>
                <a:latin typeface="Gadugi"/>
                <a:cs typeface="Gadugi"/>
              </a:rPr>
              <a:t>M</a:t>
            </a:r>
            <a:r>
              <a:rPr lang="en-US" sz="1725" spc="-82" baseline="-26570" dirty="0" err="1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lang="en-US" sz="1725" spc="-622" baseline="-26570" dirty="0" err="1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lang="en-US" sz="1000" spc="-55" dirty="0" err="1">
                <a:solidFill>
                  <a:srgbClr val="FFFFFF"/>
                </a:solidFill>
                <a:latin typeface="Gadugi"/>
                <a:cs typeface="Gadugi"/>
              </a:rPr>
              <a:t>ade</a:t>
            </a:r>
            <a:r>
              <a:rPr lang="en-US" sz="10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Gadugi"/>
                <a:cs typeface="Gadugi"/>
              </a:rPr>
              <a:t>with</a:t>
            </a:r>
            <a:r>
              <a:rPr sz="10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000" spc="-580" dirty="0">
                <a:solidFill>
                  <a:srgbClr val="FFFFFF"/>
                </a:solidFill>
                <a:latin typeface="Gadugi"/>
                <a:cs typeface="Gadugi"/>
              </a:rPr>
              <a:t>G</a:t>
            </a:r>
            <a:r>
              <a:rPr sz="1725" spc="-825" baseline="-26570" dirty="0">
                <a:solidFill>
                  <a:srgbClr val="C8D0D9"/>
                </a:solidFill>
                <a:latin typeface="Gadugi"/>
                <a:cs typeface="Gadugi"/>
              </a:rPr>
              <a:t>M</a:t>
            </a:r>
            <a:r>
              <a:rPr sz="1000" spc="-60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725" spc="-465" baseline="-26570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000" spc="-345" dirty="0">
                <a:solidFill>
                  <a:srgbClr val="FFFFFF"/>
                </a:solidFill>
                <a:latin typeface="Gadugi"/>
                <a:cs typeface="Gadugi"/>
              </a:rPr>
              <a:t>n</a:t>
            </a:r>
            <a:r>
              <a:rPr sz="1725" spc="-60" baseline="-26570" dirty="0">
                <a:solidFill>
                  <a:srgbClr val="C8D0D9"/>
                </a:solidFill>
                <a:latin typeface="Gadugi"/>
                <a:cs typeface="Gadugi"/>
              </a:rPr>
              <a:t>l</a:t>
            </a:r>
            <a:r>
              <a:rPr sz="1725" spc="-869" baseline="-26570" dirty="0">
                <a:solidFill>
                  <a:srgbClr val="C8D0D9"/>
                </a:solidFill>
                <a:latin typeface="Gadugi"/>
                <a:cs typeface="Gadugi"/>
              </a:rPr>
              <a:t>v</a:t>
            </a:r>
            <a:r>
              <a:rPr sz="1000" spc="-40" dirty="0">
                <a:solidFill>
                  <a:srgbClr val="FFFFFF"/>
                </a:solidFill>
                <a:latin typeface="Gadugi"/>
                <a:cs typeface="Gadugi"/>
              </a:rPr>
              <a:t>s</a:t>
            </a:r>
            <a:r>
              <a:rPr sz="1000" spc="-515" dirty="0">
                <a:solidFill>
                  <a:srgbClr val="FFFFFF"/>
                </a:solidFill>
                <a:latin typeface="Gadugi"/>
                <a:cs typeface="Gadugi"/>
              </a:rPr>
              <a:t>p</a:t>
            </a:r>
            <a:r>
              <a:rPr sz="1725" spc="-352" baseline="-26570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000" spc="-37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725" spc="-337" baseline="-26570" dirty="0">
                <a:solidFill>
                  <a:srgbClr val="C8D0D9"/>
                </a:solidFill>
                <a:latin typeface="Gadugi"/>
                <a:cs typeface="Gadugi"/>
              </a:rPr>
              <a:t>s</a:t>
            </a:r>
            <a:r>
              <a:rPr sz="1000" spc="-40" dirty="0">
                <a:solidFill>
                  <a:srgbClr val="FFFFFF"/>
                </a:solidFill>
                <a:latin typeface="Gadugi"/>
                <a:cs typeface="Gadugi"/>
              </a:rPr>
              <a:t>rk</a:t>
            </a:r>
            <a:endParaRPr sz="1000" dirty="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143875"/>
          </a:xfrm>
          <a:custGeom>
            <a:avLst/>
            <a:gdLst/>
            <a:ahLst/>
            <a:cxnLst/>
            <a:rect l="l" t="t" r="r" b="b"/>
            <a:pathLst>
              <a:path w="12192000" h="8143875">
                <a:moveTo>
                  <a:pt x="12191999" y="8143874"/>
                </a:moveTo>
                <a:lnTo>
                  <a:pt x="0" y="81438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143874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9" y="21335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999" y="282892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35242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99" y="421957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999" y="49148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999" y="561022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999" y="63055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9299" y="698159"/>
            <a:ext cx="232537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110" dirty="0">
                <a:solidFill>
                  <a:srgbClr val="58A6FF"/>
                </a:solidFill>
              </a:rPr>
              <a:t>Demo</a:t>
            </a:r>
            <a:r>
              <a:rPr sz="2850" spc="-85" dirty="0">
                <a:solidFill>
                  <a:srgbClr val="58A6FF"/>
                </a:solidFill>
              </a:rPr>
              <a:t> </a:t>
            </a:r>
            <a:r>
              <a:rPr sz="3000" spc="-170" dirty="0"/>
              <a:t>Agenda</a:t>
            </a:r>
            <a:endParaRPr sz="3000"/>
          </a:p>
        </p:txBody>
      </p:sp>
      <p:sp>
        <p:nvSpPr>
          <p:cNvPr id="11" name="object 11"/>
          <p:cNvSpPr/>
          <p:nvPr/>
        </p:nvSpPr>
        <p:spPr>
          <a:xfrm>
            <a:off x="761999" y="165734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0091" y="1709695"/>
            <a:ext cx="86995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140" dirty="0">
                <a:solidFill>
                  <a:srgbClr val="FFFFFF"/>
                </a:solidFill>
                <a:latin typeface="Segoe UI Symbol"/>
                <a:cs typeface="Segoe UI Symbol"/>
              </a:rPr>
              <a:t>1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599" y="1678573"/>
            <a:ext cx="18796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5" dirty="0">
                <a:solidFill>
                  <a:srgbClr val="C8D0D9"/>
                </a:solidFill>
                <a:latin typeface="Gadugi"/>
                <a:cs typeface="Gadugi"/>
              </a:rPr>
              <a:t>What</a:t>
            </a:r>
            <a:r>
              <a:rPr sz="16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45" dirty="0">
                <a:solidFill>
                  <a:srgbClr val="C8D0D9"/>
                </a:solidFill>
                <a:latin typeface="Gadugi"/>
                <a:cs typeface="Gadugi"/>
              </a:rPr>
              <a:t>is</a:t>
            </a:r>
            <a:r>
              <a:rPr sz="16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C8D0D9"/>
                </a:solidFill>
                <a:latin typeface="Gadugi"/>
                <a:cs typeface="Gadugi"/>
              </a:rPr>
              <a:t>Docu-</a:t>
            </a:r>
            <a:r>
              <a:rPr sz="1650" spc="-70" dirty="0">
                <a:solidFill>
                  <a:srgbClr val="C8D0D9"/>
                </a:solidFill>
                <a:latin typeface="Gadugi"/>
                <a:cs typeface="Gadugi"/>
              </a:rPr>
              <a:t>Genius?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999" y="23526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333" y="2405020"/>
            <a:ext cx="110489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2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599" y="2373898"/>
            <a:ext cx="10864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0" dirty="0">
                <a:solidFill>
                  <a:srgbClr val="C8D0D9"/>
                </a:solidFill>
                <a:latin typeface="Gadugi"/>
                <a:cs typeface="Gadugi"/>
              </a:rPr>
              <a:t>Key</a:t>
            </a:r>
            <a:r>
              <a:rPr sz="16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0" dirty="0">
                <a:solidFill>
                  <a:srgbClr val="C8D0D9"/>
                </a:solidFill>
                <a:latin typeface="Gadugi"/>
                <a:cs typeface="Gadugi"/>
              </a:rPr>
              <a:t>Features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999" y="30479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8333" y="3100345"/>
            <a:ext cx="110489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3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4599" y="3069223"/>
            <a:ext cx="18745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Architecture</a:t>
            </a:r>
            <a:r>
              <a:rPr sz="1650" spc="-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0" dirty="0">
                <a:solidFill>
                  <a:srgbClr val="C8D0D9"/>
                </a:solidFill>
                <a:latin typeface="Gadugi"/>
                <a:cs typeface="Gadugi"/>
              </a:rPr>
              <a:t>Overview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999" y="374332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6845" y="3795670"/>
            <a:ext cx="113664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4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599" y="3764548"/>
            <a:ext cx="408177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0" dirty="0">
                <a:solidFill>
                  <a:srgbClr val="C8D0D9"/>
                </a:solidFill>
                <a:latin typeface="Gadugi"/>
                <a:cs typeface="Gadugi"/>
              </a:rPr>
              <a:t>Model</a:t>
            </a:r>
            <a:r>
              <a:rPr sz="1650" spc="-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80" dirty="0">
                <a:solidFill>
                  <a:srgbClr val="C8D0D9"/>
                </a:solidFill>
                <a:latin typeface="Gadugi"/>
                <a:cs typeface="Gadugi"/>
              </a:rPr>
              <a:t>Choices:</a:t>
            </a:r>
            <a:r>
              <a:rPr sz="1650" spc="-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95" dirty="0">
                <a:solidFill>
                  <a:srgbClr val="33D399"/>
                </a:solidFill>
                <a:latin typeface="Gadugi"/>
                <a:cs typeface="Gadugi"/>
              </a:rPr>
              <a:t>OpenAI</a:t>
            </a:r>
            <a:r>
              <a:rPr sz="1650" spc="-5" dirty="0">
                <a:solidFill>
                  <a:srgbClr val="33D399"/>
                </a:solidFill>
                <a:latin typeface="Gadugi"/>
                <a:cs typeface="Gadugi"/>
              </a:rPr>
              <a:t> </a:t>
            </a:r>
            <a:r>
              <a:rPr sz="1650" spc="-110" dirty="0">
                <a:solidFill>
                  <a:srgbClr val="33D399"/>
                </a:solidFill>
                <a:latin typeface="Gadugi"/>
                <a:cs typeface="Gadugi"/>
              </a:rPr>
              <a:t>+</a:t>
            </a:r>
            <a:r>
              <a:rPr sz="1650" spc="-5" dirty="0">
                <a:solidFill>
                  <a:srgbClr val="33D399"/>
                </a:solidFill>
                <a:latin typeface="Gadugi"/>
                <a:cs typeface="Gadugi"/>
              </a:rPr>
              <a:t> </a:t>
            </a:r>
            <a:r>
              <a:rPr sz="1650" spc="-100" dirty="0">
                <a:solidFill>
                  <a:srgbClr val="33D399"/>
                </a:solidFill>
                <a:latin typeface="Gadugi"/>
                <a:cs typeface="Gadugi"/>
              </a:rPr>
              <a:t>Seq2Seq</a:t>
            </a:r>
            <a:r>
              <a:rPr sz="1650" spc="-5" dirty="0">
                <a:solidFill>
                  <a:srgbClr val="33D399"/>
                </a:solidFill>
                <a:latin typeface="Gadugi"/>
                <a:cs typeface="Gadugi"/>
              </a:rPr>
              <a:t> </a:t>
            </a:r>
            <a:r>
              <a:rPr sz="1650" spc="-110" dirty="0">
                <a:solidFill>
                  <a:srgbClr val="33D399"/>
                </a:solidFill>
                <a:latin typeface="Gadugi"/>
                <a:cs typeface="Gadugi"/>
              </a:rPr>
              <a:t>+</a:t>
            </a:r>
            <a:r>
              <a:rPr sz="1650" spc="-5" dirty="0">
                <a:solidFill>
                  <a:srgbClr val="33D399"/>
                </a:solidFill>
                <a:latin typeface="Gadugi"/>
                <a:cs typeface="Gadugi"/>
              </a:rPr>
              <a:t> </a:t>
            </a:r>
            <a:r>
              <a:rPr sz="1650" spc="-65" dirty="0">
                <a:solidFill>
                  <a:srgbClr val="33D399"/>
                </a:solidFill>
                <a:latin typeface="Gadugi"/>
                <a:cs typeface="Gadugi"/>
              </a:rPr>
              <a:t>LangChain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1999" y="443864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8333" y="4490994"/>
            <a:ext cx="110489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5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599" y="4459873"/>
            <a:ext cx="29324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0" dirty="0">
                <a:solidFill>
                  <a:srgbClr val="C8D0D9"/>
                </a:solidFill>
                <a:latin typeface="Gadugi"/>
                <a:cs typeface="Gadugi"/>
              </a:rPr>
              <a:t>Workflow</a:t>
            </a:r>
            <a:r>
              <a:rPr sz="1650" spc="1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140" dirty="0">
                <a:solidFill>
                  <a:srgbClr val="C8D0D9"/>
                </a:solidFill>
                <a:latin typeface="Gadugi"/>
                <a:cs typeface="Gadugi"/>
              </a:rPr>
              <a:t>&amp;</a:t>
            </a:r>
            <a:r>
              <a:rPr sz="1650" spc="1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Controller:</a:t>
            </a:r>
            <a:r>
              <a:rPr sz="1650" spc="1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0" dirty="0">
                <a:solidFill>
                  <a:srgbClr val="FABE24"/>
                </a:solidFill>
                <a:latin typeface="Gadugi"/>
                <a:cs typeface="Gadugi"/>
              </a:rPr>
              <a:t>LangGraph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1999" y="51339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3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8185" y="5186320"/>
            <a:ext cx="110489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6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4599" y="5155198"/>
            <a:ext cx="25171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90" dirty="0">
                <a:solidFill>
                  <a:srgbClr val="C8D0D9"/>
                </a:solidFill>
                <a:latin typeface="Gadugi"/>
                <a:cs typeface="Gadugi"/>
              </a:rPr>
              <a:t>Technical</a:t>
            </a:r>
            <a:r>
              <a:rPr sz="1650" spc="-3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Details</a:t>
            </a:r>
            <a:r>
              <a:rPr sz="1650" spc="-3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140" dirty="0">
                <a:solidFill>
                  <a:srgbClr val="C8D0D9"/>
                </a:solidFill>
                <a:latin typeface="Gadugi"/>
                <a:cs typeface="Gadugi"/>
              </a:rPr>
              <a:t>&amp;</a:t>
            </a:r>
            <a:r>
              <a:rPr sz="16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C8D0D9"/>
                </a:solidFill>
                <a:latin typeface="Gadugi"/>
                <a:cs typeface="Gadugi"/>
              </a:rPr>
              <a:t>API</a:t>
            </a:r>
            <a:r>
              <a:rPr sz="1650" spc="-3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60" dirty="0">
                <a:solidFill>
                  <a:srgbClr val="C8D0D9"/>
                </a:solidFill>
                <a:latin typeface="Gadugi"/>
                <a:cs typeface="Gadugi"/>
              </a:rPr>
              <a:t>Usage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1999" y="58292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3"/>
                </a:lnTo>
                <a:lnTo>
                  <a:pt x="50216" y="50215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5"/>
                </a:lnTo>
                <a:lnTo>
                  <a:pt x="318513" y="83313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8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9822" y="5881645"/>
            <a:ext cx="107314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7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4599" y="5850523"/>
            <a:ext cx="14458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10" dirty="0">
                <a:solidFill>
                  <a:srgbClr val="C8D0D9"/>
                </a:solidFill>
                <a:latin typeface="Gadugi"/>
                <a:cs typeface="Gadugi"/>
              </a:rPr>
              <a:t>Demo</a:t>
            </a:r>
            <a:r>
              <a:rPr sz="1650" spc="-1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650" spc="-70" dirty="0">
                <a:solidFill>
                  <a:srgbClr val="C8D0D9"/>
                </a:solidFill>
                <a:latin typeface="Gadugi"/>
                <a:cs typeface="Gadugi"/>
              </a:rPr>
              <a:t>Highlights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1999" y="652462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79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79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8"/>
                </a:lnTo>
                <a:lnTo>
                  <a:pt x="318513" y="259583"/>
                </a:lnTo>
                <a:lnTo>
                  <a:pt x="292683" y="292682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8333" y="6576969"/>
            <a:ext cx="110489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-50" dirty="0">
                <a:solidFill>
                  <a:srgbClr val="FFFFFF"/>
                </a:solidFill>
                <a:latin typeface="Segoe UI Symbol"/>
                <a:cs typeface="Segoe UI Symbol"/>
              </a:rPr>
              <a:t>8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4599" y="6545848"/>
            <a:ext cx="4445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05" dirty="0">
                <a:solidFill>
                  <a:srgbClr val="C8D0D9"/>
                </a:solidFill>
                <a:latin typeface="Gadugi"/>
                <a:cs typeface="Gadugi"/>
              </a:rPr>
              <a:t>Q&amp;A</a:t>
            </a:r>
            <a:endParaRPr sz="1650">
              <a:latin typeface="Gadugi"/>
              <a:cs typeface="Gadug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36" name="object 36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0" y="7572374"/>
            <a:ext cx="12192000" cy="571500"/>
            <a:chOff x="0" y="7572374"/>
            <a:chExt cx="12192000" cy="571500"/>
          </a:xfrm>
        </p:grpSpPr>
        <p:sp>
          <p:nvSpPr>
            <p:cNvPr id="39" name="object 39"/>
            <p:cNvSpPr/>
            <p:nvPr/>
          </p:nvSpPr>
          <p:spPr>
            <a:xfrm>
              <a:off x="0" y="7572374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8824" y="7784228"/>
              <a:ext cx="142874" cy="1397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44174" y="76390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773429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859366" y="7751291"/>
            <a:ext cx="2040889" cy="1987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github.com/lihui</a:t>
            </a:r>
            <a:r>
              <a:rPr sz="1150" spc="-63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569" baseline="25000" dirty="0">
                <a:solidFill>
                  <a:srgbClr val="FFFFFF"/>
                </a:solidFill>
                <a:latin typeface="Gadugi"/>
                <a:cs typeface="Gadugi"/>
              </a:rPr>
              <a:t>M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150" spc="-680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75" baseline="2500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500" spc="-787" baseline="25000" dirty="0">
                <a:solidFill>
                  <a:srgbClr val="FFFFFF"/>
                </a:solidFill>
                <a:latin typeface="Gadugi"/>
                <a:cs typeface="Gadugi"/>
              </a:rPr>
              <a:t>d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/</a:t>
            </a:r>
            <a:r>
              <a:rPr sz="1150" spc="-710" dirty="0">
                <a:solidFill>
                  <a:srgbClr val="C8D0D9"/>
                </a:solidFill>
                <a:latin typeface="Gadugi"/>
                <a:cs typeface="Gadugi"/>
              </a:rPr>
              <a:t>d</a:t>
            </a:r>
            <a:r>
              <a:rPr sz="1500" spc="-75" baseline="25000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500" spc="157" baseline="250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150" spc="-590" dirty="0">
                <a:solidFill>
                  <a:srgbClr val="C8D0D9"/>
                </a:solidFill>
                <a:latin typeface="Gadugi"/>
                <a:cs typeface="Gadugi"/>
              </a:rPr>
              <a:t>o</a:t>
            </a:r>
            <a:r>
              <a:rPr sz="1500" spc="-307" baseline="25000" dirty="0">
                <a:solidFill>
                  <a:srgbClr val="FFFFFF"/>
                </a:solidFill>
                <a:latin typeface="Gadugi"/>
                <a:cs typeface="Gadugi"/>
              </a:rPr>
              <a:t>w</a:t>
            </a:r>
            <a:r>
              <a:rPr sz="1150" spc="-415" dirty="0">
                <a:solidFill>
                  <a:srgbClr val="C8D0D9"/>
                </a:solidFill>
                <a:latin typeface="Gadugi"/>
                <a:cs typeface="Gadugi"/>
              </a:rPr>
              <a:t>c</a:t>
            </a:r>
            <a:r>
              <a:rPr sz="1500" spc="-52" baseline="25000" dirty="0">
                <a:solidFill>
                  <a:srgbClr val="FFFFFF"/>
                </a:solidFill>
                <a:latin typeface="Gadugi"/>
                <a:cs typeface="Gadugi"/>
              </a:rPr>
              <a:t>i</a:t>
            </a:r>
            <a:r>
              <a:rPr sz="1500" spc="-367" baseline="25000" dirty="0">
                <a:solidFill>
                  <a:srgbClr val="FFFFFF"/>
                </a:solidFill>
                <a:latin typeface="Gadugi"/>
                <a:cs typeface="Gadugi"/>
              </a:rPr>
              <a:t>t</a:t>
            </a:r>
            <a:r>
              <a:rPr sz="1150" spc="-495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232" baseline="25000" dirty="0">
                <a:solidFill>
                  <a:srgbClr val="FFFFFF"/>
                </a:solidFill>
                <a:latin typeface="Gadugi"/>
                <a:cs typeface="Gadugi"/>
              </a:rPr>
              <a:t>h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-</a:t>
            </a:r>
            <a:r>
              <a:rPr sz="1500" spc="-975" baseline="25000" dirty="0">
                <a:solidFill>
                  <a:srgbClr val="FFFFFF"/>
                </a:solidFill>
                <a:latin typeface="Gadugi"/>
                <a:cs typeface="Gadugi"/>
              </a:rPr>
              <a:t>G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g</a:t>
            </a:r>
            <a:r>
              <a:rPr sz="1500" spc="-727" baseline="25000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150" spc="-210" dirty="0">
                <a:solidFill>
                  <a:srgbClr val="C8D0D9"/>
                </a:solidFill>
                <a:latin typeface="Gadugi"/>
                <a:cs typeface="Gadugi"/>
              </a:rPr>
              <a:t>e</a:t>
            </a:r>
            <a:r>
              <a:rPr sz="1500" spc="-660" baseline="25000" dirty="0">
                <a:solidFill>
                  <a:srgbClr val="FFFFFF"/>
                </a:solidFill>
                <a:latin typeface="Gadugi"/>
                <a:cs typeface="Gadugi"/>
              </a:rPr>
              <a:t>n</a:t>
            </a:r>
            <a:r>
              <a:rPr sz="1150" spc="-30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315" baseline="25000" dirty="0">
                <a:solidFill>
                  <a:srgbClr val="FFFFFF"/>
                </a:solidFill>
                <a:latin typeface="Gadugi"/>
                <a:cs typeface="Gadugi"/>
              </a:rPr>
              <a:t>s</a:t>
            </a:r>
            <a:r>
              <a:rPr sz="1150" spc="-155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500" spc="-765" baseline="25000" dirty="0">
                <a:solidFill>
                  <a:srgbClr val="FFFFFF"/>
                </a:solidFill>
                <a:latin typeface="Gadugi"/>
                <a:cs typeface="Gadugi"/>
              </a:rPr>
              <a:t>p</a:t>
            </a:r>
            <a:r>
              <a:rPr sz="1150" spc="-229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547" baseline="2500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150" spc="-220" dirty="0">
                <a:solidFill>
                  <a:srgbClr val="C8D0D9"/>
                </a:solidFill>
                <a:latin typeface="Gadugi"/>
                <a:cs typeface="Gadugi"/>
              </a:rPr>
              <a:t>s</a:t>
            </a:r>
            <a:r>
              <a:rPr sz="1500" spc="-52" baseline="25000" dirty="0">
                <a:solidFill>
                  <a:srgbClr val="FFFFFF"/>
                </a:solidFill>
                <a:latin typeface="Gadugi"/>
                <a:cs typeface="Gadugi"/>
              </a:rPr>
              <a:t>rk</a:t>
            </a:r>
            <a:endParaRPr sz="1500" baseline="25000">
              <a:latin typeface="Gadugi"/>
              <a:cs typeface="Gadug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299" y="7794339"/>
            <a:ext cx="5416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150" spc="-50" dirty="0">
                <a:solidFill>
                  <a:srgbClr val="9CA2AF"/>
                </a:solidFill>
                <a:latin typeface="Gadugi"/>
                <a:cs typeface="Gadugi"/>
              </a:rPr>
              <a:t>Slide</a:t>
            </a:r>
            <a:r>
              <a:rPr sz="11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fld id="{81D60167-4931-47E6-BA6A-407CBD079E47}" type="slidenum"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2</a:t>
            </a:fld>
            <a:r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/8</a:t>
            </a:r>
            <a:endParaRPr sz="115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705049"/>
            <a:ext cx="3548379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75" dirty="0"/>
              <a:t>What</a:t>
            </a:r>
            <a:r>
              <a:rPr spc="-70" dirty="0"/>
              <a:t> </a:t>
            </a:r>
            <a:r>
              <a:rPr spc="-55" dirty="0"/>
              <a:t>is</a:t>
            </a:r>
            <a:r>
              <a:rPr spc="-70" dirty="0"/>
              <a:t> </a:t>
            </a:r>
            <a:r>
              <a:rPr spc="-160" dirty="0">
                <a:solidFill>
                  <a:srgbClr val="58A6FF"/>
                </a:solidFill>
              </a:rPr>
              <a:t>Docu-</a:t>
            </a:r>
            <a:r>
              <a:rPr spc="-114" dirty="0">
                <a:solidFill>
                  <a:srgbClr val="58A6FF"/>
                </a:solidFill>
              </a:rPr>
              <a:t>Genius</a:t>
            </a:r>
            <a:r>
              <a:rPr spc="-11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54723"/>
            <a:ext cx="776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75" dirty="0">
                <a:solidFill>
                  <a:srgbClr val="D0D5DA"/>
                </a:solidFill>
                <a:latin typeface="Gadugi"/>
                <a:cs typeface="Gadugi"/>
              </a:rPr>
              <a:t>AI-</a:t>
            </a:r>
            <a:r>
              <a:rPr sz="1650" spc="-100" dirty="0">
                <a:solidFill>
                  <a:srgbClr val="D0D5DA"/>
                </a:solidFill>
                <a:latin typeface="Gadugi"/>
                <a:cs typeface="Gadugi"/>
              </a:rPr>
              <a:t>powered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system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document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5" dirty="0">
                <a:solidFill>
                  <a:srgbClr val="D0D5DA"/>
                </a:solidFill>
                <a:latin typeface="Gadugi"/>
                <a:cs typeface="Gadugi"/>
              </a:rPr>
              <a:t>chunking,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5" dirty="0">
                <a:solidFill>
                  <a:srgbClr val="D0D5DA"/>
                </a:solidFill>
                <a:latin typeface="Gadugi"/>
                <a:cs typeface="Gadugi"/>
              </a:rPr>
              <a:t>semantic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0" dirty="0">
                <a:solidFill>
                  <a:srgbClr val="D0D5DA"/>
                </a:solidFill>
                <a:latin typeface="Gadugi"/>
                <a:cs typeface="Gadugi"/>
              </a:rPr>
              <a:t>search,</a:t>
            </a:r>
            <a:r>
              <a:rPr sz="1650" spc="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0" dirty="0">
                <a:solidFill>
                  <a:srgbClr val="D0D5DA"/>
                </a:solidFill>
                <a:latin typeface="Gadugi"/>
                <a:cs typeface="Gadugi"/>
              </a:rPr>
              <a:t>summarization,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100" dirty="0">
                <a:solidFill>
                  <a:srgbClr val="D0D5DA"/>
                </a:solidFill>
                <a:latin typeface="Gadugi"/>
                <a:cs typeface="Gadugi"/>
              </a:rPr>
              <a:t>and</a:t>
            </a:r>
            <a:r>
              <a:rPr sz="16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40" dirty="0">
                <a:solidFill>
                  <a:srgbClr val="D0D5DA"/>
                </a:solidFill>
                <a:latin typeface="Gadugi"/>
                <a:cs typeface="Gadugi"/>
              </a:rPr>
              <a:t>evaluation</a:t>
            </a:r>
            <a:endParaRPr sz="1650">
              <a:latin typeface="Gadugi"/>
              <a:cs typeface="Gadug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999" y="2019299"/>
            <a:ext cx="5219700" cy="971550"/>
            <a:chOff x="761999" y="2019299"/>
            <a:chExt cx="5219700" cy="971550"/>
          </a:xfrm>
        </p:grpSpPr>
        <p:sp>
          <p:nvSpPr>
            <p:cNvPr id="5" name="object 5"/>
            <p:cNvSpPr/>
            <p:nvPr/>
          </p:nvSpPr>
          <p:spPr>
            <a:xfrm>
              <a:off x="766762" y="20240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6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1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6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3" y="961689"/>
                  </a:lnTo>
                  <a:lnTo>
                    <a:pt x="5161226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762" y="20240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86891" y="8828"/>
                  </a:lnTo>
                  <a:lnTo>
                    <a:pt x="5189751" y="10739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9" y="916483"/>
                  </a:lnTo>
                  <a:lnTo>
                    <a:pt x="5189751" y="951284"/>
                  </a:lnTo>
                  <a:lnTo>
                    <a:pt x="5186891" y="953195"/>
                  </a:lnTo>
                  <a:lnTo>
                    <a:pt x="5184031" y="955106"/>
                  </a:lnTo>
                  <a:lnTo>
                    <a:pt x="5161226" y="962024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9"/>
                  </a:lnTo>
                  <a:lnTo>
                    <a:pt x="23282" y="953195"/>
                  </a:lnTo>
                  <a:lnTo>
                    <a:pt x="20422" y="951284"/>
                  </a:lnTo>
                  <a:lnTo>
                    <a:pt x="8828" y="938741"/>
                  </a:lnTo>
                  <a:lnTo>
                    <a:pt x="6917" y="935881"/>
                  </a:lnTo>
                  <a:lnTo>
                    <a:pt x="5303" y="932863"/>
                  </a:lnTo>
                  <a:lnTo>
                    <a:pt x="3987" y="929685"/>
                  </a:lnTo>
                  <a:lnTo>
                    <a:pt x="2671" y="926507"/>
                  </a:lnTo>
                  <a:lnTo>
                    <a:pt x="1677" y="923231"/>
                  </a:lnTo>
                  <a:lnTo>
                    <a:pt x="1006" y="919857"/>
                  </a:lnTo>
                  <a:lnTo>
                    <a:pt x="335" y="916483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106" y="2256219"/>
              <a:ext cx="173861" cy="2310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01749" y="2214296"/>
            <a:ext cx="252603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5" dirty="0">
                <a:solidFill>
                  <a:srgbClr val="93C4FD"/>
                </a:solidFill>
                <a:latin typeface="Segoe UI Symbol"/>
                <a:cs typeface="Segoe UI Symbol"/>
              </a:rPr>
              <a:t>FastAPI-</a:t>
            </a:r>
            <a:r>
              <a:rPr sz="1500" spc="-75" dirty="0">
                <a:solidFill>
                  <a:srgbClr val="93C4FD"/>
                </a:solidFill>
                <a:latin typeface="Segoe UI Symbol"/>
                <a:cs typeface="Segoe UI Symbol"/>
              </a:rPr>
              <a:t>powered</a:t>
            </a:r>
            <a:r>
              <a:rPr sz="1500" spc="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async</a:t>
            </a:r>
            <a:r>
              <a:rPr sz="1500" spc="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backend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749" y="2549993"/>
            <a:ext cx="437959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High-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performance,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scalable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server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with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asynchronous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9CA2AF"/>
                </a:solidFill>
                <a:latin typeface="Gadugi"/>
                <a:cs typeface="Gadugi"/>
              </a:rPr>
              <a:t>processing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0299" y="2019299"/>
            <a:ext cx="5219700" cy="971550"/>
            <a:chOff x="6210299" y="2019299"/>
            <a:chExt cx="5219700" cy="971550"/>
          </a:xfrm>
        </p:grpSpPr>
        <p:sp>
          <p:nvSpPr>
            <p:cNvPr id="11" name="object 11"/>
            <p:cNvSpPr/>
            <p:nvPr/>
          </p:nvSpPr>
          <p:spPr>
            <a:xfrm>
              <a:off x="6215062" y="20240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5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1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5" y="0"/>
                  </a:lnTo>
                  <a:lnTo>
                    <a:pt x="5197261" y="17776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2" y="961689"/>
                  </a:lnTo>
                  <a:lnTo>
                    <a:pt x="5161225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5062" y="20240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3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5" y="0"/>
                  </a:lnTo>
                  <a:lnTo>
                    <a:pt x="5164632" y="335"/>
                  </a:lnTo>
                  <a:lnTo>
                    <a:pt x="5168006" y="1006"/>
                  </a:lnTo>
                  <a:lnTo>
                    <a:pt x="5171379" y="1677"/>
                  </a:lnTo>
                  <a:lnTo>
                    <a:pt x="5174655" y="2671"/>
                  </a:lnTo>
                  <a:lnTo>
                    <a:pt x="5177833" y="3987"/>
                  </a:lnTo>
                  <a:lnTo>
                    <a:pt x="5181011" y="5303"/>
                  </a:lnTo>
                  <a:lnTo>
                    <a:pt x="5201343" y="23282"/>
                  </a:lnTo>
                  <a:lnTo>
                    <a:pt x="5203254" y="26142"/>
                  </a:lnTo>
                  <a:lnTo>
                    <a:pt x="5209166" y="42167"/>
                  </a:lnTo>
                  <a:lnTo>
                    <a:pt x="5209838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8" y="916483"/>
                  </a:lnTo>
                  <a:lnTo>
                    <a:pt x="5209166" y="919857"/>
                  </a:lnTo>
                  <a:lnTo>
                    <a:pt x="5208495" y="923231"/>
                  </a:lnTo>
                  <a:lnTo>
                    <a:pt x="5186889" y="953195"/>
                  </a:lnTo>
                  <a:lnTo>
                    <a:pt x="5184030" y="955106"/>
                  </a:lnTo>
                  <a:lnTo>
                    <a:pt x="5161225" y="962024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1"/>
                  </a:lnTo>
                  <a:lnTo>
                    <a:pt x="8828" y="938741"/>
                  </a:lnTo>
                  <a:lnTo>
                    <a:pt x="6917" y="935881"/>
                  </a:lnTo>
                  <a:lnTo>
                    <a:pt x="5303" y="932863"/>
                  </a:lnTo>
                  <a:lnTo>
                    <a:pt x="3986" y="929685"/>
                  </a:lnTo>
                  <a:lnTo>
                    <a:pt x="2670" y="926507"/>
                  </a:lnTo>
                  <a:lnTo>
                    <a:pt x="1676" y="923231"/>
                  </a:lnTo>
                  <a:lnTo>
                    <a:pt x="1005" y="919857"/>
                  </a:lnTo>
                  <a:lnTo>
                    <a:pt x="335" y="916483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0324" y="2257424"/>
              <a:ext cx="228600" cy="2286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778625" y="2214296"/>
            <a:ext cx="332867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75" dirty="0">
                <a:solidFill>
                  <a:srgbClr val="93C4FD"/>
                </a:solidFill>
                <a:latin typeface="Segoe UI Symbol"/>
                <a:cs typeface="Segoe UI Symbol"/>
              </a:rPr>
              <a:t>LLM-powered</a:t>
            </a:r>
            <a:r>
              <a:rPr sz="1500" spc="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summarization</a:t>
            </a:r>
            <a:r>
              <a:rPr sz="1500" spc="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240" dirty="0">
                <a:solidFill>
                  <a:srgbClr val="93C4FD"/>
                </a:solidFill>
                <a:latin typeface="Segoe UI Symbol"/>
                <a:cs typeface="Segoe UI Symbol"/>
              </a:rPr>
              <a:t>&amp;</a:t>
            </a:r>
            <a:r>
              <a:rPr sz="1500" spc="1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40" dirty="0">
                <a:solidFill>
                  <a:srgbClr val="93C4FD"/>
                </a:solidFill>
                <a:latin typeface="Segoe UI Symbol"/>
                <a:cs typeface="Segoe UI Symbol"/>
              </a:rPr>
              <a:t>evaluation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8625" y="2549993"/>
            <a:ext cx="37395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Advanced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AI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content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generation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and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quality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55" dirty="0">
                <a:solidFill>
                  <a:srgbClr val="9CA2AF"/>
                </a:solidFill>
                <a:latin typeface="Gadugi"/>
                <a:cs typeface="Gadugi"/>
              </a:rPr>
              <a:t>control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1999" y="3219449"/>
            <a:ext cx="5219700" cy="971550"/>
            <a:chOff x="761999" y="3219449"/>
            <a:chExt cx="5219700" cy="971550"/>
          </a:xfrm>
        </p:grpSpPr>
        <p:sp>
          <p:nvSpPr>
            <p:cNvPr id="17" name="object 17"/>
            <p:cNvSpPr/>
            <p:nvPr/>
          </p:nvSpPr>
          <p:spPr>
            <a:xfrm>
              <a:off x="766762" y="32242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6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2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5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3" y="961689"/>
                  </a:lnTo>
                  <a:lnTo>
                    <a:pt x="5161226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762" y="32242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68007" y="1006"/>
                  </a:lnTo>
                  <a:lnTo>
                    <a:pt x="5171380" y="1677"/>
                  </a:lnTo>
                  <a:lnTo>
                    <a:pt x="5174656" y="2671"/>
                  </a:lnTo>
                  <a:lnTo>
                    <a:pt x="5177834" y="3987"/>
                  </a:lnTo>
                  <a:lnTo>
                    <a:pt x="5181012" y="5303"/>
                  </a:lnTo>
                  <a:lnTo>
                    <a:pt x="5184031" y="6917"/>
                  </a:lnTo>
                  <a:lnTo>
                    <a:pt x="5186891" y="8828"/>
                  </a:lnTo>
                  <a:lnTo>
                    <a:pt x="5189751" y="10739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9" y="916483"/>
                  </a:lnTo>
                  <a:lnTo>
                    <a:pt x="5189751" y="951284"/>
                  </a:lnTo>
                  <a:lnTo>
                    <a:pt x="5186891" y="953195"/>
                  </a:lnTo>
                  <a:lnTo>
                    <a:pt x="5184031" y="955106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15343" y="946680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024" y="3457574"/>
              <a:ext cx="229984" cy="23002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30324" y="3414445"/>
            <a:ext cx="223456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5" dirty="0">
                <a:solidFill>
                  <a:srgbClr val="93C4FD"/>
                </a:solidFill>
                <a:latin typeface="Segoe UI Symbol"/>
                <a:cs typeface="Segoe UI Symbol"/>
              </a:rPr>
              <a:t>Semantic</a:t>
            </a:r>
            <a:r>
              <a:rPr sz="1500" spc="-1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45" dirty="0">
                <a:solidFill>
                  <a:srgbClr val="93C4FD"/>
                </a:solidFill>
                <a:latin typeface="Segoe UI Symbol"/>
                <a:cs typeface="Segoe UI Symbol"/>
              </a:rPr>
              <a:t>retrieval</a:t>
            </a:r>
            <a:r>
              <a:rPr sz="1500" spc="-1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240" dirty="0">
                <a:solidFill>
                  <a:srgbClr val="93C4FD"/>
                </a:solidFill>
                <a:latin typeface="Segoe UI Symbol"/>
                <a:cs typeface="Segoe UI Symbol"/>
              </a:rPr>
              <a:t>&amp;</a:t>
            </a:r>
            <a:r>
              <a:rPr sz="1500" spc="-1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45" dirty="0">
                <a:solidFill>
                  <a:srgbClr val="93C4FD"/>
                </a:solidFill>
                <a:latin typeface="Segoe UI Symbol"/>
                <a:cs typeface="Segoe UI Symbol"/>
              </a:rPr>
              <a:t>caching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0324" y="3750143"/>
            <a:ext cx="366204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Milvus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vector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search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with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Redis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caching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fast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9CA2AF"/>
                </a:solidFill>
                <a:latin typeface="Gadugi"/>
                <a:cs typeface="Gadugi"/>
              </a:rPr>
              <a:t>access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10299" y="3219449"/>
            <a:ext cx="5219700" cy="971550"/>
            <a:chOff x="6210299" y="3219449"/>
            <a:chExt cx="5219700" cy="971550"/>
          </a:xfrm>
        </p:grpSpPr>
        <p:sp>
          <p:nvSpPr>
            <p:cNvPr id="23" name="object 23"/>
            <p:cNvSpPr/>
            <p:nvPr/>
          </p:nvSpPr>
          <p:spPr>
            <a:xfrm>
              <a:off x="6215062" y="32242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5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2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5" y="0"/>
                  </a:lnTo>
                  <a:lnTo>
                    <a:pt x="5197261" y="17775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2" y="961689"/>
                  </a:lnTo>
                  <a:lnTo>
                    <a:pt x="5161225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5062" y="32242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5" y="0"/>
                  </a:lnTo>
                  <a:lnTo>
                    <a:pt x="5164632" y="335"/>
                  </a:lnTo>
                  <a:lnTo>
                    <a:pt x="5168006" y="1006"/>
                  </a:lnTo>
                  <a:lnTo>
                    <a:pt x="5171379" y="1677"/>
                  </a:lnTo>
                  <a:lnTo>
                    <a:pt x="5174655" y="2671"/>
                  </a:lnTo>
                  <a:lnTo>
                    <a:pt x="5177833" y="3987"/>
                  </a:lnTo>
                  <a:lnTo>
                    <a:pt x="5181011" y="5303"/>
                  </a:lnTo>
                  <a:lnTo>
                    <a:pt x="5207502" y="35517"/>
                  </a:lnTo>
                  <a:lnTo>
                    <a:pt x="5209166" y="42166"/>
                  </a:lnTo>
                  <a:lnTo>
                    <a:pt x="5209838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8" y="916483"/>
                  </a:lnTo>
                  <a:lnTo>
                    <a:pt x="5209166" y="919857"/>
                  </a:lnTo>
                  <a:lnTo>
                    <a:pt x="5208495" y="923231"/>
                  </a:lnTo>
                  <a:lnTo>
                    <a:pt x="5186889" y="953195"/>
                  </a:lnTo>
                  <a:lnTo>
                    <a:pt x="5184030" y="955106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15343" y="946680"/>
                  </a:lnTo>
                  <a:lnTo>
                    <a:pt x="8828" y="938742"/>
                  </a:lnTo>
                  <a:lnTo>
                    <a:pt x="6917" y="935881"/>
                  </a:lnTo>
                  <a:lnTo>
                    <a:pt x="5303" y="932862"/>
                  </a:lnTo>
                  <a:lnTo>
                    <a:pt x="3986" y="929684"/>
                  </a:lnTo>
                  <a:lnTo>
                    <a:pt x="2670" y="926506"/>
                  </a:lnTo>
                  <a:lnTo>
                    <a:pt x="1676" y="923231"/>
                  </a:lnTo>
                  <a:lnTo>
                    <a:pt x="1005" y="919857"/>
                  </a:lnTo>
                  <a:lnTo>
                    <a:pt x="335" y="916483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10324" y="3471862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200025"/>
                  </a:moveTo>
                  <a:lnTo>
                    <a:pt x="64293" y="200025"/>
                  </a:lnTo>
                  <a:lnTo>
                    <a:pt x="39273" y="194970"/>
                  </a:lnTo>
                  <a:lnTo>
                    <a:pt x="18836" y="181188"/>
                  </a:lnTo>
                  <a:lnTo>
                    <a:pt x="5054" y="160751"/>
                  </a:lnTo>
                  <a:lnTo>
                    <a:pt x="0" y="135731"/>
                  </a:lnTo>
                  <a:lnTo>
                    <a:pt x="3195" y="115658"/>
                  </a:lnTo>
                  <a:lnTo>
                    <a:pt x="12099" y="98176"/>
                  </a:lnTo>
                  <a:lnTo>
                    <a:pt x="25692" y="84302"/>
                  </a:lnTo>
                  <a:lnTo>
                    <a:pt x="42951" y="75054"/>
                  </a:lnTo>
                  <a:lnTo>
                    <a:pt x="42862" y="72643"/>
                  </a:lnTo>
                  <a:lnTo>
                    <a:pt x="42862" y="71437"/>
                  </a:lnTo>
                  <a:lnTo>
                    <a:pt x="48474" y="43624"/>
                  </a:lnTo>
                  <a:lnTo>
                    <a:pt x="63780" y="20917"/>
                  </a:lnTo>
                  <a:lnTo>
                    <a:pt x="86486" y="5611"/>
                  </a:lnTo>
                  <a:lnTo>
                    <a:pt x="114300" y="0"/>
                  </a:lnTo>
                  <a:lnTo>
                    <a:pt x="133406" y="2581"/>
                  </a:lnTo>
                  <a:lnTo>
                    <a:pt x="150554" y="9867"/>
                  </a:lnTo>
                  <a:lnTo>
                    <a:pt x="165056" y="21171"/>
                  </a:lnTo>
                  <a:lnTo>
                    <a:pt x="176227" y="35808"/>
                  </a:lnTo>
                  <a:lnTo>
                    <a:pt x="183013" y="31253"/>
                  </a:lnTo>
                  <a:lnTo>
                    <a:pt x="191229" y="28575"/>
                  </a:lnTo>
                  <a:lnTo>
                    <a:pt x="200025" y="28575"/>
                  </a:lnTo>
                  <a:lnTo>
                    <a:pt x="216705" y="31944"/>
                  </a:lnTo>
                  <a:lnTo>
                    <a:pt x="230330" y="41132"/>
                  </a:lnTo>
                  <a:lnTo>
                    <a:pt x="239517" y="54757"/>
                  </a:lnTo>
                  <a:lnTo>
                    <a:pt x="242887" y="71437"/>
                  </a:lnTo>
                  <a:lnTo>
                    <a:pt x="242887" y="76884"/>
                  </a:lnTo>
                  <a:lnTo>
                    <a:pt x="241860" y="82108"/>
                  </a:lnTo>
                  <a:lnTo>
                    <a:pt x="240029" y="86885"/>
                  </a:lnTo>
                  <a:lnTo>
                    <a:pt x="258174" y="93970"/>
                  </a:lnTo>
                  <a:lnTo>
                    <a:pt x="272668" y="106492"/>
                  </a:lnTo>
                  <a:lnTo>
                    <a:pt x="282273" y="123208"/>
                  </a:lnTo>
                  <a:lnTo>
                    <a:pt x="285750" y="142875"/>
                  </a:lnTo>
                  <a:lnTo>
                    <a:pt x="281259" y="165121"/>
                  </a:lnTo>
                  <a:lnTo>
                    <a:pt x="269012" y="183287"/>
                  </a:lnTo>
                  <a:lnTo>
                    <a:pt x="250846" y="195534"/>
                  </a:lnTo>
                  <a:lnTo>
                    <a:pt x="228600" y="2000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35775" y="3414445"/>
            <a:ext cx="222440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40" dirty="0">
                <a:solidFill>
                  <a:srgbClr val="93C4FD"/>
                </a:solidFill>
                <a:latin typeface="Segoe UI Symbol"/>
                <a:cs typeface="Segoe UI Symbol"/>
              </a:rPr>
              <a:t>Flexible</a:t>
            </a:r>
            <a:r>
              <a:rPr sz="1500" spc="-2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65" dirty="0">
                <a:solidFill>
                  <a:srgbClr val="93C4FD"/>
                </a:solidFill>
                <a:latin typeface="Segoe UI Symbol"/>
                <a:cs typeface="Segoe UI Symbol"/>
              </a:rPr>
              <a:t>storage</a:t>
            </a:r>
            <a:r>
              <a:rPr sz="1500" spc="-2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240" dirty="0">
                <a:solidFill>
                  <a:srgbClr val="93C4FD"/>
                </a:solidFill>
                <a:latin typeface="Segoe UI Symbol"/>
                <a:cs typeface="Segoe UI Symbol"/>
              </a:rPr>
              <a:t>&amp;</a:t>
            </a:r>
            <a:r>
              <a:rPr sz="1500" spc="-2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35" dirty="0">
                <a:solidFill>
                  <a:srgbClr val="93C4FD"/>
                </a:solidFill>
                <a:latin typeface="Segoe UI Symbol"/>
                <a:cs typeface="Segoe UI Symbol"/>
              </a:rPr>
              <a:t>interfaces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5775" y="3750143"/>
            <a:ext cx="35363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Local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9CA2AF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cloud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storage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support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with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CLI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9CA2AF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API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55" dirty="0">
                <a:solidFill>
                  <a:srgbClr val="9CA2AF"/>
                </a:solidFill>
                <a:latin typeface="Gadugi"/>
                <a:cs typeface="Gadugi"/>
              </a:rPr>
              <a:t>access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29" name="object 29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6286499"/>
            <a:ext cx="12192000" cy="571500"/>
            <a:chOff x="0" y="6286499"/>
            <a:chExt cx="12192000" cy="571500"/>
          </a:xfrm>
        </p:grpSpPr>
        <p:sp>
          <p:nvSpPr>
            <p:cNvPr id="32" name="object 32"/>
            <p:cNvSpPr/>
            <p:nvPr/>
          </p:nvSpPr>
          <p:spPr>
            <a:xfrm>
              <a:off x="0" y="62864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8824" y="6498354"/>
              <a:ext cx="142874" cy="1397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3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30" dirty="0"/>
              <a:t>Key</a:t>
            </a:r>
            <a:r>
              <a:rPr sz="2900" spc="-65" dirty="0"/>
              <a:t> </a:t>
            </a:r>
            <a:r>
              <a:rPr sz="2850" spc="-75" dirty="0">
                <a:solidFill>
                  <a:srgbClr val="58A6FF"/>
                </a:solidFill>
              </a:rPr>
              <a:t>Features</a:t>
            </a:r>
            <a:endParaRPr sz="2850"/>
          </a:p>
        </p:txBody>
      </p:sp>
      <p:grpSp>
        <p:nvGrpSpPr>
          <p:cNvPr id="3" name="object 3"/>
          <p:cNvGrpSpPr/>
          <p:nvPr/>
        </p:nvGrpSpPr>
        <p:grpSpPr>
          <a:xfrm>
            <a:off x="761999" y="1447799"/>
            <a:ext cx="5257800" cy="781050"/>
            <a:chOff x="761999" y="1447799"/>
            <a:chExt cx="5257800" cy="781050"/>
          </a:xfrm>
        </p:grpSpPr>
        <p:sp>
          <p:nvSpPr>
            <p:cNvPr id="4" name="object 4"/>
            <p:cNvSpPr/>
            <p:nvPr/>
          </p:nvSpPr>
          <p:spPr>
            <a:xfrm>
              <a:off x="766762" y="14525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7" y="771524"/>
                  </a:moveTo>
                  <a:lnTo>
                    <a:pt x="48947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99327" y="0"/>
                  </a:lnTo>
                  <a:lnTo>
                    <a:pt x="5235362" y="17776"/>
                  </a:lnTo>
                  <a:lnTo>
                    <a:pt x="5248274" y="48947"/>
                  </a:lnTo>
                  <a:lnTo>
                    <a:pt x="5248274" y="722577"/>
                  </a:lnTo>
                  <a:lnTo>
                    <a:pt x="5230497" y="758613"/>
                  </a:lnTo>
                  <a:lnTo>
                    <a:pt x="5202733" y="771189"/>
                  </a:lnTo>
                  <a:lnTo>
                    <a:pt x="5199327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762" y="14525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95887" y="0"/>
                  </a:lnTo>
                  <a:lnTo>
                    <a:pt x="5199327" y="0"/>
                  </a:lnTo>
                  <a:lnTo>
                    <a:pt x="5202733" y="335"/>
                  </a:lnTo>
                  <a:lnTo>
                    <a:pt x="5237534" y="20422"/>
                  </a:lnTo>
                  <a:lnTo>
                    <a:pt x="5239444" y="23282"/>
                  </a:lnTo>
                  <a:lnTo>
                    <a:pt x="5241356" y="26142"/>
                  </a:lnTo>
                  <a:lnTo>
                    <a:pt x="5248274" y="52387"/>
                  </a:lnTo>
                  <a:lnTo>
                    <a:pt x="5248274" y="719137"/>
                  </a:lnTo>
                  <a:lnTo>
                    <a:pt x="5239444" y="748242"/>
                  </a:lnTo>
                  <a:lnTo>
                    <a:pt x="5237534" y="751102"/>
                  </a:lnTo>
                  <a:lnTo>
                    <a:pt x="5224991" y="762695"/>
                  </a:lnTo>
                  <a:lnTo>
                    <a:pt x="5222131" y="764606"/>
                  </a:lnTo>
                  <a:lnTo>
                    <a:pt x="5219112" y="766220"/>
                  </a:lnTo>
                  <a:lnTo>
                    <a:pt x="5215934" y="767536"/>
                  </a:lnTo>
                  <a:lnTo>
                    <a:pt x="5212755" y="768853"/>
                  </a:lnTo>
                  <a:lnTo>
                    <a:pt x="5209480" y="769847"/>
                  </a:lnTo>
                  <a:lnTo>
                    <a:pt x="5206106" y="770518"/>
                  </a:lnTo>
                  <a:lnTo>
                    <a:pt x="5202733" y="771189"/>
                  </a:lnTo>
                  <a:lnTo>
                    <a:pt x="5199327" y="771524"/>
                  </a:lnTo>
                  <a:lnTo>
                    <a:pt x="5195887" y="771524"/>
                  </a:lnTo>
                  <a:lnTo>
                    <a:pt x="52387" y="771524"/>
                  </a:lnTo>
                  <a:lnTo>
                    <a:pt x="48947" y="771524"/>
                  </a:lnTo>
                  <a:lnTo>
                    <a:pt x="45540" y="771189"/>
                  </a:lnTo>
                  <a:lnTo>
                    <a:pt x="42167" y="770518"/>
                  </a:lnTo>
                  <a:lnTo>
                    <a:pt x="38793" y="769847"/>
                  </a:lnTo>
                  <a:lnTo>
                    <a:pt x="35517" y="768853"/>
                  </a:lnTo>
                  <a:lnTo>
                    <a:pt x="32339" y="767536"/>
                  </a:lnTo>
                  <a:lnTo>
                    <a:pt x="29161" y="766220"/>
                  </a:lnTo>
                  <a:lnTo>
                    <a:pt x="2671" y="736007"/>
                  </a:lnTo>
                  <a:lnTo>
                    <a:pt x="1006" y="729357"/>
                  </a:lnTo>
                  <a:lnTo>
                    <a:pt x="335" y="725983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4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8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743074"/>
              <a:ext cx="166687" cy="1904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44624" y="1574071"/>
            <a:ext cx="1844039" cy="482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spc="-40" dirty="0">
                <a:solidFill>
                  <a:srgbClr val="93C4FD"/>
                </a:solidFill>
                <a:latin typeface="Segoe UI Symbol"/>
                <a:cs typeface="Segoe UI Symbol"/>
              </a:rPr>
              <a:t>Flexible</a:t>
            </a:r>
            <a:r>
              <a:rPr sz="1350" spc="-5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350" spc="-10" dirty="0">
                <a:solidFill>
                  <a:srgbClr val="93C4FD"/>
                </a:solidFill>
                <a:latin typeface="Segoe UI Symbol"/>
                <a:cs typeface="Segoe UI Symbol"/>
              </a:rPr>
              <a:t>Storage</a:t>
            </a:r>
            <a:endParaRPr sz="1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Local,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S3,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Azure,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Delta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55" dirty="0">
                <a:solidFill>
                  <a:srgbClr val="9CA2AF"/>
                </a:solidFill>
                <a:latin typeface="Gadugi"/>
                <a:cs typeface="Gadugi"/>
              </a:rPr>
              <a:t>Lake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72198" y="1447799"/>
            <a:ext cx="5257800" cy="781050"/>
            <a:chOff x="6172198" y="1447799"/>
            <a:chExt cx="5257800" cy="781050"/>
          </a:xfrm>
        </p:grpSpPr>
        <p:sp>
          <p:nvSpPr>
            <p:cNvPr id="10" name="object 10"/>
            <p:cNvSpPr/>
            <p:nvPr/>
          </p:nvSpPr>
          <p:spPr>
            <a:xfrm>
              <a:off x="6176961" y="14525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5" y="771524"/>
                  </a:moveTo>
                  <a:lnTo>
                    <a:pt x="48948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5199325" y="0"/>
                  </a:lnTo>
                  <a:lnTo>
                    <a:pt x="5235362" y="17776"/>
                  </a:lnTo>
                  <a:lnTo>
                    <a:pt x="5248275" y="48947"/>
                  </a:lnTo>
                  <a:lnTo>
                    <a:pt x="5248275" y="722577"/>
                  </a:lnTo>
                  <a:lnTo>
                    <a:pt x="5230498" y="758613"/>
                  </a:lnTo>
                  <a:lnTo>
                    <a:pt x="5202732" y="771189"/>
                  </a:lnTo>
                  <a:lnTo>
                    <a:pt x="5199325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961" y="14525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0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5195887" y="0"/>
                  </a:lnTo>
                  <a:lnTo>
                    <a:pt x="5199325" y="0"/>
                  </a:lnTo>
                  <a:lnTo>
                    <a:pt x="5202732" y="335"/>
                  </a:lnTo>
                  <a:lnTo>
                    <a:pt x="5206106" y="1006"/>
                  </a:lnTo>
                  <a:lnTo>
                    <a:pt x="5209479" y="1677"/>
                  </a:lnTo>
                  <a:lnTo>
                    <a:pt x="5212756" y="2671"/>
                  </a:lnTo>
                  <a:lnTo>
                    <a:pt x="5215934" y="3987"/>
                  </a:lnTo>
                  <a:lnTo>
                    <a:pt x="5219111" y="5304"/>
                  </a:lnTo>
                  <a:lnTo>
                    <a:pt x="5245603" y="35517"/>
                  </a:lnTo>
                  <a:lnTo>
                    <a:pt x="5247267" y="42167"/>
                  </a:lnTo>
                  <a:lnTo>
                    <a:pt x="5247939" y="45540"/>
                  </a:lnTo>
                  <a:lnTo>
                    <a:pt x="5248275" y="48947"/>
                  </a:lnTo>
                  <a:lnTo>
                    <a:pt x="5248275" y="52387"/>
                  </a:lnTo>
                  <a:lnTo>
                    <a:pt x="5248275" y="719137"/>
                  </a:lnTo>
                  <a:lnTo>
                    <a:pt x="5248275" y="722577"/>
                  </a:lnTo>
                  <a:lnTo>
                    <a:pt x="5247939" y="725983"/>
                  </a:lnTo>
                  <a:lnTo>
                    <a:pt x="5247267" y="729357"/>
                  </a:lnTo>
                  <a:lnTo>
                    <a:pt x="5246596" y="732731"/>
                  </a:lnTo>
                  <a:lnTo>
                    <a:pt x="5224990" y="762695"/>
                  </a:lnTo>
                  <a:lnTo>
                    <a:pt x="5222131" y="764606"/>
                  </a:lnTo>
                  <a:lnTo>
                    <a:pt x="5219111" y="766220"/>
                  </a:lnTo>
                  <a:lnTo>
                    <a:pt x="5215934" y="767536"/>
                  </a:lnTo>
                  <a:lnTo>
                    <a:pt x="5212756" y="768853"/>
                  </a:lnTo>
                  <a:lnTo>
                    <a:pt x="5195887" y="771524"/>
                  </a:lnTo>
                  <a:lnTo>
                    <a:pt x="52388" y="771524"/>
                  </a:lnTo>
                  <a:lnTo>
                    <a:pt x="48948" y="771524"/>
                  </a:lnTo>
                  <a:lnTo>
                    <a:pt x="45540" y="771189"/>
                  </a:lnTo>
                  <a:lnTo>
                    <a:pt x="42167" y="770518"/>
                  </a:lnTo>
                  <a:lnTo>
                    <a:pt x="38792" y="769847"/>
                  </a:lnTo>
                  <a:lnTo>
                    <a:pt x="35517" y="768853"/>
                  </a:lnTo>
                  <a:lnTo>
                    <a:pt x="32339" y="767536"/>
                  </a:lnTo>
                  <a:lnTo>
                    <a:pt x="29160" y="766220"/>
                  </a:lnTo>
                  <a:lnTo>
                    <a:pt x="15343" y="756180"/>
                  </a:lnTo>
                  <a:lnTo>
                    <a:pt x="12910" y="753748"/>
                  </a:lnTo>
                  <a:lnTo>
                    <a:pt x="3987" y="739185"/>
                  </a:lnTo>
                  <a:lnTo>
                    <a:pt x="2670" y="736007"/>
                  </a:lnTo>
                  <a:lnTo>
                    <a:pt x="1677" y="732731"/>
                  </a:lnTo>
                  <a:lnTo>
                    <a:pt x="1006" y="729357"/>
                  </a:lnTo>
                  <a:lnTo>
                    <a:pt x="335" y="725983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4123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7" y="380999"/>
                  </a:lnTo>
                  <a:lnTo>
                    <a:pt x="66241" y="380511"/>
                  </a:lnTo>
                  <a:lnTo>
                    <a:pt x="29705" y="365378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2" y="3885"/>
                  </a:lnTo>
                  <a:lnTo>
                    <a:pt x="71197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4B1C9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374" y="1743074"/>
              <a:ext cx="191653" cy="1916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854825" y="1600641"/>
            <a:ext cx="11601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35" dirty="0">
                <a:solidFill>
                  <a:srgbClr val="C3B4FD"/>
                </a:solidFill>
                <a:latin typeface="Segoe UI Symbol"/>
                <a:cs typeface="Segoe UI Symbol"/>
              </a:rPr>
              <a:t>Semantic</a:t>
            </a:r>
            <a:r>
              <a:rPr sz="1300" spc="-25" dirty="0">
                <a:solidFill>
                  <a:srgbClr val="C3B4FD"/>
                </a:solidFill>
                <a:latin typeface="Segoe UI Symbol"/>
                <a:cs typeface="Segoe UI Symbol"/>
              </a:rPr>
              <a:t> Search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825" y="1826093"/>
            <a:ext cx="15684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Milvus</a:t>
            </a:r>
            <a:r>
              <a:rPr sz="13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vector</a:t>
            </a:r>
            <a:r>
              <a:rPr sz="13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database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1999" y="2381249"/>
            <a:ext cx="5257800" cy="781050"/>
            <a:chOff x="761999" y="2381249"/>
            <a:chExt cx="5257800" cy="781050"/>
          </a:xfrm>
        </p:grpSpPr>
        <p:sp>
          <p:nvSpPr>
            <p:cNvPr id="17" name="object 17"/>
            <p:cNvSpPr/>
            <p:nvPr/>
          </p:nvSpPr>
          <p:spPr>
            <a:xfrm>
              <a:off x="766762" y="238601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7" y="771524"/>
                  </a:moveTo>
                  <a:lnTo>
                    <a:pt x="48947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99327" y="0"/>
                  </a:lnTo>
                  <a:lnTo>
                    <a:pt x="5235362" y="17776"/>
                  </a:lnTo>
                  <a:lnTo>
                    <a:pt x="5248274" y="48947"/>
                  </a:lnTo>
                  <a:lnTo>
                    <a:pt x="5248274" y="722577"/>
                  </a:lnTo>
                  <a:lnTo>
                    <a:pt x="5230497" y="758612"/>
                  </a:lnTo>
                  <a:lnTo>
                    <a:pt x="5202733" y="771189"/>
                  </a:lnTo>
                  <a:lnTo>
                    <a:pt x="5199327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762" y="238601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95887" y="0"/>
                  </a:lnTo>
                  <a:lnTo>
                    <a:pt x="5199327" y="0"/>
                  </a:lnTo>
                  <a:lnTo>
                    <a:pt x="5202733" y="335"/>
                  </a:lnTo>
                  <a:lnTo>
                    <a:pt x="5224991" y="8828"/>
                  </a:lnTo>
                  <a:lnTo>
                    <a:pt x="5227850" y="10739"/>
                  </a:lnTo>
                  <a:lnTo>
                    <a:pt x="5239444" y="23282"/>
                  </a:lnTo>
                  <a:lnTo>
                    <a:pt x="5241356" y="26142"/>
                  </a:lnTo>
                  <a:lnTo>
                    <a:pt x="5242970" y="29161"/>
                  </a:lnTo>
                  <a:lnTo>
                    <a:pt x="5244286" y="32339"/>
                  </a:lnTo>
                  <a:lnTo>
                    <a:pt x="5245602" y="35517"/>
                  </a:lnTo>
                  <a:lnTo>
                    <a:pt x="5248274" y="52387"/>
                  </a:lnTo>
                  <a:lnTo>
                    <a:pt x="5248274" y="719137"/>
                  </a:lnTo>
                  <a:lnTo>
                    <a:pt x="5239444" y="748241"/>
                  </a:lnTo>
                  <a:lnTo>
                    <a:pt x="5237534" y="751102"/>
                  </a:lnTo>
                  <a:lnTo>
                    <a:pt x="5224991" y="762695"/>
                  </a:lnTo>
                  <a:lnTo>
                    <a:pt x="5222131" y="764607"/>
                  </a:lnTo>
                  <a:lnTo>
                    <a:pt x="5219112" y="766220"/>
                  </a:lnTo>
                  <a:lnTo>
                    <a:pt x="5215934" y="767536"/>
                  </a:lnTo>
                  <a:lnTo>
                    <a:pt x="5212755" y="768853"/>
                  </a:lnTo>
                  <a:lnTo>
                    <a:pt x="5209480" y="769846"/>
                  </a:lnTo>
                  <a:lnTo>
                    <a:pt x="5206106" y="770518"/>
                  </a:lnTo>
                  <a:lnTo>
                    <a:pt x="5202733" y="771189"/>
                  </a:lnTo>
                  <a:lnTo>
                    <a:pt x="5199327" y="771524"/>
                  </a:lnTo>
                  <a:lnTo>
                    <a:pt x="5195887" y="771524"/>
                  </a:lnTo>
                  <a:lnTo>
                    <a:pt x="52387" y="771524"/>
                  </a:lnTo>
                  <a:lnTo>
                    <a:pt x="48947" y="771524"/>
                  </a:lnTo>
                  <a:lnTo>
                    <a:pt x="45540" y="771189"/>
                  </a:lnTo>
                  <a:lnTo>
                    <a:pt x="42167" y="770518"/>
                  </a:lnTo>
                  <a:lnTo>
                    <a:pt x="38793" y="769846"/>
                  </a:lnTo>
                  <a:lnTo>
                    <a:pt x="35517" y="768853"/>
                  </a:lnTo>
                  <a:lnTo>
                    <a:pt x="32339" y="767536"/>
                  </a:lnTo>
                  <a:lnTo>
                    <a:pt x="29161" y="766220"/>
                  </a:lnTo>
                  <a:lnTo>
                    <a:pt x="2671" y="736006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3924" y="25812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7E1C1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601" y="2675520"/>
              <a:ext cx="144884" cy="19250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44624" y="2534091"/>
            <a:ext cx="75501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45" dirty="0">
                <a:solidFill>
                  <a:srgbClr val="FBA5A5"/>
                </a:solidFill>
                <a:latin typeface="Segoe UI Symbol"/>
                <a:cs typeface="Segoe UI Symbol"/>
              </a:rPr>
              <a:t>Fast</a:t>
            </a:r>
            <a:r>
              <a:rPr sz="1300" spc="-25" dirty="0">
                <a:solidFill>
                  <a:srgbClr val="FBA5A5"/>
                </a:solidFill>
                <a:latin typeface="Segoe UI Symbol"/>
                <a:cs typeface="Segoe UI Symbol"/>
              </a:rPr>
              <a:t> </a:t>
            </a:r>
            <a:r>
              <a:rPr sz="1300" spc="-30" dirty="0">
                <a:solidFill>
                  <a:srgbClr val="FBA5A5"/>
                </a:solidFill>
                <a:latin typeface="Segoe UI Symbol"/>
                <a:cs typeface="Segoe UI Symbol"/>
              </a:rPr>
              <a:t>Cache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4624" y="2759543"/>
            <a:ext cx="18383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Redis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8.0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quick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CA2AF"/>
                </a:solidFill>
                <a:latin typeface="Gadugi"/>
                <a:cs typeface="Gadugi"/>
              </a:rPr>
              <a:t>retrieval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72198" y="2381249"/>
            <a:ext cx="5257800" cy="781050"/>
            <a:chOff x="6172198" y="2381249"/>
            <a:chExt cx="5257800" cy="781050"/>
          </a:xfrm>
        </p:grpSpPr>
        <p:sp>
          <p:nvSpPr>
            <p:cNvPr id="24" name="object 24"/>
            <p:cNvSpPr/>
            <p:nvPr/>
          </p:nvSpPr>
          <p:spPr>
            <a:xfrm>
              <a:off x="6176961" y="238601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5" y="771524"/>
                  </a:moveTo>
                  <a:lnTo>
                    <a:pt x="48948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5199325" y="0"/>
                  </a:lnTo>
                  <a:lnTo>
                    <a:pt x="5235362" y="17776"/>
                  </a:lnTo>
                  <a:lnTo>
                    <a:pt x="5248275" y="48947"/>
                  </a:lnTo>
                  <a:lnTo>
                    <a:pt x="5248275" y="722577"/>
                  </a:lnTo>
                  <a:lnTo>
                    <a:pt x="5230498" y="758612"/>
                  </a:lnTo>
                  <a:lnTo>
                    <a:pt x="5202732" y="771189"/>
                  </a:lnTo>
                  <a:lnTo>
                    <a:pt x="5199325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6961" y="238601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0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0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5195887" y="0"/>
                  </a:lnTo>
                  <a:lnTo>
                    <a:pt x="5199325" y="0"/>
                  </a:lnTo>
                  <a:lnTo>
                    <a:pt x="5202732" y="335"/>
                  </a:lnTo>
                  <a:lnTo>
                    <a:pt x="5206106" y="1006"/>
                  </a:lnTo>
                  <a:lnTo>
                    <a:pt x="5209479" y="1677"/>
                  </a:lnTo>
                  <a:lnTo>
                    <a:pt x="5212756" y="2671"/>
                  </a:lnTo>
                  <a:lnTo>
                    <a:pt x="5215934" y="3987"/>
                  </a:lnTo>
                  <a:lnTo>
                    <a:pt x="5219111" y="5303"/>
                  </a:lnTo>
                  <a:lnTo>
                    <a:pt x="5222131" y="6917"/>
                  </a:lnTo>
                  <a:lnTo>
                    <a:pt x="5224991" y="8828"/>
                  </a:lnTo>
                  <a:lnTo>
                    <a:pt x="5227851" y="10739"/>
                  </a:lnTo>
                  <a:lnTo>
                    <a:pt x="5247267" y="42167"/>
                  </a:lnTo>
                  <a:lnTo>
                    <a:pt x="5247939" y="45540"/>
                  </a:lnTo>
                  <a:lnTo>
                    <a:pt x="5248275" y="48947"/>
                  </a:lnTo>
                  <a:lnTo>
                    <a:pt x="5248275" y="52387"/>
                  </a:lnTo>
                  <a:lnTo>
                    <a:pt x="5248275" y="719137"/>
                  </a:lnTo>
                  <a:lnTo>
                    <a:pt x="5248275" y="722577"/>
                  </a:lnTo>
                  <a:lnTo>
                    <a:pt x="5247939" y="725983"/>
                  </a:lnTo>
                  <a:lnTo>
                    <a:pt x="5247267" y="729357"/>
                  </a:lnTo>
                  <a:lnTo>
                    <a:pt x="5246596" y="732731"/>
                  </a:lnTo>
                  <a:lnTo>
                    <a:pt x="5224990" y="762695"/>
                  </a:lnTo>
                  <a:lnTo>
                    <a:pt x="5222131" y="764607"/>
                  </a:lnTo>
                  <a:lnTo>
                    <a:pt x="5219111" y="766220"/>
                  </a:lnTo>
                  <a:lnTo>
                    <a:pt x="5215934" y="767536"/>
                  </a:lnTo>
                  <a:lnTo>
                    <a:pt x="5212756" y="768853"/>
                  </a:lnTo>
                  <a:lnTo>
                    <a:pt x="5209479" y="769846"/>
                  </a:lnTo>
                  <a:lnTo>
                    <a:pt x="5206106" y="770518"/>
                  </a:lnTo>
                  <a:lnTo>
                    <a:pt x="5202732" y="771189"/>
                  </a:lnTo>
                  <a:lnTo>
                    <a:pt x="5199325" y="771524"/>
                  </a:lnTo>
                  <a:lnTo>
                    <a:pt x="5195887" y="771524"/>
                  </a:lnTo>
                  <a:lnTo>
                    <a:pt x="52388" y="771524"/>
                  </a:lnTo>
                  <a:lnTo>
                    <a:pt x="48948" y="771524"/>
                  </a:lnTo>
                  <a:lnTo>
                    <a:pt x="45540" y="771189"/>
                  </a:lnTo>
                  <a:lnTo>
                    <a:pt x="42167" y="770518"/>
                  </a:lnTo>
                  <a:lnTo>
                    <a:pt x="38792" y="769846"/>
                  </a:lnTo>
                  <a:lnTo>
                    <a:pt x="35517" y="768853"/>
                  </a:lnTo>
                  <a:lnTo>
                    <a:pt x="32339" y="767536"/>
                  </a:lnTo>
                  <a:lnTo>
                    <a:pt x="29160" y="766220"/>
                  </a:lnTo>
                  <a:lnTo>
                    <a:pt x="15343" y="756180"/>
                  </a:lnTo>
                  <a:lnTo>
                    <a:pt x="12910" y="753748"/>
                  </a:lnTo>
                  <a:lnTo>
                    <a:pt x="3987" y="739184"/>
                  </a:lnTo>
                  <a:lnTo>
                    <a:pt x="2670" y="736006"/>
                  </a:lnTo>
                  <a:lnTo>
                    <a:pt x="1677" y="732731"/>
                  </a:lnTo>
                  <a:lnTo>
                    <a:pt x="1006" y="729357"/>
                  </a:lnTo>
                  <a:lnTo>
                    <a:pt x="335" y="725983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4123" y="25812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7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2" y="3885"/>
                  </a:lnTo>
                  <a:lnTo>
                    <a:pt x="71197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054E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9374" y="2676524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854825" y="2534091"/>
            <a:ext cx="9309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6EE7B6"/>
                </a:solidFill>
                <a:latin typeface="Segoe UI Symbol"/>
                <a:cs typeface="Segoe UI Symbol"/>
              </a:rPr>
              <a:t>AI</a:t>
            </a:r>
            <a:r>
              <a:rPr sz="1300" spc="-80" dirty="0">
                <a:solidFill>
                  <a:srgbClr val="6EE7B6"/>
                </a:solidFill>
                <a:latin typeface="Segoe UI Symbol"/>
                <a:cs typeface="Segoe UI Symbol"/>
              </a:rPr>
              <a:t> </a:t>
            </a:r>
            <a:r>
              <a:rPr sz="1300" spc="-25" dirty="0">
                <a:solidFill>
                  <a:srgbClr val="6EE7B6"/>
                </a:solidFill>
                <a:latin typeface="Segoe UI Symbol"/>
                <a:cs typeface="Segoe UI Symbol"/>
              </a:rPr>
              <a:t>Evaluation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4825" y="2759543"/>
            <a:ext cx="279844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OpenAI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LLMs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CA2AF"/>
                </a:solidFill>
                <a:latin typeface="Gadugi"/>
                <a:cs typeface="Gadugi"/>
              </a:rPr>
              <a:t>(v1.x),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LangChain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LLMChain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1999" y="3314699"/>
            <a:ext cx="5257800" cy="781050"/>
            <a:chOff x="761999" y="3314699"/>
            <a:chExt cx="5257800" cy="781050"/>
          </a:xfrm>
        </p:grpSpPr>
        <p:sp>
          <p:nvSpPr>
            <p:cNvPr id="31" name="object 31"/>
            <p:cNvSpPr/>
            <p:nvPr/>
          </p:nvSpPr>
          <p:spPr>
            <a:xfrm>
              <a:off x="766762" y="33194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7" y="771524"/>
                  </a:moveTo>
                  <a:lnTo>
                    <a:pt x="48947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99327" y="0"/>
                  </a:lnTo>
                  <a:lnTo>
                    <a:pt x="5235362" y="17775"/>
                  </a:lnTo>
                  <a:lnTo>
                    <a:pt x="5248274" y="48947"/>
                  </a:lnTo>
                  <a:lnTo>
                    <a:pt x="5248274" y="722577"/>
                  </a:lnTo>
                  <a:lnTo>
                    <a:pt x="5230497" y="758612"/>
                  </a:lnTo>
                  <a:lnTo>
                    <a:pt x="5202733" y="771189"/>
                  </a:lnTo>
                  <a:lnTo>
                    <a:pt x="5199327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6762" y="33194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95887" y="0"/>
                  </a:lnTo>
                  <a:lnTo>
                    <a:pt x="5199327" y="0"/>
                  </a:lnTo>
                  <a:lnTo>
                    <a:pt x="5202733" y="335"/>
                  </a:lnTo>
                  <a:lnTo>
                    <a:pt x="5206106" y="1006"/>
                  </a:lnTo>
                  <a:lnTo>
                    <a:pt x="5209480" y="1677"/>
                  </a:lnTo>
                  <a:lnTo>
                    <a:pt x="5212755" y="2671"/>
                  </a:lnTo>
                  <a:lnTo>
                    <a:pt x="5215934" y="3987"/>
                  </a:lnTo>
                  <a:lnTo>
                    <a:pt x="5219112" y="5303"/>
                  </a:lnTo>
                  <a:lnTo>
                    <a:pt x="5222131" y="6917"/>
                  </a:lnTo>
                  <a:lnTo>
                    <a:pt x="5224991" y="8828"/>
                  </a:lnTo>
                  <a:lnTo>
                    <a:pt x="5227850" y="10739"/>
                  </a:lnTo>
                  <a:lnTo>
                    <a:pt x="5230497" y="12911"/>
                  </a:lnTo>
                  <a:lnTo>
                    <a:pt x="5232930" y="15343"/>
                  </a:lnTo>
                  <a:lnTo>
                    <a:pt x="5235362" y="17775"/>
                  </a:lnTo>
                  <a:lnTo>
                    <a:pt x="5237534" y="20421"/>
                  </a:lnTo>
                  <a:lnTo>
                    <a:pt x="5239444" y="23282"/>
                  </a:lnTo>
                  <a:lnTo>
                    <a:pt x="5241356" y="26142"/>
                  </a:lnTo>
                  <a:lnTo>
                    <a:pt x="5248274" y="52387"/>
                  </a:lnTo>
                  <a:lnTo>
                    <a:pt x="5248274" y="719137"/>
                  </a:lnTo>
                  <a:lnTo>
                    <a:pt x="5239444" y="748242"/>
                  </a:lnTo>
                  <a:lnTo>
                    <a:pt x="5237534" y="751102"/>
                  </a:lnTo>
                  <a:lnTo>
                    <a:pt x="5202733" y="771189"/>
                  </a:lnTo>
                  <a:lnTo>
                    <a:pt x="5195887" y="771524"/>
                  </a:lnTo>
                  <a:lnTo>
                    <a:pt x="52387" y="771524"/>
                  </a:lnTo>
                  <a:lnTo>
                    <a:pt x="15343" y="756180"/>
                  </a:lnTo>
                  <a:lnTo>
                    <a:pt x="8828" y="748242"/>
                  </a:lnTo>
                  <a:lnTo>
                    <a:pt x="6917" y="745382"/>
                  </a:lnTo>
                  <a:lnTo>
                    <a:pt x="5303" y="742363"/>
                  </a:lnTo>
                  <a:lnTo>
                    <a:pt x="3987" y="739185"/>
                  </a:lnTo>
                  <a:lnTo>
                    <a:pt x="2671" y="736007"/>
                  </a:lnTo>
                  <a:lnTo>
                    <a:pt x="1677" y="732731"/>
                  </a:lnTo>
                  <a:lnTo>
                    <a:pt x="1006" y="729357"/>
                  </a:lnTo>
                  <a:lnTo>
                    <a:pt x="335" y="725983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3924" y="35147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649" y="3621616"/>
              <a:ext cx="209549" cy="16298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444624" y="3467541"/>
            <a:ext cx="16802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30" dirty="0">
                <a:solidFill>
                  <a:srgbClr val="FBD34D"/>
                </a:solidFill>
                <a:latin typeface="Segoe UI Symbol"/>
                <a:cs typeface="Segoe UI Symbol"/>
              </a:rPr>
              <a:t>Workflow</a:t>
            </a:r>
            <a:r>
              <a:rPr sz="1300" spc="-35" dirty="0">
                <a:solidFill>
                  <a:srgbClr val="FBD34D"/>
                </a:solidFill>
                <a:latin typeface="Segoe UI Symbol"/>
                <a:cs typeface="Segoe UI Symbol"/>
              </a:rPr>
              <a:t> </a:t>
            </a:r>
            <a:r>
              <a:rPr sz="1300" spc="-30" dirty="0">
                <a:solidFill>
                  <a:srgbClr val="FBD34D"/>
                </a:solidFill>
                <a:latin typeface="Segoe UI Symbol"/>
                <a:cs typeface="Segoe UI Symbol"/>
              </a:rPr>
              <a:t>Orchestration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44624" y="3692993"/>
            <a:ext cx="22694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LangGraph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StateGraph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workflows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72198" y="3314699"/>
            <a:ext cx="5257800" cy="781050"/>
            <a:chOff x="6172198" y="3314699"/>
            <a:chExt cx="5257800" cy="781050"/>
          </a:xfrm>
        </p:grpSpPr>
        <p:sp>
          <p:nvSpPr>
            <p:cNvPr id="38" name="object 38"/>
            <p:cNvSpPr/>
            <p:nvPr/>
          </p:nvSpPr>
          <p:spPr>
            <a:xfrm>
              <a:off x="6176961" y="33194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5199325" y="771524"/>
                  </a:moveTo>
                  <a:lnTo>
                    <a:pt x="48948" y="771524"/>
                  </a:lnTo>
                  <a:lnTo>
                    <a:pt x="45540" y="771189"/>
                  </a:lnTo>
                  <a:lnTo>
                    <a:pt x="10739" y="751102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5199325" y="0"/>
                  </a:lnTo>
                  <a:lnTo>
                    <a:pt x="5235362" y="17775"/>
                  </a:lnTo>
                  <a:lnTo>
                    <a:pt x="5248275" y="48947"/>
                  </a:lnTo>
                  <a:lnTo>
                    <a:pt x="5248275" y="722577"/>
                  </a:lnTo>
                  <a:lnTo>
                    <a:pt x="5230498" y="758612"/>
                  </a:lnTo>
                  <a:lnTo>
                    <a:pt x="5202732" y="771189"/>
                  </a:lnTo>
                  <a:lnTo>
                    <a:pt x="5199325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76961" y="3319462"/>
              <a:ext cx="5248275" cy="771525"/>
            </a:xfrm>
            <a:custGeom>
              <a:avLst/>
              <a:gdLst/>
              <a:ahLst/>
              <a:cxnLst/>
              <a:rect l="l" t="t" r="r" b="b"/>
              <a:pathLst>
                <a:path w="52482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0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0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5195887" y="0"/>
                  </a:lnTo>
                  <a:lnTo>
                    <a:pt x="5199325" y="0"/>
                  </a:lnTo>
                  <a:lnTo>
                    <a:pt x="5202732" y="335"/>
                  </a:lnTo>
                  <a:lnTo>
                    <a:pt x="5206106" y="1006"/>
                  </a:lnTo>
                  <a:lnTo>
                    <a:pt x="5209479" y="1677"/>
                  </a:lnTo>
                  <a:lnTo>
                    <a:pt x="5212756" y="2671"/>
                  </a:lnTo>
                  <a:lnTo>
                    <a:pt x="5215934" y="3987"/>
                  </a:lnTo>
                  <a:lnTo>
                    <a:pt x="5219111" y="5303"/>
                  </a:lnTo>
                  <a:lnTo>
                    <a:pt x="5222131" y="6917"/>
                  </a:lnTo>
                  <a:lnTo>
                    <a:pt x="5224991" y="8828"/>
                  </a:lnTo>
                  <a:lnTo>
                    <a:pt x="5227851" y="10739"/>
                  </a:lnTo>
                  <a:lnTo>
                    <a:pt x="5230498" y="12911"/>
                  </a:lnTo>
                  <a:lnTo>
                    <a:pt x="5232930" y="15343"/>
                  </a:lnTo>
                  <a:lnTo>
                    <a:pt x="5235362" y="17775"/>
                  </a:lnTo>
                  <a:lnTo>
                    <a:pt x="5237533" y="20421"/>
                  </a:lnTo>
                  <a:lnTo>
                    <a:pt x="5239444" y="23282"/>
                  </a:lnTo>
                  <a:lnTo>
                    <a:pt x="5241354" y="26142"/>
                  </a:lnTo>
                  <a:lnTo>
                    <a:pt x="5247267" y="42166"/>
                  </a:lnTo>
                  <a:lnTo>
                    <a:pt x="5247939" y="45540"/>
                  </a:lnTo>
                  <a:lnTo>
                    <a:pt x="5248275" y="48947"/>
                  </a:lnTo>
                  <a:lnTo>
                    <a:pt x="5248275" y="52387"/>
                  </a:lnTo>
                  <a:lnTo>
                    <a:pt x="5248275" y="719137"/>
                  </a:lnTo>
                  <a:lnTo>
                    <a:pt x="5248275" y="722577"/>
                  </a:lnTo>
                  <a:lnTo>
                    <a:pt x="5247939" y="725983"/>
                  </a:lnTo>
                  <a:lnTo>
                    <a:pt x="5247267" y="729357"/>
                  </a:lnTo>
                  <a:lnTo>
                    <a:pt x="5246596" y="732731"/>
                  </a:lnTo>
                  <a:lnTo>
                    <a:pt x="5224990" y="762695"/>
                  </a:lnTo>
                  <a:lnTo>
                    <a:pt x="5222131" y="764606"/>
                  </a:lnTo>
                  <a:lnTo>
                    <a:pt x="5195887" y="771524"/>
                  </a:lnTo>
                  <a:lnTo>
                    <a:pt x="52388" y="771524"/>
                  </a:lnTo>
                  <a:lnTo>
                    <a:pt x="48948" y="771524"/>
                  </a:lnTo>
                  <a:lnTo>
                    <a:pt x="45540" y="771189"/>
                  </a:lnTo>
                  <a:lnTo>
                    <a:pt x="42167" y="770518"/>
                  </a:lnTo>
                  <a:lnTo>
                    <a:pt x="38792" y="769846"/>
                  </a:lnTo>
                  <a:lnTo>
                    <a:pt x="35517" y="768853"/>
                  </a:lnTo>
                  <a:lnTo>
                    <a:pt x="32339" y="767536"/>
                  </a:lnTo>
                  <a:lnTo>
                    <a:pt x="29160" y="766220"/>
                  </a:lnTo>
                  <a:lnTo>
                    <a:pt x="15343" y="756180"/>
                  </a:lnTo>
                  <a:lnTo>
                    <a:pt x="12910" y="753748"/>
                  </a:lnTo>
                  <a:lnTo>
                    <a:pt x="10739" y="751102"/>
                  </a:lnTo>
                  <a:lnTo>
                    <a:pt x="8828" y="748242"/>
                  </a:lnTo>
                  <a:lnTo>
                    <a:pt x="6917" y="745382"/>
                  </a:lnTo>
                  <a:lnTo>
                    <a:pt x="5304" y="742363"/>
                  </a:lnTo>
                  <a:lnTo>
                    <a:pt x="3987" y="739185"/>
                  </a:lnTo>
                  <a:lnTo>
                    <a:pt x="2670" y="736007"/>
                  </a:lnTo>
                  <a:lnTo>
                    <a:pt x="1677" y="732731"/>
                  </a:lnTo>
                  <a:lnTo>
                    <a:pt x="1006" y="729357"/>
                  </a:lnTo>
                  <a:lnTo>
                    <a:pt x="335" y="725983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34123" y="35147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9803" y="380999"/>
                  </a:moveTo>
                  <a:lnTo>
                    <a:pt x="71197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2" y="3885"/>
                  </a:lnTo>
                  <a:lnTo>
                    <a:pt x="71197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9374" y="3621880"/>
              <a:ext cx="190499" cy="16668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854825" y="3440970"/>
            <a:ext cx="1848485" cy="482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spc="-65" dirty="0">
                <a:solidFill>
                  <a:srgbClr val="A5B4FB"/>
                </a:solidFill>
                <a:latin typeface="Segoe UI Symbol"/>
                <a:cs typeface="Segoe UI Symbol"/>
              </a:rPr>
              <a:t>Async</a:t>
            </a:r>
            <a:r>
              <a:rPr sz="1350" spc="-20" dirty="0">
                <a:solidFill>
                  <a:srgbClr val="A5B4FB"/>
                </a:solidFill>
                <a:latin typeface="Segoe UI Symbol"/>
                <a:cs typeface="Segoe UI Symbol"/>
              </a:rPr>
              <a:t> </a:t>
            </a:r>
            <a:r>
              <a:rPr sz="1350" spc="-235" dirty="0">
                <a:solidFill>
                  <a:srgbClr val="A5B4FB"/>
                </a:solidFill>
                <a:latin typeface="Segoe UI Symbol"/>
                <a:cs typeface="Segoe UI Symbol"/>
              </a:rPr>
              <a:t>&amp;</a:t>
            </a:r>
            <a:r>
              <a:rPr sz="1350" spc="-20" dirty="0">
                <a:solidFill>
                  <a:srgbClr val="A5B4FB"/>
                </a:solidFill>
                <a:latin typeface="Segoe UI Symbol"/>
                <a:cs typeface="Segoe UI Symbol"/>
              </a:rPr>
              <a:t> </a:t>
            </a:r>
            <a:r>
              <a:rPr sz="1350" spc="-10" dirty="0">
                <a:solidFill>
                  <a:srgbClr val="A5B4FB"/>
                </a:solidFill>
                <a:latin typeface="Segoe UI Symbol"/>
                <a:cs typeface="Segoe UI Symbol"/>
              </a:rPr>
              <a:t>Scalable</a:t>
            </a:r>
            <a:endParaRPr sz="1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FastAPI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20" dirty="0">
                <a:solidFill>
                  <a:srgbClr val="9CA2AF"/>
                </a:solidFill>
                <a:latin typeface="Gadugi"/>
                <a:cs typeface="Gadugi"/>
              </a:rPr>
              <a:t>+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Hypercorn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CA2AF"/>
                </a:solidFill>
                <a:latin typeface="Gadugi"/>
                <a:cs typeface="Gadugi"/>
              </a:rPr>
              <a:t>server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61999" y="4248149"/>
            <a:ext cx="10668000" cy="781050"/>
            <a:chOff x="761999" y="4248149"/>
            <a:chExt cx="10668000" cy="781050"/>
          </a:xfrm>
        </p:grpSpPr>
        <p:sp>
          <p:nvSpPr>
            <p:cNvPr id="44" name="object 44"/>
            <p:cNvSpPr/>
            <p:nvPr/>
          </p:nvSpPr>
          <p:spPr>
            <a:xfrm>
              <a:off x="766762" y="4252912"/>
              <a:ext cx="10658475" cy="771525"/>
            </a:xfrm>
            <a:custGeom>
              <a:avLst/>
              <a:gdLst/>
              <a:ahLst/>
              <a:cxnLst/>
              <a:rect l="l" t="t" r="r" b="b"/>
              <a:pathLst>
                <a:path w="10658475" h="771525">
                  <a:moveTo>
                    <a:pt x="10609524" y="771524"/>
                  </a:moveTo>
                  <a:lnTo>
                    <a:pt x="48947" y="771524"/>
                  </a:lnTo>
                  <a:lnTo>
                    <a:pt x="45540" y="771188"/>
                  </a:lnTo>
                  <a:lnTo>
                    <a:pt x="10739" y="751101"/>
                  </a:lnTo>
                  <a:lnTo>
                    <a:pt x="0" y="722577"/>
                  </a:lnTo>
                  <a:lnTo>
                    <a:pt x="0" y="719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09524" y="0"/>
                  </a:lnTo>
                  <a:lnTo>
                    <a:pt x="10645561" y="17775"/>
                  </a:lnTo>
                  <a:lnTo>
                    <a:pt x="10658474" y="48947"/>
                  </a:lnTo>
                  <a:lnTo>
                    <a:pt x="10658474" y="722577"/>
                  </a:lnTo>
                  <a:lnTo>
                    <a:pt x="10640697" y="758612"/>
                  </a:lnTo>
                  <a:lnTo>
                    <a:pt x="10612931" y="771188"/>
                  </a:lnTo>
                  <a:lnTo>
                    <a:pt x="10609524" y="771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6762" y="4252912"/>
              <a:ext cx="10658475" cy="771525"/>
            </a:xfrm>
            <a:custGeom>
              <a:avLst/>
              <a:gdLst/>
              <a:ahLst/>
              <a:cxnLst/>
              <a:rect l="l" t="t" r="r" b="b"/>
              <a:pathLst>
                <a:path w="10658475" h="771525">
                  <a:moveTo>
                    <a:pt x="0" y="719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06086" y="0"/>
                  </a:lnTo>
                  <a:lnTo>
                    <a:pt x="10609524" y="0"/>
                  </a:lnTo>
                  <a:lnTo>
                    <a:pt x="10612931" y="335"/>
                  </a:lnTo>
                  <a:lnTo>
                    <a:pt x="10616305" y="1006"/>
                  </a:lnTo>
                  <a:lnTo>
                    <a:pt x="10619678" y="1677"/>
                  </a:lnTo>
                  <a:lnTo>
                    <a:pt x="10622955" y="2671"/>
                  </a:lnTo>
                  <a:lnTo>
                    <a:pt x="10626133" y="3987"/>
                  </a:lnTo>
                  <a:lnTo>
                    <a:pt x="10629310" y="5303"/>
                  </a:lnTo>
                  <a:lnTo>
                    <a:pt x="10655802" y="35517"/>
                  </a:lnTo>
                  <a:lnTo>
                    <a:pt x="10657466" y="42166"/>
                  </a:lnTo>
                  <a:lnTo>
                    <a:pt x="10658138" y="45540"/>
                  </a:lnTo>
                  <a:lnTo>
                    <a:pt x="10658474" y="48947"/>
                  </a:lnTo>
                  <a:lnTo>
                    <a:pt x="10658474" y="52387"/>
                  </a:lnTo>
                  <a:lnTo>
                    <a:pt x="10658474" y="719137"/>
                  </a:lnTo>
                  <a:lnTo>
                    <a:pt x="10658474" y="722577"/>
                  </a:lnTo>
                  <a:lnTo>
                    <a:pt x="10658138" y="725984"/>
                  </a:lnTo>
                  <a:lnTo>
                    <a:pt x="10657466" y="729357"/>
                  </a:lnTo>
                  <a:lnTo>
                    <a:pt x="10656795" y="732730"/>
                  </a:lnTo>
                  <a:lnTo>
                    <a:pt x="10635189" y="762695"/>
                  </a:lnTo>
                  <a:lnTo>
                    <a:pt x="10632330" y="764606"/>
                  </a:lnTo>
                  <a:lnTo>
                    <a:pt x="10629310" y="766219"/>
                  </a:lnTo>
                  <a:lnTo>
                    <a:pt x="10626133" y="767536"/>
                  </a:lnTo>
                  <a:lnTo>
                    <a:pt x="10622955" y="768852"/>
                  </a:lnTo>
                  <a:lnTo>
                    <a:pt x="10619678" y="769846"/>
                  </a:lnTo>
                  <a:lnTo>
                    <a:pt x="10616305" y="770517"/>
                  </a:lnTo>
                  <a:lnTo>
                    <a:pt x="10612931" y="771188"/>
                  </a:lnTo>
                  <a:lnTo>
                    <a:pt x="10609524" y="771524"/>
                  </a:lnTo>
                  <a:lnTo>
                    <a:pt x="10606086" y="771524"/>
                  </a:lnTo>
                  <a:lnTo>
                    <a:pt x="52387" y="771524"/>
                  </a:lnTo>
                  <a:lnTo>
                    <a:pt x="48947" y="771524"/>
                  </a:lnTo>
                  <a:lnTo>
                    <a:pt x="45540" y="771188"/>
                  </a:lnTo>
                  <a:lnTo>
                    <a:pt x="42167" y="770517"/>
                  </a:lnTo>
                  <a:lnTo>
                    <a:pt x="38793" y="769847"/>
                  </a:lnTo>
                  <a:lnTo>
                    <a:pt x="23282" y="762695"/>
                  </a:lnTo>
                  <a:lnTo>
                    <a:pt x="20422" y="760784"/>
                  </a:lnTo>
                  <a:lnTo>
                    <a:pt x="17776" y="758612"/>
                  </a:lnTo>
                  <a:lnTo>
                    <a:pt x="15343" y="756180"/>
                  </a:lnTo>
                  <a:lnTo>
                    <a:pt x="12911" y="753748"/>
                  </a:lnTo>
                  <a:lnTo>
                    <a:pt x="10739" y="751101"/>
                  </a:lnTo>
                  <a:lnTo>
                    <a:pt x="8828" y="748241"/>
                  </a:lnTo>
                  <a:lnTo>
                    <a:pt x="6917" y="745381"/>
                  </a:lnTo>
                  <a:lnTo>
                    <a:pt x="1006" y="729357"/>
                  </a:lnTo>
                  <a:lnTo>
                    <a:pt x="335" y="725984"/>
                  </a:lnTo>
                  <a:lnTo>
                    <a:pt x="0" y="722577"/>
                  </a:lnTo>
                  <a:lnTo>
                    <a:pt x="0" y="719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522" y="4553938"/>
              <a:ext cx="210677" cy="16527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444624" y="4374420"/>
            <a:ext cx="3124835" cy="482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spc="-55" dirty="0">
                <a:solidFill>
                  <a:srgbClr val="C8D0D9"/>
                </a:solidFill>
                <a:latin typeface="Segoe UI Symbol"/>
                <a:cs typeface="Segoe UI Symbol"/>
              </a:rPr>
              <a:t>CLI</a:t>
            </a:r>
            <a:r>
              <a:rPr sz="1350" spc="-40" dirty="0">
                <a:solidFill>
                  <a:srgbClr val="C8D0D9"/>
                </a:solidFill>
                <a:latin typeface="Segoe UI Symbol"/>
                <a:cs typeface="Segoe UI Symbol"/>
              </a:rPr>
              <a:t> </a:t>
            </a:r>
            <a:r>
              <a:rPr sz="1350" spc="-10" dirty="0">
                <a:solidFill>
                  <a:srgbClr val="C8D0D9"/>
                </a:solidFill>
                <a:latin typeface="Segoe UI Symbol"/>
                <a:cs typeface="Segoe UI Symbol"/>
              </a:rPr>
              <a:t>Utility</a:t>
            </a:r>
            <a:endParaRPr sz="1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Batch/parallel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reindexing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with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resume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9CA2AF"/>
                </a:solidFill>
                <a:latin typeface="Gadugi"/>
                <a:cs typeface="Gadugi"/>
              </a:rPr>
              <a:t>support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49" name="object 49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6286499"/>
            <a:ext cx="12192000" cy="571500"/>
            <a:chOff x="0" y="6286499"/>
            <a:chExt cx="12192000" cy="571500"/>
          </a:xfrm>
        </p:grpSpPr>
        <p:sp>
          <p:nvSpPr>
            <p:cNvPr id="52" name="object 52"/>
            <p:cNvSpPr/>
            <p:nvPr/>
          </p:nvSpPr>
          <p:spPr>
            <a:xfrm>
              <a:off x="0" y="62864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8824" y="6498354"/>
              <a:ext cx="142874" cy="13979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4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130" dirty="0"/>
              <a:t>System</a:t>
            </a:r>
            <a:r>
              <a:rPr sz="2900" spc="-65" dirty="0"/>
              <a:t> </a:t>
            </a:r>
            <a:r>
              <a:rPr spc="-125" dirty="0">
                <a:solidFill>
                  <a:srgbClr val="58A6FF"/>
                </a:solidFill>
              </a:rPr>
              <a:t>Architecture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371599"/>
            <a:ext cx="3047999" cy="3019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9" y="4238625"/>
            <a:ext cx="171449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59550" y="4178768"/>
            <a:ext cx="311658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FFFFFF"/>
                </a:solidFill>
                <a:latin typeface="Gadugi"/>
                <a:cs typeface="Gadugi"/>
              </a:rPr>
              <a:t>LangGraph</a:t>
            </a:r>
            <a:r>
              <a:rPr sz="1350" spc="-1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C8D0D9"/>
                </a:solidFill>
                <a:latin typeface="Gadugi"/>
                <a:cs typeface="Gadugi"/>
              </a:rPr>
              <a:t>stateful</a:t>
            </a:r>
            <a:r>
              <a:rPr sz="1350" spc="-1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workflow</a:t>
            </a:r>
            <a:r>
              <a:rPr sz="1350" spc="-1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orchestration</a:t>
            </a:r>
            <a:endParaRPr sz="1350">
              <a:latin typeface="Gadugi"/>
              <a:cs typeface="Gadug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4610100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4559768"/>
            <a:ext cx="373697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FFFFFF"/>
                </a:solidFill>
                <a:latin typeface="Gadugi"/>
                <a:cs typeface="Gadugi"/>
              </a:rPr>
              <a:t>OpenAI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120" dirty="0">
                <a:solidFill>
                  <a:srgbClr val="FFFFFF"/>
                </a:solidFill>
                <a:latin typeface="Gadugi"/>
                <a:cs typeface="Gadugi"/>
              </a:rPr>
              <a:t>+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Gadugi"/>
                <a:cs typeface="Gadugi"/>
              </a:rPr>
              <a:t>LangChain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for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C8D0D9"/>
                </a:solidFill>
                <a:latin typeface="Gadugi"/>
                <a:cs typeface="Gadugi"/>
              </a:rPr>
              <a:t>embeddings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C8D0D9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C8D0D9"/>
                </a:solidFill>
                <a:latin typeface="Gadugi"/>
                <a:cs typeface="Gadugi"/>
              </a:rPr>
              <a:t>summarization</a:t>
            </a:r>
            <a:endParaRPr sz="1350">
              <a:latin typeface="Gadugi"/>
              <a:cs typeface="Gadug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499" y="4610100"/>
            <a:ext cx="153322" cy="1533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40500" y="4559768"/>
            <a:ext cx="31838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FFFFFF"/>
                </a:solidFill>
                <a:latin typeface="Gadugi"/>
                <a:cs typeface="Gadugi"/>
              </a:rPr>
              <a:t>Milvus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120" dirty="0">
                <a:solidFill>
                  <a:srgbClr val="FFFFFF"/>
                </a:solidFill>
                <a:latin typeface="Gadugi"/>
                <a:cs typeface="Gadugi"/>
              </a:rPr>
              <a:t>+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FFFFFF"/>
                </a:solidFill>
                <a:latin typeface="Gadugi"/>
                <a:cs typeface="Gadugi"/>
              </a:rPr>
              <a:t>Redis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C8D0D9"/>
                </a:solidFill>
                <a:latin typeface="Gadugi"/>
                <a:cs typeface="Gadugi"/>
              </a:rPr>
              <a:t>semantic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C8D0D9"/>
                </a:solidFill>
                <a:latin typeface="Gadugi"/>
                <a:cs typeface="Gadugi"/>
              </a:rPr>
              <a:t>retrieval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C8D0D9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C8D0D9"/>
                </a:solidFill>
                <a:latin typeface="Gadugi"/>
                <a:cs typeface="Gadugi"/>
              </a:rPr>
              <a:t>caching</a:t>
            </a:r>
            <a:endParaRPr sz="1350">
              <a:latin typeface="Gadugi"/>
              <a:cs typeface="Gadug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077" y="4999702"/>
            <a:ext cx="172372" cy="1352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5050" y="4940768"/>
            <a:ext cx="3060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FFFFFF"/>
                </a:solidFill>
                <a:latin typeface="Gadugi"/>
                <a:cs typeface="Gadugi"/>
              </a:rPr>
              <a:t>CLI</a:t>
            </a:r>
            <a:r>
              <a:rPr sz="1350" spc="-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Gadugi"/>
                <a:cs typeface="Gadugi"/>
              </a:rPr>
              <a:t>utility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for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batch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C8D0D9"/>
                </a:solidFill>
                <a:latin typeface="Gadugi"/>
                <a:cs typeface="Gadugi"/>
              </a:rPr>
              <a:t>operations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C8D0D9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C8D0D9"/>
                </a:solidFill>
                <a:latin typeface="Gadugi"/>
                <a:cs typeface="Gadugi"/>
              </a:rPr>
              <a:t>admin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50" dirty="0">
                <a:solidFill>
                  <a:srgbClr val="C8D0D9"/>
                </a:solidFill>
                <a:latin typeface="Gadugi"/>
                <a:cs typeface="Gadugi"/>
              </a:rPr>
              <a:t>tasks</a:t>
            </a:r>
            <a:endParaRPr sz="1350">
              <a:latin typeface="Gadugi"/>
              <a:cs typeface="Gadug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499" y="4991099"/>
            <a:ext cx="13334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21450" y="4940768"/>
            <a:ext cx="256921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FFFFFF"/>
                </a:solidFill>
                <a:latin typeface="Gadugi"/>
                <a:cs typeface="Gadugi"/>
              </a:rPr>
              <a:t>Async</a:t>
            </a:r>
            <a:r>
              <a:rPr sz="1350" spc="-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Gadugi"/>
                <a:cs typeface="Gadugi"/>
              </a:rPr>
              <a:t>pipeline</a:t>
            </a:r>
            <a:r>
              <a:rPr sz="1350" spc="-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for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scalable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processing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15" name="object 15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9153" y="1763269"/>
            <a:ext cx="877569" cy="427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350" spc="-10" dirty="0">
                <a:solidFill>
                  <a:srgbClr val="C8D0D9"/>
                </a:solidFill>
                <a:latin typeface="Gadugi"/>
                <a:cs typeface="Gadugi"/>
              </a:rPr>
              <a:t>Upload</a:t>
            </a:r>
            <a:endParaRPr sz="1350">
              <a:latin typeface="Gadugi"/>
              <a:cs typeface="Gadug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000" spc="-55" dirty="0">
                <a:solidFill>
                  <a:srgbClr val="9CA2AF"/>
                </a:solidFill>
                <a:latin typeface="Gadugi"/>
                <a:cs typeface="Gadugi"/>
              </a:rPr>
              <a:t>FastAPI</a:t>
            </a:r>
            <a:r>
              <a:rPr sz="100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35" dirty="0">
                <a:solidFill>
                  <a:srgbClr val="9CA2AF"/>
                </a:solidFill>
                <a:latin typeface="Gadugi"/>
                <a:cs typeface="Gadugi"/>
              </a:rPr>
              <a:t>Endpoint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6760" y="2687194"/>
            <a:ext cx="1095375" cy="427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350" spc="-10" dirty="0">
                <a:solidFill>
                  <a:srgbClr val="C8D0D9"/>
                </a:solidFill>
                <a:latin typeface="Gadugi"/>
                <a:cs typeface="Gadugi"/>
              </a:rPr>
              <a:t>Storage</a:t>
            </a:r>
            <a:endParaRPr sz="1350">
              <a:latin typeface="Gadugi"/>
              <a:cs typeface="Gadug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000" spc="-45" dirty="0">
                <a:solidFill>
                  <a:srgbClr val="9CA2AF"/>
                </a:solidFill>
                <a:latin typeface="Gadugi"/>
                <a:cs typeface="Gadugi"/>
              </a:rPr>
              <a:t>S3/Azure/Local/Delta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3621945"/>
            <a:ext cx="26657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1493520" algn="ctr">
              <a:lnSpc>
                <a:spcPct val="111100"/>
              </a:lnSpc>
              <a:spcBef>
                <a:spcPts val="100"/>
              </a:spcBef>
            </a:pPr>
            <a:r>
              <a:rPr sz="1350" spc="-90" dirty="0">
                <a:solidFill>
                  <a:srgbClr val="C8D0D9"/>
                </a:solidFill>
                <a:latin typeface="Gadugi"/>
                <a:cs typeface="Gadugi"/>
              </a:rPr>
              <a:t>Chunking</a:t>
            </a:r>
            <a:r>
              <a:rPr sz="1350" spc="3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C8D0D9"/>
                </a:solidFill>
                <a:latin typeface="Gadugi"/>
                <a:cs typeface="Gadugi"/>
              </a:rPr>
              <a:t>&amp; </a:t>
            </a: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Summarization</a:t>
            </a:r>
            <a:endParaRPr sz="1350">
              <a:latin typeface="Gadugi"/>
              <a:cs typeface="Gadugi"/>
            </a:endParaRPr>
          </a:p>
          <a:p>
            <a:pPr marR="1336675" algn="ctr">
              <a:lnSpc>
                <a:spcPts val="915"/>
              </a:lnSpc>
              <a:spcBef>
                <a:spcPts val="155"/>
              </a:spcBef>
            </a:pPr>
            <a:r>
              <a:rPr sz="1000" spc="-60" dirty="0">
                <a:solidFill>
                  <a:srgbClr val="9CA2AF"/>
                </a:solidFill>
                <a:latin typeface="Gadugi"/>
                <a:cs typeface="Gadugi"/>
              </a:rPr>
              <a:t>OpenAI</a:t>
            </a:r>
            <a:r>
              <a:rPr sz="100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70" dirty="0">
                <a:solidFill>
                  <a:srgbClr val="9CA2AF"/>
                </a:solidFill>
                <a:latin typeface="Gadugi"/>
                <a:cs typeface="Gadugi"/>
              </a:rPr>
              <a:t>+</a:t>
            </a:r>
            <a:r>
              <a:rPr sz="100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10" dirty="0">
                <a:solidFill>
                  <a:srgbClr val="9CA2AF"/>
                </a:solidFill>
                <a:latin typeface="Gadugi"/>
                <a:cs typeface="Gadugi"/>
              </a:rPr>
              <a:t>LangChain</a:t>
            </a:r>
            <a:endParaRPr sz="1000">
              <a:latin typeface="Gadugi"/>
              <a:cs typeface="Gadugi"/>
            </a:endParaRPr>
          </a:p>
          <a:p>
            <a:pPr marL="12700">
              <a:lnSpc>
                <a:spcPts val="1330"/>
              </a:lnSpc>
            </a:pPr>
            <a:r>
              <a:rPr sz="1350" spc="-85" dirty="0">
                <a:solidFill>
                  <a:srgbClr val="FFFFFF"/>
                </a:solidFill>
                <a:latin typeface="Gadugi"/>
                <a:cs typeface="Gadugi"/>
              </a:rPr>
              <a:t>FastAPI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Gadugi"/>
                <a:cs typeface="Gadugi"/>
              </a:rPr>
              <a:t>server</a:t>
            </a:r>
            <a:r>
              <a:rPr sz="1350" spc="-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as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application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55" dirty="0">
                <a:solidFill>
                  <a:srgbClr val="C8D0D9"/>
                </a:solidFill>
                <a:latin typeface="Gadugi"/>
                <a:cs typeface="Gadugi"/>
              </a:rPr>
              <a:t>entrypoint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-4762" y="5467349"/>
            <a:ext cx="462280" cy="933450"/>
            <a:chOff x="-4762" y="5467349"/>
            <a:chExt cx="462280" cy="933450"/>
          </a:xfrm>
        </p:grpSpPr>
        <p:sp>
          <p:nvSpPr>
            <p:cNvPr id="21" name="object 21"/>
            <p:cNvSpPr/>
            <p:nvPr/>
          </p:nvSpPr>
          <p:spPr>
            <a:xfrm>
              <a:off x="0" y="5472111"/>
              <a:ext cx="452755" cy="923925"/>
            </a:xfrm>
            <a:custGeom>
              <a:avLst/>
              <a:gdLst/>
              <a:ahLst/>
              <a:cxnLst/>
              <a:rect l="l" t="t" r="r" b="b"/>
              <a:pathLst>
                <a:path w="452755" h="923925">
                  <a:moveTo>
                    <a:pt x="403489" y="923924"/>
                  </a:moveTo>
                  <a:lnTo>
                    <a:pt x="0" y="923924"/>
                  </a:lnTo>
                  <a:lnTo>
                    <a:pt x="0" y="0"/>
                  </a:lnTo>
                  <a:lnTo>
                    <a:pt x="403489" y="0"/>
                  </a:lnTo>
                  <a:lnTo>
                    <a:pt x="406896" y="335"/>
                  </a:lnTo>
                  <a:lnTo>
                    <a:pt x="441697" y="20421"/>
                  </a:lnTo>
                  <a:lnTo>
                    <a:pt x="452437" y="48947"/>
                  </a:lnTo>
                  <a:lnTo>
                    <a:pt x="452437" y="874977"/>
                  </a:lnTo>
                  <a:lnTo>
                    <a:pt x="434661" y="911012"/>
                  </a:lnTo>
                  <a:lnTo>
                    <a:pt x="403489" y="9239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472111"/>
              <a:ext cx="452755" cy="923925"/>
            </a:xfrm>
            <a:custGeom>
              <a:avLst/>
              <a:gdLst/>
              <a:ahLst/>
              <a:cxnLst/>
              <a:rect l="l" t="t" r="r" b="b"/>
              <a:pathLst>
                <a:path w="452755" h="923925">
                  <a:moveTo>
                    <a:pt x="0" y="0"/>
                  </a:moveTo>
                  <a:lnTo>
                    <a:pt x="400049" y="0"/>
                  </a:lnTo>
                  <a:lnTo>
                    <a:pt x="403489" y="0"/>
                  </a:lnTo>
                  <a:lnTo>
                    <a:pt x="406896" y="335"/>
                  </a:lnTo>
                  <a:lnTo>
                    <a:pt x="437093" y="15343"/>
                  </a:lnTo>
                  <a:lnTo>
                    <a:pt x="439525" y="17775"/>
                  </a:lnTo>
                  <a:lnTo>
                    <a:pt x="448449" y="32338"/>
                  </a:lnTo>
                  <a:lnTo>
                    <a:pt x="449766" y="35517"/>
                  </a:lnTo>
                  <a:lnTo>
                    <a:pt x="452437" y="52387"/>
                  </a:lnTo>
                  <a:lnTo>
                    <a:pt x="452437" y="871537"/>
                  </a:lnTo>
                  <a:lnTo>
                    <a:pt x="443608" y="900641"/>
                  </a:lnTo>
                  <a:lnTo>
                    <a:pt x="441697" y="903502"/>
                  </a:lnTo>
                  <a:lnTo>
                    <a:pt x="406896" y="923589"/>
                  </a:lnTo>
                  <a:lnTo>
                    <a:pt x="403489" y="923924"/>
                  </a:lnTo>
                  <a:lnTo>
                    <a:pt x="400049" y="923924"/>
                  </a:lnTo>
                  <a:lnTo>
                    <a:pt x="0" y="923924"/>
                  </a:lnTo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483" y="5883743"/>
            <a:ext cx="17526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5" dirty="0">
                <a:solidFill>
                  <a:srgbClr val="C8D0D9"/>
                </a:solidFill>
                <a:latin typeface="Gadugi"/>
                <a:cs typeface="Gadugi"/>
              </a:rPr>
              <a:t>ex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9987" y="16478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81000" y="28575"/>
                </a:moveTo>
                <a:lnTo>
                  <a:pt x="361950" y="28575"/>
                </a:lnTo>
                <a:lnTo>
                  <a:pt x="304800" y="0"/>
                </a:lnTo>
                <a:lnTo>
                  <a:pt x="304800" y="28575"/>
                </a:lnTo>
                <a:lnTo>
                  <a:pt x="0" y="28575"/>
                </a:lnTo>
                <a:lnTo>
                  <a:pt x="0" y="47625"/>
                </a:lnTo>
                <a:lnTo>
                  <a:pt x="304800" y="47625"/>
                </a:lnTo>
                <a:lnTo>
                  <a:pt x="304800" y="76200"/>
                </a:lnTo>
                <a:lnTo>
                  <a:pt x="361950" y="47625"/>
                </a:lnTo>
                <a:lnTo>
                  <a:pt x="381000" y="47625"/>
                </a:lnTo>
                <a:lnTo>
                  <a:pt x="381000" y="38100"/>
                </a:lnTo>
                <a:lnTo>
                  <a:pt x="381000" y="28575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4437" y="2133599"/>
            <a:ext cx="95250" cy="428625"/>
          </a:xfrm>
          <a:custGeom>
            <a:avLst/>
            <a:gdLst/>
            <a:ahLst/>
            <a:cxnLst/>
            <a:rect l="l" t="t" r="r" b="b"/>
            <a:pathLst>
              <a:path w="95250" h="428625">
                <a:moveTo>
                  <a:pt x="95250" y="352425"/>
                </a:moveTo>
                <a:lnTo>
                  <a:pt x="57150" y="352425"/>
                </a:lnTo>
                <a:lnTo>
                  <a:pt x="57150" y="0"/>
                </a:lnTo>
                <a:lnTo>
                  <a:pt x="38100" y="0"/>
                </a:lnTo>
                <a:lnTo>
                  <a:pt x="38100" y="352425"/>
                </a:lnTo>
                <a:lnTo>
                  <a:pt x="0" y="352425"/>
                </a:lnTo>
                <a:lnTo>
                  <a:pt x="38100" y="413385"/>
                </a:lnTo>
                <a:lnTo>
                  <a:pt x="38100" y="428625"/>
                </a:lnTo>
                <a:lnTo>
                  <a:pt x="47625" y="428625"/>
                </a:lnTo>
                <a:lnTo>
                  <a:pt x="57150" y="428625"/>
                </a:lnTo>
                <a:lnTo>
                  <a:pt x="57150" y="413385"/>
                </a:lnTo>
                <a:lnTo>
                  <a:pt x="95250" y="352425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0" y="6286499"/>
            <a:ext cx="12192000" cy="576580"/>
            <a:chOff x="0" y="6286499"/>
            <a:chExt cx="12192000" cy="576580"/>
          </a:xfrm>
        </p:grpSpPr>
        <p:sp>
          <p:nvSpPr>
            <p:cNvPr id="27" name="object 27"/>
            <p:cNvSpPr/>
            <p:nvPr/>
          </p:nvSpPr>
          <p:spPr>
            <a:xfrm>
              <a:off x="4424361" y="6405561"/>
              <a:ext cx="1362075" cy="452755"/>
            </a:xfrm>
            <a:custGeom>
              <a:avLst/>
              <a:gdLst/>
              <a:ahLst/>
              <a:cxnLst/>
              <a:rect l="l" t="t" r="r" b="b"/>
              <a:pathLst>
                <a:path w="1362075" h="452754">
                  <a:moveTo>
                    <a:pt x="0" y="4524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309687" y="0"/>
                  </a:lnTo>
                  <a:lnTo>
                    <a:pt x="1313127" y="0"/>
                  </a:lnTo>
                  <a:lnTo>
                    <a:pt x="1316534" y="335"/>
                  </a:lnTo>
                  <a:lnTo>
                    <a:pt x="1319907" y="1006"/>
                  </a:lnTo>
                  <a:lnTo>
                    <a:pt x="1323280" y="1677"/>
                  </a:lnTo>
                  <a:lnTo>
                    <a:pt x="1338791" y="8828"/>
                  </a:lnTo>
                  <a:lnTo>
                    <a:pt x="1341651" y="10739"/>
                  </a:lnTo>
                  <a:lnTo>
                    <a:pt x="1361739" y="45540"/>
                  </a:lnTo>
                  <a:lnTo>
                    <a:pt x="1362075" y="48947"/>
                  </a:lnTo>
                  <a:lnTo>
                    <a:pt x="1362075" y="52387"/>
                  </a:lnTo>
                  <a:lnTo>
                    <a:pt x="1362075" y="452437"/>
                  </a:lnTo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62864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8824" y="6498354"/>
              <a:ext cx="142874" cy="1397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5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999" y="3790949"/>
            <a:ext cx="10668000" cy="1571625"/>
            <a:chOff x="761999" y="3790949"/>
            <a:chExt cx="10668000" cy="1571625"/>
          </a:xfrm>
        </p:grpSpPr>
        <p:sp>
          <p:nvSpPr>
            <p:cNvPr id="3" name="object 3"/>
            <p:cNvSpPr/>
            <p:nvPr/>
          </p:nvSpPr>
          <p:spPr>
            <a:xfrm>
              <a:off x="766762" y="3795712"/>
              <a:ext cx="10658475" cy="1562100"/>
            </a:xfrm>
            <a:custGeom>
              <a:avLst/>
              <a:gdLst/>
              <a:ahLst/>
              <a:cxnLst/>
              <a:rect l="l" t="t" r="r" b="b"/>
              <a:pathLst>
                <a:path w="10658475" h="1562100">
                  <a:moveTo>
                    <a:pt x="10591727" y="1562099"/>
                  </a:moveTo>
                  <a:lnTo>
                    <a:pt x="66746" y="1562099"/>
                  </a:lnTo>
                  <a:lnTo>
                    <a:pt x="62101" y="1561641"/>
                  </a:lnTo>
                  <a:lnTo>
                    <a:pt x="24240" y="1544492"/>
                  </a:lnTo>
                  <a:lnTo>
                    <a:pt x="2287" y="1509199"/>
                  </a:lnTo>
                  <a:lnTo>
                    <a:pt x="0" y="1495353"/>
                  </a:lnTo>
                  <a:lnTo>
                    <a:pt x="0" y="149066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591727" y="0"/>
                  </a:lnTo>
                  <a:lnTo>
                    <a:pt x="10630624" y="14644"/>
                  </a:lnTo>
                  <a:lnTo>
                    <a:pt x="10654830" y="48432"/>
                  </a:lnTo>
                  <a:lnTo>
                    <a:pt x="10658474" y="66746"/>
                  </a:lnTo>
                  <a:lnTo>
                    <a:pt x="10658474" y="1495353"/>
                  </a:lnTo>
                  <a:lnTo>
                    <a:pt x="10643827" y="1534250"/>
                  </a:lnTo>
                  <a:lnTo>
                    <a:pt x="10610039" y="1558455"/>
                  </a:lnTo>
                  <a:lnTo>
                    <a:pt x="10596372" y="1561641"/>
                  </a:lnTo>
                  <a:lnTo>
                    <a:pt x="10591727" y="1562099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6762" y="3795712"/>
              <a:ext cx="10658475" cy="1562100"/>
            </a:xfrm>
            <a:custGeom>
              <a:avLst/>
              <a:gdLst/>
              <a:ahLst/>
              <a:cxnLst/>
              <a:rect l="l" t="t" r="r" b="b"/>
              <a:pathLst>
                <a:path w="10658475" h="1562100">
                  <a:moveTo>
                    <a:pt x="0" y="149066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587036" y="0"/>
                  </a:lnTo>
                  <a:lnTo>
                    <a:pt x="10591727" y="0"/>
                  </a:lnTo>
                  <a:lnTo>
                    <a:pt x="10596372" y="457"/>
                  </a:lnTo>
                  <a:lnTo>
                    <a:pt x="10600972" y="1372"/>
                  </a:lnTo>
                  <a:lnTo>
                    <a:pt x="10605573" y="2287"/>
                  </a:lnTo>
                  <a:lnTo>
                    <a:pt x="10626723" y="12038"/>
                  </a:lnTo>
                  <a:lnTo>
                    <a:pt x="10630624" y="14644"/>
                  </a:lnTo>
                  <a:lnTo>
                    <a:pt x="10634232" y="17606"/>
                  </a:lnTo>
                  <a:lnTo>
                    <a:pt x="10637549" y="20923"/>
                  </a:lnTo>
                  <a:lnTo>
                    <a:pt x="10640867" y="24239"/>
                  </a:lnTo>
                  <a:lnTo>
                    <a:pt x="10643827" y="27848"/>
                  </a:lnTo>
                  <a:lnTo>
                    <a:pt x="10646433" y="31748"/>
                  </a:lnTo>
                  <a:lnTo>
                    <a:pt x="10649038" y="35648"/>
                  </a:lnTo>
                  <a:lnTo>
                    <a:pt x="10657100" y="57500"/>
                  </a:lnTo>
                  <a:lnTo>
                    <a:pt x="10658016" y="62101"/>
                  </a:lnTo>
                  <a:lnTo>
                    <a:pt x="10658474" y="66746"/>
                  </a:lnTo>
                  <a:lnTo>
                    <a:pt x="10658474" y="71437"/>
                  </a:lnTo>
                  <a:lnTo>
                    <a:pt x="10658474" y="1490662"/>
                  </a:lnTo>
                  <a:lnTo>
                    <a:pt x="10658474" y="1495353"/>
                  </a:lnTo>
                  <a:lnTo>
                    <a:pt x="10658016" y="1499998"/>
                  </a:lnTo>
                  <a:lnTo>
                    <a:pt x="10657100" y="1504598"/>
                  </a:lnTo>
                  <a:lnTo>
                    <a:pt x="10656185" y="1509199"/>
                  </a:lnTo>
                  <a:lnTo>
                    <a:pt x="10637549" y="1541176"/>
                  </a:lnTo>
                  <a:lnTo>
                    <a:pt x="10634232" y="1544492"/>
                  </a:lnTo>
                  <a:lnTo>
                    <a:pt x="10630624" y="1547453"/>
                  </a:lnTo>
                  <a:lnTo>
                    <a:pt x="10626723" y="1550059"/>
                  </a:lnTo>
                  <a:lnTo>
                    <a:pt x="10622823" y="1552665"/>
                  </a:lnTo>
                  <a:lnTo>
                    <a:pt x="10587036" y="1562099"/>
                  </a:lnTo>
                  <a:lnTo>
                    <a:pt x="71437" y="1562099"/>
                  </a:lnTo>
                  <a:lnTo>
                    <a:pt x="31748" y="1550059"/>
                  </a:lnTo>
                  <a:lnTo>
                    <a:pt x="27848" y="1547453"/>
                  </a:lnTo>
                  <a:lnTo>
                    <a:pt x="24240" y="1544492"/>
                  </a:lnTo>
                  <a:lnTo>
                    <a:pt x="20923" y="1541176"/>
                  </a:lnTo>
                  <a:lnTo>
                    <a:pt x="17606" y="1537859"/>
                  </a:lnTo>
                  <a:lnTo>
                    <a:pt x="457" y="1499998"/>
                  </a:lnTo>
                  <a:lnTo>
                    <a:pt x="0" y="1495353"/>
                  </a:lnTo>
                  <a:lnTo>
                    <a:pt x="0" y="1490662"/>
                  </a:lnTo>
                  <a:close/>
                </a:path>
              </a:pathLst>
            </a:custGeom>
            <a:ln w="9524">
              <a:solidFill>
                <a:srgbClr val="1C4E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200" dirty="0"/>
              <a:t>Model</a:t>
            </a:r>
            <a:r>
              <a:rPr sz="3000" spc="-65" dirty="0"/>
              <a:t> </a:t>
            </a:r>
            <a:r>
              <a:rPr spc="-140" dirty="0">
                <a:solidFill>
                  <a:srgbClr val="58A6FF"/>
                </a:solidFill>
              </a:rPr>
              <a:t>Choices</a:t>
            </a:r>
            <a:r>
              <a:rPr spc="-40" dirty="0">
                <a:solidFill>
                  <a:srgbClr val="58A6FF"/>
                </a:solidFill>
              </a:rPr>
              <a:t> </a:t>
            </a:r>
            <a:r>
              <a:rPr sz="3000" spc="-285" dirty="0"/>
              <a:t>&amp;</a:t>
            </a:r>
            <a:r>
              <a:rPr sz="3000" spc="-65" dirty="0"/>
              <a:t> </a:t>
            </a:r>
            <a:r>
              <a:rPr sz="3000" spc="-125" dirty="0"/>
              <a:t>Pipeline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49299" y="1354723"/>
            <a:ext cx="59880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D0D5DA"/>
                </a:solidFill>
                <a:latin typeface="Gadugi"/>
                <a:cs typeface="Gadugi"/>
              </a:rPr>
              <a:t>Integrated</a:t>
            </a:r>
            <a:r>
              <a:rPr sz="16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70" dirty="0">
                <a:solidFill>
                  <a:srgbClr val="D0D5DA"/>
                </a:solidFill>
                <a:latin typeface="Gadugi"/>
                <a:cs typeface="Gadugi"/>
              </a:rPr>
              <a:t>AI</a:t>
            </a:r>
            <a:r>
              <a:rPr sz="16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components</a:t>
            </a:r>
            <a:r>
              <a:rPr sz="16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6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document</a:t>
            </a:r>
            <a:r>
              <a:rPr sz="16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5" dirty="0">
                <a:solidFill>
                  <a:srgbClr val="D0D5DA"/>
                </a:solidFill>
                <a:latin typeface="Gadugi"/>
                <a:cs typeface="Gadugi"/>
              </a:rPr>
              <a:t>understanding</a:t>
            </a:r>
            <a:r>
              <a:rPr sz="16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100" dirty="0">
                <a:solidFill>
                  <a:srgbClr val="D0D5DA"/>
                </a:solidFill>
                <a:latin typeface="Gadugi"/>
                <a:cs typeface="Gadugi"/>
              </a:rPr>
              <a:t>and</a:t>
            </a:r>
            <a:r>
              <a:rPr sz="16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45" dirty="0">
                <a:solidFill>
                  <a:srgbClr val="D0D5DA"/>
                </a:solidFill>
                <a:latin typeface="Gadugi"/>
                <a:cs typeface="Gadugi"/>
              </a:rPr>
              <a:t>evaluation</a:t>
            </a:r>
            <a:endParaRPr sz="1650">
              <a:latin typeface="Gadugi"/>
              <a:cs typeface="Gadug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999" y="1943099"/>
            <a:ext cx="3400425" cy="1543050"/>
            <a:chOff x="761999" y="1943099"/>
            <a:chExt cx="3400425" cy="1543050"/>
          </a:xfrm>
        </p:grpSpPr>
        <p:sp>
          <p:nvSpPr>
            <p:cNvPr id="8" name="object 8"/>
            <p:cNvSpPr/>
            <p:nvPr/>
          </p:nvSpPr>
          <p:spPr>
            <a:xfrm>
              <a:off x="766762" y="1947862"/>
              <a:ext cx="3390900" cy="1533525"/>
            </a:xfrm>
            <a:custGeom>
              <a:avLst/>
              <a:gdLst/>
              <a:ahLst/>
              <a:cxnLst/>
              <a:rect l="l" t="t" r="r" b="b"/>
              <a:pathLst>
                <a:path w="3390900" h="1533525">
                  <a:moveTo>
                    <a:pt x="3341951" y="1533524"/>
                  </a:moveTo>
                  <a:lnTo>
                    <a:pt x="48947" y="1533524"/>
                  </a:lnTo>
                  <a:lnTo>
                    <a:pt x="45540" y="1533188"/>
                  </a:lnTo>
                  <a:lnTo>
                    <a:pt x="10739" y="1513101"/>
                  </a:lnTo>
                  <a:lnTo>
                    <a:pt x="0" y="1484576"/>
                  </a:lnTo>
                  <a:lnTo>
                    <a:pt x="0" y="1481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41951" y="0"/>
                  </a:lnTo>
                  <a:lnTo>
                    <a:pt x="3377987" y="17775"/>
                  </a:lnTo>
                  <a:lnTo>
                    <a:pt x="3390899" y="48947"/>
                  </a:lnTo>
                  <a:lnTo>
                    <a:pt x="3390899" y="1484576"/>
                  </a:lnTo>
                  <a:lnTo>
                    <a:pt x="3373122" y="1520612"/>
                  </a:lnTo>
                  <a:lnTo>
                    <a:pt x="3345358" y="1533188"/>
                  </a:lnTo>
                  <a:lnTo>
                    <a:pt x="3341951" y="1533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762" y="1947862"/>
              <a:ext cx="3390900" cy="1533525"/>
            </a:xfrm>
            <a:custGeom>
              <a:avLst/>
              <a:gdLst/>
              <a:ahLst/>
              <a:cxnLst/>
              <a:rect l="l" t="t" r="r" b="b"/>
              <a:pathLst>
                <a:path w="3390900" h="1533525">
                  <a:moveTo>
                    <a:pt x="0" y="1481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338512" y="0"/>
                  </a:lnTo>
                  <a:lnTo>
                    <a:pt x="3341951" y="0"/>
                  </a:lnTo>
                  <a:lnTo>
                    <a:pt x="3345358" y="335"/>
                  </a:lnTo>
                  <a:lnTo>
                    <a:pt x="3348731" y="1006"/>
                  </a:lnTo>
                  <a:lnTo>
                    <a:pt x="3352105" y="1677"/>
                  </a:lnTo>
                  <a:lnTo>
                    <a:pt x="3367616" y="8828"/>
                  </a:lnTo>
                  <a:lnTo>
                    <a:pt x="3370476" y="10739"/>
                  </a:lnTo>
                  <a:lnTo>
                    <a:pt x="3382070" y="23282"/>
                  </a:lnTo>
                  <a:lnTo>
                    <a:pt x="3383981" y="26142"/>
                  </a:lnTo>
                  <a:lnTo>
                    <a:pt x="3390899" y="48947"/>
                  </a:lnTo>
                  <a:lnTo>
                    <a:pt x="3390899" y="52387"/>
                  </a:lnTo>
                  <a:lnTo>
                    <a:pt x="3390899" y="1481137"/>
                  </a:lnTo>
                  <a:lnTo>
                    <a:pt x="3390899" y="1484576"/>
                  </a:lnTo>
                  <a:lnTo>
                    <a:pt x="3390564" y="1487983"/>
                  </a:lnTo>
                  <a:lnTo>
                    <a:pt x="3382070" y="1510241"/>
                  </a:lnTo>
                  <a:lnTo>
                    <a:pt x="3380159" y="1513102"/>
                  </a:lnTo>
                  <a:lnTo>
                    <a:pt x="3367616" y="1524695"/>
                  </a:lnTo>
                  <a:lnTo>
                    <a:pt x="3364756" y="1526606"/>
                  </a:lnTo>
                  <a:lnTo>
                    <a:pt x="3338512" y="1533524"/>
                  </a:lnTo>
                  <a:lnTo>
                    <a:pt x="52387" y="1533524"/>
                  </a:lnTo>
                  <a:lnTo>
                    <a:pt x="23282" y="1524695"/>
                  </a:lnTo>
                  <a:lnTo>
                    <a:pt x="20422" y="1522784"/>
                  </a:lnTo>
                  <a:lnTo>
                    <a:pt x="8828" y="1510241"/>
                  </a:lnTo>
                  <a:lnTo>
                    <a:pt x="6917" y="1507381"/>
                  </a:lnTo>
                  <a:lnTo>
                    <a:pt x="0" y="1484576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820" y="2165969"/>
              <a:ext cx="221009" cy="2210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92224" y="2138096"/>
            <a:ext cx="61468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OpenAI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062" y="2619374"/>
            <a:ext cx="57150" cy="590550"/>
          </a:xfrm>
          <a:custGeom>
            <a:avLst/>
            <a:gdLst/>
            <a:ahLst/>
            <a:cxnLst/>
            <a:rect l="l" t="t" r="r" b="b"/>
            <a:pathLst>
              <a:path w="57150" h="590550">
                <a:moveTo>
                  <a:pt x="57150" y="558190"/>
                </a:moveTo>
                <a:lnTo>
                  <a:pt x="32372" y="533400"/>
                </a:lnTo>
                <a:lnTo>
                  <a:pt x="24790" y="533400"/>
                </a:lnTo>
                <a:lnTo>
                  <a:pt x="0" y="558190"/>
                </a:lnTo>
                <a:lnTo>
                  <a:pt x="0" y="565772"/>
                </a:lnTo>
                <a:lnTo>
                  <a:pt x="24790" y="590550"/>
                </a:lnTo>
                <a:lnTo>
                  <a:pt x="32372" y="590550"/>
                </a:lnTo>
                <a:lnTo>
                  <a:pt x="57150" y="565772"/>
                </a:lnTo>
                <a:lnTo>
                  <a:pt x="57150" y="561975"/>
                </a:lnTo>
                <a:lnTo>
                  <a:pt x="57150" y="558190"/>
                </a:lnTo>
                <a:close/>
              </a:path>
              <a:path w="57150" h="590550">
                <a:moveTo>
                  <a:pt x="57150" y="291490"/>
                </a:moveTo>
                <a:lnTo>
                  <a:pt x="32372" y="266700"/>
                </a:lnTo>
                <a:lnTo>
                  <a:pt x="24790" y="266700"/>
                </a:lnTo>
                <a:lnTo>
                  <a:pt x="0" y="291490"/>
                </a:lnTo>
                <a:lnTo>
                  <a:pt x="0" y="299072"/>
                </a:lnTo>
                <a:lnTo>
                  <a:pt x="24790" y="323850"/>
                </a:lnTo>
                <a:lnTo>
                  <a:pt x="32372" y="323850"/>
                </a:lnTo>
                <a:lnTo>
                  <a:pt x="57150" y="299072"/>
                </a:lnTo>
                <a:lnTo>
                  <a:pt x="57150" y="295275"/>
                </a:lnTo>
                <a:lnTo>
                  <a:pt x="57150" y="291490"/>
                </a:lnTo>
                <a:close/>
              </a:path>
              <a:path w="57150" h="5905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9825" y="2450371"/>
            <a:ext cx="220535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Embeddings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semantic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search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Document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summarization </a:t>
            </a: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OpenAI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API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v1.x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integration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91024" y="1943099"/>
            <a:ext cx="3409950" cy="1543050"/>
            <a:chOff x="4391024" y="1943099"/>
            <a:chExt cx="3409950" cy="1543050"/>
          </a:xfrm>
        </p:grpSpPr>
        <p:sp>
          <p:nvSpPr>
            <p:cNvPr id="15" name="object 15"/>
            <p:cNvSpPr/>
            <p:nvPr/>
          </p:nvSpPr>
          <p:spPr>
            <a:xfrm>
              <a:off x="4395786" y="1947862"/>
              <a:ext cx="3400425" cy="1533525"/>
            </a:xfrm>
            <a:custGeom>
              <a:avLst/>
              <a:gdLst/>
              <a:ahLst/>
              <a:cxnLst/>
              <a:rect l="l" t="t" r="r" b="b"/>
              <a:pathLst>
                <a:path w="3400425" h="1533525">
                  <a:moveTo>
                    <a:pt x="3351477" y="1533524"/>
                  </a:moveTo>
                  <a:lnTo>
                    <a:pt x="48947" y="1533524"/>
                  </a:lnTo>
                  <a:lnTo>
                    <a:pt x="45541" y="1533188"/>
                  </a:lnTo>
                  <a:lnTo>
                    <a:pt x="10739" y="1513101"/>
                  </a:lnTo>
                  <a:lnTo>
                    <a:pt x="0" y="1484576"/>
                  </a:lnTo>
                  <a:lnTo>
                    <a:pt x="0" y="14811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3351477" y="0"/>
                  </a:lnTo>
                  <a:lnTo>
                    <a:pt x="3387511" y="17775"/>
                  </a:lnTo>
                  <a:lnTo>
                    <a:pt x="3400424" y="48947"/>
                  </a:lnTo>
                  <a:lnTo>
                    <a:pt x="3400424" y="1484576"/>
                  </a:lnTo>
                  <a:lnTo>
                    <a:pt x="3382646" y="1520612"/>
                  </a:lnTo>
                  <a:lnTo>
                    <a:pt x="3354883" y="1533188"/>
                  </a:lnTo>
                  <a:lnTo>
                    <a:pt x="3351477" y="1533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5786" y="1947862"/>
              <a:ext cx="3400425" cy="1533525"/>
            </a:xfrm>
            <a:custGeom>
              <a:avLst/>
              <a:gdLst/>
              <a:ahLst/>
              <a:cxnLst/>
              <a:rect l="l" t="t" r="r" b="b"/>
              <a:pathLst>
                <a:path w="3400425" h="1533525">
                  <a:moveTo>
                    <a:pt x="0" y="1481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348037" y="0"/>
                  </a:lnTo>
                  <a:lnTo>
                    <a:pt x="3377140" y="8828"/>
                  </a:lnTo>
                  <a:lnTo>
                    <a:pt x="3380000" y="10739"/>
                  </a:lnTo>
                  <a:lnTo>
                    <a:pt x="3391594" y="23282"/>
                  </a:lnTo>
                  <a:lnTo>
                    <a:pt x="3393506" y="26142"/>
                  </a:lnTo>
                  <a:lnTo>
                    <a:pt x="3400425" y="52387"/>
                  </a:lnTo>
                  <a:lnTo>
                    <a:pt x="3400425" y="1481137"/>
                  </a:lnTo>
                  <a:lnTo>
                    <a:pt x="3391594" y="1510241"/>
                  </a:lnTo>
                  <a:lnTo>
                    <a:pt x="3389683" y="1513102"/>
                  </a:lnTo>
                  <a:lnTo>
                    <a:pt x="3377140" y="1524695"/>
                  </a:lnTo>
                  <a:lnTo>
                    <a:pt x="3374281" y="1526606"/>
                  </a:lnTo>
                  <a:lnTo>
                    <a:pt x="3348037" y="1533524"/>
                  </a:lnTo>
                  <a:lnTo>
                    <a:pt x="52387" y="1533524"/>
                  </a:lnTo>
                  <a:lnTo>
                    <a:pt x="23282" y="1524695"/>
                  </a:lnTo>
                  <a:lnTo>
                    <a:pt x="20422" y="1522784"/>
                  </a:lnTo>
                  <a:lnTo>
                    <a:pt x="8828" y="1510241"/>
                  </a:lnTo>
                  <a:lnTo>
                    <a:pt x="6917" y="1507381"/>
                  </a:lnTo>
                  <a:lnTo>
                    <a:pt x="5303" y="1504362"/>
                  </a:lnTo>
                  <a:lnTo>
                    <a:pt x="3987" y="1501184"/>
                  </a:lnTo>
                  <a:lnTo>
                    <a:pt x="2671" y="1498006"/>
                  </a:lnTo>
                  <a:lnTo>
                    <a:pt x="1677" y="1494730"/>
                  </a:lnTo>
                  <a:lnTo>
                    <a:pt x="1006" y="1491357"/>
                  </a:lnTo>
                  <a:lnTo>
                    <a:pt x="335" y="1487983"/>
                  </a:lnTo>
                  <a:lnTo>
                    <a:pt x="0" y="1484576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1005" y="2161014"/>
              <a:ext cx="228689" cy="230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24375" y="2138096"/>
            <a:ext cx="69659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70" dirty="0">
                <a:solidFill>
                  <a:srgbClr val="93C4FD"/>
                </a:solidFill>
                <a:latin typeface="Segoe UI Symbol"/>
                <a:cs typeface="Segoe UI Symbol"/>
              </a:rPr>
              <a:t>Seq2Seq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0087" y="2619374"/>
            <a:ext cx="57150" cy="590550"/>
          </a:xfrm>
          <a:custGeom>
            <a:avLst/>
            <a:gdLst/>
            <a:ahLst/>
            <a:cxnLst/>
            <a:rect l="l" t="t" r="r" b="b"/>
            <a:pathLst>
              <a:path w="57150" h="590550">
                <a:moveTo>
                  <a:pt x="57150" y="558190"/>
                </a:moveTo>
                <a:lnTo>
                  <a:pt x="32372" y="533400"/>
                </a:lnTo>
                <a:lnTo>
                  <a:pt x="24790" y="533400"/>
                </a:lnTo>
                <a:lnTo>
                  <a:pt x="0" y="558190"/>
                </a:lnTo>
                <a:lnTo>
                  <a:pt x="0" y="565772"/>
                </a:lnTo>
                <a:lnTo>
                  <a:pt x="24790" y="590550"/>
                </a:lnTo>
                <a:lnTo>
                  <a:pt x="32372" y="590550"/>
                </a:lnTo>
                <a:lnTo>
                  <a:pt x="57150" y="565772"/>
                </a:lnTo>
                <a:lnTo>
                  <a:pt x="57150" y="561975"/>
                </a:lnTo>
                <a:lnTo>
                  <a:pt x="57150" y="558190"/>
                </a:lnTo>
                <a:close/>
              </a:path>
              <a:path w="57150" h="590550">
                <a:moveTo>
                  <a:pt x="57150" y="291490"/>
                </a:moveTo>
                <a:lnTo>
                  <a:pt x="32372" y="266700"/>
                </a:lnTo>
                <a:lnTo>
                  <a:pt x="24790" y="266700"/>
                </a:lnTo>
                <a:lnTo>
                  <a:pt x="0" y="291490"/>
                </a:lnTo>
                <a:lnTo>
                  <a:pt x="0" y="299072"/>
                </a:lnTo>
                <a:lnTo>
                  <a:pt x="24790" y="323850"/>
                </a:lnTo>
                <a:lnTo>
                  <a:pt x="32372" y="323850"/>
                </a:lnTo>
                <a:lnTo>
                  <a:pt x="57150" y="299072"/>
                </a:lnTo>
                <a:lnTo>
                  <a:pt x="57150" y="295275"/>
                </a:lnTo>
                <a:lnTo>
                  <a:pt x="57150" y="291490"/>
                </a:lnTo>
                <a:close/>
              </a:path>
              <a:path w="57150" h="5905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71975" y="2450371"/>
            <a:ext cx="208407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455">
              <a:lnSpc>
                <a:spcPct val="129600"/>
              </a:lnSpc>
              <a:spcBef>
                <a:spcPts val="100"/>
              </a:spcBef>
            </a:pPr>
            <a:r>
              <a:rPr sz="1350" spc="-110" dirty="0">
                <a:solidFill>
                  <a:srgbClr val="9CA2AF"/>
                </a:solidFill>
                <a:latin typeface="Gadugi"/>
                <a:cs typeface="Gadugi"/>
              </a:rPr>
              <a:t>Text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transformation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approach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Via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OpenAI's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API</a:t>
            </a:r>
            <a:endParaRPr sz="135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Abstracted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through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LangChain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29574" y="1943099"/>
            <a:ext cx="3400425" cy="1543050"/>
            <a:chOff x="8029574" y="1943099"/>
            <a:chExt cx="3400425" cy="1543050"/>
          </a:xfrm>
        </p:grpSpPr>
        <p:sp>
          <p:nvSpPr>
            <p:cNvPr id="22" name="object 22"/>
            <p:cNvSpPr/>
            <p:nvPr/>
          </p:nvSpPr>
          <p:spPr>
            <a:xfrm>
              <a:off x="8034336" y="1947862"/>
              <a:ext cx="3390900" cy="1533525"/>
            </a:xfrm>
            <a:custGeom>
              <a:avLst/>
              <a:gdLst/>
              <a:ahLst/>
              <a:cxnLst/>
              <a:rect l="l" t="t" r="r" b="b"/>
              <a:pathLst>
                <a:path w="3390900" h="1533525">
                  <a:moveTo>
                    <a:pt x="3341950" y="1533524"/>
                  </a:moveTo>
                  <a:lnTo>
                    <a:pt x="48947" y="1533524"/>
                  </a:lnTo>
                  <a:lnTo>
                    <a:pt x="45540" y="1533188"/>
                  </a:lnTo>
                  <a:lnTo>
                    <a:pt x="10738" y="1513101"/>
                  </a:lnTo>
                  <a:lnTo>
                    <a:pt x="0" y="1484576"/>
                  </a:lnTo>
                  <a:lnTo>
                    <a:pt x="0" y="14811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3341950" y="0"/>
                  </a:lnTo>
                  <a:lnTo>
                    <a:pt x="3377986" y="17775"/>
                  </a:lnTo>
                  <a:lnTo>
                    <a:pt x="3390899" y="48947"/>
                  </a:lnTo>
                  <a:lnTo>
                    <a:pt x="3390899" y="1484576"/>
                  </a:lnTo>
                  <a:lnTo>
                    <a:pt x="3373122" y="1520612"/>
                  </a:lnTo>
                  <a:lnTo>
                    <a:pt x="3345357" y="1533188"/>
                  </a:lnTo>
                  <a:lnTo>
                    <a:pt x="3341950" y="1533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34336" y="1947862"/>
              <a:ext cx="3390900" cy="1533525"/>
            </a:xfrm>
            <a:custGeom>
              <a:avLst/>
              <a:gdLst/>
              <a:ahLst/>
              <a:cxnLst/>
              <a:rect l="l" t="t" r="r" b="b"/>
              <a:pathLst>
                <a:path w="3390900" h="1533525">
                  <a:moveTo>
                    <a:pt x="0" y="1481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20421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0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3338512" y="0"/>
                  </a:lnTo>
                  <a:lnTo>
                    <a:pt x="3367616" y="8828"/>
                  </a:lnTo>
                  <a:lnTo>
                    <a:pt x="3370476" y="10739"/>
                  </a:lnTo>
                  <a:lnTo>
                    <a:pt x="3382068" y="23282"/>
                  </a:lnTo>
                  <a:lnTo>
                    <a:pt x="3383979" y="26142"/>
                  </a:lnTo>
                  <a:lnTo>
                    <a:pt x="3389891" y="42167"/>
                  </a:lnTo>
                  <a:lnTo>
                    <a:pt x="3390563" y="45540"/>
                  </a:lnTo>
                  <a:lnTo>
                    <a:pt x="3390899" y="48947"/>
                  </a:lnTo>
                  <a:lnTo>
                    <a:pt x="3390899" y="52387"/>
                  </a:lnTo>
                  <a:lnTo>
                    <a:pt x="3390899" y="1481137"/>
                  </a:lnTo>
                  <a:lnTo>
                    <a:pt x="3390899" y="1484576"/>
                  </a:lnTo>
                  <a:lnTo>
                    <a:pt x="3390563" y="1487983"/>
                  </a:lnTo>
                  <a:lnTo>
                    <a:pt x="3389891" y="1491357"/>
                  </a:lnTo>
                  <a:lnTo>
                    <a:pt x="3389220" y="1494730"/>
                  </a:lnTo>
                  <a:lnTo>
                    <a:pt x="3367615" y="1524695"/>
                  </a:lnTo>
                  <a:lnTo>
                    <a:pt x="3364755" y="1526606"/>
                  </a:lnTo>
                  <a:lnTo>
                    <a:pt x="3338512" y="1533524"/>
                  </a:lnTo>
                  <a:lnTo>
                    <a:pt x="52387" y="1533524"/>
                  </a:lnTo>
                  <a:lnTo>
                    <a:pt x="15343" y="1518180"/>
                  </a:lnTo>
                  <a:lnTo>
                    <a:pt x="0" y="1484576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7561" y="2171701"/>
              <a:ext cx="269875" cy="209550"/>
            </a:xfrm>
            <a:custGeom>
              <a:avLst/>
              <a:gdLst/>
              <a:ahLst/>
              <a:cxnLst/>
              <a:rect l="l" t="t" r="r" b="b"/>
              <a:pathLst>
                <a:path w="269875" h="209550">
                  <a:moveTo>
                    <a:pt x="177336" y="40052"/>
                  </a:moveTo>
                  <a:lnTo>
                    <a:pt x="176829" y="40052"/>
                  </a:lnTo>
                  <a:lnTo>
                    <a:pt x="168310" y="38604"/>
                  </a:lnTo>
                  <a:lnTo>
                    <a:pt x="159112" y="25834"/>
                  </a:lnTo>
                  <a:lnTo>
                    <a:pt x="160586" y="16905"/>
                  </a:lnTo>
                  <a:lnTo>
                    <a:pt x="167015" y="12306"/>
                  </a:lnTo>
                  <a:lnTo>
                    <a:pt x="167729" y="11815"/>
                  </a:lnTo>
                  <a:lnTo>
                    <a:pt x="188418" y="2008"/>
                  </a:lnTo>
                  <a:lnTo>
                    <a:pt x="210575" y="0"/>
                  </a:lnTo>
                  <a:lnTo>
                    <a:pt x="232105" y="5618"/>
                  </a:lnTo>
                  <a:lnTo>
                    <a:pt x="250909" y="18690"/>
                  </a:lnTo>
                  <a:lnTo>
                    <a:pt x="257390" y="28446"/>
                  </a:lnTo>
                  <a:lnTo>
                    <a:pt x="208231" y="28446"/>
                  </a:lnTo>
                  <a:lnTo>
                    <a:pt x="195881" y="29567"/>
                  </a:lnTo>
                  <a:lnTo>
                    <a:pt x="184338" y="35032"/>
                  </a:lnTo>
                  <a:lnTo>
                    <a:pt x="183624" y="35523"/>
                  </a:lnTo>
                  <a:lnTo>
                    <a:pt x="177336" y="40052"/>
                  </a:lnTo>
                  <a:close/>
                </a:path>
                <a:path w="269875" h="209550">
                  <a:moveTo>
                    <a:pt x="210402" y="150504"/>
                  </a:moveTo>
                  <a:lnTo>
                    <a:pt x="155138" y="150504"/>
                  </a:lnTo>
                  <a:lnTo>
                    <a:pt x="168679" y="147867"/>
                  </a:lnTo>
                  <a:lnTo>
                    <a:pt x="180588" y="139956"/>
                  </a:lnTo>
                  <a:lnTo>
                    <a:pt x="230702" y="89743"/>
                  </a:lnTo>
                  <a:lnTo>
                    <a:pt x="238595" y="77862"/>
                  </a:lnTo>
                  <a:lnTo>
                    <a:pt x="241232" y="64321"/>
                  </a:lnTo>
                  <a:lnTo>
                    <a:pt x="238595" y="50780"/>
                  </a:lnTo>
                  <a:lnTo>
                    <a:pt x="230684" y="38872"/>
                  </a:lnTo>
                  <a:lnTo>
                    <a:pt x="220221" y="31579"/>
                  </a:lnTo>
                  <a:lnTo>
                    <a:pt x="208231" y="28446"/>
                  </a:lnTo>
                  <a:lnTo>
                    <a:pt x="257390" y="28446"/>
                  </a:lnTo>
                  <a:lnTo>
                    <a:pt x="265099" y="40052"/>
                  </a:lnTo>
                  <a:lnTo>
                    <a:pt x="269825" y="64321"/>
                  </a:lnTo>
                  <a:lnTo>
                    <a:pt x="265099" y="88635"/>
                  </a:lnTo>
                  <a:lnTo>
                    <a:pt x="250909" y="109997"/>
                  </a:lnTo>
                  <a:lnTo>
                    <a:pt x="210402" y="150504"/>
                  </a:lnTo>
                  <a:close/>
                </a:path>
                <a:path w="269875" h="209550">
                  <a:moveTo>
                    <a:pt x="59250" y="209546"/>
                  </a:moveTo>
                  <a:lnTo>
                    <a:pt x="18916" y="190855"/>
                  </a:lnTo>
                  <a:lnTo>
                    <a:pt x="0" y="145185"/>
                  </a:lnTo>
                  <a:lnTo>
                    <a:pt x="4726" y="120910"/>
                  </a:lnTo>
                  <a:lnTo>
                    <a:pt x="18916" y="99549"/>
                  </a:lnTo>
                  <a:lnTo>
                    <a:pt x="69056" y="49409"/>
                  </a:lnTo>
                  <a:lnTo>
                    <a:pt x="90418" y="35219"/>
                  </a:lnTo>
                  <a:lnTo>
                    <a:pt x="114709" y="30489"/>
                  </a:lnTo>
                  <a:lnTo>
                    <a:pt x="139001" y="35219"/>
                  </a:lnTo>
                  <a:lnTo>
                    <a:pt x="160362" y="49409"/>
                  </a:lnTo>
                  <a:lnTo>
                    <a:pt x="167059" y="59041"/>
                  </a:lnTo>
                  <a:lnTo>
                    <a:pt x="114687" y="59041"/>
                  </a:lnTo>
                  <a:lnTo>
                    <a:pt x="101146" y="61679"/>
                  </a:lnTo>
                  <a:lnTo>
                    <a:pt x="89237" y="69590"/>
                  </a:lnTo>
                  <a:lnTo>
                    <a:pt x="39142" y="119730"/>
                  </a:lnTo>
                  <a:lnTo>
                    <a:pt x="31231" y="131639"/>
                  </a:lnTo>
                  <a:lnTo>
                    <a:pt x="28594" y="145185"/>
                  </a:lnTo>
                  <a:lnTo>
                    <a:pt x="31231" y="158739"/>
                  </a:lnTo>
                  <a:lnTo>
                    <a:pt x="39142" y="170674"/>
                  </a:lnTo>
                  <a:lnTo>
                    <a:pt x="49604" y="177967"/>
                  </a:lnTo>
                  <a:lnTo>
                    <a:pt x="61594" y="181099"/>
                  </a:lnTo>
                  <a:lnTo>
                    <a:pt x="108832" y="181099"/>
                  </a:lnTo>
                  <a:lnTo>
                    <a:pt x="110713" y="183711"/>
                  </a:lnTo>
                  <a:lnTo>
                    <a:pt x="109240" y="192641"/>
                  </a:lnTo>
                  <a:lnTo>
                    <a:pt x="102810" y="197240"/>
                  </a:lnTo>
                  <a:lnTo>
                    <a:pt x="102096" y="197731"/>
                  </a:lnTo>
                  <a:lnTo>
                    <a:pt x="81408" y="207537"/>
                  </a:lnTo>
                  <a:lnTo>
                    <a:pt x="59250" y="209546"/>
                  </a:lnTo>
                  <a:close/>
                </a:path>
                <a:path w="269875" h="209550">
                  <a:moveTo>
                    <a:pt x="153174" y="141161"/>
                  </a:moveTo>
                  <a:lnTo>
                    <a:pt x="140404" y="132053"/>
                  </a:lnTo>
                  <a:lnTo>
                    <a:pt x="138886" y="123123"/>
                  </a:lnTo>
                  <a:lnTo>
                    <a:pt x="143485" y="116694"/>
                  </a:lnTo>
                  <a:lnTo>
                    <a:pt x="143976" y="115979"/>
                  </a:lnTo>
                  <a:lnTo>
                    <a:pt x="149442" y="104436"/>
                  </a:lnTo>
                  <a:lnTo>
                    <a:pt x="150423" y="93611"/>
                  </a:lnTo>
                  <a:lnTo>
                    <a:pt x="150488" y="92896"/>
                  </a:lnTo>
                  <a:lnTo>
                    <a:pt x="150562" y="92081"/>
                  </a:lnTo>
                  <a:lnTo>
                    <a:pt x="147430" y="80078"/>
                  </a:lnTo>
                  <a:lnTo>
                    <a:pt x="140137" y="69590"/>
                  </a:lnTo>
                  <a:lnTo>
                    <a:pt x="128228" y="61679"/>
                  </a:lnTo>
                  <a:lnTo>
                    <a:pt x="114687" y="59041"/>
                  </a:lnTo>
                  <a:lnTo>
                    <a:pt x="167059" y="59041"/>
                  </a:lnTo>
                  <a:lnTo>
                    <a:pt x="173434" y="68213"/>
                  </a:lnTo>
                  <a:lnTo>
                    <a:pt x="179048" y="89743"/>
                  </a:lnTo>
                  <a:lnTo>
                    <a:pt x="177026" y="111900"/>
                  </a:lnTo>
                  <a:lnTo>
                    <a:pt x="167193" y="132589"/>
                  </a:lnTo>
                  <a:lnTo>
                    <a:pt x="166702" y="133303"/>
                  </a:lnTo>
                  <a:lnTo>
                    <a:pt x="162148" y="139688"/>
                  </a:lnTo>
                  <a:lnTo>
                    <a:pt x="153174" y="141161"/>
                  </a:lnTo>
                  <a:close/>
                </a:path>
                <a:path w="269875" h="209550">
                  <a:moveTo>
                    <a:pt x="155116" y="179056"/>
                  </a:moveTo>
                  <a:lnTo>
                    <a:pt x="109463" y="160137"/>
                  </a:lnTo>
                  <a:lnTo>
                    <a:pt x="91065" y="120910"/>
                  </a:lnTo>
                  <a:lnTo>
                    <a:pt x="90785" y="119730"/>
                  </a:lnTo>
                  <a:lnTo>
                    <a:pt x="92799" y="97664"/>
                  </a:lnTo>
                  <a:lnTo>
                    <a:pt x="102632" y="77001"/>
                  </a:lnTo>
                  <a:lnTo>
                    <a:pt x="103123" y="76287"/>
                  </a:lnTo>
                  <a:lnTo>
                    <a:pt x="107677" y="69902"/>
                  </a:lnTo>
                  <a:lnTo>
                    <a:pt x="116651" y="68429"/>
                  </a:lnTo>
                  <a:lnTo>
                    <a:pt x="129421" y="77537"/>
                  </a:lnTo>
                  <a:lnTo>
                    <a:pt x="130939" y="86467"/>
                  </a:lnTo>
                  <a:lnTo>
                    <a:pt x="126340" y="92896"/>
                  </a:lnTo>
                  <a:lnTo>
                    <a:pt x="125849" y="93611"/>
                  </a:lnTo>
                  <a:lnTo>
                    <a:pt x="120384" y="105128"/>
                  </a:lnTo>
                  <a:lnTo>
                    <a:pt x="119399" y="115979"/>
                  </a:lnTo>
                  <a:lnTo>
                    <a:pt x="119334" y="116694"/>
                  </a:lnTo>
                  <a:lnTo>
                    <a:pt x="141597" y="147867"/>
                  </a:lnTo>
                  <a:lnTo>
                    <a:pt x="155138" y="150504"/>
                  </a:lnTo>
                  <a:lnTo>
                    <a:pt x="210402" y="150504"/>
                  </a:lnTo>
                  <a:lnTo>
                    <a:pt x="200769" y="160137"/>
                  </a:lnTo>
                  <a:lnTo>
                    <a:pt x="179408" y="174327"/>
                  </a:lnTo>
                  <a:lnTo>
                    <a:pt x="155116" y="179056"/>
                  </a:lnTo>
                  <a:close/>
                </a:path>
                <a:path w="269875" h="209550">
                  <a:moveTo>
                    <a:pt x="108832" y="181099"/>
                  </a:moveTo>
                  <a:lnTo>
                    <a:pt x="61594" y="181099"/>
                  </a:lnTo>
                  <a:lnTo>
                    <a:pt x="73945" y="179979"/>
                  </a:lnTo>
                  <a:lnTo>
                    <a:pt x="85487" y="174513"/>
                  </a:lnTo>
                  <a:lnTo>
                    <a:pt x="86201" y="174022"/>
                  </a:lnTo>
                  <a:lnTo>
                    <a:pt x="92586" y="169424"/>
                  </a:lnTo>
                  <a:lnTo>
                    <a:pt x="101516" y="170942"/>
                  </a:lnTo>
                  <a:lnTo>
                    <a:pt x="108832" y="181099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13675" y="2138096"/>
            <a:ext cx="842644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LangChain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48637" y="2619374"/>
            <a:ext cx="57150" cy="590550"/>
          </a:xfrm>
          <a:custGeom>
            <a:avLst/>
            <a:gdLst/>
            <a:ahLst/>
            <a:cxnLst/>
            <a:rect l="l" t="t" r="r" b="b"/>
            <a:pathLst>
              <a:path w="57150" h="590550">
                <a:moveTo>
                  <a:pt x="57150" y="558190"/>
                </a:moveTo>
                <a:lnTo>
                  <a:pt x="32372" y="533400"/>
                </a:lnTo>
                <a:lnTo>
                  <a:pt x="24790" y="533400"/>
                </a:lnTo>
                <a:lnTo>
                  <a:pt x="0" y="558190"/>
                </a:lnTo>
                <a:lnTo>
                  <a:pt x="0" y="565772"/>
                </a:lnTo>
                <a:lnTo>
                  <a:pt x="24790" y="590550"/>
                </a:lnTo>
                <a:lnTo>
                  <a:pt x="32372" y="590550"/>
                </a:lnTo>
                <a:lnTo>
                  <a:pt x="57150" y="565772"/>
                </a:lnTo>
                <a:lnTo>
                  <a:pt x="57150" y="561975"/>
                </a:lnTo>
                <a:lnTo>
                  <a:pt x="57150" y="558190"/>
                </a:lnTo>
                <a:close/>
              </a:path>
              <a:path w="57150" h="590550">
                <a:moveTo>
                  <a:pt x="57150" y="291490"/>
                </a:moveTo>
                <a:lnTo>
                  <a:pt x="32372" y="266700"/>
                </a:lnTo>
                <a:lnTo>
                  <a:pt x="24790" y="266700"/>
                </a:lnTo>
                <a:lnTo>
                  <a:pt x="0" y="291490"/>
                </a:lnTo>
                <a:lnTo>
                  <a:pt x="0" y="299072"/>
                </a:lnTo>
                <a:lnTo>
                  <a:pt x="24790" y="323850"/>
                </a:lnTo>
                <a:lnTo>
                  <a:pt x="32372" y="323850"/>
                </a:lnTo>
                <a:lnTo>
                  <a:pt x="57150" y="299072"/>
                </a:lnTo>
                <a:lnTo>
                  <a:pt x="57150" y="295275"/>
                </a:lnTo>
                <a:lnTo>
                  <a:pt x="57150" y="291490"/>
                </a:lnTo>
                <a:close/>
              </a:path>
              <a:path w="57150" h="5905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125" y="2450371"/>
            <a:ext cx="20224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Workflow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integration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LLMChain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evaluation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Modular</a:t>
            </a:r>
            <a:r>
              <a:rPr sz="135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component</a:t>
            </a:r>
            <a:r>
              <a:rPr sz="13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chaining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9325" y="3974098"/>
            <a:ext cx="20834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0" dirty="0">
                <a:solidFill>
                  <a:srgbClr val="93C4FD"/>
                </a:solidFill>
                <a:latin typeface="Segoe UI Symbol"/>
                <a:cs typeface="Segoe UI Symbol"/>
              </a:rPr>
              <a:t>Quality</a:t>
            </a:r>
            <a:r>
              <a:rPr sz="1650" spc="-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650" spc="-50" dirty="0">
                <a:solidFill>
                  <a:srgbClr val="93C4FD"/>
                </a:solidFill>
                <a:latin typeface="Segoe UI Symbol"/>
                <a:cs typeface="Segoe UI Symbol"/>
              </a:rPr>
              <a:t>Control</a:t>
            </a:r>
            <a:r>
              <a:rPr sz="1650" spc="-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650" spc="-40" dirty="0">
                <a:solidFill>
                  <a:srgbClr val="93C4FD"/>
                </a:solidFill>
                <a:latin typeface="Segoe UI Symbol"/>
                <a:cs typeface="Segoe UI Symbol"/>
              </a:rPr>
              <a:t>Pipeline</a:t>
            </a:r>
            <a:endParaRPr sz="1650">
              <a:latin typeface="Segoe UI Symbol"/>
              <a:cs typeface="Segoe UI 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28724" y="4424351"/>
            <a:ext cx="9479915" cy="454025"/>
            <a:chOff x="1228724" y="4424351"/>
            <a:chExt cx="9479915" cy="45402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724" y="4524374"/>
              <a:ext cx="171450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849" y="4703921"/>
              <a:ext cx="201409" cy="1743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9949" y="4538662"/>
              <a:ext cx="200025" cy="2000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524" y="4703921"/>
              <a:ext cx="201409" cy="1743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3574" y="4524374"/>
              <a:ext cx="228599" cy="2285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199" y="4703921"/>
              <a:ext cx="201409" cy="1743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7674" y="4524374"/>
              <a:ext cx="200025" cy="2286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1149" y="4703921"/>
              <a:ext cx="201409" cy="1743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300" y="4424351"/>
              <a:ext cx="207179" cy="20004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49325" y="4807418"/>
            <a:ext cx="72707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Document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9609" y="4807418"/>
            <a:ext cx="103314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 dirty="0">
                <a:solidFill>
                  <a:srgbClr val="C8D0D9"/>
                </a:solidFill>
                <a:latin typeface="Gadugi"/>
                <a:cs typeface="Gadugi"/>
              </a:rPr>
              <a:t>Summarization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5884" y="4807418"/>
            <a:ext cx="104013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0" dirty="0">
                <a:solidFill>
                  <a:srgbClr val="C8D0D9"/>
                </a:solidFill>
                <a:latin typeface="Gadugi"/>
                <a:cs typeface="Gadugi"/>
              </a:rPr>
              <a:t>LLM</a:t>
            </a:r>
            <a:r>
              <a:rPr sz="1350" spc="-2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Evaluation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89006" y="4807418"/>
            <a:ext cx="9518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0" dirty="0">
                <a:solidFill>
                  <a:srgbClr val="C8D0D9"/>
                </a:solidFill>
                <a:latin typeface="Gadugi"/>
                <a:cs typeface="Gadugi"/>
              </a:rPr>
              <a:t>Quality</a:t>
            </a:r>
            <a:r>
              <a:rPr sz="1350" spc="-4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C8D0D9"/>
                </a:solidFill>
                <a:latin typeface="Gadugi"/>
                <a:cs typeface="Gadugi"/>
              </a:rPr>
              <a:t>Check</a:t>
            </a:r>
            <a:endParaRPr sz="1350">
              <a:latin typeface="Gadugi"/>
              <a:cs typeface="Gadug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53723" y="4669695"/>
            <a:ext cx="1289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11100"/>
              </a:lnSpc>
              <a:spcBef>
                <a:spcPts val="100"/>
              </a:spcBef>
            </a:pPr>
            <a:r>
              <a:rPr sz="1350" spc="-90" dirty="0">
                <a:solidFill>
                  <a:srgbClr val="C8D0D9"/>
                </a:solidFill>
                <a:latin typeface="Gadugi"/>
                <a:cs typeface="Gadugi"/>
              </a:rPr>
              <a:t>Auto</a:t>
            </a:r>
            <a:r>
              <a:rPr sz="1350" spc="-2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C8D0D9"/>
                </a:solidFill>
                <a:latin typeface="Gadugi"/>
                <a:cs typeface="Gadugi"/>
              </a:rPr>
              <a:t>Resummarize </a:t>
            </a:r>
            <a:r>
              <a:rPr sz="1350" spc="-45" dirty="0">
                <a:solidFill>
                  <a:srgbClr val="C8D0D9"/>
                </a:solidFill>
                <a:latin typeface="Gadugi"/>
                <a:cs typeface="Gadugi"/>
              </a:rPr>
              <a:t>(if</a:t>
            </a:r>
            <a:r>
              <a:rPr sz="1350" spc="-35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Gadugi"/>
                <a:cs typeface="Gadugi"/>
              </a:rPr>
              <a:t>low</a:t>
            </a:r>
            <a:r>
              <a:rPr sz="1350" spc="-30" dirty="0">
                <a:solidFill>
                  <a:srgbClr val="C8D0D9"/>
                </a:solidFill>
                <a:latin typeface="Gadugi"/>
                <a:cs typeface="Gadugi"/>
              </a:rPr>
              <a:t> </a:t>
            </a:r>
            <a:r>
              <a:rPr sz="1350" spc="-10" dirty="0">
                <a:solidFill>
                  <a:srgbClr val="C8D0D9"/>
                </a:solidFill>
                <a:latin typeface="Gadugi"/>
                <a:cs typeface="Gadugi"/>
              </a:rPr>
              <a:t>quality)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45" name="object 45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0" y="6286499"/>
            <a:ext cx="12192000" cy="571500"/>
            <a:chOff x="0" y="6286499"/>
            <a:chExt cx="12192000" cy="571500"/>
          </a:xfrm>
        </p:grpSpPr>
        <p:sp>
          <p:nvSpPr>
            <p:cNvPr id="48" name="object 48"/>
            <p:cNvSpPr/>
            <p:nvPr/>
          </p:nvSpPr>
          <p:spPr>
            <a:xfrm>
              <a:off x="0" y="62864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8824" y="6498354"/>
              <a:ext cx="142874" cy="1397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github.com/lihui</a:t>
            </a:r>
            <a:r>
              <a:rPr spc="-635" dirty="0"/>
              <a:t>n</a:t>
            </a:r>
            <a:r>
              <a:rPr sz="1500" spc="-569" baseline="27777" dirty="0">
                <a:solidFill>
                  <a:srgbClr val="FFFFFF"/>
                </a:solidFill>
              </a:rPr>
              <a:t>M</a:t>
            </a:r>
            <a:r>
              <a:rPr sz="1150" spc="-50" dirty="0"/>
              <a:t>i</a:t>
            </a:r>
            <a:r>
              <a:rPr sz="1150" spc="-680" dirty="0"/>
              <a:t>u</a:t>
            </a:r>
            <a:r>
              <a:rPr sz="1500" spc="-75" baseline="27777" dirty="0">
                <a:solidFill>
                  <a:srgbClr val="FFFFFF"/>
                </a:solidFill>
              </a:rPr>
              <a:t>a</a:t>
            </a:r>
            <a:r>
              <a:rPr sz="1500" spc="-787" baseline="27777" dirty="0">
                <a:solidFill>
                  <a:srgbClr val="FFFFFF"/>
                </a:solidFill>
              </a:rPr>
              <a:t>d</a:t>
            </a:r>
            <a:r>
              <a:rPr sz="1150" spc="-50" dirty="0"/>
              <a:t>/</a:t>
            </a:r>
            <a:r>
              <a:rPr sz="1150" spc="-710" dirty="0"/>
              <a:t>d</a:t>
            </a:r>
            <a:r>
              <a:rPr sz="1500" spc="-75" baseline="27777" dirty="0">
                <a:solidFill>
                  <a:srgbClr val="FFFFFF"/>
                </a:solidFill>
              </a:rPr>
              <a:t>e</a:t>
            </a:r>
            <a:r>
              <a:rPr sz="1500" spc="157" baseline="27777" dirty="0">
                <a:solidFill>
                  <a:srgbClr val="FFFFFF"/>
                </a:solidFill>
              </a:rPr>
              <a:t> </a:t>
            </a:r>
            <a:r>
              <a:rPr sz="1150" spc="-590" dirty="0"/>
              <a:t>o</a:t>
            </a:r>
            <a:r>
              <a:rPr sz="1500" spc="-307" baseline="27777" dirty="0">
                <a:solidFill>
                  <a:srgbClr val="FFFFFF"/>
                </a:solidFill>
              </a:rPr>
              <a:t>w</a:t>
            </a:r>
            <a:r>
              <a:rPr sz="1150" spc="-415" dirty="0"/>
              <a:t>c</a:t>
            </a:r>
            <a:r>
              <a:rPr sz="1500" spc="-52" baseline="27777" dirty="0">
                <a:solidFill>
                  <a:srgbClr val="FFFFFF"/>
                </a:solidFill>
              </a:rPr>
              <a:t>i</a:t>
            </a:r>
            <a:r>
              <a:rPr sz="1500" spc="-367" baseline="27777" dirty="0">
                <a:solidFill>
                  <a:srgbClr val="FFFFFF"/>
                </a:solidFill>
              </a:rPr>
              <a:t>t</a:t>
            </a:r>
            <a:r>
              <a:rPr sz="1150" spc="-495" dirty="0"/>
              <a:t>u</a:t>
            </a:r>
            <a:r>
              <a:rPr sz="1500" spc="-232" baseline="27777" dirty="0">
                <a:solidFill>
                  <a:srgbClr val="FFFFFF"/>
                </a:solidFill>
              </a:rPr>
              <a:t>h</a:t>
            </a:r>
            <a:r>
              <a:rPr sz="1150" spc="-120" dirty="0"/>
              <a:t>-</a:t>
            </a:r>
            <a:r>
              <a:rPr sz="1500" spc="-975" baseline="27777" dirty="0">
                <a:solidFill>
                  <a:srgbClr val="FFFFFF"/>
                </a:solidFill>
              </a:rPr>
              <a:t>G</a:t>
            </a:r>
            <a:r>
              <a:rPr sz="1150" spc="-120" dirty="0"/>
              <a:t>g</a:t>
            </a:r>
            <a:r>
              <a:rPr sz="1500" spc="-727" baseline="27777" dirty="0">
                <a:solidFill>
                  <a:srgbClr val="FFFFFF"/>
                </a:solidFill>
              </a:rPr>
              <a:t>e</a:t>
            </a:r>
            <a:r>
              <a:rPr sz="1150" spc="-210" dirty="0"/>
              <a:t>e</a:t>
            </a:r>
            <a:r>
              <a:rPr sz="1500" spc="-660" baseline="27777" dirty="0">
                <a:solidFill>
                  <a:srgbClr val="FFFFFF"/>
                </a:solidFill>
              </a:rPr>
              <a:t>n</a:t>
            </a:r>
            <a:r>
              <a:rPr sz="1150" spc="-305" dirty="0"/>
              <a:t>n</a:t>
            </a:r>
            <a:r>
              <a:rPr sz="1500" spc="-315" baseline="27777" dirty="0">
                <a:solidFill>
                  <a:srgbClr val="FFFFFF"/>
                </a:solidFill>
              </a:rPr>
              <a:t>s</a:t>
            </a:r>
            <a:r>
              <a:rPr sz="1150" spc="-155" dirty="0"/>
              <a:t>i</a:t>
            </a:r>
            <a:r>
              <a:rPr sz="1500" spc="-765" baseline="27777" dirty="0">
                <a:solidFill>
                  <a:srgbClr val="FFFFFF"/>
                </a:solidFill>
              </a:rPr>
              <a:t>p</a:t>
            </a:r>
            <a:r>
              <a:rPr sz="1150" spc="-229" dirty="0"/>
              <a:t>u</a:t>
            </a:r>
            <a:r>
              <a:rPr sz="1500" spc="-547" baseline="27777" dirty="0">
                <a:solidFill>
                  <a:srgbClr val="FFFFFF"/>
                </a:solidFill>
              </a:rPr>
              <a:t>a</a:t>
            </a:r>
            <a:r>
              <a:rPr sz="1150" spc="-220" dirty="0"/>
              <a:t>s</a:t>
            </a:r>
            <a:r>
              <a:rPr sz="1500" spc="-52" baseline="27777" dirty="0">
                <a:solidFill>
                  <a:srgbClr val="FFFFFF"/>
                </a:solidFill>
              </a:rPr>
              <a:t>rk</a:t>
            </a:r>
            <a:endParaRPr sz="1500" baseline="27777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pc="-50" dirty="0"/>
              <a:t>Slide</a:t>
            </a:r>
            <a:r>
              <a:rPr spc="5" dirty="0"/>
              <a:t> </a:t>
            </a:r>
            <a:fld id="{81D60167-4931-47E6-BA6A-407CBD079E47}" type="slidenum">
              <a:rPr spc="-40" dirty="0"/>
              <a:t>6</a:t>
            </a:fld>
            <a:r>
              <a:rPr spc="-40" dirty="0"/>
              <a:t>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05750"/>
          </a:xfrm>
          <a:custGeom>
            <a:avLst/>
            <a:gdLst/>
            <a:ahLst/>
            <a:cxnLst/>
            <a:rect l="l" t="t" r="r" b="b"/>
            <a:pathLst>
              <a:path w="12192000" h="7905750">
                <a:moveTo>
                  <a:pt x="12191999" y="7905749"/>
                </a:moveTo>
                <a:lnTo>
                  <a:pt x="0" y="79057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90574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1999" y="1943099"/>
            <a:ext cx="10668000" cy="2343150"/>
            <a:chOff x="761999" y="1943099"/>
            <a:chExt cx="10668000" cy="2343150"/>
          </a:xfrm>
        </p:grpSpPr>
        <p:sp>
          <p:nvSpPr>
            <p:cNvPr id="4" name="object 4"/>
            <p:cNvSpPr/>
            <p:nvPr/>
          </p:nvSpPr>
          <p:spPr>
            <a:xfrm>
              <a:off x="766762" y="1947862"/>
              <a:ext cx="10658475" cy="2333625"/>
            </a:xfrm>
            <a:custGeom>
              <a:avLst/>
              <a:gdLst/>
              <a:ahLst/>
              <a:cxnLst/>
              <a:rect l="l" t="t" r="r" b="b"/>
              <a:pathLst>
                <a:path w="10658475" h="2333625">
                  <a:moveTo>
                    <a:pt x="10609524" y="2333624"/>
                  </a:moveTo>
                  <a:lnTo>
                    <a:pt x="48947" y="2333624"/>
                  </a:lnTo>
                  <a:lnTo>
                    <a:pt x="45540" y="2333288"/>
                  </a:lnTo>
                  <a:lnTo>
                    <a:pt x="10739" y="2313201"/>
                  </a:lnTo>
                  <a:lnTo>
                    <a:pt x="0" y="2284676"/>
                  </a:lnTo>
                  <a:lnTo>
                    <a:pt x="0" y="2281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09524" y="0"/>
                  </a:lnTo>
                  <a:lnTo>
                    <a:pt x="10645561" y="17775"/>
                  </a:lnTo>
                  <a:lnTo>
                    <a:pt x="10658474" y="48947"/>
                  </a:lnTo>
                  <a:lnTo>
                    <a:pt x="10658474" y="2284676"/>
                  </a:lnTo>
                  <a:lnTo>
                    <a:pt x="10640697" y="2320712"/>
                  </a:lnTo>
                  <a:lnTo>
                    <a:pt x="10612931" y="2333288"/>
                  </a:lnTo>
                  <a:lnTo>
                    <a:pt x="10609524" y="23336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762" y="1947862"/>
              <a:ext cx="10658475" cy="2333625"/>
            </a:xfrm>
            <a:custGeom>
              <a:avLst/>
              <a:gdLst/>
              <a:ahLst/>
              <a:cxnLst/>
              <a:rect l="l" t="t" r="r" b="b"/>
              <a:pathLst>
                <a:path w="10658475" h="2333625">
                  <a:moveTo>
                    <a:pt x="0" y="2281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06086" y="0"/>
                  </a:lnTo>
                  <a:lnTo>
                    <a:pt x="10635190" y="8828"/>
                  </a:lnTo>
                  <a:lnTo>
                    <a:pt x="10638050" y="10739"/>
                  </a:lnTo>
                  <a:lnTo>
                    <a:pt x="10649643" y="23282"/>
                  </a:lnTo>
                  <a:lnTo>
                    <a:pt x="10651553" y="26142"/>
                  </a:lnTo>
                  <a:lnTo>
                    <a:pt x="10657466" y="42167"/>
                  </a:lnTo>
                  <a:lnTo>
                    <a:pt x="10658138" y="45540"/>
                  </a:lnTo>
                  <a:lnTo>
                    <a:pt x="10658474" y="48947"/>
                  </a:lnTo>
                  <a:lnTo>
                    <a:pt x="10658474" y="52387"/>
                  </a:lnTo>
                  <a:lnTo>
                    <a:pt x="10658474" y="2281237"/>
                  </a:lnTo>
                  <a:lnTo>
                    <a:pt x="10658474" y="2284676"/>
                  </a:lnTo>
                  <a:lnTo>
                    <a:pt x="10658138" y="2288083"/>
                  </a:lnTo>
                  <a:lnTo>
                    <a:pt x="10657466" y="2291457"/>
                  </a:lnTo>
                  <a:lnTo>
                    <a:pt x="10656795" y="2294830"/>
                  </a:lnTo>
                  <a:lnTo>
                    <a:pt x="10635189" y="2324795"/>
                  </a:lnTo>
                  <a:lnTo>
                    <a:pt x="10632330" y="2326706"/>
                  </a:lnTo>
                  <a:lnTo>
                    <a:pt x="10606086" y="2333624"/>
                  </a:lnTo>
                  <a:lnTo>
                    <a:pt x="52387" y="2333624"/>
                  </a:lnTo>
                  <a:lnTo>
                    <a:pt x="15343" y="2318280"/>
                  </a:lnTo>
                  <a:lnTo>
                    <a:pt x="0" y="2284676"/>
                  </a:lnTo>
                  <a:lnTo>
                    <a:pt x="0" y="22812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4" y="2600324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262303" y="0"/>
                  </a:lnTo>
                  <a:lnTo>
                    <a:pt x="1303793" y="15621"/>
                  </a:lnTo>
                  <a:lnTo>
                    <a:pt x="1329613" y="51661"/>
                  </a:lnTo>
                  <a:lnTo>
                    <a:pt x="1333499" y="71196"/>
                  </a:lnTo>
                  <a:lnTo>
                    <a:pt x="1333499" y="386003"/>
                  </a:lnTo>
                  <a:lnTo>
                    <a:pt x="1317877" y="427494"/>
                  </a:lnTo>
                  <a:lnTo>
                    <a:pt x="1281837" y="453313"/>
                  </a:lnTo>
                  <a:lnTo>
                    <a:pt x="1262303" y="457199"/>
                  </a:lnTo>
                  <a:close/>
                </a:path>
              </a:pathLst>
            </a:custGeom>
            <a:solidFill>
              <a:srgbClr val="238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70" dirty="0"/>
              <a:t>Workflow</a:t>
            </a:r>
            <a:r>
              <a:rPr dirty="0"/>
              <a:t> </a:t>
            </a:r>
            <a:r>
              <a:rPr spc="-135" dirty="0"/>
              <a:t>Orchestration:</a:t>
            </a:r>
            <a:r>
              <a:rPr spc="15" dirty="0"/>
              <a:t> </a:t>
            </a:r>
            <a:r>
              <a:rPr sz="3000" spc="-155" dirty="0">
                <a:solidFill>
                  <a:srgbClr val="58A6FF"/>
                </a:solidFill>
              </a:rPr>
              <a:t>LangGraph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749299" y="1354723"/>
            <a:ext cx="60737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StateGraph-</a:t>
            </a:r>
            <a:r>
              <a:rPr sz="1650" spc="-95" dirty="0">
                <a:solidFill>
                  <a:srgbClr val="D0D5DA"/>
                </a:solidFill>
                <a:latin typeface="Gadugi"/>
                <a:cs typeface="Gadugi"/>
              </a:rPr>
              <a:t>based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workflow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7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complex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90" dirty="0">
                <a:solidFill>
                  <a:srgbClr val="D0D5DA"/>
                </a:solidFill>
                <a:latin typeface="Gadugi"/>
                <a:cs typeface="Gadugi"/>
              </a:rPr>
              <a:t>document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85" dirty="0">
                <a:solidFill>
                  <a:srgbClr val="D0D5DA"/>
                </a:solidFill>
                <a:latin typeface="Gadugi"/>
                <a:cs typeface="Gadugi"/>
              </a:rPr>
              <a:t>processing</a:t>
            </a:r>
            <a:r>
              <a:rPr sz="16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650" spc="-40" dirty="0">
                <a:solidFill>
                  <a:srgbClr val="D0D5DA"/>
                </a:solidFill>
                <a:latin typeface="Gadugi"/>
                <a:cs typeface="Gadugi"/>
              </a:rPr>
              <a:t>pipelines</a:t>
            </a:r>
            <a:endParaRPr sz="1650">
              <a:latin typeface="Gadugi"/>
              <a:cs typeface="Gadug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818" y="2702393"/>
            <a:ext cx="6877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solidFill>
                  <a:srgbClr val="FFFFFF"/>
                </a:solidFill>
                <a:latin typeface="Segoe UI Symbol"/>
                <a:cs typeface="Segoe UI Symbol"/>
              </a:rPr>
              <a:t>Chunking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62425" y="2600324"/>
            <a:ext cx="3524250" cy="457200"/>
            <a:chOff x="4162425" y="2600324"/>
            <a:chExt cx="3524250" cy="457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425" y="2741771"/>
              <a:ext cx="201409" cy="1743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14849" y="2600324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2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262302" y="0"/>
                  </a:lnTo>
                  <a:lnTo>
                    <a:pt x="1303793" y="15621"/>
                  </a:lnTo>
                  <a:lnTo>
                    <a:pt x="1329613" y="51661"/>
                  </a:lnTo>
                  <a:lnTo>
                    <a:pt x="1333500" y="71196"/>
                  </a:lnTo>
                  <a:lnTo>
                    <a:pt x="1333500" y="386003"/>
                  </a:lnTo>
                  <a:lnTo>
                    <a:pt x="1317877" y="427494"/>
                  </a:lnTo>
                  <a:lnTo>
                    <a:pt x="1281837" y="453313"/>
                  </a:lnTo>
                  <a:lnTo>
                    <a:pt x="1267258" y="456711"/>
                  </a:lnTo>
                  <a:lnTo>
                    <a:pt x="1262302" y="457199"/>
                  </a:lnTo>
                  <a:close/>
                </a:path>
              </a:pathLst>
            </a:custGeom>
            <a:solidFill>
              <a:srgbClr val="238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0" y="2741771"/>
              <a:ext cx="201409" cy="174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53174" y="2600324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6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262303" y="0"/>
                  </a:lnTo>
                  <a:lnTo>
                    <a:pt x="1303794" y="15621"/>
                  </a:lnTo>
                  <a:lnTo>
                    <a:pt x="1329614" y="51661"/>
                  </a:lnTo>
                  <a:lnTo>
                    <a:pt x="1333499" y="71196"/>
                  </a:lnTo>
                  <a:lnTo>
                    <a:pt x="1333499" y="386003"/>
                  </a:lnTo>
                  <a:lnTo>
                    <a:pt x="1317878" y="427494"/>
                  </a:lnTo>
                  <a:lnTo>
                    <a:pt x="1281837" y="453313"/>
                  </a:lnTo>
                  <a:lnTo>
                    <a:pt x="1267258" y="456711"/>
                  </a:lnTo>
                  <a:lnTo>
                    <a:pt x="1262303" y="457199"/>
                  </a:lnTo>
                  <a:close/>
                </a:path>
              </a:pathLst>
            </a:custGeom>
            <a:solidFill>
              <a:srgbClr val="238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42643" y="2176196"/>
            <a:ext cx="2743835" cy="756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15"/>
              </a:spcBef>
            </a:pPr>
            <a:r>
              <a:rPr sz="1500" spc="-95" dirty="0">
                <a:solidFill>
                  <a:srgbClr val="93C4FD"/>
                </a:solidFill>
                <a:latin typeface="Gadugi"/>
                <a:cs typeface="Gadugi"/>
              </a:rPr>
              <a:t>LangGraph</a:t>
            </a:r>
            <a:r>
              <a:rPr sz="1500" spc="10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500" spc="-85" dirty="0">
                <a:solidFill>
                  <a:srgbClr val="93C4FD"/>
                </a:solidFill>
                <a:latin typeface="Gadugi"/>
                <a:cs typeface="Gadugi"/>
              </a:rPr>
              <a:t>StateGraph</a:t>
            </a:r>
            <a:r>
              <a:rPr sz="1500" spc="10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500" spc="-45" dirty="0">
                <a:solidFill>
                  <a:srgbClr val="93C4FD"/>
                </a:solidFill>
                <a:latin typeface="Gadugi"/>
                <a:cs typeface="Gadugi"/>
              </a:rPr>
              <a:t>Workflow</a:t>
            </a:r>
            <a:endParaRPr sz="15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35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tabLst>
                <a:tab pos="201422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Symbol"/>
                <a:cs typeface="Segoe UI Symbol"/>
              </a:rPr>
              <a:t>Summarization</a:t>
            </a:r>
            <a:r>
              <a:rPr sz="135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350" spc="-50" dirty="0">
                <a:solidFill>
                  <a:srgbClr val="FFFFFF"/>
                </a:solidFill>
                <a:latin typeface="Segoe UI Symbol"/>
                <a:cs typeface="Segoe UI Symbol"/>
              </a:rPr>
              <a:t>Evaluation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39075" y="2600324"/>
            <a:ext cx="1685925" cy="457200"/>
            <a:chOff x="7839075" y="2600324"/>
            <a:chExt cx="1685925" cy="45720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075" y="2741771"/>
              <a:ext cx="201409" cy="1743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91499" y="2600324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2" y="457199"/>
                  </a:moveTo>
                  <a:lnTo>
                    <a:pt x="71196" y="457199"/>
                  </a:lnTo>
                  <a:lnTo>
                    <a:pt x="66240" y="456711"/>
                  </a:lnTo>
                  <a:lnTo>
                    <a:pt x="29703" y="441577"/>
                  </a:lnTo>
                  <a:lnTo>
                    <a:pt x="3884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262302" y="0"/>
                  </a:lnTo>
                  <a:lnTo>
                    <a:pt x="1303792" y="15621"/>
                  </a:lnTo>
                  <a:lnTo>
                    <a:pt x="1329612" y="51661"/>
                  </a:lnTo>
                  <a:lnTo>
                    <a:pt x="1333499" y="71196"/>
                  </a:lnTo>
                  <a:lnTo>
                    <a:pt x="1333499" y="386003"/>
                  </a:lnTo>
                  <a:lnTo>
                    <a:pt x="1317876" y="427494"/>
                  </a:lnTo>
                  <a:lnTo>
                    <a:pt x="1281836" y="453313"/>
                  </a:lnTo>
                  <a:lnTo>
                    <a:pt x="1267257" y="456711"/>
                  </a:lnTo>
                  <a:lnTo>
                    <a:pt x="1262302" y="457199"/>
                  </a:lnTo>
                  <a:close/>
                </a:path>
              </a:pathLst>
            </a:custGeom>
            <a:solidFill>
              <a:srgbClr val="D9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63942" y="2702393"/>
            <a:ext cx="979169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solidFill>
                  <a:srgbClr val="FFFFFF"/>
                </a:solidFill>
                <a:latin typeface="Segoe UI Symbol"/>
                <a:cs typeface="Segoe UI Symbol"/>
              </a:rPr>
              <a:t>Quality</a:t>
            </a:r>
            <a:r>
              <a:rPr sz="135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350" spc="-60" dirty="0">
                <a:solidFill>
                  <a:srgbClr val="FFFFFF"/>
                </a:solidFill>
                <a:latin typeface="Segoe UI Symbol"/>
                <a:cs typeface="Segoe UI Symbol"/>
              </a:rPr>
              <a:t>Check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43374" y="3224212"/>
            <a:ext cx="2430780" cy="824230"/>
            <a:chOff x="4143374" y="3224212"/>
            <a:chExt cx="2430780" cy="82423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320" y="3224212"/>
              <a:ext cx="174307" cy="201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370" y="3224212"/>
              <a:ext cx="174307" cy="2014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43374" y="3590924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2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262303" y="0"/>
                  </a:lnTo>
                  <a:lnTo>
                    <a:pt x="1303793" y="15621"/>
                  </a:lnTo>
                  <a:lnTo>
                    <a:pt x="1329613" y="51660"/>
                  </a:lnTo>
                  <a:lnTo>
                    <a:pt x="1333499" y="71196"/>
                  </a:lnTo>
                  <a:lnTo>
                    <a:pt x="1333499" y="386002"/>
                  </a:lnTo>
                  <a:lnTo>
                    <a:pt x="1317879" y="427493"/>
                  </a:lnTo>
                  <a:lnTo>
                    <a:pt x="1281837" y="453313"/>
                  </a:lnTo>
                  <a:lnTo>
                    <a:pt x="1267258" y="456711"/>
                  </a:lnTo>
                  <a:lnTo>
                    <a:pt x="1262303" y="457199"/>
                  </a:lnTo>
                  <a:close/>
                </a:path>
              </a:pathLst>
            </a:custGeom>
            <a:solidFill>
              <a:srgbClr val="238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95899" y="3692993"/>
            <a:ext cx="6286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solidFill>
                  <a:srgbClr val="FFFFFF"/>
                </a:solidFill>
                <a:latin typeface="Segoe UI Symbol"/>
                <a:cs typeface="Segoe UI Symbol"/>
              </a:rPr>
              <a:t>Indexing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27890" y="3590925"/>
            <a:ext cx="1687830" cy="457200"/>
            <a:chOff x="5627890" y="3590925"/>
            <a:chExt cx="1687830" cy="45720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7890" y="3732371"/>
              <a:ext cx="201409" cy="1743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81698" y="3590925"/>
              <a:ext cx="1333500" cy="457200"/>
            </a:xfrm>
            <a:custGeom>
              <a:avLst/>
              <a:gdLst/>
              <a:ahLst/>
              <a:cxnLst/>
              <a:rect l="l" t="t" r="r" b="b"/>
              <a:pathLst>
                <a:path w="1333500" h="457200">
                  <a:moveTo>
                    <a:pt x="1262303" y="457199"/>
                  </a:moveTo>
                  <a:lnTo>
                    <a:pt x="71197" y="457199"/>
                  </a:lnTo>
                  <a:lnTo>
                    <a:pt x="66241" y="456711"/>
                  </a:lnTo>
                  <a:lnTo>
                    <a:pt x="29704" y="441577"/>
                  </a:lnTo>
                  <a:lnTo>
                    <a:pt x="3885" y="405537"/>
                  </a:lnTo>
                  <a:lnTo>
                    <a:pt x="0" y="386002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1262303" y="0"/>
                  </a:lnTo>
                  <a:lnTo>
                    <a:pt x="1303794" y="15621"/>
                  </a:lnTo>
                  <a:lnTo>
                    <a:pt x="1329613" y="51660"/>
                  </a:lnTo>
                  <a:lnTo>
                    <a:pt x="1333499" y="71196"/>
                  </a:lnTo>
                  <a:lnTo>
                    <a:pt x="1333499" y="386002"/>
                  </a:lnTo>
                  <a:lnTo>
                    <a:pt x="1317878" y="427493"/>
                  </a:lnTo>
                  <a:lnTo>
                    <a:pt x="1281837" y="453313"/>
                  </a:lnTo>
                  <a:lnTo>
                    <a:pt x="1267259" y="456711"/>
                  </a:lnTo>
                  <a:lnTo>
                    <a:pt x="1262303" y="457199"/>
                  </a:lnTo>
                  <a:close/>
                </a:path>
              </a:pathLst>
            </a:custGeom>
            <a:solidFill>
              <a:srgbClr val="238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3787" y="3692993"/>
            <a:ext cx="9493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FFFFFF"/>
                </a:solidFill>
                <a:latin typeface="Segoe UI Symbol"/>
                <a:cs typeface="Segoe UI Symbol"/>
              </a:rPr>
              <a:t>Resummarize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66215" y="3695700"/>
            <a:ext cx="582930" cy="228600"/>
            <a:chOff x="7466215" y="3695700"/>
            <a:chExt cx="582930" cy="22860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6215" y="3732371"/>
              <a:ext cx="201409" cy="1743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0024" y="3695700"/>
              <a:ext cx="228599" cy="22859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61999" y="4591049"/>
            <a:ext cx="5219700" cy="971550"/>
            <a:chOff x="761999" y="4591049"/>
            <a:chExt cx="5219700" cy="971550"/>
          </a:xfrm>
        </p:grpSpPr>
        <p:sp>
          <p:nvSpPr>
            <p:cNvPr id="33" name="object 33"/>
            <p:cNvSpPr/>
            <p:nvPr/>
          </p:nvSpPr>
          <p:spPr>
            <a:xfrm>
              <a:off x="766762" y="45958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6" y="962024"/>
                  </a:moveTo>
                  <a:lnTo>
                    <a:pt x="48947" y="962024"/>
                  </a:lnTo>
                  <a:lnTo>
                    <a:pt x="45540" y="961688"/>
                  </a:lnTo>
                  <a:lnTo>
                    <a:pt x="10739" y="941601"/>
                  </a:lnTo>
                  <a:lnTo>
                    <a:pt x="0" y="913076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5"/>
                  </a:lnTo>
                  <a:lnTo>
                    <a:pt x="5210174" y="48947"/>
                  </a:lnTo>
                  <a:lnTo>
                    <a:pt x="5210174" y="913076"/>
                  </a:lnTo>
                  <a:lnTo>
                    <a:pt x="5192397" y="949112"/>
                  </a:lnTo>
                  <a:lnTo>
                    <a:pt x="5164633" y="961688"/>
                  </a:lnTo>
                  <a:lnTo>
                    <a:pt x="5161226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762" y="45958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86891" y="8828"/>
                  </a:lnTo>
                  <a:lnTo>
                    <a:pt x="5189751" y="10739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6"/>
                  </a:lnTo>
                  <a:lnTo>
                    <a:pt x="5209839" y="916483"/>
                  </a:lnTo>
                  <a:lnTo>
                    <a:pt x="5189751" y="951284"/>
                  </a:lnTo>
                  <a:lnTo>
                    <a:pt x="5186891" y="953195"/>
                  </a:lnTo>
                  <a:lnTo>
                    <a:pt x="5184031" y="955106"/>
                  </a:lnTo>
                  <a:lnTo>
                    <a:pt x="5168007" y="961017"/>
                  </a:lnTo>
                  <a:lnTo>
                    <a:pt x="5164633" y="961688"/>
                  </a:lnTo>
                  <a:lnTo>
                    <a:pt x="5161226" y="962024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8"/>
                  </a:lnTo>
                  <a:lnTo>
                    <a:pt x="42167" y="961017"/>
                  </a:lnTo>
                  <a:lnTo>
                    <a:pt x="38793" y="960346"/>
                  </a:lnTo>
                  <a:lnTo>
                    <a:pt x="23282" y="953194"/>
                  </a:lnTo>
                  <a:lnTo>
                    <a:pt x="20422" y="951284"/>
                  </a:lnTo>
                  <a:lnTo>
                    <a:pt x="335" y="916483"/>
                  </a:lnTo>
                  <a:lnTo>
                    <a:pt x="0" y="913076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2024" y="484346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64306" y="200025"/>
                  </a:moveTo>
                  <a:lnTo>
                    <a:pt x="121443" y="200025"/>
                  </a:lnTo>
                  <a:lnTo>
                    <a:pt x="113103" y="198340"/>
                  </a:lnTo>
                  <a:lnTo>
                    <a:pt x="106291" y="193746"/>
                  </a:lnTo>
                  <a:lnTo>
                    <a:pt x="101697" y="186933"/>
                  </a:lnTo>
                  <a:lnTo>
                    <a:pt x="100012" y="178593"/>
                  </a:lnTo>
                  <a:lnTo>
                    <a:pt x="100012" y="134972"/>
                  </a:lnTo>
                  <a:lnTo>
                    <a:pt x="100057" y="134213"/>
                  </a:lnTo>
                  <a:lnTo>
                    <a:pt x="100146" y="133498"/>
                  </a:lnTo>
                  <a:lnTo>
                    <a:pt x="64293" y="85725"/>
                  </a:lnTo>
                  <a:lnTo>
                    <a:pt x="21431" y="85725"/>
                  </a:lnTo>
                  <a:lnTo>
                    <a:pt x="13091" y="84040"/>
                  </a:lnTo>
                  <a:lnTo>
                    <a:pt x="6278" y="79446"/>
                  </a:lnTo>
                  <a:lnTo>
                    <a:pt x="1684" y="72633"/>
                  </a:lnTo>
                  <a:lnTo>
                    <a:pt x="0" y="64293"/>
                  </a:lnTo>
                  <a:lnTo>
                    <a:pt x="0" y="21431"/>
                  </a:lnTo>
                  <a:lnTo>
                    <a:pt x="1684" y="13091"/>
                  </a:lnTo>
                  <a:lnTo>
                    <a:pt x="6278" y="6278"/>
                  </a:lnTo>
                  <a:lnTo>
                    <a:pt x="13091" y="1684"/>
                  </a:lnTo>
                  <a:lnTo>
                    <a:pt x="21431" y="0"/>
                  </a:lnTo>
                  <a:lnTo>
                    <a:pt x="64293" y="0"/>
                  </a:lnTo>
                  <a:lnTo>
                    <a:pt x="72633" y="1684"/>
                  </a:lnTo>
                  <a:lnTo>
                    <a:pt x="79446" y="6278"/>
                  </a:lnTo>
                  <a:lnTo>
                    <a:pt x="84040" y="13091"/>
                  </a:lnTo>
                  <a:lnTo>
                    <a:pt x="85725" y="21431"/>
                  </a:lnTo>
                  <a:lnTo>
                    <a:pt x="85725" y="28575"/>
                  </a:lnTo>
                  <a:lnTo>
                    <a:pt x="171450" y="28575"/>
                  </a:lnTo>
                  <a:lnTo>
                    <a:pt x="171450" y="21431"/>
                  </a:lnTo>
                  <a:lnTo>
                    <a:pt x="173134" y="13091"/>
                  </a:lnTo>
                  <a:lnTo>
                    <a:pt x="177728" y="6278"/>
                  </a:lnTo>
                  <a:lnTo>
                    <a:pt x="184541" y="1684"/>
                  </a:lnTo>
                  <a:lnTo>
                    <a:pt x="192881" y="0"/>
                  </a:lnTo>
                  <a:lnTo>
                    <a:pt x="235743" y="0"/>
                  </a:lnTo>
                  <a:lnTo>
                    <a:pt x="244083" y="1684"/>
                  </a:lnTo>
                  <a:lnTo>
                    <a:pt x="250896" y="6278"/>
                  </a:lnTo>
                  <a:lnTo>
                    <a:pt x="255490" y="13091"/>
                  </a:lnTo>
                  <a:lnTo>
                    <a:pt x="257175" y="21431"/>
                  </a:lnTo>
                  <a:lnTo>
                    <a:pt x="257175" y="64293"/>
                  </a:lnTo>
                  <a:lnTo>
                    <a:pt x="255490" y="72633"/>
                  </a:lnTo>
                  <a:lnTo>
                    <a:pt x="250896" y="79446"/>
                  </a:lnTo>
                  <a:lnTo>
                    <a:pt x="244083" y="84040"/>
                  </a:lnTo>
                  <a:lnTo>
                    <a:pt x="235743" y="85725"/>
                  </a:lnTo>
                  <a:lnTo>
                    <a:pt x="192881" y="85725"/>
                  </a:lnTo>
                  <a:lnTo>
                    <a:pt x="184541" y="84040"/>
                  </a:lnTo>
                  <a:lnTo>
                    <a:pt x="177728" y="79446"/>
                  </a:lnTo>
                  <a:lnTo>
                    <a:pt x="173134" y="72633"/>
                  </a:lnTo>
                  <a:lnTo>
                    <a:pt x="171450" y="64293"/>
                  </a:lnTo>
                  <a:lnTo>
                    <a:pt x="171450" y="57150"/>
                  </a:lnTo>
                  <a:lnTo>
                    <a:pt x="85725" y="57150"/>
                  </a:lnTo>
                  <a:lnTo>
                    <a:pt x="85725" y="65052"/>
                  </a:lnTo>
                  <a:lnTo>
                    <a:pt x="85680" y="65811"/>
                  </a:lnTo>
                  <a:lnTo>
                    <a:pt x="85591" y="66526"/>
                  </a:lnTo>
                  <a:lnTo>
                    <a:pt x="121443" y="114300"/>
                  </a:lnTo>
                  <a:lnTo>
                    <a:pt x="164306" y="114300"/>
                  </a:lnTo>
                  <a:lnTo>
                    <a:pt x="172646" y="115984"/>
                  </a:lnTo>
                  <a:lnTo>
                    <a:pt x="179458" y="120578"/>
                  </a:lnTo>
                  <a:lnTo>
                    <a:pt x="184052" y="127391"/>
                  </a:lnTo>
                  <a:lnTo>
                    <a:pt x="185737" y="135731"/>
                  </a:lnTo>
                  <a:lnTo>
                    <a:pt x="185737" y="178593"/>
                  </a:lnTo>
                  <a:lnTo>
                    <a:pt x="184052" y="186933"/>
                  </a:lnTo>
                  <a:lnTo>
                    <a:pt x="179458" y="193746"/>
                  </a:lnTo>
                  <a:lnTo>
                    <a:pt x="172646" y="198340"/>
                  </a:lnTo>
                  <a:lnTo>
                    <a:pt x="164306" y="200025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58899" y="4786045"/>
            <a:ext cx="228917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70" dirty="0">
                <a:solidFill>
                  <a:srgbClr val="93C4FD"/>
                </a:solidFill>
                <a:latin typeface="Segoe UI Symbol"/>
                <a:cs typeface="Segoe UI Symbol"/>
              </a:rPr>
              <a:t>Modular</a:t>
            </a:r>
            <a:r>
              <a:rPr sz="1500" spc="-1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240" dirty="0">
                <a:solidFill>
                  <a:srgbClr val="93C4FD"/>
                </a:solidFill>
                <a:latin typeface="Segoe UI Symbol"/>
                <a:cs typeface="Segoe UI Symbol"/>
              </a:rPr>
              <a:t>&amp;</a:t>
            </a:r>
            <a:r>
              <a:rPr sz="1500" spc="-1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55" dirty="0">
                <a:solidFill>
                  <a:srgbClr val="93C4FD"/>
                </a:solidFill>
                <a:latin typeface="Segoe UI Symbol"/>
                <a:cs typeface="Segoe UI Symbol"/>
              </a:rPr>
              <a:t>Conditional</a:t>
            </a:r>
            <a:r>
              <a:rPr sz="1500" spc="-1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35" dirty="0">
                <a:solidFill>
                  <a:srgbClr val="93C4FD"/>
                </a:solidFill>
                <a:latin typeface="Segoe UI Symbol"/>
                <a:cs typeface="Segoe UI Symbol"/>
              </a:rPr>
              <a:t>Flows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8899" y="5121743"/>
            <a:ext cx="309943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Dynamic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routing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based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on</a:t>
            </a:r>
            <a:r>
              <a:rPr sz="135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quality</a:t>
            </a:r>
            <a:r>
              <a:rPr sz="1350" spc="-1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9CA2AF"/>
                </a:solidFill>
                <a:latin typeface="Gadugi"/>
                <a:cs typeface="Gadugi"/>
              </a:rPr>
              <a:t>evaluations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10299" y="4591049"/>
            <a:ext cx="5219700" cy="971550"/>
            <a:chOff x="6210299" y="4591049"/>
            <a:chExt cx="5219700" cy="971550"/>
          </a:xfrm>
        </p:grpSpPr>
        <p:sp>
          <p:nvSpPr>
            <p:cNvPr id="39" name="object 39"/>
            <p:cNvSpPr/>
            <p:nvPr/>
          </p:nvSpPr>
          <p:spPr>
            <a:xfrm>
              <a:off x="6215062" y="45958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5" y="962024"/>
                  </a:moveTo>
                  <a:lnTo>
                    <a:pt x="48947" y="962024"/>
                  </a:lnTo>
                  <a:lnTo>
                    <a:pt x="45540" y="961688"/>
                  </a:lnTo>
                  <a:lnTo>
                    <a:pt x="10739" y="941601"/>
                  </a:lnTo>
                  <a:lnTo>
                    <a:pt x="0" y="913076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5" y="0"/>
                  </a:lnTo>
                  <a:lnTo>
                    <a:pt x="5197261" y="17775"/>
                  </a:lnTo>
                  <a:lnTo>
                    <a:pt x="5210174" y="48947"/>
                  </a:lnTo>
                  <a:lnTo>
                    <a:pt x="5210174" y="913076"/>
                  </a:lnTo>
                  <a:lnTo>
                    <a:pt x="5192397" y="949112"/>
                  </a:lnTo>
                  <a:lnTo>
                    <a:pt x="5164632" y="961688"/>
                  </a:lnTo>
                  <a:lnTo>
                    <a:pt x="5161225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5062" y="459581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5" y="0"/>
                  </a:lnTo>
                  <a:lnTo>
                    <a:pt x="5164632" y="335"/>
                  </a:lnTo>
                  <a:lnTo>
                    <a:pt x="5168006" y="1006"/>
                  </a:lnTo>
                  <a:lnTo>
                    <a:pt x="5171379" y="1677"/>
                  </a:lnTo>
                  <a:lnTo>
                    <a:pt x="5174655" y="2670"/>
                  </a:lnTo>
                  <a:lnTo>
                    <a:pt x="5177833" y="3986"/>
                  </a:lnTo>
                  <a:lnTo>
                    <a:pt x="5181011" y="5303"/>
                  </a:lnTo>
                  <a:lnTo>
                    <a:pt x="5207502" y="35517"/>
                  </a:lnTo>
                  <a:lnTo>
                    <a:pt x="5209166" y="42166"/>
                  </a:lnTo>
                  <a:lnTo>
                    <a:pt x="5209838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6"/>
                  </a:lnTo>
                  <a:lnTo>
                    <a:pt x="5209838" y="916483"/>
                  </a:lnTo>
                  <a:lnTo>
                    <a:pt x="5209166" y="919857"/>
                  </a:lnTo>
                  <a:lnTo>
                    <a:pt x="5208495" y="923230"/>
                  </a:lnTo>
                  <a:lnTo>
                    <a:pt x="5186889" y="953195"/>
                  </a:lnTo>
                  <a:lnTo>
                    <a:pt x="5184030" y="955106"/>
                  </a:lnTo>
                  <a:lnTo>
                    <a:pt x="5168006" y="961017"/>
                  </a:lnTo>
                  <a:lnTo>
                    <a:pt x="5164632" y="961688"/>
                  </a:lnTo>
                  <a:lnTo>
                    <a:pt x="5161225" y="962024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8"/>
                  </a:lnTo>
                  <a:lnTo>
                    <a:pt x="42166" y="961017"/>
                  </a:lnTo>
                  <a:lnTo>
                    <a:pt x="38792" y="960346"/>
                  </a:lnTo>
                  <a:lnTo>
                    <a:pt x="23282" y="953194"/>
                  </a:lnTo>
                  <a:lnTo>
                    <a:pt x="20422" y="951284"/>
                  </a:lnTo>
                  <a:lnTo>
                    <a:pt x="8828" y="938741"/>
                  </a:lnTo>
                  <a:lnTo>
                    <a:pt x="6917" y="935881"/>
                  </a:lnTo>
                  <a:lnTo>
                    <a:pt x="5303" y="932862"/>
                  </a:lnTo>
                  <a:lnTo>
                    <a:pt x="3986" y="929684"/>
                  </a:lnTo>
                  <a:lnTo>
                    <a:pt x="2670" y="926506"/>
                  </a:lnTo>
                  <a:lnTo>
                    <a:pt x="1676" y="923230"/>
                  </a:lnTo>
                  <a:lnTo>
                    <a:pt x="1005" y="919857"/>
                  </a:lnTo>
                  <a:lnTo>
                    <a:pt x="335" y="916483"/>
                  </a:lnTo>
                  <a:lnTo>
                    <a:pt x="0" y="913076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253" y="4842212"/>
              <a:ext cx="229671" cy="19413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778625" y="4786045"/>
            <a:ext cx="169735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45" dirty="0">
                <a:solidFill>
                  <a:srgbClr val="93C4FD"/>
                </a:solidFill>
                <a:latin typeface="Segoe UI Symbol"/>
                <a:cs typeface="Segoe UI Symbol"/>
              </a:rPr>
              <a:t>Unified</a:t>
            </a:r>
            <a:r>
              <a:rPr sz="1500" spc="-5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55" dirty="0">
                <a:solidFill>
                  <a:srgbClr val="93C4FD"/>
                </a:solidFill>
                <a:latin typeface="Segoe UI Symbol"/>
                <a:cs typeface="Segoe UI Symbol"/>
              </a:rPr>
              <a:t>Orchestration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78625" y="5121743"/>
            <a:ext cx="3605529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5" dirty="0">
                <a:solidFill>
                  <a:srgbClr val="9CA2AF"/>
                </a:solidFill>
                <a:latin typeface="Gadugi"/>
                <a:cs typeface="Gadugi"/>
              </a:rPr>
              <a:t>Same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workflow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powers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CLI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batch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jobs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35" dirty="0">
                <a:solidFill>
                  <a:srgbClr val="9CA2AF"/>
                </a:solidFill>
                <a:latin typeface="Gadugi"/>
                <a:cs typeface="Gadugi"/>
              </a:rPr>
              <a:t>&amp;</a:t>
            </a:r>
            <a:r>
              <a:rPr sz="1350" spc="-2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CA2AF"/>
                </a:solidFill>
                <a:latin typeface="Gadugi"/>
                <a:cs typeface="Gadugi"/>
              </a:rPr>
              <a:t>API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CA2AF"/>
                </a:solidFill>
                <a:latin typeface="Gadugi"/>
                <a:cs typeface="Gadugi"/>
              </a:rPr>
              <a:t>requests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1999" y="5791199"/>
            <a:ext cx="5219700" cy="971550"/>
            <a:chOff x="761999" y="5791199"/>
            <a:chExt cx="5219700" cy="971550"/>
          </a:xfrm>
        </p:grpSpPr>
        <p:sp>
          <p:nvSpPr>
            <p:cNvPr id="45" name="object 45"/>
            <p:cNvSpPr/>
            <p:nvPr/>
          </p:nvSpPr>
          <p:spPr>
            <a:xfrm>
              <a:off x="766762" y="57959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6" y="962024"/>
                  </a:moveTo>
                  <a:lnTo>
                    <a:pt x="48947" y="962024"/>
                  </a:lnTo>
                  <a:lnTo>
                    <a:pt x="45540" y="961688"/>
                  </a:lnTo>
                  <a:lnTo>
                    <a:pt x="10739" y="941601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0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5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3" y="961688"/>
                  </a:lnTo>
                  <a:lnTo>
                    <a:pt x="5161226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6762" y="57959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6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0"/>
                  </a:lnTo>
                  <a:lnTo>
                    <a:pt x="20422" y="10738"/>
                  </a:lnTo>
                  <a:lnTo>
                    <a:pt x="23282" y="8827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86891" y="8827"/>
                  </a:lnTo>
                  <a:lnTo>
                    <a:pt x="5189751" y="10738"/>
                  </a:lnTo>
                  <a:lnTo>
                    <a:pt x="5209167" y="42166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9" y="916483"/>
                  </a:lnTo>
                  <a:lnTo>
                    <a:pt x="5189751" y="951284"/>
                  </a:lnTo>
                  <a:lnTo>
                    <a:pt x="5186891" y="953195"/>
                  </a:lnTo>
                  <a:lnTo>
                    <a:pt x="5184031" y="955106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23282" y="953195"/>
                  </a:lnTo>
                  <a:lnTo>
                    <a:pt x="20422" y="951284"/>
                  </a:lnTo>
                  <a:lnTo>
                    <a:pt x="8828" y="938741"/>
                  </a:lnTo>
                  <a:lnTo>
                    <a:pt x="6917" y="935881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168" y="6043595"/>
              <a:ext cx="214312" cy="200058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330324" y="5986195"/>
            <a:ext cx="128333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5" dirty="0">
                <a:solidFill>
                  <a:srgbClr val="93C4FD"/>
                </a:solidFill>
                <a:latin typeface="Segoe UI Symbol"/>
                <a:cs typeface="Segoe UI Symbol"/>
              </a:rPr>
              <a:t>Async</a:t>
            </a:r>
            <a:r>
              <a:rPr sz="1500" spc="-1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50" dirty="0">
                <a:solidFill>
                  <a:srgbClr val="93C4FD"/>
                </a:solidFill>
                <a:latin typeface="Segoe UI Symbol"/>
                <a:cs typeface="Segoe UI Symbol"/>
              </a:rPr>
              <a:t>Execution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30324" y="6321893"/>
            <a:ext cx="310134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Non-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blocking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processing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for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high</a:t>
            </a:r>
            <a:r>
              <a:rPr sz="1350" spc="-1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throughput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210299" y="5791199"/>
            <a:ext cx="5219700" cy="971550"/>
            <a:chOff x="6210299" y="5791199"/>
            <a:chExt cx="5219700" cy="971550"/>
          </a:xfrm>
        </p:grpSpPr>
        <p:sp>
          <p:nvSpPr>
            <p:cNvPr id="51" name="object 51"/>
            <p:cNvSpPr/>
            <p:nvPr/>
          </p:nvSpPr>
          <p:spPr>
            <a:xfrm>
              <a:off x="6215062" y="57959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5161225" y="962024"/>
                  </a:moveTo>
                  <a:lnTo>
                    <a:pt x="48947" y="962024"/>
                  </a:lnTo>
                  <a:lnTo>
                    <a:pt x="45540" y="961688"/>
                  </a:lnTo>
                  <a:lnTo>
                    <a:pt x="10739" y="941601"/>
                  </a:lnTo>
                  <a:lnTo>
                    <a:pt x="0" y="913077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0"/>
                  </a:lnTo>
                  <a:lnTo>
                    <a:pt x="48947" y="0"/>
                  </a:lnTo>
                  <a:lnTo>
                    <a:pt x="5161225" y="0"/>
                  </a:lnTo>
                  <a:lnTo>
                    <a:pt x="5197261" y="17775"/>
                  </a:lnTo>
                  <a:lnTo>
                    <a:pt x="5210174" y="48947"/>
                  </a:lnTo>
                  <a:lnTo>
                    <a:pt x="5210174" y="913077"/>
                  </a:lnTo>
                  <a:lnTo>
                    <a:pt x="5192397" y="949112"/>
                  </a:lnTo>
                  <a:lnTo>
                    <a:pt x="5164632" y="961688"/>
                  </a:lnTo>
                  <a:lnTo>
                    <a:pt x="5161225" y="9620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15062" y="5795962"/>
              <a:ext cx="5210175" cy="962025"/>
            </a:xfrm>
            <a:custGeom>
              <a:avLst/>
              <a:gdLst/>
              <a:ahLst/>
              <a:cxnLst/>
              <a:rect l="l" t="t" r="r" b="b"/>
              <a:pathLst>
                <a:path w="521017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6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0"/>
                  </a:lnTo>
                  <a:lnTo>
                    <a:pt x="20422" y="10738"/>
                  </a:lnTo>
                  <a:lnTo>
                    <a:pt x="23282" y="8827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5" y="0"/>
                  </a:lnTo>
                  <a:lnTo>
                    <a:pt x="5164632" y="335"/>
                  </a:lnTo>
                  <a:lnTo>
                    <a:pt x="5168006" y="1006"/>
                  </a:lnTo>
                  <a:lnTo>
                    <a:pt x="5171379" y="1677"/>
                  </a:lnTo>
                  <a:lnTo>
                    <a:pt x="5174655" y="2670"/>
                  </a:lnTo>
                  <a:lnTo>
                    <a:pt x="5177833" y="3986"/>
                  </a:lnTo>
                  <a:lnTo>
                    <a:pt x="5181011" y="5303"/>
                  </a:lnTo>
                  <a:lnTo>
                    <a:pt x="5206185" y="32338"/>
                  </a:lnTo>
                  <a:lnTo>
                    <a:pt x="5207502" y="35516"/>
                  </a:lnTo>
                  <a:lnTo>
                    <a:pt x="5208495" y="38792"/>
                  </a:lnTo>
                  <a:lnTo>
                    <a:pt x="5209166" y="42166"/>
                  </a:lnTo>
                  <a:lnTo>
                    <a:pt x="5209838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909637"/>
                  </a:lnTo>
                  <a:lnTo>
                    <a:pt x="5210174" y="913077"/>
                  </a:lnTo>
                  <a:lnTo>
                    <a:pt x="5209838" y="916483"/>
                  </a:lnTo>
                  <a:lnTo>
                    <a:pt x="5209166" y="919857"/>
                  </a:lnTo>
                  <a:lnTo>
                    <a:pt x="5208495" y="923230"/>
                  </a:lnTo>
                  <a:lnTo>
                    <a:pt x="5186889" y="953195"/>
                  </a:lnTo>
                  <a:lnTo>
                    <a:pt x="5184030" y="955106"/>
                  </a:lnTo>
                  <a:lnTo>
                    <a:pt x="5157787" y="962024"/>
                  </a:lnTo>
                  <a:lnTo>
                    <a:pt x="52387" y="962024"/>
                  </a:lnTo>
                  <a:lnTo>
                    <a:pt x="15343" y="946680"/>
                  </a:lnTo>
                  <a:lnTo>
                    <a:pt x="8828" y="938741"/>
                  </a:lnTo>
                  <a:lnTo>
                    <a:pt x="6917" y="935881"/>
                  </a:lnTo>
                  <a:lnTo>
                    <a:pt x="5303" y="932862"/>
                  </a:lnTo>
                  <a:lnTo>
                    <a:pt x="3986" y="929684"/>
                  </a:lnTo>
                  <a:lnTo>
                    <a:pt x="2670" y="926506"/>
                  </a:lnTo>
                  <a:lnTo>
                    <a:pt x="1676" y="923230"/>
                  </a:lnTo>
                  <a:lnTo>
                    <a:pt x="1005" y="919857"/>
                  </a:lnTo>
                  <a:lnTo>
                    <a:pt x="335" y="916483"/>
                  </a:lnTo>
                  <a:lnTo>
                    <a:pt x="0" y="913077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0324" y="6029324"/>
              <a:ext cx="228599" cy="22860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778625" y="5986195"/>
            <a:ext cx="180721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50" dirty="0">
                <a:solidFill>
                  <a:srgbClr val="93C4FD"/>
                </a:solidFill>
                <a:latin typeface="Segoe UI Symbol"/>
                <a:cs typeface="Segoe UI Symbol"/>
              </a:rPr>
              <a:t>Extensible</a:t>
            </a:r>
            <a:r>
              <a:rPr sz="1500" spc="-15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50" dirty="0">
                <a:solidFill>
                  <a:srgbClr val="93C4FD"/>
                </a:solidFill>
                <a:latin typeface="Segoe UI Symbol"/>
                <a:cs typeface="Segoe UI Symbol"/>
              </a:rPr>
              <a:t>Architecture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78625" y="6321893"/>
            <a:ext cx="26943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solidFill>
                  <a:srgbClr val="9CA2AF"/>
                </a:solidFill>
                <a:latin typeface="Gadugi"/>
                <a:cs typeface="Gadugi"/>
              </a:rPr>
              <a:t>Easy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80" dirty="0">
                <a:solidFill>
                  <a:srgbClr val="9CA2AF"/>
                </a:solidFill>
                <a:latin typeface="Gadugi"/>
                <a:cs typeface="Gadugi"/>
              </a:rPr>
              <a:t>to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100" dirty="0">
                <a:solidFill>
                  <a:srgbClr val="9CA2AF"/>
                </a:solidFill>
                <a:latin typeface="Gadugi"/>
                <a:cs typeface="Gadugi"/>
              </a:rPr>
              <a:t>add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95" dirty="0">
                <a:solidFill>
                  <a:srgbClr val="9CA2AF"/>
                </a:solidFill>
                <a:latin typeface="Gadugi"/>
                <a:cs typeface="Gadugi"/>
              </a:rPr>
              <a:t>new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states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5" dirty="0">
                <a:solidFill>
                  <a:srgbClr val="9CA2AF"/>
                </a:solidFill>
                <a:latin typeface="Gadugi"/>
                <a:cs typeface="Gadugi"/>
              </a:rPr>
              <a:t>or</a:t>
            </a:r>
            <a:r>
              <a:rPr sz="1350" spc="-30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CA2AF"/>
                </a:solidFill>
                <a:latin typeface="Gadugi"/>
                <a:cs typeface="Gadugi"/>
              </a:rPr>
              <a:t>decision</a:t>
            </a:r>
            <a:r>
              <a:rPr sz="135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350" spc="-50" dirty="0">
                <a:solidFill>
                  <a:srgbClr val="9CA2AF"/>
                </a:solidFill>
                <a:latin typeface="Gadugi"/>
                <a:cs typeface="Gadugi"/>
              </a:rPr>
              <a:t>logic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57" name="object 57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039462" y="438162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03"/>
                  </a:moveTo>
                  <a:lnTo>
                    <a:pt x="157784" y="22910"/>
                  </a:lnTo>
                  <a:lnTo>
                    <a:pt x="149745" y="10985"/>
                  </a:lnTo>
                  <a:lnTo>
                    <a:pt x="137820" y="2946"/>
                  </a:lnTo>
                  <a:lnTo>
                    <a:pt x="123240" y="0"/>
                  </a:lnTo>
                  <a:lnTo>
                    <a:pt x="109524" y="2578"/>
                  </a:lnTo>
                  <a:lnTo>
                    <a:pt x="98082" y="9677"/>
                  </a:lnTo>
                  <a:lnTo>
                    <a:pt x="89890" y="20281"/>
                  </a:lnTo>
                  <a:lnTo>
                    <a:pt x="85928" y="33413"/>
                  </a:lnTo>
                  <a:lnTo>
                    <a:pt x="73050" y="39077"/>
                  </a:lnTo>
                  <a:lnTo>
                    <a:pt x="62801" y="48463"/>
                  </a:lnTo>
                  <a:lnTo>
                    <a:pt x="56032" y="60718"/>
                  </a:lnTo>
                  <a:lnTo>
                    <a:pt x="53581" y="75006"/>
                  </a:lnTo>
                  <a:lnTo>
                    <a:pt x="53581" y="79019"/>
                  </a:lnTo>
                  <a:lnTo>
                    <a:pt x="54114" y="82969"/>
                  </a:lnTo>
                  <a:lnTo>
                    <a:pt x="55194" y="86652"/>
                  </a:lnTo>
                  <a:lnTo>
                    <a:pt x="41783" y="92100"/>
                  </a:lnTo>
                  <a:lnTo>
                    <a:pt x="31076" y="101485"/>
                  </a:lnTo>
                  <a:lnTo>
                    <a:pt x="24003" y="113944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00"/>
                  </a:lnTo>
                  <a:lnTo>
                    <a:pt x="26771" y="149352"/>
                  </a:lnTo>
                  <a:lnTo>
                    <a:pt x="30683" y="155168"/>
                  </a:lnTo>
                  <a:lnTo>
                    <a:pt x="18224" y="163347"/>
                  </a:lnTo>
                  <a:lnTo>
                    <a:pt x="8534" y="174586"/>
                  </a:lnTo>
                  <a:lnTo>
                    <a:pt x="2247" y="188214"/>
                  </a:lnTo>
                  <a:lnTo>
                    <a:pt x="0" y="203593"/>
                  </a:lnTo>
                  <a:lnTo>
                    <a:pt x="2565" y="220002"/>
                  </a:lnTo>
                  <a:lnTo>
                    <a:pt x="9702" y="234365"/>
                  </a:lnTo>
                  <a:lnTo>
                    <a:pt x="20637" y="245859"/>
                  </a:lnTo>
                  <a:lnTo>
                    <a:pt x="34569" y="253682"/>
                  </a:lnTo>
                  <a:lnTo>
                    <a:pt x="33020" y="258102"/>
                  </a:lnTo>
                  <a:lnTo>
                    <a:pt x="32156" y="262928"/>
                  </a:lnTo>
                  <a:lnTo>
                    <a:pt x="32156" y="267881"/>
                  </a:lnTo>
                  <a:lnTo>
                    <a:pt x="35521" y="284556"/>
                  </a:lnTo>
                  <a:lnTo>
                    <a:pt x="44716" y="298183"/>
                  </a:lnTo>
                  <a:lnTo>
                    <a:pt x="58343" y="307378"/>
                  </a:lnTo>
                  <a:lnTo>
                    <a:pt x="75018" y="310743"/>
                  </a:lnTo>
                  <a:lnTo>
                    <a:pt x="78765" y="310743"/>
                  </a:lnTo>
                  <a:lnTo>
                    <a:pt x="82448" y="310273"/>
                  </a:lnTo>
                  <a:lnTo>
                    <a:pt x="85928" y="309346"/>
                  </a:lnTo>
                  <a:lnTo>
                    <a:pt x="89890" y="322554"/>
                  </a:lnTo>
                  <a:lnTo>
                    <a:pt x="98082" y="333197"/>
                  </a:lnTo>
                  <a:lnTo>
                    <a:pt x="109524" y="340309"/>
                  </a:lnTo>
                  <a:lnTo>
                    <a:pt x="123240" y="342900"/>
                  </a:lnTo>
                  <a:lnTo>
                    <a:pt x="137820" y="339940"/>
                  </a:lnTo>
                  <a:lnTo>
                    <a:pt x="149745" y="331901"/>
                  </a:lnTo>
                  <a:lnTo>
                    <a:pt x="157784" y="319976"/>
                  </a:lnTo>
                  <a:lnTo>
                    <a:pt x="159943" y="309346"/>
                  </a:lnTo>
                  <a:lnTo>
                    <a:pt x="160743" y="305384"/>
                  </a:lnTo>
                  <a:lnTo>
                    <a:pt x="160743" y="37503"/>
                  </a:lnTo>
                  <a:close/>
                </a:path>
                <a:path w="714375" h="342900">
                  <a:moveTo>
                    <a:pt x="342900" y="203593"/>
                  </a:moveTo>
                  <a:lnTo>
                    <a:pt x="340664" y="188214"/>
                  </a:lnTo>
                  <a:lnTo>
                    <a:pt x="334378" y="174586"/>
                  </a:lnTo>
                  <a:lnTo>
                    <a:pt x="324688" y="163347"/>
                  </a:lnTo>
                  <a:lnTo>
                    <a:pt x="312229" y="155168"/>
                  </a:lnTo>
                  <a:lnTo>
                    <a:pt x="316128" y="149352"/>
                  </a:lnTo>
                  <a:lnTo>
                    <a:pt x="319036" y="142900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44"/>
                  </a:lnTo>
                  <a:lnTo>
                    <a:pt x="311835" y="101460"/>
                  </a:lnTo>
                  <a:lnTo>
                    <a:pt x="301129" y="92062"/>
                  </a:lnTo>
                  <a:lnTo>
                    <a:pt x="287718" y="86652"/>
                  </a:lnTo>
                  <a:lnTo>
                    <a:pt x="288798" y="82969"/>
                  </a:lnTo>
                  <a:lnTo>
                    <a:pt x="289331" y="79019"/>
                  </a:lnTo>
                  <a:lnTo>
                    <a:pt x="289331" y="75006"/>
                  </a:lnTo>
                  <a:lnTo>
                    <a:pt x="286893" y="60693"/>
                  </a:lnTo>
                  <a:lnTo>
                    <a:pt x="280136" y="48437"/>
                  </a:lnTo>
                  <a:lnTo>
                    <a:pt x="269887" y="39065"/>
                  </a:lnTo>
                  <a:lnTo>
                    <a:pt x="256984" y="33413"/>
                  </a:lnTo>
                  <a:lnTo>
                    <a:pt x="252996" y="20281"/>
                  </a:lnTo>
                  <a:lnTo>
                    <a:pt x="244805" y="9677"/>
                  </a:lnTo>
                  <a:lnTo>
                    <a:pt x="233375" y="2578"/>
                  </a:lnTo>
                  <a:lnTo>
                    <a:pt x="219671" y="0"/>
                  </a:lnTo>
                  <a:lnTo>
                    <a:pt x="205079" y="2946"/>
                  </a:lnTo>
                  <a:lnTo>
                    <a:pt x="193167" y="10985"/>
                  </a:lnTo>
                  <a:lnTo>
                    <a:pt x="185115" y="22910"/>
                  </a:lnTo>
                  <a:lnTo>
                    <a:pt x="182168" y="37503"/>
                  </a:lnTo>
                  <a:lnTo>
                    <a:pt x="182168" y="305384"/>
                  </a:lnTo>
                  <a:lnTo>
                    <a:pt x="185115" y="319976"/>
                  </a:lnTo>
                  <a:lnTo>
                    <a:pt x="193167" y="331901"/>
                  </a:lnTo>
                  <a:lnTo>
                    <a:pt x="205079" y="339940"/>
                  </a:lnTo>
                  <a:lnTo>
                    <a:pt x="219671" y="342900"/>
                  </a:lnTo>
                  <a:lnTo>
                    <a:pt x="233387" y="340309"/>
                  </a:lnTo>
                  <a:lnTo>
                    <a:pt x="244830" y="333197"/>
                  </a:lnTo>
                  <a:lnTo>
                    <a:pt x="253022" y="322554"/>
                  </a:lnTo>
                  <a:lnTo>
                    <a:pt x="256984" y="309346"/>
                  </a:lnTo>
                  <a:lnTo>
                    <a:pt x="260464" y="310273"/>
                  </a:lnTo>
                  <a:lnTo>
                    <a:pt x="264147" y="310743"/>
                  </a:lnTo>
                  <a:lnTo>
                    <a:pt x="267893" y="310743"/>
                  </a:lnTo>
                  <a:lnTo>
                    <a:pt x="307390" y="284556"/>
                  </a:lnTo>
                  <a:lnTo>
                    <a:pt x="310756" y="267881"/>
                  </a:lnTo>
                  <a:lnTo>
                    <a:pt x="310756" y="262928"/>
                  </a:lnTo>
                  <a:lnTo>
                    <a:pt x="309892" y="258102"/>
                  </a:lnTo>
                  <a:lnTo>
                    <a:pt x="308343" y="253682"/>
                  </a:lnTo>
                  <a:lnTo>
                    <a:pt x="322275" y="245859"/>
                  </a:lnTo>
                  <a:lnTo>
                    <a:pt x="333209" y="234365"/>
                  </a:lnTo>
                  <a:lnTo>
                    <a:pt x="340347" y="220002"/>
                  </a:lnTo>
                  <a:lnTo>
                    <a:pt x="342900" y="203593"/>
                  </a:lnTo>
                  <a:close/>
                </a:path>
                <a:path w="714375" h="342900">
                  <a:moveTo>
                    <a:pt x="714375" y="107149"/>
                  </a:moveTo>
                  <a:lnTo>
                    <a:pt x="650087" y="107149"/>
                  </a:lnTo>
                  <a:lnTo>
                    <a:pt x="650087" y="176263"/>
                  </a:lnTo>
                  <a:lnTo>
                    <a:pt x="650087" y="188048"/>
                  </a:lnTo>
                  <a:lnTo>
                    <a:pt x="650087" y="219125"/>
                  </a:lnTo>
                  <a:lnTo>
                    <a:pt x="650087" y="230911"/>
                  </a:lnTo>
                  <a:lnTo>
                    <a:pt x="650087" y="261988"/>
                  </a:lnTo>
                  <a:lnTo>
                    <a:pt x="650087" y="273773"/>
                  </a:lnTo>
                  <a:lnTo>
                    <a:pt x="645261" y="278599"/>
                  </a:lnTo>
                  <a:lnTo>
                    <a:pt x="526326" y="278599"/>
                  </a:lnTo>
                  <a:lnTo>
                    <a:pt x="521500" y="273773"/>
                  </a:lnTo>
                  <a:lnTo>
                    <a:pt x="521500" y="261988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1988"/>
                  </a:lnTo>
                  <a:lnTo>
                    <a:pt x="650087" y="230911"/>
                  </a:lnTo>
                  <a:lnTo>
                    <a:pt x="645261" y="235737"/>
                  </a:lnTo>
                  <a:lnTo>
                    <a:pt x="526326" y="235737"/>
                  </a:lnTo>
                  <a:lnTo>
                    <a:pt x="521500" y="230911"/>
                  </a:lnTo>
                  <a:lnTo>
                    <a:pt x="521500" y="219125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25"/>
                  </a:lnTo>
                  <a:lnTo>
                    <a:pt x="650087" y="188048"/>
                  </a:lnTo>
                  <a:lnTo>
                    <a:pt x="645261" y="192874"/>
                  </a:lnTo>
                  <a:lnTo>
                    <a:pt x="526326" y="192874"/>
                  </a:lnTo>
                  <a:lnTo>
                    <a:pt x="521500" y="188048"/>
                  </a:lnTo>
                  <a:lnTo>
                    <a:pt x="521500" y="176263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63"/>
                  </a:lnTo>
                  <a:lnTo>
                    <a:pt x="650087" y="107149"/>
                  </a:lnTo>
                  <a:lnTo>
                    <a:pt x="628650" y="107149"/>
                  </a:lnTo>
                  <a:lnTo>
                    <a:pt x="620306" y="105473"/>
                  </a:lnTo>
                  <a:lnTo>
                    <a:pt x="613498" y="100876"/>
                  </a:lnTo>
                  <a:lnTo>
                    <a:pt x="608901" y="94068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65"/>
                  </a:lnTo>
                  <a:lnTo>
                    <a:pt x="469773" y="12560"/>
                  </a:lnTo>
                  <a:lnTo>
                    <a:pt x="460578" y="26187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699"/>
                  </a:lnTo>
                  <a:lnTo>
                    <a:pt x="469773" y="330327"/>
                  </a:lnTo>
                  <a:lnTo>
                    <a:pt x="483400" y="339521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21"/>
                  </a:lnTo>
                  <a:lnTo>
                    <a:pt x="701814" y="330327"/>
                  </a:lnTo>
                  <a:lnTo>
                    <a:pt x="711009" y="316699"/>
                  </a:lnTo>
                  <a:lnTo>
                    <a:pt x="714375" y="300037"/>
                  </a:lnTo>
                  <a:lnTo>
                    <a:pt x="714375" y="278599"/>
                  </a:lnTo>
                  <a:lnTo>
                    <a:pt x="714375" y="257175"/>
                  </a:lnTo>
                  <a:lnTo>
                    <a:pt x="714375" y="235737"/>
                  </a:lnTo>
                  <a:lnTo>
                    <a:pt x="714375" y="214312"/>
                  </a:lnTo>
                  <a:lnTo>
                    <a:pt x="714375" y="192874"/>
                  </a:lnTo>
                  <a:lnTo>
                    <a:pt x="714375" y="171450"/>
                  </a:lnTo>
                  <a:lnTo>
                    <a:pt x="714375" y="107149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0" y="7334249"/>
            <a:ext cx="12192000" cy="571500"/>
            <a:chOff x="0" y="7334249"/>
            <a:chExt cx="12192000" cy="571500"/>
          </a:xfrm>
        </p:grpSpPr>
        <p:sp>
          <p:nvSpPr>
            <p:cNvPr id="60" name="object 60"/>
            <p:cNvSpPr/>
            <p:nvPr/>
          </p:nvSpPr>
          <p:spPr>
            <a:xfrm>
              <a:off x="0" y="733424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8824" y="7546103"/>
              <a:ext cx="142874" cy="1397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544174" y="73913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58474" y="7486649"/>
              <a:ext cx="133349" cy="13334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9859366" y="7503641"/>
            <a:ext cx="2040889" cy="2082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github.com/lihui</a:t>
            </a:r>
            <a:r>
              <a:rPr sz="1150" spc="-63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569" baseline="27777" dirty="0">
                <a:solidFill>
                  <a:srgbClr val="FFFFFF"/>
                </a:solidFill>
                <a:latin typeface="Gadugi"/>
                <a:cs typeface="Gadugi"/>
              </a:rPr>
              <a:t>M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150" spc="-680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75" baseline="27777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500" spc="-787" baseline="27777" dirty="0">
                <a:solidFill>
                  <a:srgbClr val="FFFFFF"/>
                </a:solidFill>
                <a:latin typeface="Gadugi"/>
                <a:cs typeface="Gadugi"/>
              </a:rPr>
              <a:t>d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/</a:t>
            </a:r>
            <a:r>
              <a:rPr sz="1150" spc="-710" dirty="0">
                <a:solidFill>
                  <a:srgbClr val="C8D0D9"/>
                </a:solidFill>
                <a:latin typeface="Gadugi"/>
                <a:cs typeface="Gadugi"/>
              </a:rPr>
              <a:t>d</a:t>
            </a:r>
            <a:r>
              <a:rPr sz="1500" spc="-75" baseline="27777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500" spc="157" baseline="27777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150" spc="-590" dirty="0">
                <a:solidFill>
                  <a:srgbClr val="C8D0D9"/>
                </a:solidFill>
                <a:latin typeface="Gadugi"/>
                <a:cs typeface="Gadugi"/>
              </a:rPr>
              <a:t>o</a:t>
            </a:r>
            <a:r>
              <a:rPr sz="1500" spc="-307" baseline="27777" dirty="0">
                <a:solidFill>
                  <a:srgbClr val="FFFFFF"/>
                </a:solidFill>
                <a:latin typeface="Gadugi"/>
                <a:cs typeface="Gadugi"/>
              </a:rPr>
              <a:t>w</a:t>
            </a:r>
            <a:r>
              <a:rPr sz="1150" spc="-415" dirty="0">
                <a:solidFill>
                  <a:srgbClr val="C8D0D9"/>
                </a:solidFill>
                <a:latin typeface="Gadugi"/>
                <a:cs typeface="Gadugi"/>
              </a:rPr>
              <a:t>c</a:t>
            </a:r>
            <a:r>
              <a:rPr sz="1500" spc="-52" baseline="27777" dirty="0">
                <a:solidFill>
                  <a:srgbClr val="FFFFFF"/>
                </a:solidFill>
                <a:latin typeface="Gadugi"/>
                <a:cs typeface="Gadugi"/>
              </a:rPr>
              <a:t>i</a:t>
            </a:r>
            <a:r>
              <a:rPr sz="1500" spc="-367" baseline="27777" dirty="0">
                <a:solidFill>
                  <a:srgbClr val="FFFFFF"/>
                </a:solidFill>
                <a:latin typeface="Gadugi"/>
                <a:cs typeface="Gadugi"/>
              </a:rPr>
              <a:t>t</a:t>
            </a:r>
            <a:r>
              <a:rPr sz="1150" spc="-495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232" baseline="27777" dirty="0">
                <a:solidFill>
                  <a:srgbClr val="FFFFFF"/>
                </a:solidFill>
                <a:latin typeface="Gadugi"/>
                <a:cs typeface="Gadugi"/>
              </a:rPr>
              <a:t>h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-</a:t>
            </a:r>
            <a:r>
              <a:rPr sz="1500" spc="-975" baseline="27777" dirty="0">
                <a:solidFill>
                  <a:srgbClr val="FFFFFF"/>
                </a:solidFill>
                <a:latin typeface="Gadugi"/>
                <a:cs typeface="Gadugi"/>
              </a:rPr>
              <a:t>G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g</a:t>
            </a:r>
            <a:r>
              <a:rPr sz="1500" spc="-727" baseline="27777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150" spc="-210" dirty="0">
                <a:solidFill>
                  <a:srgbClr val="C8D0D9"/>
                </a:solidFill>
                <a:latin typeface="Gadugi"/>
                <a:cs typeface="Gadugi"/>
              </a:rPr>
              <a:t>e</a:t>
            </a:r>
            <a:r>
              <a:rPr sz="1500" spc="-660" baseline="27777" dirty="0">
                <a:solidFill>
                  <a:srgbClr val="FFFFFF"/>
                </a:solidFill>
                <a:latin typeface="Gadugi"/>
                <a:cs typeface="Gadugi"/>
              </a:rPr>
              <a:t>n</a:t>
            </a:r>
            <a:r>
              <a:rPr sz="1150" spc="-30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315" baseline="27777" dirty="0">
                <a:solidFill>
                  <a:srgbClr val="FFFFFF"/>
                </a:solidFill>
                <a:latin typeface="Gadugi"/>
                <a:cs typeface="Gadugi"/>
              </a:rPr>
              <a:t>s</a:t>
            </a:r>
            <a:r>
              <a:rPr sz="1150" spc="-155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500" spc="-765" baseline="27777" dirty="0">
                <a:solidFill>
                  <a:srgbClr val="FFFFFF"/>
                </a:solidFill>
                <a:latin typeface="Gadugi"/>
                <a:cs typeface="Gadugi"/>
              </a:rPr>
              <a:t>p</a:t>
            </a:r>
            <a:r>
              <a:rPr sz="1150" spc="-229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547" baseline="27777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150" spc="-220" dirty="0">
                <a:solidFill>
                  <a:srgbClr val="C8D0D9"/>
                </a:solidFill>
                <a:latin typeface="Gadugi"/>
                <a:cs typeface="Gadugi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Gadugi"/>
                <a:cs typeface="Gadugi"/>
              </a:rPr>
              <a:t>rk</a:t>
            </a:r>
            <a:endParaRPr sz="1500" baseline="27777">
              <a:latin typeface="Gadugi"/>
              <a:cs typeface="Gadug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8299" y="7554782"/>
            <a:ext cx="54165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150" spc="-50" dirty="0">
                <a:solidFill>
                  <a:srgbClr val="9CA2AF"/>
                </a:solidFill>
                <a:latin typeface="Gadugi"/>
                <a:cs typeface="Gadugi"/>
              </a:rPr>
              <a:t>Slide</a:t>
            </a:r>
            <a:r>
              <a:rPr sz="11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fld id="{81D60167-4931-47E6-BA6A-407CBD079E47}" type="slidenum"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7</a:t>
            </a:fld>
            <a:r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/8</a:t>
            </a:r>
            <a:endParaRPr sz="115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62800"/>
          </a:xfrm>
          <a:custGeom>
            <a:avLst/>
            <a:gdLst/>
            <a:ahLst/>
            <a:cxnLst/>
            <a:rect l="l" t="t" r="r" b="b"/>
            <a:pathLst>
              <a:path w="12192000" h="7162800">
                <a:moveTo>
                  <a:pt x="12191999" y="7162799"/>
                </a:moveTo>
                <a:lnTo>
                  <a:pt x="0" y="7162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627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1999" y="5543549"/>
            <a:ext cx="10668000" cy="476250"/>
            <a:chOff x="761999" y="5543549"/>
            <a:chExt cx="10668000" cy="476250"/>
          </a:xfrm>
        </p:grpSpPr>
        <p:sp>
          <p:nvSpPr>
            <p:cNvPr id="4" name="object 4"/>
            <p:cNvSpPr/>
            <p:nvPr/>
          </p:nvSpPr>
          <p:spPr>
            <a:xfrm>
              <a:off x="766762" y="5548312"/>
              <a:ext cx="10658475" cy="466725"/>
            </a:xfrm>
            <a:custGeom>
              <a:avLst/>
              <a:gdLst/>
              <a:ahLst/>
              <a:cxnLst/>
              <a:rect l="l" t="t" r="r" b="b"/>
              <a:pathLst>
                <a:path w="10658475" h="466725">
                  <a:moveTo>
                    <a:pt x="10609524" y="466724"/>
                  </a:moveTo>
                  <a:lnTo>
                    <a:pt x="48947" y="466724"/>
                  </a:lnTo>
                  <a:lnTo>
                    <a:pt x="45540" y="466388"/>
                  </a:lnTo>
                  <a:lnTo>
                    <a:pt x="10739" y="446301"/>
                  </a:lnTo>
                  <a:lnTo>
                    <a:pt x="0" y="417777"/>
                  </a:lnTo>
                  <a:lnTo>
                    <a:pt x="0" y="414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09524" y="0"/>
                  </a:lnTo>
                  <a:lnTo>
                    <a:pt x="10645561" y="17775"/>
                  </a:lnTo>
                  <a:lnTo>
                    <a:pt x="10658474" y="48947"/>
                  </a:lnTo>
                  <a:lnTo>
                    <a:pt x="10658474" y="417777"/>
                  </a:lnTo>
                  <a:lnTo>
                    <a:pt x="10640697" y="453812"/>
                  </a:lnTo>
                  <a:lnTo>
                    <a:pt x="10612931" y="466388"/>
                  </a:lnTo>
                  <a:lnTo>
                    <a:pt x="10609524" y="466724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762" y="5548312"/>
              <a:ext cx="10658475" cy="466725"/>
            </a:xfrm>
            <a:custGeom>
              <a:avLst/>
              <a:gdLst/>
              <a:ahLst/>
              <a:cxnLst/>
              <a:rect l="l" t="t" r="r" b="b"/>
              <a:pathLst>
                <a:path w="10658475" h="466725">
                  <a:moveTo>
                    <a:pt x="0" y="414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06086" y="0"/>
                  </a:lnTo>
                  <a:lnTo>
                    <a:pt x="10609524" y="0"/>
                  </a:lnTo>
                  <a:lnTo>
                    <a:pt x="10612931" y="335"/>
                  </a:lnTo>
                  <a:lnTo>
                    <a:pt x="10647732" y="20421"/>
                  </a:lnTo>
                  <a:lnTo>
                    <a:pt x="10657466" y="42166"/>
                  </a:lnTo>
                  <a:lnTo>
                    <a:pt x="10658138" y="45540"/>
                  </a:lnTo>
                  <a:lnTo>
                    <a:pt x="10658474" y="48947"/>
                  </a:lnTo>
                  <a:lnTo>
                    <a:pt x="10658474" y="52387"/>
                  </a:lnTo>
                  <a:lnTo>
                    <a:pt x="10658474" y="414337"/>
                  </a:lnTo>
                  <a:lnTo>
                    <a:pt x="10658474" y="417777"/>
                  </a:lnTo>
                  <a:lnTo>
                    <a:pt x="10658138" y="421183"/>
                  </a:lnTo>
                  <a:lnTo>
                    <a:pt x="10657466" y="424557"/>
                  </a:lnTo>
                  <a:lnTo>
                    <a:pt x="10656795" y="427930"/>
                  </a:lnTo>
                  <a:lnTo>
                    <a:pt x="10635189" y="457895"/>
                  </a:lnTo>
                  <a:lnTo>
                    <a:pt x="10632330" y="459806"/>
                  </a:lnTo>
                  <a:lnTo>
                    <a:pt x="10629310" y="461420"/>
                  </a:lnTo>
                  <a:lnTo>
                    <a:pt x="10626133" y="462736"/>
                  </a:lnTo>
                  <a:lnTo>
                    <a:pt x="10622955" y="464053"/>
                  </a:lnTo>
                  <a:lnTo>
                    <a:pt x="10606086" y="466724"/>
                  </a:lnTo>
                  <a:lnTo>
                    <a:pt x="52387" y="466724"/>
                  </a:lnTo>
                  <a:lnTo>
                    <a:pt x="23282" y="457895"/>
                  </a:lnTo>
                  <a:lnTo>
                    <a:pt x="20422" y="455984"/>
                  </a:lnTo>
                  <a:lnTo>
                    <a:pt x="8828" y="443441"/>
                  </a:lnTo>
                  <a:lnTo>
                    <a:pt x="6917" y="440581"/>
                  </a:lnTo>
                  <a:lnTo>
                    <a:pt x="0" y="417777"/>
                  </a:lnTo>
                  <a:lnTo>
                    <a:pt x="0" y="414337"/>
                  </a:lnTo>
                  <a:close/>
                </a:path>
              </a:pathLst>
            </a:custGeom>
            <a:ln w="9524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8087" y="5705474"/>
              <a:ext cx="104768" cy="152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299" y="700085"/>
            <a:ext cx="563245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Technical</a:t>
            </a:r>
            <a:r>
              <a:rPr spc="-10" dirty="0"/>
              <a:t> </a:t>
            </a:r>
            <a:r>
              <a:rPr sz="3000" spc="-180" dirty="0">
                <a:solidFill>
                  <a:srgbClr val="58A6FF"/>
                </a:solidFill>
              </a:rPr>
              <a:t>Implementation</a:t>
            </a:r>
            <a:r>
              <a:rPr sz="3000" spc="-20" dirty="0">
                <a:solidFill>
                  <a:srgbClr val="58A6FF"/>
                </a:solidFill>
              </a:rPr>
              <a:t> </a:t>
            </a:r>
            <a:r>
              <a:rPr spc="-235" dirty="0"/>
              <a:t>&amp;</a:t>
            </a:r>
            <a:r>
              <a:rPr spc="5" dirty="0"/>
              <a:t> </a:t>
            </a:r>
            <a:r>
              <a:rPr spc="-110" dirty="0"/>
              <a:t>Demo</a:t>
            </a:r>
            <a:endParaRPr sz="3000"/>
          </a:p>
        </p:txBody>
      </p:sp>
      <p:grpSp>
        <p:nvGrpSpPr>
          <p:cNvPr id="8" name="object 8"/>
          <p:cNvGrpSpPr/>
          <p:nvPr/>
        </p:nvGrpSpPr>
        <p:grpSpPr>
          <a:xfrm>
            <a:off x="761999" y="1371599"/>
            <a:ext cx="5219700" cy="1924050"/>
            <a:chOff x="761999" y="1371599"/>
            <a:chExt cx="5219700" cy="1924050"/>
          </a:xfrm>
        </p:grpSpPr>
        <p:sp>
          <p:nvSpPr>
            <p:cNvPr id="9" name="object 9"/>
            <p:cNvSpPr/>
            <p:nvPr/>
          </p:nvSpPr>
          <p:spPr>
            <a:xfrm>
              <a:off x="766762" y="1376362"/>
              <a:ext cx="5210175" cy="1914525"/>
            </a:xfrm>
            <a:custGeom>
              <a:avLst/>
              <a:gdLst/>
              <a:ahLst/>
              <a:cxnLst/>
              <a:rect l="l" t="t" r="r" b="b"/>
              <a:pathLst>
                <a:path w="5210175" h="1914525">
                  <a:moveTo>
                    <a:pt x="5161226" y="1914524"/>
                  </a:moveTo>
                  <a:lnTo>
                    <a:pt x="48947" y="1914524"/>
                  </a:lnTo>
                  <a:lnTo>
                    <a:pt x="45540" y="1914189"/>
                  </a:lnTo>
                  <a:lnTo>
                    <a:pt x="10739" y="1894102"/>
                  </a:lnTo>
                  <a:lnTo>
                    <a:pt x="0" y="1865576"/>
                  </a:lnTo>
                  <a:lnTo>
                    <a:pt x="0" y="1862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6"/>
                  </a:lnTo>
                  <a:lnTo>
                    <a:pt x="5210174" y="48947"/>
                  </a:lnTo>
                  <a:lnTo>
                    <a:pt x="5210174" y="1865576"/>
                  </a:lnTo>
                  <a:lnTo>
                    <a:pt x="5192397" y="1901612"/>
                  </a:lnTo>
                  <a:lnTo>
                    <a:pt x="5164633" y="1914189"/>
                  </a:lnTo>
                  <a:lnTo>
                    <a:pt x="5161226" y="19145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762" y="1376362"/>
              <a:ext cx="5210175" cy="1914525"/>
            </a:xfrm>
            <a:custGeom>
              <a:avLst/>
              <a:gdLst/>
              <a:ahLst/>
              <a:cxnLst/>
              <a:rect l="l" t="t" r="r" b="b"/>
              <a:pathLst>
                <a:path w="5210175" h="1914525">
                  <a:moveTo>
                    <a:pt x="0" y="1862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86891" y="8828"/>
                  </a:lnTo>
                  <a:lnTo>
                    <a:pt x="5189751" y="10739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1862137"/>
                  </a:lnTo>
                  <a:lnTo>
                    <a:pt x="5210174" y="1865576"/>
                  </a:lnTo>
                  <a:lnTo>
                    <a:pt x="5209839" y="1868983"/>
                  </a:lnTo>
                  <a:lnTo>
                    <a:pt x="5189751" y="1903784"/>
                  </a:lnTo>
                  <a:lnTo>
                    <a:pt x="5186891" y="1905695"/>
                  </a:lnTo>
                  <a:lnTo>
                    <a:pt x="5184031" y="1907606"/>
                  </a:lnTo>
                  <a:lnTo>
                    <a:pt x="5161226" y="1914524"/>
                  </a:lnTo>
                  <a:lnTo>
                    <a:pt x="5157787" y="1914524"/>
                  </a:lnTo>
                  <a:lnTo>
                    <a:pt x="52387" y="1914524"/>
                  </a:lnTo>
                  <a:lnTo>
                    <a:pt x="48947" y="1914524"/>
                  </a:lnTo>
                  <a:lnTo>
                    <a:pt x="45540" y="1914189"/>
                  </a:lnTo>
                  <a:lnTo>
                    <a:pt x="10739" y="1894102"/>
                  </a:lnTo>
                  <a:lnTo>
                    <a:pt x="8828" y="1891241"/>
                  </a:lnTo>
                  <a:lnTo>
                    <a:pt x="6917" y="1888381"/>
                  </a:lnTo>
                  <a:lnTo>
                    <a:pt x="5303" y="1885363"/>
                  </a:lnTo>
                  <a:lnTo>
                    <a:pt x="3987" y="1882184"/>
                  </a:lnTo>
                  <a:lnTo>
                    <a:pt x="2671" y="1879006"/>
                  </a:lnTo>
                  <a:lnTo>
                    <a:pt x="1677" y="1875731"/>
                  </a:lnTo>
                  <a:lnTo>
                    <a:pt x="1006" y="1872357"/>
                  </a:lnTo>
                  <a:lnTo>
                    <a:pt x="335" y="1868983"/>
                  </a:lnTo>
                  <a:lnTo>
                    <a:pt x="0" y="1865576"/>
                  </a:lnTo>
                  <a:lnTo>
                    <a:pt x="0" y="1862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460" y="1583828"/>
              <a:ext cx="210967" cy="168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8869" y="1528496"/>
            <a:ext cx="47561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55" dirty="0">
                <a:solidFill>
                  <a:srgbClr val="93C4FD"/>
                </a:solidFill>
                <a:latin typeface="Segoe UI Symbol"/>
                <a:cs typeface="Segoe UI Symbol"/>
              </a:rPr>
              <a:t>Setup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0587" y="1943099"/>
            <a:ext cx="47625" cy="1114425"/>
          </a:xfrm>
          <a:custGeom>
            <a:avLst/>
            <a:gdLst/>
            <a:ahLst/>
            <a:cxnLst/>
            <a:rect l="l" t="t" r="r" b="b"/>
            <a:pathLst>
              <a:path w="47625" h="1114425">
                <a:moveTo>
                  <a:pt x="47625" y="1087462"/>
                </a:moveTo>
                <a:lnTo>
                  <a:pt x="26974" y="1066800"/>
                </a:lnTo>
                <a:lnTo>
                  <a:pt x="20662" y="1066800"/>
                </a:lnTo>
                <a:lnTo>
                  <a:pt x="0" y="1087462"/>
                </a:lnTo>
                <a:lnTo>
                  <a:pt x="0" y="1093774"/>
                </a:lnTo>
                <a:lnTo>
                  <a:pt x="20662" y="1114425"/>
                </a:lnTo>
                <a:lnTo>
                  <a:pt x="26974" y="1114425"/>
                </a:lnTo>
                <a:lnTo>
                  <a:pt x="47625" y="1093774"/>
                </a:lnTo>
                <a:lnTo>
                  <a:pt x="47625" y="1090612"/>
                </a:lnTo>
                <a:lnTo>
                  <a:pt x="47625" y="1087462"/>
                </a:lnTo>
                <a:close/>
              </a:path>
              <a:path w="47625" h="1114425">
                <a:moveTo>
                  <a:pt x="47625" y="820762"/>
                </a:moveTo>
                <a:lnTo>
                  <a:pt x="26974" y="800100"/>
                </a:lnTo>
                <a:lnTo>
                  <a:pt x="20662" y="800100"/>
                </a:lnTo>
                <a:lnTo>
                  <a:pt x="0" y="820762"/>
                </a:lnTo>
                <a:lnTo>
                  <a:pt x="0" y="827074"/>
                </a:lnTo>
                <a:lnTo>
                  <a:pt x="20662" y="847725"/>
                </a:lnTo>
                <a:lnTo>
                  <a:pt x="26974" y="847725"/>
                </a:lnTo>
                <a:lnTo>
                  <a:pt x="47625" y="827074"/>
                </a:lnTo>
                <a:lnTo>
                  <a:pt x="47625" y="823912"/>
                </a:lnTo>
                <a:lnTo>
                  <a:pt x="47625" y="820762"/>
                </a:lnTo>
                <a:close/>
              </a:path>
              <a:path w="47625" h="11144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1114425">
                <a:moveTo>
                  <a:pt x="47625" y="287362"/>
                </a:moveTo>
                <a:lnTo>
                  <a:pt x="26974" y="266700"/>
                </a:lnTo>
                <a:lnTo>
                  <a:pt x="20662" y="266700"/>
                </a:lnTo>
                <a:lnTo>
                  <a:pt x="0" y="287362"/>
                </a:lnTo>
                <a:lnTo>
                  <a:pt x="0" y="293674"/>
                </a:lnTo>
                <a:lnTo>
                  <a:pt x="20662" y="314325"/>
                </a:lnTo>
                <a:lnTo>
                  <a:pt x="26974" y="314325"/>
                </a:lnTo>
                <a:lnTo>
                  <a:pt x="47625" y="293674"/>
                </a:lnTo>
                <a:lnTo>
                  <a:pt x="47625" y="290512"/>
                </a:lnTo>
                <a:lnTo>
                  <a:pt x="47625" y="287362"/>
                </a:lnTo>
                <a:close/>
              </a:path>
              <a:path w="47625" h="11144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9825" y="1856991"/>
            <a:ext cx="27470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Python</a:t>
            </a:r>
            <a:r>
              <a:rPr sz="11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0" dirty="0">
                <a:solidFill>
                  <a:srgbClr val="D0D5DA"/>
                </a:solidFill>
                <a:latin typeface="Gadugi"/>
                <a:cs typeface="Gadugi"/>
              </a:rPr>
              <a:t>virtual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environment</a:t>
            </a:r>
            <a:r>
              <a:rPr sz="11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70" dirty="0">
                <a:solidFill>
                  <a:srgbClr val="D0D5DA"/>
                </a:solidFill>
                <a:latin typeface="Gadugi"/>
                <a:cs typeface="Gadugi"/>
              </a:rPr>
              <a:t>+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0" dirty="0">
                <a:solidFill>
                  <a:srgbClr val="D0D5DA"/>
                </a:solidFill>
                <a:latin typeface="Gadugi"/>
                <a:cs typeface="Gadugi"/>
              </a:rPr>
              <a:t>requirements.txt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9825" y="2123691"/>
            <a:ext cx="202946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FastAPI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70" dirty="0">
                <a:solidFill>
                  <a:srgbClr val="D0D5DA"/>
                </a:solidFill>
                <a:latin typeface="Gadugi"/>
                <a:cs typeface="Gadugi"/>
              </a:rPr>
              <a:t>+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Hypercorn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150" spc="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async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25" dirty="0">
                <a:solidFill>
                  <a:srgbClr val="D0D5DA"/>
                </a:solidFill>
                <a:latin typeface="Gadugi"/>
                <a:cs typeface="Gadugi"/>
              </a:rPr>
              <a:t>API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9825" y="2390391"/>
            <a:ext cx="169798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solidFill>
                  <a:srgbClr val="D0D5DA"/>
                </a:solidFill>
                <a:latin typeface="Gadugi"/>
                <a:cs typeface="Gadugi"/>
              </a:rPr>
              <a:t>Milvus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2.6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vector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0" dirty="0">
                <a:solidFill>
                  <a:srgbClr val="D0D5DA"/>
                </a:solidFill>
                <a:latin typeface="Gadugi"/>
                <a:cs typeface="Gadugi"/>
              </a:rPr>
              <a:t>storage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9825" y="2657091"/>
            <a:ext cx="12401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Redis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8.0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caching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9825" y="2923791"/>
            <a:ext cx="21894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OpenAI</a:t>
            </a:r>
            <a:r>
              <a:rPr sz="1150" spc="-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0" dirty="0">
                <a:solidFill>
                  <a:srgbClr val="D0D5DA"/>
                </a:solidFill>
                <a:latin typeface="Gadugi"/>
                <a:cs typeface="Gadugi"/>
              </a:rPr>
              <a:t>API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60" dirty="0">
                <a:solidFill>
                  <a:srgbClr val="D0D5DA"/>
                </a:solidFill>
                <a:latin typeface="Gadugi"/>
                <a:cs typeface="Gadugi"/>
              </a:rPr>
              <a:t>key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for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75" dirty="0">
                <a:solidFill>
                  <a:srgbClr val="D0D5DA"/>
                </a:solidFill>
                <a:latin typeface="Gadugi"/>
                <a:cs typeface="Gadugi"/>
              </a:rPr>
              <a:t>LLM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0" dirty="0">
                <a:solidFill>
                  <a:srgbClr val="D0D5DA"/>
                </a:solidFill>
                <a:latin typeface="Gadugi"/>
                <a:cs typeface="Gadugi"/>
              </a:rPr>
              <a:t>functionality</a:t>
            </a:r>
            <a:endParaRPr sz="1150">
              <a:latin typeface="Gadugi"/>
              <a:cs typeface="Gadug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1999" y="3448049"/>
            <a:ext cx="5219700" cy="1657350"/>
            <a:chOff x="761999" y="3448049"/>
            <a:chExt cx="5219700" cy="1657350"/>
          </a:xfrm>
        </p:grpSpPr>
        <p:sp>
          <p:nvSpPr>
            <p:cNvPr id="20" name="object 20"/>
            <p:cNvSpPr/>
            <p:nvPr/>
          </p:nvSpPr>
          <p:spPr>
            <a:xfrm>
              <a:off x="766762" y="3452812"/>
              <a:ext cx="5210175" cy="1647825"/>
            </a:xfrm>
            <a:custGeom>
              <a:avLst/>
              <a:gdLst/>
              <a:ahLst/>
              <a:cxnLst/>
              <a:rect l="l" t="t" r="r" b="b"/>
              <a:pathLst>
                <a:path w="5210175" h="1647825">
                  <a:moveTo>
                    <a:pt x="5161226" y="1647824"/>
                  </a:moveTo>
                  <a:lnTo>
                    <a:pt x="48947" y="1647824"/>
                  </a:lnTo>
                  <a:lnTo>
                    <a:pt x="45540" y="1647488"/>
                  </a:lnTo>
                  <a:lnTo>
                    <a:pt x="10739" y="1627401"/>
                  </a:lnTo>
                  <a:lnTo>
                    <a:pt x="0" y="1598877"/>
                  </a:lnTo>
                  <a:lnTo>
                    <a:pt x="0" y="15954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161226" y="0"/>
                  </a:lnTo>
                  <a:lnTo>
                    <a:pt x="5197262" y="17775"/>
                  </a:lnTo>
                  <a:lnTo>
                    <a:pt x="5210174" y="48947"/>
                  </a:lnTo>
                  <a:lnTo>
                    <a:pt x="5210174" y="1598877"/>
                  </a:lnTo>
                  <a:lnTo>
                    <a:pt x="5192397" y="1634912"/>
                  </a:lnTo>
                  <a:lnTo>
                    <a:pt x="5164633" y="1647488"/>
                  </a:lnTo>
                  <a:lnTo>
                    <a:pt x="5161226" y="16478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6762" y="3452812"/>
              <a:ext cx="5210175" cy="1647825"/>
            </a:xfrm>
            <a:custGeom>
              <a:avLst/>
              <a:gdLst/>
              <a:ahLst/>
              <a:cxnLst/>
              <a:rect l="l" t="t" r="r" b="b"/>
              <a:pathLst>
                <a:path w="5210175" h="1647825">
                  <a:moveTo>
                    <a:pt x="0" y="15954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57787" y="0"/>
                  </a:lnTo>
                  <a:lnTo>
                    <a:pt x="5161226" y="0"/>
                  </a:lnTo>
                  <a:lnTo>
                    <a:pt x="5164633" y="335"/>
                  </a:lnTo>
                  <a:lnTo>
                    <a:pt x="5186891" y="8828"/>
                  </a:lnTo>
                  <a:lnTo>
                    <a:pt x="5189751" y="10739"/>
                  </a:lnTo>
                  <a:lnTo>
                    <a:pt x="5209839" y="45540"/>
                  </a:lnTo>
                  <a:lnTo>
                    <a:pt x="5210174" y="48947"/>
                  </a:lnTo>
                  <a:lnTo>
                    <a:pt x="5210174" y="52387"/>
                  </a:lnTo>
                  <a:lnTo>
                    <a:pt x="5210174" y="1595437"/>
                  </a:lnTo>
                  <a:lnTo>
                    <a:pt x="5210174" y="1598877"/>
                  </a:lnTo>
                  <a:lnTo>
                    <a:pt x="5209839" y="1602283"/>
                  </a:lnTo>
                  <a:lnTo>
                    <a:pt x="5189751" y="1637084"/>
                  </a:lnTo>
                  <a:lnTo>
                    <a:pt x="5186891" y="1638995"/>
                  </a:lnTo>
                  <a:lnTo>
                    <a:pt x="5184031" y="1640906"/>
                  </a:lnTo>
                  <a:lnTo>
                    <a:pt x="5157787" y="1647824"/>
                  </a:lnTo>
                  <a:lnTo>
                    <a:pt x="52387" y="1647824"/>
                  </a:lnTo>
                  <a:lnTo>
                    <a:pt x="32339" y="1643836"/>
                  </a:lnTo>
                  <a:lnTo>
                    <a:pt x="29161" y="1642519"/>
                  </a:lnTo>
                  <a:lnTo>
                    <a:pt x="26142" y="1640906"/>
                  </a:lnTo>
                  <a:lnTo>
                    <a:pt x="23282" y="1638994"/>
                  </a:lnTo>
                  <a:lnTo>
                    <a:pt x="20422" y="1637084"/>
                  </a:lnTo>
                  <a:lnTo>
                    <a:pt x="8828" y="1624541"/>
                  </a:lnTo>
                  <a:lnTo>
                    <a:pt x="6917" y="1621681"/>
                  </a:lnTo>
                  <a:lnTo>
                    <a:pt x="5303" y="1618663"/>
                  </a:lnTo>
                  <a:lnTo>
                    <a:pt x="3987" y="1615485"/>
                  </a:lnTo>
                  <a:lnTo>
                    <a:pt x="2671" y="1612306"/>
                  </a:lnTo>
                  <a:lnTo>
                    <a:pt x="1677" y="1609030"/>
                  </a:lnTo>
                  <a:lnTo>
                    <a:pt x="1006" y="1605656"/>
                  </a:lnTo>
                  <a:lnTo>
                    <a:pt x="335" y="1602283"/>
                  </a:lnTo>
                  <a:lnTo>
                    <a:pt x="0" y="1598877"/>
                  </a:lnTo>
                  <a:lnTo>
                    <a:pt x="0" y="15954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924" y="3656561"/>
              <a:ext cx="172521" cy="1724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06006" y="3604946"/>
            <a:ext cx="57848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60" dirty="0">
                <a:solidFill>
                  <a:srgbClr val="93C4FD"/>
                </a:solidFill>
                <a:latin typeface="Segoe UI Symbol"/>
                <a:cs typeface="Segoe UI Symbol"/>
              </a:rPr>
              <a:t>Testing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90587" y="4019550"/>
            <a:ext cx="47625" cy="847725"/>
          </a:xfrm>
          <a:custGeom>
            <a:avLst/>
            <a:gdLst/>
            <a:ahLst/>
            <a:cxnLst/>
            <a:rect l="l" t="t" r="r" b="b"/>
            <a:pathLst>
              <a:path w="47625" h="847725">
                <a:moveTo>
                  <a:pt x="47625" y="820762"/>
                </a:moveTo>
                <a:lnTo>
                  <a:pt x="26974" y="800100"/>
                </a:lnTo>
                <a:lnTo>
                  <a:pt x="20662" y="800100"/>
                </a:lnTo>
                <a:lnTo>
                  <a:pt x="0" y="820762"/>
                </a:lnTo>
                <a:lnTo>
                  <a:pt x="0" y="827074"/>
                </a:lnTo>
                <a:lnTo>
                  <a:pt x="20662" y="847725"/>
                </a:lnTo>
                <a:lnTo>
                  <a:pt x="26974" y="847725"/>
                </a:lnTo>
                <a:lnTo>
                  <a:pt x="47625" y="827074"/>
                </a:lnTo>
                <a:lnTo>
                  <a:pt x="47625" y="823912"/>
                </a:lnTo>
                <a:lnTo>
                  <a:pt x="47625" y="820762"/>
                </a:lnTo>
                <a:close/>
              </a:path>
              <a:path w="47625" h="8477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847725">
                <a:moveTo>
                  <a:pt x="47625" y="287362"/>
                </a:moveTo>
                <a:lnTo>
                  <a:pt x="26974" y="266700"/>
                </a:lnTo>
                <a:lnTo>
                  <a:pt x="20662" y="266700"/>
                </a:lnTo>
                <a:lnTo>
                  <a:pt x="0" y="287362"/>
                </a:lnTo>
                <a:lnTo>
                  <a:pt x="0" y="293674"/>
                </a:lnTo>
                <a:lnTo>
                  <a:pt x="20662" y="314325"/>
                </a:lnTo>
                <a:lnTo>
                  <a:pt x="26974" y="314325"/>
                </a:lnTo>
                <a:lnTo>
                  <a:pt x="47625" y="293674"/>
                </a:lnTo>
                <a:lnTo>
                  <a:pt x="47625" y="290512"/>
                </a:lnTo>
                <a:lnTo>
                  <a:pt x="47625" y="287362"/>
                </a:lnTo>
                <a:close/>
              </a:path>
              <a:path w="47625" h="8477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9825" y="3933441"/>
            <a:ext cx="2088514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Unit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90" dirty="0">
                <a:solidFill>
                  <a:srgbClr val="D0D5DA"/>
                </a:solidFill>
                <a:latin typeface="Gadugi"/>
                <a:cs typeface="Gadugi"/>
              </a:rPr>
              <a:t>&amp;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0" dirty="0">
                <a:solidFill>
                  <a:srgbClr val="D0D5DA"/>
                </a:solidFill>
                <a:latin typeface="Gadugi"/>
                <a:cs typeface="Gadugi"/>
              </a:rPr>
              <a:t>integration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0" dirty="0">
                <a:solidFill>
                  <a:srgbClr val="D0D5DA"/>
                </a:solidFill>
                <a:latin typeface="Gadugi"/>
                <a:cs typeface="Gadugi"/>
              </a:rPr>
              <a:t>tests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with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25" dirty="0">
                <a:solidFill>
                  <a:srgbClr val="D0D5DA"/>
                </a:solidFill>
                <a:latin typeface="Gadugi"/>
                <a:cs typeface="Gadugi"/>
              </a:rPr>
              <a:t>pytest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9825" y="4200141"/>
            <a:ext cx="198120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Async</a:t>
            </a:r>
            <a:r>
              <a:rPr sz="1150" spc="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testing</a:t>
            </a:r>
            <a:r>
              <a:rPr sz="1150" spc="1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with</a:t>
            </a:r>
            <a:r>
              <a:rPr sz="1150" spc="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pytest-</a:t>
            </a:r>
            <a:r>
              <a:rPr sz="1150" spc="-30" dirty="0">
                <a:solidFill>
                  <a:srgbClr val="D0D5DA"/>
                </a:solidFill>
                <a:latin typeface="Gadugi"/>
                <a:cs typeface="Gadugi"/>
              </a:rPr>
              <a:t>asyncio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9825" y="4466841"/>
            <a:ext cx="25101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Continuous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0" dirty="0">
                <a:solidFill>
                  <a:srgbClr val="D0D5DA"/>
                </a:solidFill>
                <a:latin typeface="Gadugi"/>
                <a:cs typeface="Gadugi"/>
              </a:rPr>
              <a:t>integration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5" dirty="0">
                <a:solidFill>
                  <a:srgbClr val="D0D5DA"/>
                </a:solidFill>
                <a:latin typeface="Gadugi"/>
                <a:cs typeface="Gadugi"/>
              </a:rPr>
              <a:t>via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65" dirty="0">
                <a:solidFill>
                  <a:srgbClr val="D0D5DA"/>
                </a:solidFill>
                <a:latin typeface="Gadugi"/>
                <a:cs typeface="Gadugi"/>
              </a:rPr>
              <a:t>GitHub</a:t>
            </a:r>
            <a:r>
              <a:rPr sz="115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25" dirty="0">
                <a:solidFill>
                  <a:srgbClr val="D0D5DA"/>
                </a:solidFill>
                <a:latin typeface="Gadugi"/>
                <a:cs typeface="Gadugi"/>
              </a:rPr>
              <a:t>Actions</a:t>
            </a:r>
            <a:endParaRPr sz="1150">
              <a:latin typeface="Gadugi"/>
              <a:cs typeface="Gadug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9825" y="4733541"/>
            <a:ext cx="14135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80" dirty="0">
                <a:solidFill>
                  <a:srgbClr val="D0D5DA"/>
                </a:solidFill>
                <a:latin typeface="Gadugi"/>
                <a:cs typeface="Gadugi"/>
              </a:rPr>
              <a:t>Test</a:t>
            </a:r>
            <a:r>
              <a:rPr sz="1150" spc="-10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55" dirty="0">
                <a:solidFill>
                  <a:srgbClr val="D0D5DA"/>
                </a:solidFill>
                <a:latin typeface="Gadugi"/>
                <a:cs typeface="Gadugi"/>
              </a:rPr>
              <a:t>coverage</a:t>
            </a:r>
            <a:r>
              <a:rPr sz="1150" spc="-5" dirty="0">
                <a:solidFill>
                  <a:srgbClr val="D0D5DA"/>
                </a:solidFill>
                <a:latin typeface="Gadugi"/>
                <a:cs typeface="Gadugi"/>
              </a:rPr>
              <a:t> </a:t>
            </a:r>
            <a:r>
              <a:rPr sz="1150" spc="-40" dirty="0">
                <a:solidFill>
                  <a:srgbClr val="D0D5DA"/>
                </a:solidFill>
                <a:latin typeface="Gadugi"/>
                <a:cs typeface="Gadugi"/>
              </a:rPr>
              <a:t>reporting</a:t>
            </a:r>
            <a:endParaRPr sz="1150">
              <a:latin typeface="Gadugi"/>
              <a:cs typeface="Gadug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299" y="1371599"/>
            <a:ext cx="5219699" cy="398144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697169" y="1528496"/>
            <a:ext cx="159258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40" dirty="0">
                <a:solidFill>
                  <a:srgbClr val="93C4FD"/>
                </a:solidFill>
                <a:latin typeface="Segoe UI Symbol"/>
                <a:cs typeface="Segoe UI Symbol"/>
              </a:rPr>
              <a:t>API</a:t>
            </a:r>
            <a:r>
              <a:rPr sz="1500" spc="-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75" dirty="0">
                <a:solidFill>
                  <a:srgbClr val="93C4FD"/>
                </a:solidFill>
                <a:latin typeface="Segoe UI Symbol"/>
                <a:cs typeface="Segoe UI Symbol"/>
              </a:rPr>
              <a:t>Usage</a:t>
            </a:r>
            <a:r>
              <a:rPr sz="1500" spc="-30" dirty="0">
                <a:solidFill>
                  <a:srgbClr val="93C4FD"/>
                </a:solidFill>
                <a:latin typeface="Segoe UI Symbol"/>
                <a:cs typeface="Segoe UI Symbol"/>
              </a:rPr>
              <a:t> </a:t>
            </a:r>
            <a:r>
              <a:rPr sz="1500" spc="-50" dirty="0">
                <a:solidFill>
                  <a:srgbClr val="93C4FD"/>
                </a:solidFill>
                <a:latin typeface="Segoe UI Symbol"/>
                <a:cs typeface="Segoe UI Symbol"/>
              </a:rPr>
              <a:t>Examples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59524" y="1859314"/>
            <a:ext cx="9607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5" dirty="0">
                <a:solidFill>
                  <a:srgbClr val="9CA2AF"/>
                </a:solidFill>
                <a:latin typeface="Gadugi"/>
                <a:cs typeface="Gadugi"/>
              </a:rPr>
              <a:t>Upload</a:t>
            </a:r>
            <a:r>
              <a:rPr sz="1000" spc="-2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55" dirty="0">
                <a:solidFill>
                  <a:srgbClr val="9CA2AF"/>
                </a:solidFill>
                <a:latin typeface="Gadugi"/>
                <a:cs typeface="Gadugi"/>
              </a:rPr>
              <a:t>document: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3349" y="2147891"/>
            <a:ext cx="514731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curl</a:t>
            </a:r>
            <a:r>
              <a:rPr sz="1100" spc="-8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F</a:t>
            </a:r>
            <a:r>
              <a:rPr sz="1100" spc="-8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</a:rPr>
              <a:t>"file=@./example.txt"</a:t>
            </a:r>
            <a:r>
              <a:rPr sz="1100" spc="-8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0" dirty="0">
                <a:solidFill>
                  <a:srgbClr val="E6ECF2"/>
                </a:solidFill>
                <a:latin typeface="Lucida Console"/>
                <a:cs typeface="Lucida Console"/>
                <a:hlinkClick r:id="rId6"/>
              </a:rPr>
              <a:t>http://localhost:8000/upload/local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9524" y="2564164"/>
            <a:ext cx="11544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60" dirty="0">
                <a:solidFill>
                  <a:srgbClr val="9CA2AF"/>
                </a:solidFill>
                <a:latin typeface="Gadugi"/>
                <a:cs typeface="Gadugi"/>
              </a:rPr>
              <a:t>Summarize</a:t>
            </a:r>
            <a:r>
              <a:rPr sz="100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50" dirty="0">
                <a:solidFill>
                  <a:srgbClr val="9CA2AF"/>
                </a:solidFill>
                <a:latin typeface="Gadugi"/>
                <a:cs typeface="Gadugi"/>
              </a:rPr>
              <a:t>document: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3349" y="2852741"/>
            <a:ext cx="418719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35"/>
              </a:spcBef>
            </a:pP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curl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X</a:t>
            </a:r>
            <a:r>
              <a:rPr sz="1100" spc="-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POST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  <a:hlinkClick r:id="rId7"/>
              </a:rPr>
              <a:t>http://localhost:8000/summarize</a:t>
            </a:r>
            <a:r>
              <a:rPr sz="1100" spc="-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50" dirty="0">
                <a:solidFill>
                  <a:srgbClr val="E6ECF2"/>
                </a:solidFill>
                <a:latin typeface="Lucida Console"/>
                <a:cs typeface="Lucida Console"/>
              </a:rPr>
              <a:t>\</a:t>
            </a:r>
            <a:endParaRPr sz="1100">
              <a:latin typeface="Lucida Console"/>
              <a:cs typeface="Lucida Console"/>
            </a:endParaRPr>
          </a:p>
          <a:p>
            <a:pPr marL="172720">
              <a:lnSpc>
                <a:spcPts val="1200"/>
              </a:lnSpc>
            </a:pP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H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"Content-</a:t>
            </a:r>
            <a:r>
              <a:rPr sz="1100" spc="-20" dirty="0">
                <a:solidFill>
                  <a:srgbClr val="E6ECF2"/>
                </a:solidFill>
                <a:latin typeface="Lucida Console"/>
                <a:cs typeface="Lucida Console"/>
              </a:rPr>
              <a:t>Type:</a:t>
            </a:r>
            <a:r>
              <a:rPr sz="1100" spc="-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</a:rPr>
              <a:t>application/json"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50" dirty="0">
                <a:solidFill>
                  <a:srgbClr val="E6ECF2"/>
                </a:solidFill>
                <a:latin typeface="Lucida Console"/>
                <a:cs typeface="Lucida Console"/>
              </a:rPr>
              <a:t>\</a:t>
            </a:r>
            <a:endParaRPr sz="1100">
              <a:latin typeface="Lucida Console"/>
              <a:cs typeface="Lucida Console"/>
            </a:endParaRPr>
          </a:p>
          <a:p>
            <a:pPr marL="172720">
              <a:lnSpc>
                <a:spcPts val="1260"/>
              </a:lnSpc>
            </a:pP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d</a:t>
            </a:r>
            <a:r>
              <a:rPr sz="1100" spc="-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5" dirty="0">
                <a:solidFill>
                  <a:srgbClr val="E6ECF2"/>
                </a:solidFill>
                <a:latin typeface="Lucida Console"/>
                <a:cs typeface="Lucida Console"/>
              </a:rPr>
              <a:t>'{"doc_id":</a:t>
            </a:r>
            <a:r>
              <a:rPr sz="1100" spc="-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</a:rPr>
              <a:t>"your_doc_id",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5" dirty="0">
                <a:solidFill>
                  <a:srgbClr val="E6ECF2"/>
                </a:solidFill>
                <a:latin typeface="Lucida Console"/>
                <a:cs typeface="Lucida Console"/>
              </a:rPr>
              <a:t>"storage":</a:t>
            </a:r>
            <a:r>
              <a:rPr sz="1100" spc="-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"local"}'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9524" y="3573814"/>
            <a:ext cx="109855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65" dirty="0">
                <a:solidFill>
                  <a:srgbClr val="9CA2AF"/>
                </a:solidFill>
                <a:latin typeface="Gadugi"/>
                <a:cs typeface="Gadugi"/>
              </a:rPr>
              <a:t>Query</a:t>
            </a:r>
            <a:r>
              <a:rPr sz="100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45" dirty="0">
                <a:solidFill>
                  <a:srgbClr val="9CA2AF"/>
                </a:solidFill>
                <a:latin typeface="Gadugi"/>
                <a:cs typeface="Gadugi"/>
              </a:rPr>
              <a:t>similar</a:t>
            </a:r>
            <a:r>
              <a:rPr sz="100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45" dirty="0">
                <a:solidFill>
                  <a:srgbClr val="9CA2AF"/>
                </a:solidFill>
                <a:latin typeface="Gadugi"/>
                <a:cs typeface="Gadugi"/>
              </a:rPr>
              <a:t>chunks: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3349" y="3862391"/>
            <a:ext cx="338645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35"/>
              </a:spcBef>
            </a:pP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curl</a:t>
            </a:r>
            <a:r>
              <a:rPr sz="1100" spc="-10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X</a:t>
            </a:r>
            <a:r>
              <a:rPr sz="1100" spc="-10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POST</a:t>
            </a:r>
            <a:r>
              <a:rPr sz="1100" spc="-10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  <a:hlinkClick r:id="rId8"/>
              </a:rPr>
              <a:t>http://localhost:8000/query</a:t>
            </a:r>
            <a:r>
              <a:rPr sz="1100" spc="-10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50" dirty="0">
                <a:solidFill>
                  <a:srgbClr val="E6ECF2"/>
                </a:solidFill>
                <a:latin typeface="Lucida Console"/>
                <a:cs typeface="Lucida Console"/>
              </a:rPr>
              <a:t>\</a:t>
            </a:r>
            <a:endParaRPr sz="1100">
              <a:latin typeface="Lucida Console"/>
              <a:cs typeface="Lucida Console"/>
            </a:endParaRPr>
          </a:p>
          <a:p>
            <a:pPr marL="172720">
              <a:lnSpc>
                <a:spcPts val="1200"/>
              </a:lnSpc>
            </a:pP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H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"Content-</a:t>
            </a:r>
            <a:r>
              <a:rPr sz="1100" spc="-20" dirty="0">
                <a:solidFill>
                  <a:srgbClr val="E6ECF2"/>
                </a:solidFill>
                <a:latin typeface="Lucida Console"/>
                <a:cs typeface="Lucida Console"/>
              </a:rPr>
              <a:t>Type:</a:t>
            </a:r>
            <a:r>
              <a:rPr sz="1100" spc="-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</a:rPr>
              <a:t>application/json"</a:t>
            </a:r>
            <a:r>
              <a:rPr sz="1100" spc="-6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50" dirty="0">
                <a:solidFill>
                  <a:srgbClr val="E6ECF2"/>
                </a:solidFill>
                <a:latin typeface="Lucida Console"/>
                <a:cs typeface="Lucida Console"/>
              </a:rPr>
              <a:t>\</a:t>
            </a:r>
            <a:endParaRPr sz="1100">
              <a:latin typeface="Lucida Console"/>
              <a:cs typeface="Lucida Console"/>
            </a:endParaRPr>
          </a:p>
          <a:p>
            <a:pPr marL="172720">
              <a:lnSpc>
                <a:spcPts val="1260"/>
              </a:lnSpc>
            </a:pP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d</a:t>
            </a:r>
            <a:r>
              <a:rPr sz="1100" spc="-9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5" dirty="0">
                <a:solidFill>
                  <a:srgbClr val="E6ECF2"/>
                </a:solidFill>
                <a:latin typeface="Lucida Console"/>
                <a:cs typeface="Lucida Console"/>
              </a:rPr>
              <a:t>'{"keyword":</a:t>
            </a:r>
            <a:r>
              <a:rPr sz="1100" spc="-9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5" dirty="0">
                <a:solidFill>
                  <a:srgbClr val="E6ECF2"/>
                </a:solidFill>
                <a:latin typeface="Lucida Console"/>
                <a:cs typeface="Lucida Console"/>
              </a:rPr>
              <a:t>"example",</a:t>
            </a:r>
            <a:r>
              <a:rPr sz="1100" spc="-9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30" dirty="0">
                <a:solidFill>
                  <a:srgbClr val="E6ECF2"/>
                </a:solidFill>
                <a:latin typeface="Lucida Console"/>
                <a:cs typeface="Lucida Console"/>
              </a:rPr>
              <a:t>"top_k":</a:t>
            </a:r>
            <a:r>
              <a:rPr sz="1100" spc="-9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25" dirty="0">
                <a:solidFill>
                  <a:srgbClr val="E6ECF2"/>
                </a:solidFill>
                <a:latin typeface="Lucida Console"/>
                <a:cs typeface="Lucida Console"/>
              </a:rPr>
              <a:t>5}'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9524" y="4583464"/>
            <a:ext cx="10915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60" dirty="0">
                <a:solidFill>
                  <a:srgbClr val="9CA2AF"/>
                </a:solidFill>
                <a:latin typeface="Gadugi"/>
                <a:cs typeface="Gadugi"/>
              </a:rPr>
              <a:t>Batch</a:t>
            </a:r>
            <a:r>
              <a:rPr sz="100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50" dirty="0">
                <a:solidFill>
                  <a:srgbClr val="9CA2AF"/>
                </a:solidFill>
                <a:latin typeface="Gadugi"/>
                <a:cs typeface="Gadugi"/>
              </a:rPr>
              <a:t>reindex</a:t>
            </a:r>
            <a:r>
              <a:rPr sz="100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45" dirty="0">
                <a:solidFill>
                  <a:srgbClr val="9CA2AF"/>
                </a:solidFill>
                <a:latin typeface="Gadugi"/>
                <a:cs typeface="Gadugi"/>
              </a:rPr>
              <a:t>via</a:t>
            </a:r>
            <a:r>
              <a:rPr sz="1000" spc="-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r>
              <a:rPr sz="1000" spc="-30" dirty="0">
                <a:solidFill>
                  <a:srgbClr val="9CA2AF"/>
                </a:solidFill>
                <a:latin typeface="Gadugi"/>
                <a:cs typeface="Gadugi"/>
              </a:rPr>
              <a:t>CLI:</a:t>
            </a:r>
            <a:endParaRPr sz="1000">
              <a:latin typeface="Gadugi"/>
              <a:cs typeface="Gadug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83349" y="4872041"/>
            <a:ext cx="570738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5" dirty="0">
                <a:solidFill>
                  <a:srgbClr val="E6ECF2"/>
                </a:solidFill>
                <a:latin typeface="Lucida Console"/>
                <a:cs typeface="Lucida Console"/>
              </a:rPr>
              <a:t>python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0" dirty="0">
                <a:solidFill>
                  <a:srgbClr val="E6ECF2"/>
                </a:solidFill>
                <a:latin typeface="Lucida Console"/>
                <a:cs typeface="Lucida Console"/>
              </a:rPr>
              <a:t>cli/reindex.py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--doc-</a:t>
            </a:r>
            <a:r>
              <a:rPr sz="1100" dirty="0">
                <a:solidFill>
                  <a:srgbClr val="E6ECF2"/>
                </a:solidFill>
                <a:latin typeface="Lucida Console"/>
                <a:cs typeface="Lucida Console"/>
              </a:rPr>
              <a:t>ids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doc1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doc2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--</a:t>
            </a:r>
            <a:r>
              <a:rPr sz="1100" spc="-30" dirty="0">
                <a:solidFill>
                  <a:srgbClr val="E6ECF2"/>
                </a:solidFill>
                <a:latin typeface="Lucida Console"/>
                <a:cs typeface="Lucida Console"/>
              </a:rPr>
              <a:t>storage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20" dirty="0">
                <a:solidFill>
                  <a:srgbClr val="E6ECF2"/>
                </a:solidFill>
                <a:latin typeface="Lucida Console"/>
                <a:cs typeface="Lucida Console"/>
              </a:rPr>
              <a:t>local</a:t>
            </a:r>
            <a:r>
              <a:rPr sz="1100" spc="-114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00" spc="-45" dirty="0">
                <a:solidFill>
                  <a:srgbClr val="E6ECF2"/>
                </a:solidFill>
                <a:latin typeface="Lucida Console"/>
                <a:cs typeface="Lucida Console"/>
              </a:rPr>
              <a:t>--</a:t>
            </a:r>
            <a:r>
              <a:rPr sz="1100" spc="-10" dirty="0">
                <a:solidFill>
                  <a:srgbClr val="E6ECF2"/>
                </a:solidFill>
                <a:latin typeface="Lucida Console"/>
                <a:cs typeface="Lucida Console"/>
              </a:rPr>
              <a:t>concurrency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65996" y="5655143"/>
            <a:ext cx="44926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75" dirty="0">
                <a:solidFill>
                  <a:srgbClr val="93C4FD"/>
                </a:solidFill>
                <a:latin typeface="Gadugi"/>
                <a:cs typeface="Gadugi"/>
              </a:rPr>
              <a:t>Perfect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3C4FD"/>
                </a:solidFill>
                <a:latin typeface="Gadugi"/>
                <a:cs typeface="Gadugi"/>
              </a:rPr>
              <a:t>for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70" dirty="0">
                <a:solidFill>
                  <a:srgbClr val="93C4FD"/>
                </a:solidFill>
                <a:latin typeface="Gadugi"/>
                <a:cs typeface="Gadugi"/>
              </a:rPr>
              <a:t>real-</a:t>
            </a:r>
            <a:r>
              <a:rPr sz="1350" spc="-85" dirty="0">
                <a:solidFill>
                  <a:srgbClr val="93C4FD"/>
                </a:solidFill>
                <a:latin typeface="Gadugi"/>
                <a:cs typeface="Gadugi"/>
              </a:rPr>
              <a:t>time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3C4FD"/>
                </a:solidFill>
                <a:latin typeface="Gadugi"/>
                <a:cs typeface="Gadugi"/>
              </a:rPr>
              <a:t>document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65" dirty="0">
                <a:solidFill>
                  <a:srgbClr val="93C4FD"/>
                </a:solidFill>
                <a:latin typeface="Gadugi"/>
                <a:cs typeface="Gadugi"/>
              </a:rPr>
              <a:t>intelligence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3C4FD"/>
                </a:solidFill>
                <a:latin typeface="Gadugi"/>
                <a:cs typeface="Gadugi"/>
              </a:rPr>
              <a:t>in</a:t>
            </a:r>
            <a:r>
              <a:rPr sz="1350" spc="-20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90" dirty="0">
                <a:solidFill>
                  <a:srgbClr val="93C4FD"/>
                </a:solidFill>
                <a:latin typeface="Gadugi"/>
                <a:cs typeface="Gadugi"/>
              </a:rPr>
              <a:t>modern</a:t>
            </a:r>
            <a:r>
              <a:rPr sz="1350" spc="-25" dirty="0">
                <a:solidFill>
                  <a:srgbClr val="93C4FD"/>
                </a:solidFill>
                <a:latin typeface="Gadugi"/>
                <a:cs typeface="Gadugi"/>
              </a:rPr>
              <a:t> </a:t>
            </a:r>
            <a:r>
              <a:rPr sz="1350" spc="-60" dirty="0">
                <a:solidFill>
                  <a:srgbClr val="93C4FD"/>
                </a:solidFill>
                <a:latin typeface="Gadugi"/>
                <a:cs typeface="Gadugi"/>
              </a:rPr>
              <a:t>applications</a:t>
            </a:r>
            <a:endParaRPr sz="1350">
              <a:latin typeface="Gadugi"/>
              <a:cs typeface="Gadug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887072" y="285749"/>
            <a:ext cx="1019175" cy="666750"/>
            <a:chOff x="10887072" y="285749"/>
            <a:chExt cx="1019175" cy="666750"/>
          </a:xfrm>
        </p:grpSpPr>
        <p:sp>
          <p:nvSpPr>
            <p:cNvPr id="41" name="object 41"/>
            <p:cNvSpPr/>
            <p:nvPr/>
          </p:nvSpPr>
          <p:spPr>
            <a:xfrm>
              <a:off x="10887072" y="285749"/>
              <a:ext cx="1019175" cy="666750"/>
            </a:xfrm>
            <a:custGeom>
              <a:avLst/>
              <a:gdLst/>
              <a:ahLst/>
              <a:cxnLst/>
              <a:rect l="l" t="t" r="r" b="b"/>
              <a:pathLst>
                <a:path w="1019175" h="666750">
                  <a:moveTo>
                    <a:pt x="947979" y="666749"/>
                  </a:moveTo>
                  <a:lnTo>
                    <a:pt x="71197" y="666749"/>
                  </a:lnTo>
                  <a:lnTo>
                    <a:pt x="66241" y="666261"/>
                  </a:lnTo>
                  <a:lnTo>
                    <a:pt x="29705" y="651128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1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947979" y="0"/>
                  </a:lnTo>
                  <a:lnTo>
                    <a:pt x="989470" y="15621"/>
                  </a:lnTo>
                  <a:lnTo>
                    <a:pt x="1015290" y="51661"/>
                  </a:lnTo>
                  <a:lnTo>
                    <a:pt x="1019176" y="71196"/>
                  </a:lnTo>
                  <a:lnTo>
                    <a:pt x="1019176" y="595553"/>
                  </a:lnTo>
                  <a:lnTo>
                    <a:pt x="1003553" y="637044"/>
                  </a:lnTo>
                  <a:lnTo>
                    <a:pt x="967512" y="662864"/>
                  </a:lnTo>
                  <a:lnTo>
                    <a:pt x="952934" y="666261"/>
                  </a:lnTo>
                  <a:lnTo>
                    <a:pt x="947979" y="6667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039462" y="438149"/>
              <a:ext cx="714375" cy="342900"/>
            </a:xfrm>
            <a:custGeom>
              <a:avLst/>
              <a:gdLst/>
              <a:ahLst/>
              <a:cxnLst/>
              <a:rect l="l" t="t" r="r" b="b"/>
              <a:pathLst>
                <a:path w="714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59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59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714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28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15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15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59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714375" h="342900">
                  <a:moveTo>
                    <a:pt x="714375" y="107162"/>
                  </a:moveTo>
                  <a:lnTo>
                    <a:pt x="650087" y="107162"/>
                  </a:lnTo>
                  <a:lnTo>
                    <a:pt x="650087" y="176276"/>
                  </a:lnTo>
                  <a:lnTo>
                    <a:pt x="650087" y="188061"/>
                  </a:lnTo>
                  <a:lnTo>
                    <a:pt x="650087" y="219138"/>
                  </a:lnTo>
                  <a:lnTo>
                    <a:pt x="650087" y="230924"/>
                  </a:lnTo>
                  <a:lnTo>
                    <a:pt x="650087" y="262001"/>
                  </a:lnTo>
                  <a:lnTo>
                    <a:pt x="650087" y="273786"/>
                  </a:lnTo>
                  <a:lnTo>
                    <a:pt x="645261" y="278612"/>
                  </a:lnTo>
                  <a:lnTo>
                    <a:pt x="526326" y="278612"/>
                  </a:lnTo>
                  <a:lnTo>
                    <a:pt x="521500" y="273786"/>
                  </a:lnTo>
                  <a:lnTo>
                    <a:pt x="521500" y="262001"/>
                  </a:lnTo>
                  <a:lnTo>
                    <a:pt x="526326" y="257175"/>
                  </a:lnTo>
                  <a:lnTo>
                    <a:pt x="645261" y="257175"/>
                  </a:lnTo>
                  <a:lnTo>
                    <a:pt x="650087" y="262001"/>
                  </a:lnTo>
                  <a:lnTo>
                    <a:pt x="650087" y="230924"/>
                  </a:lnTo>
                  <a:lnTo>
                    <a:pt x="645261" y="235750"/>
                  </a:lnTo>
                  <a:lnTo>
                    <a:pt x="526326" y="235750"/>
                  </a:lnTo>
                  <a:lnTo>
                    <a:pt x="521500" y="230924"/>
                  </a:lnTo>
                  <a:lnTo>
                    <a:pt x="521500" y="219138"/>
                  </a:lnTo>
                  <a:lnTo>
                    <a:pt x="526326" y="214312"/>
                  </a:lnTo>
                  <a:lnTo>
                    <a:pt x="645261" y="214312"/>
                  </a:lnTo>
                  <a:lnTo>
                    <a:pt x="650087" y="219138"/>
                  </a:lnTo>
                  <a:lnTo>
                    <a:pt x="650087" y="188061"/>
                  </a:lnTo>
                  <a:lnTo>
                    <a:pt x="645261" y="192887"/>
                  </a:lnTo>
                  <a:lnTo>
                    <a:pt x="526326" y="192887"/>
                  </a:lnTo>
                  <a:lnTo>
                    <a:pt x="521500" y="188061"/>
                  </a:lnTo>
                  <a:lnTo>
                    <a:pt x="521500" y="176276"/>
                  </a:lnTo>
                  <a:lnTo>
                    <a:pt x="526326" y="171450"/>
                  </a:lnTo>
                  <a:lnTo>
                    <a:pt x="645261" y="171450"/>
                  </a:lnTo>
                  <a:lnTo>
                    <a:pt x="650087" y="176276"/>
                  </a:lnTo>
                  <a:lnTo>
                    <a:pt x="650087" y="107162"/>
                  </a:lnTo>
                  <a:lnTo>
                    <a:pt x="628650" y="107162"/>
                  </a:lnTo>
                  <a:lnTo>
                    <a:pt x="620306" y="105486"/>
                  </a:lnTo>
                  <a:lnTo>
                    <a:pt x="613498" y="100888"/>
                  </a:lnTo>
                  <a:lnTo>
                    <a:pt x="608901" y="94081"/>
                  </a:lnTo>
                  <a:lnTo>
                    <a:pt x="607225" y="85725"/>
                  </a:lnTo>
                  <a:lnTo>
                    <a:pt x="607225" y="0"/>
                  </a:lnTo>
                  <a:lnTo>
                    <a:pt x="500062" y="0"/>
                  </a:lnTo>
                  <a:lnTo>
                    <a:pt x="483400" y="3378"/>
                  </a:lnTo>
                  <a:lnTo>
                    <a:pt x="469773" y="12573"/>
                  </a:lnTo>
                  <a:lnTo>
                    <a:pt x="460578" y="26200"/>
                  </a:lnTo>
                  <a:lnTo>
                    <a:pt x="457200" y="42862"/>
                  </a:lnTo>
                  <a:lnTo>
                    <a:pt x="457200" y="300037"/>
                  </a:lnTo>
                  <a:lnTo>
                    <a:pt x="460578" y="316712"/>
                  </a:lnTo>
                  <a:lnTo>
                    <a:pt x="469773" y="330339"/>
                  </a:lnTo>
                  <a:lnTo>
                    <a:pt x="483400" y="339534"/>
                  </a:lnTo>
                  <a:lnTo>
                    <a:pt x="500062" y="342900"/>
                  </a:lnTo>
                  <a:lnTo>
                    <a:pt x="671512" y="342900"/>
                  </a:lnTo>
                  <a:lnTo>
                    <a:pt x="688187" y="339534"/>
                  </a:lnTo>
                  <a:lnTo>
                    <a:pt x="701814" y="330339"/>
                  </a:lnTo>
                  <a:lnTo>
                    <a:pt x="711009" y="316712"/>
                  </a:lnTo>
                  <a:lnTo>
                    <a:pt x="714375" y="300037"/>
                  </a:lnTo>
                  <a:lnTo>
                    <a:pt x="714375" y="278612"/>
                  </a:lnTo>
                  <a:lnTo>
                    <a:pt x="714375" y="257175"/>
                  </a:lnTo>
                  <a:lnTo>
                    <a:pt x="714375" y="235750"/>
                  </a:lnTo>
                  <a:lnTo>
                    <a:pt x="714375" y="214312"/>
                  </a:lnTo>
                  <a:lnTo>
                    <a:pt x="714375" y="192887"/>
                  </a:lnTo>
                  <a:lnTo>
                    <a:pt x="714375" y="171450"/>
                  </a:lnTo>
                  <a:lnTo>
                    <a:pt x="714375" y="107162"/>
                  </a:lnTo>
                  <a:close/>
                </a:path>
                <a:path w="714375" h="342900">
                  <a:moveTo>
                    <a:pt x="714375" y="85725"/>
                  </a:moveTo>
                  <a:lnTo>
                    <a:pt x="628650" y="0"/>
                  </a:lnTo>
                  <a:lnTo>
                    <a:pt x="628650" y="85725"/>
                  </a:lnTo>
                  <a:lnTo>
                    <a:pt x="714375" y="857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6591299"/>
            <a:ext cx="12192000" cy="571500"/>
            <a:chOff x="0" y="6591299"/>
            <a:chExt cx="12192000" cy="571500"/>
          </a:xfrm>
        </p:grpSpPr>
        <p:sp>
          <p:nvSpPr>
            <p:cNvPr id="44" name="object 44"/>
            <p:cNvSpPr/>
            <p:nvPr/>
          </p:nvSpPr>
          <p:spPr>
            <a:xfrm>
              <a:off x="0" y="6591299"/>
              <a:ext cx="12192000" cy="571500"/>
            </a:xfrm>
            <a:custGeom>
              <a:avLst/>
              <a:gdLst/>
              <a:ahLst/>
              <a:cxnLst/>
              <a:rect l="l" t="t" r="r" b="b"/>
              <a:pathLst>
                <a:path w="12192000" h="571500">
                  <a:moveTo>
                    <a:pt x="12191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8824" y="6803153"/>
              <a:ext cx="142874" cy="1397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544174" y="66484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8474" y="67436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859366" y="6760691"/>
            <a:ext cx="2040889" cy="2082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github.com/lihui</a:t>
            </a:r>
            <a:r>
              <a:rPr sz="1150" spc="-63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569" baseline="27777" dirty="0">
                <a:solidFill>
                  <a:srgbClr val="FFFFFF"/>
                </a:solidFill>
                <a:latin typeface="Gadugi"/>
                <a:cs typeface="Gadugi"/>
              </a:rPr>
              <a:t>M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150" spc="-680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75" baseline="27777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500" spc="-787" baseline="27777" dirty="0">
                <a:solidFill>
                  <a:srgbClr val="FFFFFF"/>
                </a:solidFill>
                <a:latin typeface="Gadugi"/>
                <a:cs typeface="Gadugi"/>
              </a:rPr>
              <a:t>d</a:t>
            </a:r>
            <a:r>
              <a:rPr sz="1150" spc="-50" dirty="0">
                <a:solidFill>
                  <a:srgbClr val="C8D0D9"/>
                </a:solidFill>
                <a:latin typeface="Gadugi"/>
                <a:cs typeface="Gadugi"/>
              </a:rPr>
              <a:t>/</a:t>
            </a:r>
            <a:r>
              <a:rPr sz="1150" spc="-710" dirty="0">
                <a:solidFill>
                  <a:srgbClr val="C8D0D9"/>
                </a:solidFill>
                <a:latin typeface="Gadugi"/>
                <a:cs typeface="Gadugi"/>
              </a:rPr>
              <a:t>d</a:t>
            </a:r>
            <a:r>
              <a:rPr sz="1500" spc="-75" baseline="27777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500" spc="157" baseline="27777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150" spc="-590" dirty="0">
                <a:solidFill>
                  <a:srgbClr val="C8D0D9"/>
                </a:solidFill>
                <a:latin typeface="Gadugi"/>
                <a:cs typeface="Gadugi"/>
              </a:rPr>
              <a:t>o</a:t>
            </a:r>
            <a:r>
              <a:rPr sz="1500" spc="-307" baseline="27777" dirty="0">
                <a:solidFill>
                  <a:srgbClr val="FFFFFF"/>
                </a:solidFill>
                <a:latin typeface="Gadugi"/>
                <a:cs typeface="Gadugi"/>
              </a:rPr>
              <a:t>w</a:t>
            </a:r>
            <a:r>
              <a:rPr sz="1150" spc="-415" dirty="0">
                <a:solidFill>
                  <a:srgbClr val="C8D0D9"/>
                </a:solidFill>
                <a:latin typeface="Gadugi"/>
                <a:cs typeface="Gadugi"/>
              </a:rPr>
              <a:t>c</a:t>
            </a:r>
            <a:r>
              <a:rPr sz="1500" spc="-52" baseline="27777" dirty="0">
                <a:solidFill>
                  <a:srgbClr val="FFFFFF"/>
                </a:solidFill>
                <a:latin typeface="Gadugi"/>
                <a:cs typeface="Gadugi"/>
              </a:rPr>
              <a:t>i</a:t>
            </a:r>
            <a:r>
              <a:rPr sz="1500" spc="-367" baseline="27777" dirty="0">
                <a:solidFill>
                  <a:srgbClr val="FFFFFF"/>
                </a:solidFill>
                <a:latin typeface="Gadugi"/>
                <a:cs typeface="Gadugi"/>
              </a:rPr>
              <a:t>t</a:t>
            </a:r>
            <a:r>
              <a:rPr sz="1150" spc="-495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232" baseline="27777" dirty="0">
                <a:solidFill>
                  <a:srgbClr val="FFFFFF"/>
                </a:solidFill>
                <a:latin typeface="Gadugi"/>
                <a:cs typeface="Gadugi"/>
              </a:rPr>
              <a:t>h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-</a:t>
            </a:r>
            <a:r>
              <a:rPr sz="1500" spc="-975" baseline="27777" dirty="0">
                <a:solidFill>
                  <a:srgbClr val="FFFFFF"/>
                </a:solidFill>
                <a:latin typeface="Gadugi"/>
                <a:cs typeface="Gadugi"/>
              </a:rPr>
              <a:t>G</a:t>
            </a:r>
            <a:r>
              <a:rPr sz="1150" spc="-120" dirty="0">
                <a:solidFill>
                  <a:srgbClr val="C8D0D9"/>
                </a:solidFill>
                <a:latin typeface="Gadugi"/>
                <a:cs typeface="Gadugi"/>
              </a:rPr>
              <a:t>g</a:t>
            </a:r>
            <a:r>
              <a:rPr sz="1500" spc="-727" baseline="27777" dirty="0">
                <a:solidFill>
                  <a:srgbClr val="FFFFFF"/>
                </a:solidFill>
                <a:latin typeface="Gadugi"/>
                <a:cs typeface="Gadugi"/>
              </a:rPr>
              <a:t>e</a:t>
            </a:r>
            <a:r>
              <a:rPr sz="1150" spc="-210" dirty="0">
                <a:solidFill>
                  <a:srgbClr val="C8D0D9"/>
                </a:solidFill>
                <a:latin typeface="Gadugi"/>
                <a:cs typeface="Gadugi"/>
              </a:rPr>
              <a:t>e</a:t>
            </a:r>
            <a:r>
              <a:rPr sz="1500" spc="-660" baseline="27777" dirty="0">
                <a:solidFill>
                  <a:srgbClr val="FFFFFF"/>
                </a:solidFill>
                <a:latin typeface="Gadugi"/>
                <a:cs typeface="Gadugi"/>
              </a:rPr>
              <a:t>n</a:t>
            </a:r>
            <a:r>
              <a:rPr sz="1150" spc="-305" dirty="0">
                <a:solidFill>
                  <a:srgbClr val="C8D0D9"/>
                </a:solidFill>
                <a:latin typeface="Gadugi"/>
                <a:cs typeface="Gadugi"/>
              </a:rPr>
              <a:t>n</a:t>
            </a:r>
            <a:r>
              <a:rPr sz="1500" spc="-315" baseline="27777" dirty="0">
                <a:solidFill>
                  <a:srgbClr val="FFFFFF"/>
                </a:solidFill>
                <a:latin typeface="Gadugi"/>
                <a:cs typeface="Gadugi"/>
              </a:rPr>
              <a:t>s</a:t>
            </a:r>
            <a:r>
              <a:rPr sz="1150" spc="-155" dirty="0">
                <a:solidFill>
                  <a:srgbClr val="C8D0D9"/>
                </a:solidFill>
                <a:latin typeface="Gadugi"/>
                <a:cs typeface="Gadugi"/>
              </a:rPr>
              <a:t>i</a:t>
            </a:r>
            <a:r>
              <a:rPr sz="1500" spc="-765" baseline="27777" dirty="0">
                <a:solidFill>
                  <a:srgbClr val="FFFFFF"/>
                </a:solidFill>
                <a:latin typeface="Gadugi"/>
                <a:cs typeface="Gadugi"/>
              </a:rPr>
              <a:t>p</a:t>
            </a:r>
            <a:r>
              <a:rPr sz="1150" spc="-229" dirty="0">
                <a:solidFill>
                  <a:srgbClr val="C8D0D9"/>
                </a:solidFill>
                <a:latin typeface="Gadugi"/>
                <a:cs typeface="Gadugi"/>
              </a:rPr>
              <a:t>u</a:t>
            </a:r>
            <a:r>
              <a:rPr sz="1500" spc="-547" baseline="27777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150" spc="-220" dirty="0">
                <a:solidFill>
                  <a:srgbClr val="C8D0D9"/>
                </a:solidFill>
                <a:latin typeface="Gadugi"/>
                <a:cs typeface="Gadugi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Gadugi"/>
                <a:cs typeface="Gadugi"/>
              </a:rPr>
              <a:t>rk</a:t>
            </a:r>
            <a:endParaRPr sz="1500" baseline="27777">
              <a:latin typeface="Gadugi"/>
              <a:cs typeface="Gadug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299" y="6813264"/>
            <a:ext cx="5416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150" spc="-50" dirty="0">
                <a:solidFill>
                  <a:srgbClr val="9CA2AF"/>
                </a:solidFill>
                <a:latin typeface="Gadugi"/>
                <a:cs typeface="Gadugi"/>
              </a:rPr>
              <a:t>Slide</a:t>
            </a:r>
            <a:r>
              <a:rPr sz="1150" spc="5" dirty="0">
                <a:solidFill>
                  <a:srgbClr val="9CA2AF"/>
                </a:solidFill>
                <a:latin typeface="Gadugi"/>
                <a:cs typeface="Gadugi"/>
              </a:rPr>
              <a:t> </a:t>
            </a:r>
            <a:fld id="{81D60167-4931-47E6-BA6A-407CBD079E47}" type="slidenum"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8</a:t>
            </a:fld>
            <a:r>
              <a:rPr sz="1150" spc="-40" dirty="0">
                <a:solidFill>
                  <a:srgbClr val="9CA2AF"/>
                </a:solidFill>
                <a:latin typeface="Gadugi"/>
                <a:cs typeface="Gadugi"/>
              </a:rPr>
              <a:t>/8</a:t>
            </a:r>
            <a:endParaRPr sz="115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C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自定义</PresentationFormat>
  <Paragraphs>138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Calibri</vt:lpstr>
      <vt:lpstr>Gadugi</vt:lpstr>
      <vt:lpstr>Lucida Console</vt:lpstr>
      <vt:lpstr>Segoe UI Symbol</vt:lpstr>
      <vt:lpstr>Office Theme</vt:lpstr>
      <vt:lpstr>Docu-Genius: AI-Powered Document System Demo Overview</vt:lpstr>
      <vt:lpstr>Demo Agenda</vt:lpstr>
      <vt:lpstr>What is Docu-Genius?</vt:lpstr>
      <vt:lpstr>Key Features</vt:lpstr>
      <vt:lpstr>System Architecture</vt:lpstr>
      <vt:lpstr>Model Choices &amp; Pipeline</vt:lpstr>
      <vt:lpstr>Workflow Orchestration: LangGraph</vt:lpstr>
      <vt:lpstr>Technical Implementation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Whale Li</cp:lastModifiedBy>
  <cp:revision>2</cp:revision>
  <dcterms:created xsi:type="dcterms:W3CDTF">2025-06-18T17:58:24Z</dcterms:created>
  <dcterms:modified xsi:type="dcterms:W3CDTF">2025-06-18T17:59:56Z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2025-06-18T00:00:00Z</vt:filetime>
  </property>
</Properties>
</file>