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7" autoAdjust="0"/>
    <p:restoredTop sz="90385" autoAdjust="0"/>
  </p:normalViewPr>
  <p:slideViewPr>
    <p:cSldViewPr>
      <p:cViewPr varScale="1">
        <p:scale>
          <a:sx n="70" d="100"/>
          <a:sy n="70" d="100"/>
        </p:scale>
        <p:origin x="-3462" y="-10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F194-2A20-4EAA-98C2-EB73D9B98286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v.youku.com/v_show/id_XMjQwNzg0NDUy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664" y="272480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 Black" pitchFamily="34" charset="0"/>
                <a:cs typeface="Times New Roman" pitchFamily="18" charset="0"/>
              </a:rPr>
              <a:t>Hongwei</a:t>
            </a:r>
            <a:r>
              <a:rPr lang="en-US" b="1" dirty="0" smtClean="0">
                <a:latin typeface="Arial Black" pitchFamily="34" charset="0"/>
                <a:cs typeface="Times New Roman" pitchFamily="18" charset="0"/>
              </a:rPr>
              <a:t> Li</a:t>
            </a:r>
            <a:endParaRPr lang="en-US" b="1" dirty="0"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664" y="704528"/>
            <a:ext cx="5976664" cy="927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Mobile: (086) 181-0189-9296</a:t>
            </a:r>
          </a:p>
          <a:p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Email: lihw81@gmail.com</a:t>
            </a:r>
          </a:p>
          <a:p>
            <a:endParaRPr lang="en-US" sz="1400" dirty="0" smtClean="0"/>
          </a:p>
          <a:p>
            <a:r>
              <a:rPr lang="en-US" altLang="zh-CN" sz="1400" dirty="0">
                <a:latin typeface="Arial Black" pitchFamily="34" charset="0"/>
                <a:cs typeface="Times New Roman" pitchFamily="18" charset="0"/>
              </a:rPr>
              <a:t>Skills</a:t>
            </a:r>
          </a:p>
          <a:p>
            <a:pPr marL="179388" lvl="0" indent="-179388">
              <a:buFont typeface="Wingdings" pitchFamily="2" charset="2"/>
              <a:buChar char="§"/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Technical cracker. I like solving problems. </a:t>
            </a: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pPr marL="179388" lvl="0" indent="-179388">
              <a:buFont typeface="Wingdings" pitchFamily="2" charset="2"/>
              <a:buChar char="§"/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Good written and spoken English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/>
          </a:p>
          <a:p>
            <a:r>
              <a:rPr lang="en-US" sz="1400" dirty="0" smtClean="0">
                <a:latin typeface="Arial Black" pitchFamily="34" charset="0"/>
                <a:cs typeface="Times New Roman" pitchFamily="18" charset="0"/>
              </a:rPr>
              <a:t>Education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Aug. 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2006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Aug.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2010</a:t>
            </a:r>
          </a:p>
          <a:p>
            <a:pPr marL="179388" indent="-179388"/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PhD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, Computer Science and Engineering,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Hong Kong University of Sci. and Tech. (HKUST), Hong Kong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marL="179388" indent="-179388">
              <a:buFont typeface="Wingdings" pitchFamily="2" charset="2"/>
              <a:buChar char="§"/>
            </a:pP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Advisors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: Dr. Pedro V. Sander and Dr. Chi-Wing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Fu.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marL="179388" indent="-179388">
              <a:buFont typeface="Wingdings" pitchFamily="2" charset="2"/>
              <a:buChar char="§"/>
            </a:pP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Area 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study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: Computer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Graphics.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GGA : 9.93 (A-).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Sep.2004 – June 2006</a:t>
            </a:r>
          </a:p>
          <a:p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, Computer Science and Engineering, Zhejiang University, P. R. China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Advisor: Prof. </a:t>
            </a:r>
            <a:r>
              <a:rPr lang="en-US" altLang="zh-CN" sz="1050" dirty="0" err="1" smtClean="0">
                <a:latin typeface="Times New Roman" pitchFamily="18" charset="0"/>
                <a:cs typeface="Times New Roman" pitchFamily="18" charset="0"/>
              </a:rPr>
              <a:t>Sanyuan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 Zhang and Prof. </a:t>
            </a:r>
            <a:r>
              <a:rPr lang="en-US" altLang="zh-CN" sz="1050" dirty="0" err="1" smtClean="0">
                <a:latin typeface="Times New Roman" pitchFamily="18" charset="0"/>
                <a:cs typeface="Times New Roman" pitchFamily="18" charset="0"/>
              </a:rPr>
              <a:t>Xiuzi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 Ye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Area of study: Computer-Aided Design.</a:t>
            </a: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cs typeface="Times New Roman" pitchFamily="18" charset="0"/>
            </a:endParaRPr>
          </a:p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Sep. 2000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June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2004</a:t>
            </a:r>
          </a:p>
          <a:p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B.E</a:t>
            </a:r>
            <a:r>
              <a:rPr lang="en-US" sz="105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, Computer Science and Engineering, Zhejiang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, P. R. China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Mixed class, Chu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Kochen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Honors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College.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marL="179388" indent="-179388">
              <a:buFont typeface="Wingdings" pitchFamily="2" charset="2"/>
              <a:buChar char="§"/>
            </a:pP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Overall 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GPA 3.69/4.00, Major GPA 3.88/4.00, Top 5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%.</a:t>
            </a:r>
          </a:p>
          <a:p>
            <a:pPr marL="179388" indent="-179388">
              <a:buFont typeface="Wingdings" pitchFamily="2" charset="2"/>
              <a:buChar char="§"/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400" dirty="0" smtClean="0">
                <a:latin typeface="Arial Black" pitchFamily="34" charset="0"/>
                <a:cs typeface="Times New Roman" pitchFamily="18" charset="0"/>
              </a:rPr>
              <a:t>Work </a:t>
            </a:r>
            <a:r>
              <a:rPr lang="en-US" altLang="zh-CN" sz="1400" dirty="0">
                <a:latin typeface="Arial Black" pitchFamily="34" charset="0"/>
                <a:cs typeface="Times New Roman" pitchFamily="18" charset="0"/>
              </a:rPr>
              <a:t>Experience</a:t>
            </a:r>
          </a:p>
          <a:p>
            <a:endParaRPr lang="en-US" altLang="zh-CN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050" smtClean="0">
                <a:latin typeface="Times New Roman" pitchFamily="18" charset="0"/>
                <a:cs typeface="Times New Roman" pitchFamily="18" charset="0"/>
              </a:rPr>
              <a:t>2016– 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Now</a:t>
            </a:r>
          </a:p>
          <a:p>
            <a:r>
              <a:rPr lang="en-US" altLang="zh-CN" sz="1050" b="1" dirty="0" smtClean="0">
                <a:latin typeface="Times New Roman" pitchFamily="18" charset="0"/>
                <a:cs typeface="Times New Roman" pitchFamily="18" charset="0"/>
              </a:rPr>
              <a:t>CTO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050" dirty="0" err="1" smtClean="0">
                <a:latin typeface="Times New Roman" pitchFamily="18" charset="0"/>
                <a:cs typeface="Times New Roman" pitchFamily="18" charset="0"/>
              </a:rPr>
              <a:t>Modelo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050" dirty="0" err="1" smtClean="0">
                <a:latin typeface="Times New Roman" pitchFamily="18" charset="0"/>
                <a:cs typeface="Times New Roman" pitchFamily="18" charset="0"/>
              </a:rPr>
              <a:t>Inc</a:t>
            </a:r>
            <a:endParaRPr lang="en-US" altLang="zh-CN" sz="1050" dirty="0" smtClean="0">
              <a:latin typeface="Times New Roman" pitchFamily="18" charset="0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engineer of the company. I built the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Modelo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 core technology from ground with solo hand and am still the main contributor to the entire code base of company products. Now I lead the R&amp;D 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team.</a:t>
            </a: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Feb. 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2015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Dec. 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2016</a:t>
            </a: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1" dirty="0" smtClean="0">
                <a:latin typeface="Times New Roman" pitchFamily="18" charset="0"/>
                <a:cs typeface="Times New Roman" pitchFamily="18" charset="0"/>
              </a:rPr>
              <a:t>Senior GPU Architect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, Graphics Hardware Team, </a:t>
            </a:r>
            <a:r>
              <a:rPr lang="en-US" altLang="zh-CN" sz="1050" dirty="0" err="1" smtClean="0">
                <a:latin typeface="Times New Roman" pitchFamily="18" charset="0"/>
                <a:cs typeface="Times New Roman" pitchFamily="18" charset="0"/>
              </a:rPr>
              <a:t>Nvidia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 Shanghai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Worked on GPU graphics units frontend design in GPU hardware design team. The work include several features in current generation of </a:t>
            </a:r>
            <a:r>
              <a:rPr lang="en-US" altLang="zh-CN" sz="1050" dirty="0" err="1" smtClean="0">
                <a:latin typeface="Times New Roman" pitchFamily="18" charset="0"/>
                <a:cs typeface="Times New Roman" pitchFamily="18" charset="0"/>
              </a:rPr>
              <a:t>Nvidia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 GPU, i.e., Volta.</a:t>
            </a:r>
          </a:p>
          <a:p>
            <a:endParaRPr lang="en-US" altLang="zh-CN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dirty="0" err="1" smtClean="0">
                <a:latin typeface="Times New Roman" pitchFamily="18" charset="0"/>
                <a:cs typeface="Times New Roman" pitchFamily="18" charset="0"/>
              </a:rPr>
              <a:t>Apri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2013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Feb. 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2015</a:t>
            </a: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1" dirty="0" smtClean="0">
                <a:latin typeface="Times New Roman" pitchFamily="18" charset="0"/>
                <a:cs typeface="Times New Roman" pitchFamily="18" charset="0"/>
              </a:rPr>
              <a:t>Member of Technical Staff,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 Graphics Technology Initiatives, Advanced Micro Devices(Shanghai)Co. Ltd</a:t>
            </a: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Research general graphics rendering high performance computing and problems.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Marketing technical support; back up marketing and sales team in business negotiation and marketing actions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Apri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2012 – May 2013</a:t>
            </a:r>
          </a:p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Manager,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Rightware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Oy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Shanghai, China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Project management; oversee customer project work flow from requirement collection to final delivery and quality guarantee. </a:t>
            </a:r>
            <a:endParaRPr lang="en-US" altLang="zh-CN" sz="1050" dirty="0" smtClean="0">
              <a:latin typeface="Times New Roman" pitchFamily="18" charset="0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Technical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pre-sales for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Kanzi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 products; worked closely with VP of sales in customer contact; built relationship with domestic major 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players, e.g., Lenovo, </a:t>
            </a:r>
            <a:r>
              <a:rPr lang="en-US" altLang="zh-CN" sz="1050" dirty="0" err="1" smtClean="0">
                <a:latin typeface="Times New Roman" pitchFamily="18" charset="0"/>
                <a:cs typeface="Times New Roman" pitchFamily="18" charset="0"/>
              </a:rPr>
              <a:t>Gionee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050" dirty="0" err="1" smtClean="0">
                <a:latin typeface="Times New Roman" pitchFamily="18" charset="0"/>
                <a:cs typeface="Times New Roman" pitchFamily="18" charset="0"/>
              </a:rPr>
              <a:t>Desay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 and etc.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 Lead engineer who is the architect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and reviewer of all China projects.</a:t>
            </a:r>
          </a:p>
          <a:p>
            <a:pPr marL="457200" lvl="2">
              <a:tabLst>
                <a:tab pos="182563" algn="l"/>
              </a:tabLst>
            </a:pPr>
            <a:endParaRPr lang="en-US" altLang="zh-CN" sz="1050" dirty="0" smtClean="0">
              <a:latin typeface="Times New Roman" pitchFamily="18" charset="0"/>
              <a:cs typeface="Times New Roman" pitchFamily="18" charset="0"/>
            </a:endParaRPr>
          </a:p>
          <a:p>
            <a:pPr marL="358775" lvl="1" indent="-176213">
              <a:buFont typeface="Times New Roman" pitchFamily="18" charset="0"/>
              <a:buChar char="-"/>
              <a:tabLst>
                <a:tab pos="182563" algn="l"/>
              </a:tabLst>
            </a:pP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marL="173038" indent="-173038">
              <a:buFont typeface="Wingdings" pitchFamily="2" charset="2"/>
              <a:buChar char="§"/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64" y="9273480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1 of 3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664" y="704528"/>
            <a:ext cx="5976664" cy="878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>
                <a:latin typeface="Times New Roman" pitchFamily="18" charset="0"/>
                <a:cs typeface="Times New Roman" pitchFamily="18" charset="0"/>
              </a:rPr>
              <a:t>Apri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2011 – March 2012</a:t>
            </a:r>
          </a:p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Senior Engineer,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 AMD Design and Research Center, Shanghai, China</a:t>
            </a:r>
          </a:p>
          <a:p>
            <a:pPr marL="182563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OpenGL driver development (Windows and Linux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82563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First runner-up in AMD internal </a:t>
            </a:r>
            <a:r>
              <a:rPr lang="en-US" altLang="zh-CN" sz="1050" dirty="0" err="1" smtClean="0">
                <a:latin typeface="Times New Roman" pitchFamily="18" charset="0"/>
                <a:cs typeface="Times New Roman" pitchFamily="18" charset="0"/>
              </a:rPr>
              <a:t>OpenCL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 contest.</a:t>
            </a:r>
          </a:p>
          <a:p>
            <a:pPr marL="182563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OpenGL training session lecturer.</a:t>
            </a: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2010 – April 2011</a:t>
            </a:r>
          </a:p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Postdoc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(joint project), Department of Electrical &amp; Computer Engineering, NUS, Singapore</a:t>
            </a:r>
          </a:p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Visiting Scholar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Internet Graphics Group, Microsoft Research Asia (MSRA), Beijing, China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A new approach for efficient Bidirectional texture function (BTF) acquisition (A joint project with MSRA). </a:t>
            </a:r>
          </a:p>
          <a:p>
            <a:pPr marL="358775" lvl="1" indent="-176213">
              <a:buFont typeface="Times New Roman" pitchFamily="18" charset="0"/>
              <a:buChar char="-"/>
              <a:tabLst>
                <a:tab pos="182563" algn="l"/>
              </a:tabLst>
            </a:pP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May 2004 - Feb. 2005</a:t>
            </a:r>
          </a:p>
          <a:p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Software Engineer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, R&amp;D Department, </a:t>
            </a:r>
            <a:r>
              <a:rPr lang="en-US" sz="1050" dirty="0" err="1" smtClean="0">
                <a:latin typeface="Times New Roman" pitchFamily="18" charset="0"/>
                <a:cs typeface="Times New Roman" pitchFamily="18" charset="0"/>
              </a:rPr>
              <a:t>Onewave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 Technologies, Hangzhou, China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I was network application software engineer. I did user login module for VOD server (TV cable network of Hangzhou) and stream 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content caching module for a VOD stream server.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dual-</a:t>
            </a:r>
            <a:r>
              <a:rPr lang="en-US" sz="1050" dirty="0" err="1" smtClean="0"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 module of DNS server.</a:t>
            </a:r>
          </a:p>
          <a:p>
            <a:endParaRPr lang="en-US" altLang="zh-CN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2003 - April 2004</a:t>
            </a:r>
          </a:p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Research Intern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Bell Labs Research China (BLRC), Beijing, China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Test engineer for VMS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(voice message system) black box 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testing.</a:t>
            </a: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Programmer for </a:t>
            </a:r>
            <a:r>
              <a:rPr lang="en-US" altLang="zh-CN" sz="1050" dirty="0" err="1" smtClean="0">
                <a:latin typeface="Times New Roman" pitchFamily="18" charset="0"/>
                <a:cs typeface="Times New Roman" pitchFamily="18" charset="0"/>
              </a:rPr>
              <a:t>uIM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message gateway between GSM and 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internet running in Linux.</a:t>
            </a: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marL="358775" lvl="1" indent="-176213">
              <a:buFont typeface="Times New Roman" pitchFamily="18" charset="0"/>
              <a:buChar char="-"/>
            </a:pP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400" dirty="0">
                <a:latin typeface="Arial Black" pitchFamily="34" charset="0"/>
                <a:cs typeface="Times New Roman" pitchFamily="18" charset="0"/>
              </a:rPr>
              <a:t>Publications</a:t>
            </a:r>
          </a:p>
          <a:p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Dongsoo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 Han and </a:t>
            </a:r>
            <a:r>
              <a:rPr lang="en-US" altLang="zh-CN" sz="1050" b="1" dirty="0" err="1">
                <a:latin typeface="Times New Roman" pitchFamily="18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 , 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Grass rendering and simulation with </a:t>
            </a:r>
            <a:r>
              <a:rPr lang="en-US" altLang="zh-CN" sz="1050" i="1" dirty="0" smtClean="0">
                <a:latin typeface="Times New Roman" pitchFamily="18" charset="0"/>
                <a:cs typeface="Times New Roman" pitchFamily="18" charset="0"/>
              </a:rPr>
              <a:t>LOD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GPU Pro 6, A K Peters, 2015</a:t>
            </a:r>
          </a:p>
          <a:p>
            <a:endParaRPr lang="en-US" altLang="zh-CN" sz="105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Zengzhi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 Fan, </a:t>
            </a:r>
            <a:r>
              <a:rPr lang="en-US" altLang="zh-CN" sz="1050" b="1" dirty="0" err="1">
                <a:latin typeface="Times New Roman" pitchFamily="18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Karl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Hillesland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 and Bin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Shen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050" i="1" dirty="0" err="1">
                <a:latin typeface="Times New Roman" pitchFamily="18" charset="0"/>
                <a:cs typeface="Times New Roman" pitchFamily="18" charset="0"/>
              </a:rPr>
              <a:t>Simualte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 and Render Millions of Grass </a:t>
            </a:r>
            <a:r>
              <a:rPr lang="en-US" altLang="zh-CN" sz="1050" i="1" dirty="0" smtClean="0">
                <a:latin typeface="Times New Roman" pitchFamily="18" charset="0"/>
                <a:cs typeface="Times New Roman" pitchFamily="18" charset="0"/>
              </a:rPr>
              <a:t>Blades, </a:t>
            </a:r>
            <a:endParaRPr lang="en-US" altLang="zh-CN" sz="10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ACM SIGGRAPH Interactive 3D Graphics and Games (I3D), 2015</a:t>
            </a:r>
          </a:p>
          <a:p>
            <a:endParaRPr lang="en-US" altLang="zh-CN" sz="105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1" dirty="0" err="1" smtClean="0">
                <a:latin typeface="Times New Roman" pitchFamily="18" charset="0"/>
                <a:cs typeface="Times New Roman" pitchFamily="18" charset="0"/>
              </a:rPr>
              <a:t>Hongwei</a:t>
            </a:r>
            <a:r>
              <a:rPr lang="en-US" altLang="zh-CN" sz="105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Li-Yi Wei, Pedro V. Sander and Chi-Wing Fu. A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nisotropic blue noise sampling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To appear at ACM Transactions on Graphics (TOG), (ACM SIGGRAPH Asia 2010), Dec 2010</a:t>
            </a:r>
          </a:p>
          <a:p>
            <a:endParaRPr lang="en-US" altLang="zh-CN" sz="105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Times New Roman" pitchFamily="18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Diego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Nehab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Li-Yi Wei, Pedro V. Sander and Chi-Wing Fu. 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Fast Capacity Constrained </a:t>
            </a:r>
            <a:r>
              <a:rPr lang="en-US" altLang="zh-CN" sz="1050" i="1" dirty="0" err="1">
                <a:latin typeface="Times New Roman" pitchFamily="18" charset="0"/>
                <a:cs typeface="Times New Roman" pitchFamily="18" charset="0"/>
              </a:rPr>
              <a:t>Voronoi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 Tessellation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Poster, ACM The ACM SIGGRAPH Symposium on Interactive 3D Graphics and Games (I3D), Feb.2010</a:t>
            </a:r>
          </a:p>
          <a:p>
            <a:endParaRPr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Kui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-Yip Lo, Chi-Wing Fu and </a:t>
            </a:r>
            <a:r>
              <a:rPr lang="en-US" altLang="zh-CN" sz="1050" b="1" dirty="0" err="1">
                <a:latin typeface="Times New Roman" pitchFamily="18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3D </a:t>
            </a:r>
            <a:r>
              <a:rPr lang="en-US" altLang="zh-CN" sz="1050" i="1" dirty="0" err="1">
                <a:latin typeface="Times New Roman" pitchFamily="18" charset="0"/>
                <a:cs typeface="Times New Roman" pitchFamily="18" charset="0"/>
              </a:rPr>
              <a:t>Polyomino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 Puzzle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ACM Transactions on Graphics (TOG), (ACM SIGGRAPH Asia 2009), Vol.28, no. 5, 2009</a:t>
            </a:r>
          </a:p>
          <a:p>
            <a:endParaRPr lang="en-US" altLang="zh-CN" sz="1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Times New Roman" pitchFamily="18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Li-Yi Wei, Pedro V. Sander and Chi-Wing Fu. 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Anisotropic Poisson disk sampling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HKUST Report,</a:t>
            </a:r>
            <a:r>
              <a:rPr lang="zh-CN" altLang="en-US" sz="10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HKUST-CS-09-02, April 2009</a:t>
            </a:r>
          </a:p>
          <a:p>
            <a:endParaRPr lang="en-US" altLang="zh-CN" sz="1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Times New Roman" pitchFamily="18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Chi-Wing Fu and Andrew J. Hanson. 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Visualizing </a:t>
            </a:r>
            <a:r>
              <a:rPr lang="en-US" altLang="zh-CN" sz="1050" i="1" dirty="0" err="1">
                <a:latin typeface="Times New Roman" pitchFamily="18" charset="0"/>
                <a:cs typeface="Times New Roman" pitchFamily="18" charset="0"/>
              </a:rPr>
              <a:t>Multiwavelength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 Astrophysical Data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In IEEE Transactions on Visualization and Computer Graphics (TVCG),  (Proceedings of IEEE Visualization 2008), vol.14, No.6, pp. 1555-1562, Nov 2008</a:t>
            </a:r>
          </a:p>
          <a:p>
            <a:endParaRPr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Times New Roman" pitchFamily="18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Kui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-Yip Lo, Chi-Wing Fu, and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-Kang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Lenung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Dual Poisson-Disk Tiling: An </a:t>
            </a:r>
            <a:r>
              <a:rPr lang="en-US" altLang="zh-CN" sz="1050" i="1" dirty="0" err="1">
                <a:latin typeface="Times New Roman" pitchFamily="18" charset="0"/>
                <a:cs typeface="Times New Roman" pitchFamily="18" charset="0"/>
              </a:rPr>
              <a:t>Ecient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 Method for Distributing Features on Arbitrary Surfaces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In IEEE Transactions on Visualization and Computer Graphics (TVCG),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 14, No.5, pp. 982-998, 2008</a:t>
            </a:r>
          </a:p>
          <a:p>
            <a:endParaRPr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9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900" dirty="0">
              <a:latin typeface="Times New Roman" pitchFamily="18" charset="0"/>
              <a:cs typeface="Times New Roman" pitchFamily="18" charset="0"/>
            </a:endParaRPr>
          </a:p>
          <a:p>
            <a:pPr marL="358775" lvl="1" indent="-176213">
              <a:buFont typeface="Times New Roman" pitchFamily="18" charset="0"/>
              <a:buChar char="-"/>
            </a:pPr>
            <a:endParaRPr lang="en-US" altLang="zh-CN" sz="105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64" y="934548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of 3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8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664" y="704528"/>
            <a:ext cx="5976664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50" b="1" dirty="0" err="1" smtClean="0">
                <a:latin typeface="Times New Roman" pitchFamily="18" charset="0"/>
                <a:cs typeface="Times New Roman" pitchFamily="18" charset="0"/>
              </a:rPr>
              <a:t>Hongwei</a:t>
            </a:r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 Li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, Chi-Wing Fu, </a:t>
            </a:r>
            <a:r>
              <a:rPr lang="en-US" sz="1050" dirty="0" err="1" smtClean="0">
                <a:latin typeface="Times New Roman" pitchFamily="18" charset="0"/>
                <a:cs typeface="Times New Roman" pitchFamily="18" charset="0"/>
              </a:rPr>
              <a:t>Yinggang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 Li, and Andrew J. Hanson.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Visualizing Large-Scale Uncertainty in Astrophysical Data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, In IEEE Transactions on Visualization and Computer Graphics (TVCG), (Proceedings of IEEE Visualization 2007), Vol.13, No.6, pp.1640-1647, Nov, 2007</a:t>
            </a:r>
          </a:p>
          <a:p>
            <a:endParaRPr lang="en-US" altLang="zh-CN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dirty="0" err="1" smtClean="0">
                <a:latin typeface="Times New Roman" pitchFamily="18" charset="0"/>
                <a:cs typeface="Times New Roman" pitchFamily="18" charset="0"/>
              </a:rPr>
              <a:t>Kui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-Yip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Lo, </a:t>
            </a:r>
            <a:r>
              <a:rPr lang="en-US" altLang="zh-CN" sz="1050" b="1" dirty="0" err="1">
                <a:latin typeface="Times New Roman" pitchFamily="18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Chi-Wing Fu, and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Tien-Tsin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 Wong. 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Interactive Reaction-</a:t>
            </a:r>
            <a:r>
              <a:rPr lang="en-US" altLang="zh-CN" sz="1050" i="1" dirty="0" err="1">
                <a:latin typeface="Times New Roman" pitchFamily="18" charset="0"/>
                <a:cs typeface="Times New Roman" pitchFamily="18" charset="0"/>
              </a:rPr>
              <a:t>Diusion</a:t>
            </a:r>
            <a:r>
              <a:rPr lang="en-US" altLang="zh-CN" sz="1050" i="1" dirty="0">
                <a:latin typeface="Times New Roman" pitchFamily="18" charset="0"/>
                <a:cs typeface="Times New Roman" pitchFamily="18" charset="0"/>
              </a:rPr>
              <a:t> on Surface Tiles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. In Pacific Graphics 2007, oral paper, Maul, Hawaii, pp. 65-74, Nov. 2007.</a:t>
            </a:r>
          </a:p>
          <a:p>
            <a:endParaRPr lang="en-US" altLang="zh-CN" sz="1400" dirty="0" smtClean="0">
              <a:cs typeface="Times New Roman" pitchFamily="18" charset="0"/>
            </a:endParaRPr>
          </a:p>
          <a:p>
            <a:r>
              <a:rPr lang="en-US" altLang="zh-CN" sz="1400" dirty="0" smtClean="0">
                <a:latin typeface="Arial Black" pitchFamily="34" charset="0"/>
                <a:cs typeface="Times New Roman" pitchFamily="18" charset="0"/>
              </a:rPr>
              <a:t>Services</a:t>
            </a:r>
          </a:p>
          <a:p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2009,2011, 2012, 2013</a:t>
            </a:r>
          </a:p>
          <a:p>
            <a:r>
              <a:rPr lang="en-US" altLang="zh-CN" sz="1050" b="1" dirty="0" smtClean="0">
                <a:latin typeface="Times New Roman" pitchFamily="18" charset="0"/>
                <a:cs typeface="Times New Roman" pitchFamily="18" charset="0"/>
              </a:rPr>
              <a:t>Reviewer</a:t>
            </a:r>
            <a:endParaRPr lang="en-US" altLang="zh-CN" sz="1050" b="1" dirty="0">
              <a:latin typeface="Times New Roman" pitchFamily="18" charset="0"/>
              <a:cs typeface="Times New Roman" pitchFamily="18" charset="0"/>
            </a:endParaRP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GMOD 2013.</a:t>
            </a: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Pacific Graphics 2012.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ACM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SIGGRAPH 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2012.</a:t>
            </a:r>
            <a:endParaRPr lang="en-US" altLang="zh-CN" sz="1050" b="1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IEEE Visualization 2009.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ACM SIGGRAPH 2011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9388" indent="-179388">
              <a:buFont typeface="Wingdings" pitchFamily="2" charset="2"/>
              <a:buChar char="§"/>
            </a:pP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2003-2004</a:t>
            </a:r>
          </a:p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Administrator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88 Bulletin Board System, Zhejiang University, 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Administrated the Linux development section.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Organized the member meeting, invited guest to talk and gave talks myself.</a:t>
            </a:r>
          </a:p>
          <a:p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2002-2003</a:t>
            </a:r>
          </a:p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Director assistant of network department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university student union, Zhejiang University, 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Created student union website; daily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maintainnence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 of website server.</a:t>
            </a:r>
          </a:p>
          <a:p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2001-2002</a:t>
            </a:r>
          </a:p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Vice president of network department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, Chu </a:t>
            </a:r>
            <a:r>
              <a:rPr lang="en-US" altLang="zh-CN" sz="1050" dirty="0" err="1">
                <a:latin typeface="Times New Roman" pitchFamily="18" charset="0"/>
                <a:cs typeface="Times New Roman" pitchFamily="18" charset="0"/>
              </a:rPr>
              <a:t>Kechen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 college student union, Zhejiang  University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Consultant for the network problem of students.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Created school student union website.</a:t>
            </a:r>
          </a:p>
          <a:p>
            <a:endParaRPr lang="en-US" altLang="zh-CN" sz="1400" dirty="0">
              <a:cs typeface="Times New Roman" pitchFamily="18" charset="0"/>
            </a:endParaRPr>
          </a:p>
          <a:p>
            <a:r>
              <a:rPr lang="en-US" altLang="zh-CN" sz="1400" dirty="0">
                <a:latin typeface="Arial Black" pitchFamily="34" charset="0"/>
                <a:cs typeface="Times New Roman" pitchFamily="18" charset="0"/>
              </a:rPr>
              <a:t>Awards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Zhejiang University, Second-class Scholarship, Oct 2003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Zhejiang University, "Three Goods" Student, Oct 2003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Zhejiang University, Third-class Scholarship, Dec 2002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Zhejiang University, Scholarship for Freshman, Dec 2000</a:t>
            </a:r>
          </a:p>
          <a:p>
            <a:endParaRPr lang="en-US" altLang="zh-CN" sz="1200" dirty="0">
              <a:latin typeface="Arial Black" pitchFamily="34" charset="0"/>
              <a:cs typeface="Times New Roman" pitchFamily="18" charset="0"/>
            </a:endParaRPr>
          </a:p>
          <a:p>
            <a:r>
              <a:rPr lang="en-US" altLang="zh-CN" sz="1200" dirty="0">
                <a:latin typeface="Arial Black" pitchFamily="34" charset="0"/>
                <a:cs typeface="Times New Roman" pitchFamily="18" charset="0"/>
              </a:rPr>
              <a:t>Portfolio (Project demo)</a:t>
            </a:r>
            <a:r>
              <a:rPr lang="en-US" altLang="zh-CN" sz="1200" dirty="0">
                <a:cs typeface="Times New Roman" pitchFamily="18" charset="0"/>
              </a:rPr>
              <a:t>	</a:t>
            </a:r>
          </a:p>
          <a:p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Watch 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  <a:hlinkClick r:id="rId2"/>
              </a:rPr>
              <a:t>v.youku.com/v_show/id_XMjQwNzg0NDUy.html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(old)</a:t>
            </a:r>
            <a:endParaRPr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179388" indent="-179388">
              <a:buFont typeface="Wingdings" pitchFamily="2" charset="2"/>
              <a:buChar char="§"/>
            </a:pPr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1100" dirty="0">
              <a:latin typeface="Arial Black" pitchFamily="34" charset="0"/>
              <a:cs typeface="Times New Roman" pitchFamily="18" charset="0"/>
            </a:endParaRP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64" y="934548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of 3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835</Words>
  <Application>Microsoft Office PowerPoint</Application>
  <PresentationFormat>A4 Paper (210x297 mm)</PresentationFormat>
  <Paragraphs>131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KangKang Yin</dc:creator>
  <cp:lastModifiedBy>lihw</cp:lastModifiedBy>
  <cp:revision>272</cp:revision>
  <dcterms:created xsi:type="dcterms:W3CDTF">2010-11-24T02:02:31Z</dcterms:created>
  <dcterms:modified xsi:type="dcterms:W3CDTF">2017-12-19T08:48:04Z</dcterms:modified>
</cp:coreProperties>
</file>