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58" r:id="rId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7" autoAdjust="0"/>
    <p:restoredTop sz="90385" autoAdjust="0"/>
  </p:normalViewPr>
  <p:slideViewPr>
    <p:cSldViewPr>
      <p:cViewPr varScale="1">
        <p:scale>
          <a:sx n="105" d="100"/>
          <a:sy n="105" d="100"/>
        </p:scale>
        <p:origin x="4410" y="108"/>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C8F194-2A20-4EAA-98C2-EB73D9B98286}"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86387" y="396701"/>
            <a:ext cx="1671638" cy="84522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1475" y="396701"/>
            <a:ext cx="4900613"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8F194-2A20-4EAA-98C2-EB73D9B98286}"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C8F194-2A20-4EAA-98C2-EB73D9B98286}"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1475"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71900" y="2311402"/>
            <a:ext cx="3286125"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C8F194-2A20-4EAA-98C2-EB73D9B98286}"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2"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C8F194-2A20-4EAA-98C2-EB73D9B98286}"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C8F194-2A20-4EAA-98C2-EB73D9B98286}"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8F194-2A20-4EAA-98C2-EB73D9B98286}"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94408"/>
            <a:ext cx="3833812"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8F194-2A20-4EAA-98C2-EB73D9B98286}"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C8F194-2A20-4EAA-98C2-EB73D9B98286}"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E1EC8-C1FA-4C5B-8FE5-0EF5AB4EC6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C1C8F194-2A20-4EAA-98C2-EB73D9B98286}" type="datetimeFigureOut">
              <a:rPr lang="en-US" smtClean="0"/>
              <a:pPr/>
              <a:t>7/30/2024</a:t>
            </a:fld>
            <a:endParaRPr lang="en-US"/>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739E1EC8-C1FA-4C5B-8FE5-0EF5AB4EC6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lifelee81@msn.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v.youku.com/v_show/id_XMjQwNzg0NDUy.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664" y="272480"/>
            <a:ext cx="1592744" cy="369332"/>
          </a:xfrm>
          <a:prstGeom prst="rect">
            <a:avLst/>
          </a:prstGeom>
          <a:noFill/>
        </p:spPr>
        <p:txBody>
          <a:bodyPr wrap="none" rtlCol="0">
            <a:spAutoFit/>
          </a:bodyPr>
          <a:lstStyle/>
          <a:p>
            <a:r>
              <a:rPr lang="en-US" b="1" dirty="0" err="1">
                <a:latin typeface="Arial Black" pitchFamily="34" charset="0"/>
                <a:cs typeface="Times New Roman" pitchFamily="18" charset="0"/>
              </a:rPr>
              <a:t>Hongwei</a:t>
            </a:r>
            <a:r>
              <a:rPr lang="en-US" b="1" dirty="0">
                <a:latin typeface="Arial Black" pitchFamily="34" charset="0"/>
                <a:cs typeface="Times New Roman" pitchFamily="18" charset="0"/>
              </a:rPr>
              <a:t> Li</a:t>
            </a:r>
          </a:p>
        </p:txBody>
      </p:sp>
      <p:sp>
        <p:nvSpPr>
          <p:cNvPr id="5" name="TextBox 4"/>
          <p:cNvSpPr txBox="1"/>
          <p:nvPr/>
        </p:nvSpPr>
        <p:spPr>
          <a:xfrm>
            <a:off x="404664" y="704528"/>
            <a:ext cx="5976664" cy="8679299"/>
          </a:xfrm>
          <a:prstGeom prst="rect">
            <a:avLst/>
          </a:prstGeom>
          <a:noFill/>
        </p:spPr>
        <p:txBody>
          <a:bodyPr wrap="square" rtlCol="0">
            <a:spAutoFit/>
          </a:bodyPr>
          <a:lstStyle/>
          <a:p>
            <a:r>
              <a:rPr lang="en-US" sz="1050" dirty="0">
                <a:latin typeface="Univers Condensed" panose="020B0506020202050204" pitchFamily="34" charset="0"/>
                <a:cs typeface="Times New Roman" pitchFamily="18" charset="0"/>
              </a:rPr>
              <a:t>Mobile: (086) 181-0189-9296</a:t>
            </a:r>
          </a:p>
          <a:p>
            <a:r>
              <a:rPr lang="en-US" sz="1050" b="1" dirty="0">
                <a:latin typeface="Univers Condensed" panose="020B0506020202050204" pitchFamily="34" charset="0"/>
                <a:cs typeface="Times New Roman" pitchFamily="18" charset="0"/>
              </a:rPr>
              <a:t>Email: </a:t>
            </a:r>
            <a:r>
              <a:rPr lang="en-US" sz="1050" b="1" dirty="0">
                <a:latin typeface="Univers Condensed" panose="020B0506020202050204" pitchFamily="34" charset="0"/>
                <a:cs typeface="Times New Roman" pitchFamily="18" charset="0"/>
                <a:hlinkClick r:id="rId2"/>
              </a:rPr>
              <a:t>blifelee81@msn.com</a:t>
            </a:r>
            <a:endParaRPr lang="en-US" sz="1050" b="1" dirty="0">
              <a:latin typeface="Univers Condensed" panose="020B0506020202050204" pitchFamily="34" charset="0"/>
              <a:cs typeface="Times New Roman" pitchFamily="18" charset="0"/>
            </a:endParaRPr>
          </a:p>
          <a:p>
            <a:endParaRPr lang="en-US" sz="1050" b="1" dirty="0">
              <a:latin typeface="Univers Condensed" panose="020B0506020202050204" pitchFamily="34" charset="0"/>
              <a:cs typeface="Times New Roman" pitchFamily="18" charset="0"/>
            </a:endParaRPr>
          </a:p>
          <a:p>
            <a:r>
              <a:rPr lang="en-US" sz="1050" b="1" dirty="0">
                <a:latin typeface="Univers Condensed" panose="020B0506020202050204" pitchFamily="34" charset="0"/>
                <a:cs typeface="Times New Roman" pitchFamily="18" charset="0"/>
              </a:rPr>
              <a:t>I used to do lots of graphics and now get interested in GPU computing, i.e., </a:t>
            </a:r>
            <a:r>
              <a:rPr lang="en-US" sz="1050" b="1" dirty="0" err="1">
                <a:latin typeface="Univers Condensed" panose="020B0506020202050204" pitchFamily="34" charset="0"/>
                <a:cs typeface="Times New Roman" pitchFamily="18" charset="0"/>
              </a:rPr>
              <a:t>llm</a:t>
            </a:r>
            <a:r>
              <a:rPr lang="en-US" sz="1050" b="1" dirty="0">
                <a:latin typeface="Univers Condensed" panose="020B0506020202050204" pitchFamily="34" charset="0"/>
                <a:cs typeface="Times New Roman" pitchFamily="18" charset="0"/>
              </a:rPr>
              <a:t>.</a:t>
            </a:r>
          </a:p>
          <a:p>
            <a:endParaRPr lang="en-US" sz="1400" dirty="0">
              <a:latin typeface="Univers Condensed" panose="020B0506020202050204" pitchFamily="34" charset="0"/>
            </a:endParaRPr>
          </a:p>
          <a:p>
            <a:r>
              <a:rPr lang="en-US" sz="1400" b="1" dirty="0">
                <a:latin typeface="Univers Condensed" panose="020B0506020202050204" pitchFamily="34" charset="0"/>
                <a:cs typeface="Times New Roman" pitchFamily="18" charset="0"/>
              </a:rPr>
              <a:t>Education</a:t>
            </a:r>
          </a:p>
          <a:p>
            <a:r>
              <a:rPr lang="en-US" sz="1050" dirty="0">
                <a:latin typeface="Univers Condensed" panose="020B0506020202050204" pitchFamily="34" charset="0"/>
                <a:cs typeface="Times New Roman" pitchFamily="18" charset="0"/>
              </a:rPr>
              <a:t>Aug. 2006 - Aug. 2010</a:t>
            </a:r>
          </a:p>
          <a:p>
            <a:pPr marL="179388" indent="-179388"/>
            <a:r>
              <a:rPr lang="en-US" sz="1050" b="1" dirty="0">
                <a:latin typeface="Univers Condensed" panose="020B0506020202050204" pitchFamily="34" charset="0"/>
                <a:cs typeface="Times New Roman" pitchFamily="18" charset="0"/>
              </a:rPr>
              <a:t>PhD</a:t>
            </a:r>
            <a:r>
              <a:rPr lang="en-US" sz="1050" dirty="0">
                <a:latin typeface="Univers Condensed" panose="020B0506020202050204" pitchFamily="34" charset="0"/>
                <a:cs typeface="Times New Roman" pitchFamily="18" charset="0"/>
              </a:rPr>
              <a:t>, Computer Science and Engineering, Hong Kong University of Sci. and Tech. (HKUST), Hong Kong</a:t>
            </a:r>
          </a:p>
          <a:p>
            <a:pPr marL="179388" indent="-179388">
              <a:buFont typeface="Wingdings" pitchFamily="2" charset="2"/>
              <a:buChar char="§"/>
            </a:pPr>
            <a:r>
              <a:rPr lang="en-US" sz="1050" dirty="0">
                <a:latin typeface="Univers Condensed" panose="020B0506020202050204" pitchFamily="34" charset="0"/>
                <a:cs typeface="Times New Roman" pitchFamily="18" charset="0"/>
              </a:rPr>
              <a:t>Advisors: Dr. Pedro V. Sander and Dr. Chi-Wing Fu.</a:t>
            </a:r>
          </a:p>
          <a:p>
            <a:pPr marL="179388" indent="-179388">
              <a:buFont typeface="Wingdings" pitchFamily="2" charset="2"/>
              <a:buChar char="§"/>
            </a:pPr>
            <a:r>
              <a:rPr lang="en-US" sz="1050" dirty="0">
                <a:latin typeface="Univers Condensed" panose="020B0506020202050204" pitchFamily="34" charset="0"/>
                <a:cs typeface="Times New Roman" pitchFamily="18" charset="0"/>
              </a:rPr>
              <a:t>Area of study: Computer Graphics.</a:t>
            </a:r>
          </a:p>
          <a:p>
            <a:pPr marL="179388" indent="-179388">
              <a:buFont typeface="Wingdings" pitchFamily="2" charset="2"/>
              <a:buChar char="§"/>
            </a:pPr>
            <a:r>
              <a:rPr lang="en-US" sz="1050" dirty="0">
                <a:latin typeface="Univers Condensed" panose="020B0506020202050204" pitchFamily="34" charset="0"/>
                <a:cs typeface="Times New Roman" pitchFamily="18" charset="0"/>
              </a:rPr>
              <a:t>GGA : 9.93 (A-).</a:t>
            </a:r>
          </a:p>
          <a:p>
            <a:endParaRPr lang="en-US" sz="1050" dirty="0">
              <a:latin typeface="Univers Condensed" panose="020B0506020202050204" pitchFamily="34" charset="0"/>
              <a:cs typeface="Times New Roman" pitchFamily="18" charset="0"/>
            </a:endParaRPr>
          </a:p>
          <a:p>
            <a:r>
              <a:rPr lang="en-US" sz="1050" dirty="0">
                <a:latin typeface="Univers Condensed" panose="020B0506020202050204" pitchFamily="34" charset="0"/>
                <a:cs typeface="Times New Roman" pitchFamily="18" charset="0"/>
              </a:rPr>
              <a:t>Sep.2004 – June 2006</a:t>
            </a:r>
          </a:p>
          <a:p>
            <a:r>
              <a:rPr lang="en-US" sz="1050" b="1" dirty="0">
                <a:latin typeface="Univers Condensed" panose="020B0506020202050204" pitchFamily="34" charset="0"/>
                <a:cs typeface="Times New Roman" pitchFamily="18" charset="0"/>
              </a:rPr>
              <a:t>Master</a:t>
            </a:r>
            <a:r>
              <a:rPr lang="en-US" sz="1050" dirty="0">
                <a:latin typeface="Univers Condensed" panose="020B0506020202050204" pitchFamily="34" charset="0"/>
                <a:cs typeface="Times New Roman" pitchFamily="18" charset="0"/>
              </a:rPr>
              <a:t>, Computer Science and Engineering, Zhejiang University, P. R. China</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Advisor: Prof. </a:t>
            </a:r>
            <a:r>
              <a:rPr lang="en-US" altLang="zh-CN" sz="1050" dirty="0" err="1">
                <a:latin typeface="Univers Condensed" panose="020B0506020202050204" pitchFamily="34" charset="0"/>
                <a:cs typeface="Times New Roman" pitchFamily="18" charset="0"/>
              </a:rPr>
              <a:t>Sanyuan</a:t>
            </a:r>
            <a:r>
              <a:rPr lang="en-US" altLang="zh-CN" sz="1050" dirty="0">
                <a:latin typeface="Univers Condensed" panose="020B0506020202050204" pitchFamily="34" charset="0"/>
                <a:cs typeface="Times New Roman" pitchFamily="18" charset="0"/>
              </a:rPr>
              <a:t> Zhang and Prof. </a:t>
            </a:r>
            <a:r>
              <a:rPr lang="en-US" altLang="zh-CN" sz="1050" dirty="0" err="1">
                <a:latin typeface="Univers Condensed" panose="020B0506020202050204" pitchFamily="34" charset="0"/>
                <a:cs typeface="Times New Roman" pitchFamily="18" charset="0"/>
              </a:rPr>
              <a:t>Xiuzi</a:t>
            </a:r>
            <a:r>
              <a:rPr lang="en-US" altLang="zh-CN" sz="1050" dirty="0">
                <a:latin typeface="Univers Condensed" panose="020B0506020202050204" pitchFamily="34" charset="0"/>
                <a:cs typeface="Times New Roman" pitchFamily="18" charset="0"/>
              </a:rPr>
              <a:t> Ye</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Area of study: Computer-Aided Design.</a:t>
            </a:r>
            <a:endParaRPr lang="en-US" sz="1050" dirty="0">
              <a:latin typeface="Univers Condensed" panose="020B0506020202050204" pitchFamily="34" charset="0"/>
              <a:cs typeface="Times New Roman" pitchFamily="18" charset="0"/>
            </a:endParaRPr>
          </a:p>
          <a:p>
            <a:endParaRPr lang="en-US" sz="1200" dirty="0">
              <a:latin typeface="Univers Condensed" panose="020B0506020202050204" pitchFamily="34" charset="0"/>
              <a:cs typeface="Times New Roman" pitchFamily="18" charset="0"/>
            </a:endParaRPr>
          </a:p>
          <a:p>
            <a:r>
              <a:rPr lang="en-US" sz="1050" dirty="0">
                <a:latin typeface="Univers Condensed" panose="020B0506020202050204" pitchFamily="34" charset="0"/>
                <a:cs typeface="Times New Roman" pitchFamily="18" charset="0"/>
              </a:rPr>
              <a:t>Sep. 2000 - June 2004</a:t>
            </a:r>
          </a:p>
          <a:p>
            <a:r>
              <a:rPr lang="en-US" sz="1050" b="1" dirty="0">
                <a:latin typeface="Univers Condensed" panose="020B0506020202050204" pitchFamily="34" charset="0"/>
                <a:cs typeface="Times New Roman" pitchFamily="18" charset="0"/>
              </a:rPr>
              <a:t>B.E.</a:t>
            </a:r>
            <a:r>
              <a:rPr lang="en-US" sz="1050" dirty="0">
                <a:latin typeface="Univers Condensed" panose="020B0506020202050204" pitchFamily="34" charset="0"/>
                <a:cs typeface="Times New Roman" pitchFamily="18" charset="0"/>
              </a:rPr>
              <a:t>, Computer Science and Engineering, Zhejiang University, P. R. China</a:t>
            </a:r>
          </a:p>
          <a:p>
            <a:pPr marL="179388" indent="-179388">
              <a:buFont typeface="Wingdings" pitchFamily="2" charset="2"/>
              <a:buChar char="§"/>
            </a:pPr>
            <a:r>
              <a:rPr lang="en-US" sz="1050" dirty="0">
                <a:latin typeface="Univers Condensed" panose="020B0506020202050204" pitchFamily="34" charset="0"/>
                <a:cs typeface="Times New Roman" pitchFamily="18" charset="0"/>
              </a:rPr>
              <a:t>Mixed class, Chu </a:t>
            </a:r>
            <a:r>
              <a:rPr lang="en-US" sz="1050" dirty="0" err="1">
                <a:latin typeface="Univers Condensed" panose="020B0506020202050204" pitchFamily="34" charset="0"/>
                <a:cs typeface="Times New Roman" pitchFamily="18" charset="0"/>
              </a:rPr>
              <a:t>Kochen</a:t>
            </a:r>
            <a:r>
              <a:rPr lang="en-US" sz="1050" dirty="0">
                <a:latin typeface="Univers Condensed" panose="020B0506020202050204" pitchFamily="34" charset="0"/>
                <a:cs typeface="Times New Roman" pitchFamily="18" charset="0"/>
              </a:rPr>
              <a:t> Honors College.</a:t>
            </a:r>
          </a:p>
          <a:p>
            <a:pPr marL="179388" indent="-179388">
              <a:buFont typeface="Wingdings" pitchFamily="2" charset="2"/>
              <a:buChar char="§"/>
            </a:pPr>
            <a:r>
              <a:rPr lang="en-US" sz="1050" dirty="0">
                <a:latin typeface="Univers Condensed" panose="020B0506020202050204" pitchFamily="34" charset="0"/>
                <a:cs typeface="Times New Roman" pitchFamily="18" charset="0"/>
              </a:rPr>
              <a:t>Overall GPA 3.69/4.00, Major GPA 3.88/4.00, Top 5%.</a:t>
            </a:r>
          </a:p>
          <a:p>
            <a:pPr marL="179388" indent="-179388">
              <a:buFont typeface="Wingdings" pitchFamily="2" charset="2"/>
              <a:buChar char="§"/>
            </a:pPr>
            <a:endParaRPr lang="en-US" sz="1050" dirty="0">
              <a:latin typeface="Univers Condensed" panose="020B0506020202050204" pitchFamily="34" charset="0"/>
              <a:cs typeface="Times New Roman" pitchFamily="18" charset="0"/>
            </a:endParaRPr>
          </a:p>
          <a:p>
            <a:r>
              <a:rPr lang="en-US" altLang="zh-CN" sz="1400" b="1" dirty="0">
                <a:latin typeface="Univers Condensed" panose="020B0506020202050204" pitchFamily="34" charset="0"/>
                <a:cs typeface="Times New Roman" pitchFamily="18" charset="0"/>
              </a:rPr>
              <a:t>Work Experience</a:t>
            </a:r>
          </a:p>
          <a:p>
            <a:r>
              <a:rPr lang="en-US" altLang="zh-CN" sz="1050" dirty="0">
                <a:latin typeface="Univers Condensed" panose="020B0506020202050204" pitchFamily="34" charset="0"/>
                <a:cs typeface="Times New Roman" pitchFamily="18" charset="0"/>
              </a:rPr>
              <a:t>June. 2021– Now</a:t>
            </a:r>
          </a:p>
          <a:p>
            <a:r>
              <a:rPr lang="en-US" altLang="zh-CN" sz="1050" b="1" dirty="0">
                <a:latin typeface="Univers Condensed" panose="020B0506020202050204" pitchFamily="34" charset="0"/>
                <a:cs typeface="Times New Roman" pitchFamily="18" charset="0"/>
              </a:rPr>
              <a:t>Technical Expert</a:t>
            </a:r>
            <a:r>
              <a:rPr lang="en-US" altLang="zh-CN" sz="1050" dirty="0">
                <a:latin typeface="Univers Condensed" panose="020B0506020202050204" pitchFamily="34" charset="0"/>
                <a:cs typeface="Times New Roman" pitchFamily="18" charset="0"/>
              </a:rPr>
              <a:t>, Tencent</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Built a cloud rendering engine and a 10+ people team from ground. This modern rendering engine adopts GPU-driven cluster based pipeline, the virtual shadow map, a node based material system, an authoring workflow based on Blender and few other cutting edge techniques.</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Build a cloud game runtime (DCGR) for cloud Android game. This runtime stays above GPU hardware, and provides a handful of optimizations, e.g., frame interpolation,  batching, offloading rendering to mobile and etc.</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Start moving from graphics to </a:t>
            </a:r>
            <a:r>
              <a:rPr lang="en-US" altLang="zh-CN" sz="1050" dirty="0" err="1">
                <a:latin typeface="Univers Condensed" panose="020B0506020202050204" pitchFamily="34" charset="0"/>
                <a:cs typeface="Times New Roman" pitchFamily="18" charset="0"/>
              </a:rPr>
              <a:t>llm</a:t>
            </a:r>
            <a:r>
              <a:rPr lang="en-US" altLang="zh-CN" sz="1050" dirty="0">
                <a:latin typeface="Univers Condensed" panose="020B0506020202050204" pitchFamily="34" charset="0"/>
                <a:cs typeface="Times New Roman" pitchFamily="18" charset="0"/>
              </a:rPr>
              <a:t> slowly by reading papers and playing with opensource </a:t>
            </a:r>
            <a:r>
              <a:rPr lang="en-US" altLang="zh-CN" sz="1050" dirty="0" err="1">
                <a:latin typeface="Univers Condensed" panose="020B0506020202050204" pitchFamily="34" charset="0"/>
                <a:cs typeface="Times New Roman" pitchFamily="18" charset="0"/>
              </a:rPr>
              <a:t>llm</a:t>
            </a:r>
            <a:r>
              <a:rPr lang="en-US" altLang="zh-CN" sz="1050" dirty="0">
                <a:latin typeface="Univers Condensed" panose="020B0506020202050204" pitchFamily="34" charset="0"/>
                <a:cs typeface="Times New Roman" pitchFamily="18" charset="0"/>
              </a:rPr>
              <a:t> projects; know how to build a basic infer engine (llama2) from ground up; have some experience of training small models; did an</a:t>
            </a:r>
            <a:r>
              <a:rPr lang="zh-CN" altLang="en-US" sz="1050" dirty="0">
                <a:latin typeface="Univers Condensed" panose="020B0506020202050204" pitchFamily="34" charset="0"/>
                <a:cs typeface="Times New Roman" pitchFamily="18" charset="0"/>
              </a:rPr>
              <a:t> </a:t>
            </a:r>
            <a:r>
              <a:rPr lang="en-US" altLang="zh-CN" sz="1050" dirty="0">
                <a:latin typeface="Univers Condensed" panose="020B0506020202050204" pitchFamily="34" charset="0"/>
                <a:cs typeface="Times New Roman" pitchFamily="18" charset="0"/>
              </a:rPr>
              <a:t>AIGC</a:t>
            </a:r>
            <a:r>
              <a:rPr lang="zh-CN" altLang="en-US" sz="1050" dirty="0">
                <a:latin typeface="Univers Condensed" panose="020B0506020202050204" pitchFamily="34" charset="0"/>
                <a:cs typeface="Times New Roman" pitchFamily="18" charset="0"/>
              </a:rPr>
              <a:t> </a:t>
            </a:r>
            <a:r>
              <a:rPr lang="en-US" altLang="zh-CN" sz="1050" dirty="0">
                <a:latin typeface="Univers Condensed" panose="020B0506020202050204" pitchFamily="34" charset="0"/>
                <a:cs typeface="Times New Roman" pitchFamily="18" charset="0"/>
              </a:rPr>
              <a:t>project for gaming dev, including concept arts generation, model database and search, scene composition and such using DDPM and vector database.</a:t>
            </a:r>
          </a:p>
          <a:p>
            <a:endParaRPr lang="en-US" altLang="zh-CN" sz="1050" dirty="0">
              <a:latin typeface="Univers Condensed" panose="020B0506020202050204" pitchFamily="34" charset="0"/>
              <a:cs typeface="Times New Roman" pitchFamily="18" charset="0"/>
            </a:endParaRPr>
          </a:p>
          <a:p>
            <a:r>
              <a:rPr lang="en-US" altLang="zh-CN" sz="1050" dirty="0">
                <a:latin typeface="Univers Condensed" panose="020B0506020202050204" pitchFamily="34" charset="0"/>
                <a:cs typeface="Times New Roman" pitchFamily="18" charset="0"/>
              </a:rPr>
              <a:t>June. 2019– June 2021</a:t>
            </a:r>
          </a:p>
          <a:p>
            <a:r>
              <a:rPr lang="en-US" altLang="zh-CN" sz="1050" b="1" dirty="0">
                <a:latin typeface="Univers Condensed" panose="020B0506020202050204" pitchFamily="34" charset="0"/>
                <a:cs typeface="Times New Roman" pitchFamily="18" charset="0"/>
              </a:rPr>
              <a:t>Technical Expert</a:t>
            </a:r>
            <a:r>
              <a:rPr lang="en-US" altLang="zh-CN" sz="1050" dirty="0">
                <a:latin typeface="Univers Condensed" panose="020B0506020202050204" pitchFamily="34" charset="0"/>
                <a:cs typeface="Times New Roman" pitchFamily="18" charset="0"/>
              </a:rPr>
              <a:t>, Huawei</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The chief architect of Huawei Phoenix Graphics Engine, the author of Huawei software ray tracing core solution, and proposed several rendering techniques which are used in Huawei HMS graphics acceleration solution kit.</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Wrote a middleware called es2vk which transcodes GLES to Vulkan API at runtime and kicked in some multi-threading tricks to make GLES run super fast. </a:t>
            </a:r>
          </a:p>
          <a:p>
            <a:pPr marL="182563" lvl="1" indent="-182563">
              <a:buFont typeface="Wingdings" pitchFamily="2" charset="2"/>
              <a:buChar char="§"/>
              <a:tabLst>
                <a:tab pos="182563" algn="l"/>
              </a:tabLst>
            </a:pPr>
            <a:endParaRPr lang="en-US" altLang="zh-CN" sz="1050" dirty="0">
              <a:latin typeface="Univers Condensed" panose="020B0506020202050204" pitchFamily="34" charset="0"/>
              <a:cs typeface="Times New Roman" pitchFamily="18" charset="0"/>
            </a:endParaRPr>
          </a:p>
          <a:p>
            <a:r>
              <a:rPr lang="en-US" altLang="zh-CN" sz="1050" dirty="0">
                <a:latin typeface="Univers Condensed" panose="020B0506020202050204" pitchFamily="34" charset="0"/>
                <a:cs typeface="Times New Roman" pitchFamily="18" charset="0"/>
              </a:rPr>
              <a:t>Dec. 2016– June 2019</a:t>
            </a:r>
          </a:p>
          <a:p>
            <a:r>
              <a:rPr lang="en-US" altLang="zh-CN" sz="1050" b="1" dirty="0">
                <a:latin typeface="Univers Condensed" panose="020B0506020202050204" pitchFamily="34" charset="0"/>
                <a:cs typeface="Times New Roman" pitchFamily="18" charset="0"/>
              </a:rPr>
              <a:t>CTO</a:t>
            </a:r>
            <a:r>
              <a:rPr lang="en-US" altLang="zh-CN" sz="1050" dirty="0">
                <a:latin typeface="Univers Condensed" panose="020B0506020202050204" pitchFamily="34" charset="0"/>
                <a:cs typeface="Times New Roman" pitchFamily="18" charset="0"/>
              </a:rPr>
              <a:t>, </a:t>
            </a:r>
            <a:r>
              <a:rPr lang="en-US" altLang="zh-CN" sz="1050" dirty="0" err="1">
                <a:latin typeface="Univers Condensed" panose="020B0506020202050204" pitchFamily="34" charset="0"/>
                <a:cs typeface="Times New Roman" pitchFamily="18" charset="0"/>
              </a:rPr>
              <a:t>Modelo</a:t>
            </a:r>
            <a:r>
              <a:rPr lang="en-US" altLang="zh-CN" sz="1050" dirty="0">
                <a:latin typeface="Univers Condensed" panose="020B0506020202050204" pitchFamily="34" charset="0"/>
                <a:cs typeface="Times New Roman" pitchFamily="18" charset="0"/>
              </a:rPr>
              <a:t>, </a:t>
            </a:r>
            <a:r>
              <a:rPr lang="en-US" altLang="zh-CN" sz="1050" dirty="0" err="1">
                <a:latin typeface="Univers Condensed" panose="020B0506020202050204" pitchFamily="34" charset="0"/>
                <a:cs typeface="Times New Roman" pitchFamily="18" charset="0"/>
              </a:rPr>
              <a:t>Inc</a:t>
            </a:r>
            <a:endParaRPr lang="en-US" altLang="zh-CN" sz="1050" dirty="0">
              <a:latin typeface="Univers Condensed" panose="020B0506020202050204" pitchFamily="34" charset="0"/>
              <a:cs typeface="Times New Roman" pitchFamily="18" charset="0"/>
            </a:endParaRP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I built the </a:t>
            </a:r>
            <a:r>
              <a:rPr lang="en-US" altLang="zh-CN" sz="1050" dirty="0" err="1">
                <a:latin typeface="Univers Condensed" panose="020B0506020202050204" pitchFamily="34" charset="0"/>
                <a:cs typeface="Times New Roman" pitchFamily="18" charset="0"/>
              </a:rPr>
              <a:t>Modelo</a:t>
            </a:r>
            <a:r>
              <a:rPr lang="en-US" altLang="zh-CN" sz="1050" dirty="0">
                <a:latin typeface="Univers Condensed" panose="020B0506020202050204" pitchFamily="34" charset="0"/>
                <a:cs typeface="Times New Roman" pitchFamily="18" charset="0"/>
              </a:rPr>
              <a:t> BIM WebGL renderer and BIM file exchange server from ground with solo hand.</a:t>
            </a:r>
          </a:p>
          <a:p>
            <a:endParaRPr lang="en-US" altLang="zh-CN" sz="1050" dirty="0">
              <a:latin typeface="Univers Condensed" panose="020B0506020202050204" pitchFamily="34" charset="0"/>
              <a:cs typeface="Times New Roman" pitchFamily="18" charset="0"/>
            </a:endParaRPr>
          </a:p>
          <a:p>
            <a:r>
              <a:rPr lang="en-US" altLang="zh-CN" sz="1050" dirty="0">
                <a:latin typeface="Univers Condensed" panose="020B0506020202050204" pitchFamily="34" charset="0"/>
                <a:cs typeface="Times New Roman" pitchFamily="18" charset="0"/>
              </a:rPr>
              <a:t>Feb. 2015 – Dec. 2016</a:t>
            </a:r>
          </a:p>
          <a:p>
            <a:r>
              <a:rPr lang="en-US" altLang="zh-CN" sz="1050" b="1" dirty="0">
                <a:latin typeface="Univers Condensed" panose="020B0506020202050204" pitchFamily="34" charset="0"/>
                <a:cs typeface="Times New Roman" pitchFamily="18" charset="0"/>
              </a:rPr>
              <a:t>Senior GPU Architect</a:t>
            </a:r>
            <a:r>
              <a:rPr lang="en-US" altLang="zh-CN" sz="1050" dirty="0">
                <a:latin typeface="Univers Condensed" panose="020B0506020202050204" pitchFamily="34" charset="0"/>
                <a:cs typeface="Times New Roman" pitchFamily="18" charset="0"/>
              </a:rPr>
              <a:t>, Graphics Hardware Team, </a:t>
            </a:r>
            <a:r>
              <a:rPr lang="en-US" altLang="zh-CN" sz="1050" dirty="0" err="1">
                <a:latin typeface="Univers Condensed" panose="020B0506020202050204" pitchFamily="34" charset="0"/>
                <a:cs typeface="Times New Roman" pitchFamily="18" charset="0"/>
              </a:rPr>
              <a:t>Nvidia</a:t>
            </a:r>
            <a:r>
              <a:rPr lang="en-US" altLang="zh-CN" sz="1050" dirty="0">
                <a:latin typeface="Univers Condensed" panose="020B0506020202050204" pitchFamily="34" charset="0"/>
                <a:cs typeface="Times New Roman" pitchFamily="18" charset="0"/>
              </a:rPr>
              <a:t> Shanghai</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Worked on GPU graphics units frontend design in GPU hardware design team. The work include several features in current generation of Nvidia GPU, i.e., Volta.</a:t>
            </a:r>
          </a:p>
        </p:txBody>
      </p:sp>
      <p:sp>
        <p:nvSpPr>
          <p:cNvPr id="6" name="TextBox 5"/>
          <p:cNvSpPr txBox="1"/>
          <p:nvPr/>
        </p:nvSpPr>
        <p:spPr>
          <a:xfrm>
            <a:off x="404664" y="9273480"/>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1 of 3</a:t>
            </a:r>
          </a:p>
        </p:txBody>
      </p:sp>
    </p:spTree>
    <p:extLst>
      <p:ext uri="{BB962C8B-B14F-4D97-AF65-F5344CB8AC3E}">
        <p14:creationId xmlns:p14="http://schemas.microsoft.com/office/powerpoint/2010/main" val="225549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664" y="704528"/>
            <a:ext cx="5976664" cy="9271769"/>
          </a:xfrm>
          <a:prstGeom prst="rect">
            <a:avLst/>
          </a:prstGeom>
          <a:noFill/>
        </p:spPr>
        <p:txBody>
          <a:bodyPr wrap="square" rtlCol="0">
            <a:spAutoFit/>
          </a:bodyPr>
          <a:lstStyle/>
          <a:p>
            <a:r>
              <a:rPr lang="en-US" altLang="zh-CN" sz="1050" dirty="0" err="1">
                <a:latin typeface="Univers Condensed" panose="020B0506020202050204" pitchFamily="34" charset="0"/>
                <a:cs typeface="Times New Roman" pitchFamily="18" charset="0"/>
              </a:rPr>
              <a:t>Apri</a:t>
            </a:r>
            <a:r>
              <a:rPr lang="en-US" altLang="zh-CN" sz="1050" dirty="0">
                <a:latin typeface="Univers Condensed" panose="020B0506020202050204" pitchFamily="34" charset="0"/>
                <a:cs typeface="Times New Roman" pitchFamily="18" charset="0"/>
              </a:rPr>
              <a:t>. 2013 – Feb. 2015</a:t>
            </a:r>
          </a:p>
          <a:p>
            <a:r>
              <a:rPr lang="en-US" altLang="zh-CN" sz="1050" b="1" dirty="0">
                <a:latin typeface="Univers Condensed" panose="020B0506020202050204" pitchFamily="34" charset="0"/>
                <a:cs typeface="Times New Roman" pitchFamily="18" charset="0"/>
              </a:rPr>
              <a:t>Member of Technical Staff,</a:t>
            </a:r>
            <a:r>
              <a:rPr lang="en-US" altLang="zh-CN" sz="1050" dirty="0">
                <a:latin typeface="Univers Condensed" panose="020B0506020202050204" pitchFamily="34" charset="0"/>
                <a:cs typeface="Times New Roman" pitchFamily="18" charset="0"/>
              </a:rPr>
              <a:t> Graphics Technology Initiatives, Advanced Micro Devices(Shanghai)Co. Ltd</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Research general graphics rendering high performance computing and problems.</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Marketing technical support; back up marketing and sales team in business negotiation and marketing actions</a:t>
            </a:r>
          </a:p>
          <a:p>
            <a:pPr marL="182563" lvl="1" indent="-182563">
              <a:buFont typeface="Wingdings" pitchFamily="2" charset="2"/>
              <a:buChar char="§"/>
              <a:tabLst>
                <a:tab pos="182563" algn="l"/>
              </a:tabLst>
            </a:pPr>
            <a:endParaRPr lang="en-US" altLang="zh-CN" sz="1050" dirty="0">
              <a:latin typeface="Univers Condensed" panose="020B0506020202050204" pitchFamily="34" charset="0"/>
              <a:cs typeface="Times New Roman" pitchFamily="18" charset="0"/>
            </a:endParaRPr>
          </a:p>
          <a:p>
            <a:r>
              <a:rPr lang="en-US" altLang="zh-CN" sz="1050" dirty="0" err="1">
                <a:latin typeface="Univers Condensed" panose="020B0506020202050204" pitchFamily="34" charset="0"/>
                <a:cs typeface="Times New Roman" pitchFamily="18" charset="0"/>
              </a:rPr>
              <a:t>Apri</a:t>
            </a:r>
            <a:r>
              <a:rPr lang="en-US" altLang="zh-CN" sz="1050" dirty="0">
                <a:latin typeface="Univers Condensed" panose="020B0506020202050204" pitchFamily="34" charset="0"/>
                <a:cs typeface="Times New Roman" pitchFamily="18" charset="0"/>
              </a:rPr>
              <a:t>. 2012 – May 2013</a:t>
            </a:r>
          </a:p>
          <a:p>
            <a:r>
              <a:rPr lang="en-US" altLang="zh-CN" sz="1050" b="1" dirty="0">
                <a:latin typeface="Univers Condensed" panose="020B0506020202050204" pitchFamily="34" charset="0"/>
                <a:cs typeface="Times New Roman" pitchFamily="18" charset="0"/>
              </a:rPr>
              <a:t>Manager,</a:t>
            </a:r>
            <a:r>
              <a:rPr lang="en-US" altLang="zh-CN" sz="1050" dirty="0">
                <a:latin typeface="Univers Condensed" panose="020B0506020202050204" pitchFamily="34" charset="0"/>
                <a:cs typeface="Times New Roman" pitchFamily="18" charset="0"/>
              </a:rPr>
              <a:t> </a:t>
            </a:r>
            <a:r>
              <a:rPr lang="en-US" altLang="zh-CN" sz="1050" dirty="0" err="1">
                <a:latin typeface="Univers Condensed" panose="020B0506020202050204" pitchFamily="34" charset="0"/>
                <a:cs typeface="Times New Roman" pitchFamily="18" charset="0"/>
              </a:rPr>
              <a:t>Rightware</a:t>
            </a:r>
            <a:r>
              <a:rPr lang="en-US" altLang="zh-CN" sz="1050" dirty="0">
                <a:latin typeface="Univers Condensed" panose="020B0506020202050204" pitchFamily="34" charset="0"/>
                <a:cs typeface="Times New Roman" pitchFamily="18" charset="0"/>
              </a:rPr>
              <a:t> Oy, Shanghai, China</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Project management; oversee customer project work flow from requirement collection to final delivery and quality guarantee. </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Technical pre-sales for Kanzi products; worked closely with VP of sales in customer contact; built relationship with domestic major players, e.g., Lenovo, </a:t>
            </a:r>
            <a:r>
              <a:rPr lang="en-US" altLang="zh-CN" sz="1050" dirty="0" err="1">
                <a:latin typeface="Univers Condensed" panose="020B0506020202050204" pitchFamily="34" charset="0"/>
                <a:cs typeface="Times New Roman" pitchFamily="18" charset="0"/>
              </a:rPr>
              <a:t>Gionee</a:t>
            </a:r>
            <a:r>
              <a:rPr lang="en-US" altLang="zh-CN" sz="1050" dirty="0">
                <a:latin typeface="Univers Condensed" panose="020B0506020202050204" pitchFamily="34" charset="0"/>
                <a:cs typeface="Times New Roman" pitchFamily="18" charset="0"/>
              </a:rPr>
              <a:t>, </a:t>
            </a:r>
            <a:r>
              <a:rPr lang="en-US" altLang="zh-CN" sz="1050" dirty="0" err="1">
                <a:latin typeface="Univers Condensed" panose="020B0506020202050204" pitchFamily="34" charset="0"/>
                <a:cs typeface="Times New Roman" pitchFamily="18" charset="0"/>
              </a:rPr>
              <a:t>Desay</a:t>
            </a:r>
            <a:r>
              <a:rPr lang="en-US" altLang="zh-CN" sz="1050" dirty="0">
                <a:latin typeface="Univers Condensed" panose="020B0506020202050204" pitchFamily="34" charset="0"/>
                <a:cs typeface="Times New Roman" pitchFamily="18" charset="0"/>
              </a:rPr>
              <a:t> and etc.</a:t>
            </a:r>
          </a:p>
          <a:p>
            <a:pPr marL="182563" lvl="1"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 Lead engineer who is the architect and reviewer of all China projects.</a:t>
            </a:r>
          </a:p>
          <a:p>
            <a:endParaRPr lang="en-US" altLang="zh-CN" sz="1050" dirty="0">
              <a:latin typeface="Univers Condensed" panose="020B0506020202050204" pitchFamily="34" charset="0"/>
              <a:cs typeface="Times New Roman" pitchFamily="18" charset="0"/>
            </a:endParaRPr>
          </a:p>
          <a:p>
            <a:r>
              <a:rPr lang="en-US" altLang="zh-CN" sz="1050" dirty="0" err="1">
                <a:latin typeface="Univers Condensed" panose="020B0506020202050204" pitchFamily="34" charset="0"/>
                <a:cs typeface="Times New Roman" pitchFamily="18" charset="0"/>
              </a:rPr>
              <a:t>Apri</a:t>
            </a:r>
            <a:r>
              <a:rPr lang="en-US" altLang="zh-CN" sz="1050" dirty="0">
                <a:latin typeface="Univers Condensed" panose="020B0506020202050204" pitchFamily="34" charset="0"/>
                <a:cs typeface="Times New Roman" pitchFamily="18" charset="0"/>
              </a:rPr>
              <a:t>. 2011 – March 2012</a:t>
            </a:r>
          </a:p>
          <a:p>
            <a:r>
              <a:rPr lang="en-US" altLang="zh-CN" sz="1050" b="1" dirty="0">
                <a:latin typeface="Univers Condensed" panose="020B0506020202050204" pitchFamily="34" charset="0"/>
                <a:cs typeface="Times New Roman" pitchFamily="18" charset="0"/>
              </a:rPr>
              <a:t>Senior Engineer,</a:t>
            </a:r>
            <a:r>
              <a:rPr lang="en-US" altLang="zh-CN" sz="1050" dirty="0">
                <a:latin typeface="Univers Condensed" panose="020B0506020202050204" pitchFamily="34" charset="0"/>
                <a:cs typeface="Times New Roman" pitchFamily="18" charset="0"/>
              </a:rPr>
              <a:t> AMD Design and Research Center, Shanghai, China</a:t>
            </a:r>
          </a:p>
          <a:p>
            <a:pPr marL="182563"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OpenGL driver development (Windows and Linux); did some optimization in driver like picking; validated the OpenGL functionality for Chrome </a:t>
            </a:r>
            <a:r>
              <a:rPr lang="en-US" altLang="zh-CN" sz="1050" dirty="0" err="1">
                <a:latin typeface="Univers Condensed" panose="020B0506020202050204" pitchFamily="34" charset="0"/>
                <a:cs typeface="Times New Roman" pitchFamily="18" charset="0"/>
              </a:rPr>
              <a:t>webgl</a:t>
            </a:r>
            <a:r>
              <a:rPr lang="en-US" altLang="zh-CN" sz="1050" dirty="0">
                <a:latin typeface="Univers Condensed" panose="020B0506020202050204" pitchFamily="34" charset="0"/>
                <a:cs typeface="Times New Roman" pitchFamily="18" charset="0"/>
              </a:rPr>
              <a:t> and fixed a few bugs.</a:t>
            </a:r>
          </a:p>
          <a:p>
            <a:pPr marL="182563"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First runner-up in AMD internal </a:t>
            </a:r>
            <a:r>
              <a:rPr lang="en-US" altLang="zh-CN" sz="1050" dirty="0" err="1">
                <a:latin typeface="Univers Condensed" panose="020B0506020202050204" pitchFamily="34" charset="0"/>
                <a:cs typeface="Times New Roman" pitchFamily="18" charset="0"/>
              </a:rPr>
              <a:t>OpenCL</a:t>
            </a:r>
            <a:r>
              <a:rPr lang="en-US" altLang="zh-CN" sz="1050" dirty="0">
                <a:latin typeface="Univers Condensed" panose="020B0506020202050204" pitchFamily="34" charset="0"/>
                <a:cs typeface="Times New Roman" pitchFamily="18" charset="0"/>
              </a:rPr>
              <a:t> contest.</a:t>
            </a:r>
          </a:p>
          <a:p>
            <a:pPr marL="182563" indent="-182563">
              <a:buFont typeface="Wingdings" pitchFamily="2" charset="2"/>
              <a:buChar char="§"/>
              <a:tabLst>
                <a:tab pos="182563" algn="l"/>
              </a:tabLst>
            </a:pPr>
            <a:r>
              <a:rPr lang="en-US" altLang="zh-CN" sz="1050" dirty="0">
                <a:latin typeface="Univers Condensed" panose="020B0506020202050204" pitchFamily="34" charset="0"/>
                <a:cs typeface="Times New Roman" pitchFamily="18" charset="0"/>
              </a:rPr>
              <a:t>OpenGL training session lecturer.</a:t>
            </a:r>
          </a:p>
          <a:p>
            <a:endParaRPr lang="en-US" altLang="zh-CN" sz="1050" dirty="0">
              <a:latin typeface="Univers Condensed" panose="020B0506020202050204" pitchFamily="34" charset="0"/>
              <a:cs typeface="Times New Roman" pitchFamily="18" charset="0"/>
            </a:endParaRPr>
          </a:p>
          <a:p>
            <a:r>
              <a:rPr lang="en-US" altLang="zh-CN" sz="1050" dirty="0">
                <a:latin typeface="Univers Condensed" panose="020B0506020202050204" pitchFamily="34" charset="0"/>
                <a:cs typeface="Times New Roman" pitchFamily="18" charset="0"/>
              </a:rPr>
              <a:t>Sep. 2010 – April 2011</a:t>
            </a:r>
          </a:p>
          <a:p>
            <a:r>
              <a:rPr lang="en-US" altLang="zh-CN" sz="1050" b="1" dirty="0">
                <a:latin typeface="Univers Condensed" panose="020B0506020202050204" pitchFamily="34" charset="0"/>
                <a:cs typeface="Times New Roman" pitchFamily="18" charset="0"/>
              </a:rPr>
              <a:t>Postdoc </a:t>
            </a:r>
            <a:r>
              <a:rPr lang="en-US" altLang="zh-CN" sz="1050" dirty="0">
                <a:latin typeface="Univers Condensed" panose="020B0506020202050204" pitchFamily="34" charset="0"/>
                <a:cs typeface="Times New Roman" pitchFamily="18" charset="0"/>
              </a:rPr>
              <a:t>(joint project), Department of Electrical &amp; Computer Engineering, NUS, Singapore</a:t>
            </a:r>
          </a:p>
          <a:p>
            <a:r>
              <a:rPr lang="en-US" altLang="zh-CN" sz="1050" b="1" dirty="0">
                <a:latin typeface="Univers Condensed" panose="020B0506020202050204" pitchFamily="34" charset="0"/>
                <a:cs typeface="Times New Roman" pitchFamily="18" charset="0"/>
              </a:rPr>
              <a:t>Visiting Scholar</a:t>
            </a:r>
            <a:r>
              <a:rPr lang="en-US" altLang="zh-CN" sz="1050" dirty="0">
                <a:latin typeface="Univers Condensed" panose="020B0506020202050204" pitchFamily="34" charset="0"/>
                <a:cs typeface="Times New Roman" pitchFamily="18" charset="0"/>
              </a:rPr>
              <a:t>, Internet Graphics Group, Microsoft Research Asia (MSRA), Beijing, China</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A new approach for efficient Bidirectional texture function (BTF) acquisition (A joint project with MSRA). </a:t>
            </a:r>
          </a:p>
          <a:p>
            <a:endParaRPr lang="en-US" sz="1050" dirty="0">
              <a:latin typeface="Univers Condensed" panose="020B0506020202050204" pitchFamily="34" charset="0"/>
              <a:cs typeface="Times New Roman" pitchFamily="18" charset="0"/>
            </a:endParaRPr>
          </a:p>
          <a:p>
            <a:pPr marL="358775" lvl="1" indent="-176213">
              <a:buFont typeface="Times New Roman" pitchFamily="18" charset="0"/>
              <a:buChar char="-"/>
            </a:pPr>
            <a:endParaRPr lang="en-US" altLang="zh-CN" sz="1050" dirty="0">
              <a:latin typeface="Univers Condensed" panose="020B0506020202050204" pitchFamily="34" charset="0"/>
              <a:cs typeface="Times New Roman" pitchFamily="18" charset="0"/>
            </a:endParaRPr>
          </a:p>
          <a:p>
            <a:r>
              <a:rPr lang="en-US" altLang="zh-CN" sz="1400" b="1" dirty="0">
                <a:latin typeface="Univers Condensed" panose="020B0506020202050204" pitchFamily="34" charset="0"/>
                <a:cs typeface="Times New Roman" pitchFamily="18" charset="0"/>
              </a:rPr>
              <a:t>Publications</a:t>
            </a:r>
          </a:p>
          <a:p>
            <a:r>
              <a:rPr lang="en-US" altLang="zh-CN" sz="1050" dirty="0" err="1">
                <a:latin typeface="Univers Condensed" panose="020B0506020202050204" pitchFamily="34" charset="0"/>
                <a:cs typeface="Times New Roman" pitchFamily="18" charset="0"/>
              </a:rPr>
              <a:t>Dongsoo</a:t>
            </a:r>
            <a:r>
              <a:rPr lang="en-US" altLang="zh-CN" sz="1050" dirty="0">
                <a:latin typeface="Univers Condensed" panose="020B0506020202050204" pitchFamily="34" charset="0"/>
                <a:cs typeface="Times New Roman" pitchFamily="18" charset="0"/>
              </a:rPr>
              <a:t> Han and </a:t>
            </a:r>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 </a:t>
            </a:r>
            <a:r>
              <a:rPr lang="en-US" altLang="zh-CN" sz="1050" i="1" dirty="0">
                <a:latin typeface="Univers Condensed" panose="020B0506020202050204" pitchFamily="34" charset="0"/>
                <a:cs typeface="Times New Roman" pitchFamily="18" charset="0"/>
              </a:rPr>
              <a:t>Grass rendering and simulation with LOD</a:t>
            </a:r>
            <a:r>
              <a:rPr lang="en-US" altLang="zh-CN" sz="1050" dirty="0">
                <a:latin typeface="Univers Condensed" panose="020B0506020202050204" pitchFamily="34" charset="0"/>
                <a:cs typeface="Times New Roman" pitchFamily="18" charset="0"/>
              </a:rPr>
              <a:t>. GPU Pro 6, A K Peters, 2015</a:t>
            </a:r>
          </a:p>
          <a:p>
            <a:endParaRPr lang="en-US" altLang="zh-CN" sz="1050" b="1" dirty="0">
              <a:latin typeface="Univers Condensed" panose="020B0506020202050204" pitchFamily="34" charset="0"/>
              <a:cs typeface="Times New Roman" pitchFamily="18" charset="0"/>
            </a:endParaRPr>
          </a:p>
          <a:p>
            <a:r>
              <a:rPr lang="en-US" altLang="zh-CN" sz="1050" dirty="0" err="1">
                <a:latin typeface="Univers Condensed" panose="020B0506020202050204" pitchFamily="34" charset="0"/>
                <a:cs typeface="Times New Roman" pitchFamily="18" charset="0"/>
              </a:rPr>
              <a:t>Zengzhi</a:t>
            </a:r>
            <a:r>
              <a:rPr lang="en-US" altLang="zh-CN" sz="1050" dirty="0">
                <a:latin typeface="Univers Condensed" panose="020B0506020202050204" pitchFamily="34" charset="0"/>
                <a:cs typeface="Times New Roman" pitchFamily="18" charset="0"/>
              </a:rPr>
              <a:t> Fan, </a:t>
            </a:r>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Karl </a:t>
            </a:r>
            <a:r>
              <a:rPr lang="en-US" altLang="zh-CN" sz="1050" dirty="0" err="1">
                <a:latin typeface="Univers Condensed" panose="020B0506020202050204" pitchFamily="34" charset="0"/>
                <a:cs typeface="Times New Roman" pitchFamily="18" charset="0"/>
              </a:rPr>
              <a:t>Hillesland</a:t>
            </a:r>
            <a:r>
              <a:rPr lang="en-US" altLang="zh-CN" sz="1050" dirty="0">
                <a:latin typeface="Univers Condensed" panose="020B0506020202050204" pitchFamily="34" charset="0"/>
                <a:cs typeface="Times New Roman" pitchFamily="18" charset="0"/>
              </a:rPr>
              <a:t> and Bin </a:t>
            </a:r>
            <a:r>
              <a:rPr lang="en-US" altLang="zh-CN" sz="1050" dirty="0" err="1">
                <a:latin typeface="Univers Condensed" panose="020B0506020202050204" pitchFamily="34" charset="0"/>
                <a:cs typeface="Times New Roman" pitchFamily="18" charset="0"/>
              </a:rPr>
              <a:t>Shen</a:t>
            </a:r>
            <a:r>
              <a:rPr lang="en-US" altLang="zh-CN" sz="1050" dirty="0">
                <a:latin typeface="Univers Condensed" panose="020B0506020202050204" pitchFamily="34" charset="0"/>
                <a:cs typeface="Times New Roman" pitchFamily="18" charset="0"/>
              </a:rPr>
              <a:t>, </a:t>
            </a:r>
            <a:r>
              <a:rPr lang="en-US" altLang="zh-CN" sz="1050" i="1" dirty="0" err="1">
                <a:latin typeface="Univers Condensed" panose="020B0506020202050204" pitchFamily="34" charset="0"/>
                <a:cs typeface="Times New Roman" pitchFamily="18" charset="0"/>
              </a:rPr>
              <a:t>Simualte</a:t>
            </a:r>
            <a:r>
              <a:rPr lang="en-US" altLang="zh-CN" sz="1050" i="1" dirty="0">
                <a:latin typeface="Univers Condensed" panose="020B0506020202050204" pitchFamily="34" charset="0"/>
                <a:cs typeface="Times New Roman" pitchFamily="18" charset="0"/>
              </a:rPr>
              <a:t> and Render Millions of Grass Blades, </a:t>
            </a:r>
          </a:p>
          <a:p>
            <a:r>
              <a:rPr lang="en-US" altLang="zh-CN" sz="1050" dirty="0">
                <a:latin typeface="Univers Condensed" panose="020B0506020202050204" pitchFamily="34" charset="0"/>
                <a:cs typeface="Times New Roman" pitchFamily="18" charset="0"/>
              </a:rPr>
              <a:t>ACM SIGGRAPH Interactive 3D Graphics and Games (I3D), 2015</a:t>
            </a:r>
          </a:p>
          <a:p>
            <a:endParaRPr lang="en-US" altLang="zh-CN" sz="1050" b="1" dirty="0">
              <a:latin typeface="Univers Condensed" panose="020B0506020202050204" pitchFamily="34" charset="0"/>
              <a:cs typeface="Times New Roman" pitchFamily="18" charset="0"/>
            </a:endParaRPr>
          </a:p>
          <a:p>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Li-Yi Wei, Pedro V. Sander and Chi-Wing Fu. A</a:t>
            </a:r>
            <a:r>
              <a:rPr lang="en-US" altLang="zh-CN" sz="1050" i="1" dirty="0">
                <a:latin typeface="Univers Condensed" panose="020B0506020202050204" pitchFamily="34" charset="0"/>
                <a:cs typeface="Times New Roman" pitchFamily="18" charset="0"/>
              </a:rPr>
              <a:t>nisotropic blue noise sampling</a:t>
            </a:r>
            <a:r>
              <a:rPr lang="en-US" altLang="zh-CN" sz="1050" dirty="0">
                <a:latin typeface="Univers Condensed" panose="020B0506020202050204" pitchFamily="34" charset="0"/>
                <a:cs typeface="Times New Roman" pitchFamily="18" charset="0"/>
              </a:rPr>
              <a:t>. To appear at ACM Transactions on Graphics (TOG), (ACM SIGGRAPH Asia 2010), Dec 2010</a:t>
            </a:r>
          </a:p>
          <a:p>
            <a:endParaRPr lang="en-US" altLang="zh-CN" sz="1050" b="1" dirty="0">
              <a:latin typeface="Univers Condensed" panose="020B0506020202050204" pitchFamily="34" charset="0"/>
              <a:cs typeface="Times New Roman" pitchFamily="18" charset="0"/>
            </a:endParaRPr>
          </a:p>
          <a:p>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Diego </a:t>
            </a:r>
            <a:r>
              <a:rPr lang="en-US" altLang="zh-CN" sz="1050" dirty="0" err="1">
                <a:latin typeface="Univers Condensed" panose="020B0506020202050204" pitchFamily="34" charset="0"/>
                <a:cs typeface="Times New Roman" pitchFamily="18" charset="0"/>
              </a:rPr>
              <a:t>Nehab</a:t>
            </a:r>
            <a:r>
              <a:rPr lang="en-US" altLang="zh-CN" sz="1050" dirty="0">
                <a:latin typeface="Univers Condensed" panose="020B0506020202050204" pitchFamily="34" charset="0"/>
                <a:cs typeface="Times New Roman" pitchFamily="18" charset="0"/>
              </a:rPr>
              <a:t>, Li-Yi Wei, Pedro V. Sander and Chi-Wing Fu. </a:t>
            </a:r>
            <a:r>
              <a:rPr lang="en-US" altLang="zh-CN" sz="1050" i="1" dirty="0">
                <a:latin typeface="Univers Condensed" panose="020B0506020202050204" pitchFamily="34" charset="0"/>
                <a:cs typeface="Times New Roman" pitchFamily="18" charset="0"/>
              </a:rPr>
              <a:t>Fast Capacity Constrained </a:t>
            </a:r>
            <a:r>
              <a:rPr lang="en-US" altLang="zh-CN" sz="1050" i="1" dirty="0" err="1">
                <a:latin typeface="Univers Condensed" panose="020B0506020202050204" pitchFamily="34" charset="0"/>
                <a:cs typeface="Times New Roman" pitchFamily="18" charset="0"/>
              </a:rPr>
              <a:t>Voronoi</a:t>
            </a:r>
            <a:r>
              <a:rPr lang="en-US" altLang="zh-CN" sz="1050" i="1" dirty="0">
                <a:latin typeface="Univers Condensed" panose="020B0506020202050204" pitchFamily="34" charset="0"/>
                <a:cs typeface="Times New Roman" pitchFamily="18" charset="0"/>
              </a:rPr>
              <a:t> Tessellation</a:t>
            </a:r>
            <a:r>
              <a:rPr lang="en-US" altLang="zh-CN" sz="1050" dirty="0">
                <a:latin typeface="Univers Condensed" panose="020B0506020202050204" pitchFamily="34" charset="0"/>
                <a:cs typeface="Times New Roman" pitchFamily="18" charset="0"/>
              </a:rPr>
              <a:t>. Poster, ACM The ACM SIGGRAPH Symposium on Interactive 3D Graphics and Games (I3D), Feb.2010</a:t>
            </a:r>
          </a:p>
          <a:p>
            <a:endParaRPr lang="en-US" altLang="zh-CN" sz="1000" dirty="0">
              <a:latin typeface="Univers Condensed" panose="020B0506020202050204" pitchFamily="34" charset="0"/>
              <a:cs typeface="Times New Roman" pitchFamily="18" charset="0"/>
            </a:endParaRPr>
          </a:p>
          <a:p>
            <a:r>
              <a:rPr lang="en-US" altLang="zh-CN" sz="1050" dirty="0" err="1">
                <a:latin typeface="Univers Condensed" panose="020B0506020202050204" pitchFamily="34" charset="0"/>
                <a:cs typeface="Times New Roman" pitchFamily="18" charset="0"/>
              </a:rPr>
              <a:t>Kui</a:t>
            </a:r>
            <a:r>
              <a:rPr lang="en-US" altLang="zh-CN" sz="1050" dirty="0">
                <a:latin typeface="Univers Condensed" panose="020B0506020202050204" pitchFamily="34" charset="0"/>
                <a:cs typeface="Times New Roman" pitchFamily="18" charset="0"/>
              </a:rPr>
              <a:t>-Yip Lo, Chi-Wing Fu and </a:t>
            </a:r>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a:t>
            </a:r>
            <a:r>
              <a:rPr lang="en-US" altLang="zh-CN" sz="1050" i="1" dirty="0">
                <a:latin typeface="Univers Condensed" panose="020B0506020202050204" pitchFamily="34" charset="0"/>
                <a:cs typeface="Times New Roman" pitchFamily="18" charset="0"/>
              </a:rPr>
              <a:t>3D </a:t>
            </a:r>
            <a:r>
              <a:rPr lang="en-US" altLang="zh-CN" sz="1050" i="1" dirty="0" err="1">
                <a:latin typeface="Univers Condensed" panose="020B0506020202050204" pitchFamily="34" charset="0"/>
                <a:cs typeface="Times New Roman" pitchFamily="18" charset="0"/>
              </a:rPr>
              <a:t>Polyomino</a:t>
            </a:r>
            <a:r>
              <a:rPr lang="en-US" altLang="zh-CN" sz="1050" i="1" dirty="0">
                <a:latin typeface="Univers Condensed" panose="020B0506020202050204" pitchFamily="34" charset="0"/>
                <a:cs typeface="Times New Roman" pitchFamily="18" charset="0"/>
              </a:rPr>
              <a:t> Puzzle</a:t>
            </a:r>
            <a:r>
              <a:rPr lang="en-US" altLang="zh-CN" sz="1050" dirty="0">
                <a:latin typeface="Univers Condensed" panose="020B0506020202050204" pitchFamily="34" charset="0"/>
                <a:cs typeface="Times New Roman" pitchFamily="18" charset="0"/>
              </a:rPr>
              <a:t>. ACM Transactions on Graphics (TOG), (ACM SIGGRAPH Asia 2009), Vol.28, no. 5, 2009</a:t>
            </a:r>
          </a:p>
          <a:p>
            <a:endParaRPr lang="en-US" altLang="zh-CN" sz="1000" b="1" dirty="0">
              <a:latin typeface="Univers Condensed" panose="020B0506020202050204" pitchFamily="34" charset="0"/>
              <a:cs typeface="Times New Roman" pitchFamily="18" charset="0"/>
            </a:endParaRPr>
          </a:p>
          <a:p>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Li-Yi Wei, Pedro V. Sander and Chi-Wing Fu. </a:t>
            </a:r>
            <a:r>
              <a:rPr lang="en-US" altLang="zh-CN" sz="1050" i="1" dirty="0">
                <a:latin typeface="Univers Condensed" panose="020B0506020202050204" pitchFamily="34" charset="0"/>
                <a:cs typeface="Times New Roman" pitchFamily="18" charset="0"/>
              </a:rPr>
              <a:t>Anisotropic Poisson disk sampling</a:t>
            </a:r>
            <a:r>
              <a:rPr lang="en-US" altLang="zh-CN" sz="1050" dirty="0">
                <a:latin typeface="Univers Condensed" panose="020B0506020202050204" pitchFamily="34" charset="0"/>
                <a:cs typeface="Times New Roman" pitchFamily="18" charset="0"/>
              </a:rPr>
              <a:t>. HKUST Report,</a:t>
            </a:r>
            <a:r>
              <a:rPr lang="zh-CN" altLang="en-US" sz="1050" dirty="0">
                <a:latin typeface="Univers Condensed" panose="020B0506020202050204" pitchFamily="34" charset="0"/>
                <a:cs typeface="Times New Roman" pitchFamily="18" charset="0"/>
              </a:rPr>
              <a:t> </a:t>
            </a:r>
            <a:r>
              <a:rPr lang="en-US" altLang="zh-CN" sz="1050" dirty="0">
                <a:latin typeface="Univers Condensed" panose="020B0506020202050204" pitchFamily="34" charset="0"/>
                <a:cs typeface="Times New Roman" pitchFamily="18" charset="0"/>
              </a:rPr>
              <a:t>HKUST-CS-09-02, April 2009</a:t>
            </a:r>
          </a:p>
          <a:p>
            <a:endParaRPr lang="en-US" altLang="zh-CN" sz="1000" b="1" dirty="0">
              <a:latin typeface="Univers Condensed" panose="020B0506020202050204" pitchFamily="34" charset="0"/>
              <a:cs typeface="Times New Roman" pitchFamily="18" charset="0"/>
            </a:endParaRPr>
          </a:p>
          <a:p>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Chi-Wing Fu and Andrew J. Hanson. </a:t>
            </a:r>
            <a:r>
              <a:rPr lang="en-US" altLang="zh-CN" sz="1050" i="1" dirty="0">
                <a:latin typeface="Univers Condensed" panose="020B0506020202050204" pitchFamily="34" charset="0"/>
                <a:cs typeface="Times New Roman" pitchFamily="18" charset="0"/>
              </a:rPr>
              <a:t>Visualizing </a:t>
            </a:r>
            <a:r>
              <a:rPr lang="en-US" altLang="zh-CN" sz="1050" i="1" dirty="0" err="1">
                <a:latin typeface="Univers Condensed" panose="020B0506020202050204" pitchFamily="34" charset="0"/>
                <a:cs typeface="Times New Roman" pitchFamily="18" charset="0"/>
              </a:rPr>
              <a:t>Multiwavelength</a:t>
            </a:r>
            <a:r>
              <a:rPr lang="en-US" altLang="zh-CN" sz="1050" i="1" dirty="0">
                <a:latin typeface="Univers Condensed" panose="020B0506020202050204" pitchFamily="34" charset="0"/>
                <a:cs typeface="Times New Roman" pitchFamily="18" charset="0"/>
              </a:rPr>
              <a:t> Astrophysical Data</a:t>
            </a:r>
            <a:r>
              <a:rPr lang="en-US" altLang="zh-CN" sz="1050" dirty="0">
                <a:latin typeface="Univers Condensed" panose="020B0506020202050204" pitchFamily="34" charset="0"/>
                <a:cs typeface="Times New Roman" pitchFamily="18" charset="0"/>
              </a:rPr>
              <a:t>. In IEEE Transactions on Visualization and Computer Graphics (TVCG),  (Proceedings of IEEE Visualization 2008), vol.14, No.6, pp. 1555-1562, Nov 2008</a:t>
            </a:r>
          </a:p>
          <a:p>
            <a:endParaRPr lang="en-US" altLang="zh-CN" sz="1000" dirty="0">
              <a:latin typeface="Univers Condensed" panose="020B0506020202050204" pitchFamily="34" charset="0"/>
              <a:cs typeface="Times New Roman" pitchFamily="18" charset="0"/>
            </a:endParaRPr>
          </a:p>
          <a:p>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a:t>
            </a:r>
            <a:r>
              <a:rPr lang="en-US" altLang="zh-CN" sz="1050" dirty="0" err="1">
                <a:latin typeface="Univers Condensed" panose="020B0506020202050204" pitchFamily="34" charset="0"/>
                <a:cs typeface="Times New Roman" pitchFamily="18" charset="0"/>
              </a:rPr>
              <a:t>Kui</a:t>
            </a:r>
            <a:r>
              <a:rPr lang="en-US" altLang="zh-CN" sz="1050" dirty="0">
                <a:latin typeface="Univers Condensed" panose="020B0506020202050204" pitchFamily="34" charset="0"/>
                <a:cs typeface="Times New Roman" pitchFamily="18" charset="0"/>
              </a:rPr>
              <a:t>-Yip Lo, Chi-Wing Fu, and </a:t>
            </a:r>
            <a:r>
              <a:rPr lang="en-US" altLang="zh-CN" sz="1050" dirty="0" err="1">
                <a:latin typeface="Univers Condensed" panose="020B0506020202050204" pitchFamily="34" charset="0"/>
                <a:cs typeface="Times New Roman" pitchFamily="18" charset="0"/>
              </a:rPr>
              <a:t>Mang</a:t>
            </a:r>
            <a:r>
              <a:rPr lang="en-US" altLang="zh-CN" sz="1050" dirty="0">
                <a:latin typeface="Univers Condensed" panose="020B0506020202050204" pitchFamily="34" charset="0"/>
                <a:cs typeface="Times New Roman" pitchFamily="18" charset="0"/>
              </a:rPr>
              <a:t>-Kang </a:t>
            </a:r>
            <a:r>
              <a:rPr lang="en-US" altLang="zh-CN" sz="1050" dirty="0" err="1">
                <a:latin typeface="Univers Condensed" panose="020B0506020202050204" pitchFamily="34" charset="0"/>
                <a:cs typeface="Times New Roman" pitchFamily="18" charset="0"/>
              </a:rPr>
              <a:t>Lenung</a:t>
            </a:r>
            <a:r>
              <a:rPr lang="en-US" altLang="zh-CN" sz="1050" dirty="0">
                <a:latin typeface="Univers Condensed" panose="020B0506020202050204" pitchFamily="34" charset="0"/>
                <a:cs typeface="Times New Roman" pitchFamily="18" charset="0"/>
              </a:rPr>
              <a:t>. </a:t>
            </a:r>
            <a:r>
              <a:rPr lang="en-US" altLang="zh-CN" sz="1050" i="1" dirty="0">
                <a:latin typeface="Univers Condensed" panose="020B0506020202050204" pitchFamily="34" charset="0"/>
                <a:cs typeface="Times New Roman" pitchFamily="18" charset="0"/>
              </a:rPr>
              <a:t>Dual Poisson-Disk Tiling: An </a:t>
            </a:r>
            <a:r>
              <a:rPr lang="en-US" altLang="zh-CN" sz="1050" i="1" dirty="0" err="1">
                <a:latin typeface="Univers Condensed" panose="020B0506020202050204" pitchFamily="34" charset="0"/>
                <a:cs typeface="Times New Roman" pitchFamily="18" charset="0"/>
              </a:rPr>
              <a:t>Ecient</a:t>
            </a:r>
            <a:r>
              <a:rPr lang="en-US" altLang="zh-CN" sz="1050" i="1" dirty="0">
                <a:latin typeface="Univers Condensed" panose="020B0506020202050204" pitchFamily="34" charset="0"/>
                <a:cs typeface="Times New Roman" pitchFamily="18" charset="0"/>
              </a:rPr>
              <a:t> Method for Distributing Features on Arbitrary Surfaces</a:t>
            </a:r>
            <a:r>
              <a:rPr lang="en-US" altLang="zh-CN" sz="1050" dirty="0">
                <a:latin typeface="Univers Condensed" panose="020B0506020202050204" pitchFamily="34" charset="0"/>
                <a:cs typeface="Times New Roman" pitchFamily="18" charset="0"/>
              </a:rPr>
              <a:t>. In IEEE Transactions on Visualization and Computer Graphics (TVCG), </a:t>
            </a:r>
            <a:r>
              <a:rPr lang="en-US" altLang="zh-CN" sz="1050" dirty="0" err="1">
                <a:latin typeface="Univers Condensed" panose="020B0506020202050204" pitchFamily="34" charset="0"/>
                <a:cs typeface="Times New Roman" pitchFamily="18" charset="0"/>
              </a:rPr>
              <a:t>Vol</a:t>
            </a:r>
            <a:r>
              <a:rPr lang="en-US" altLang="zh-CN" sz="1050" dirty="0">
                <a:latin typeface="Univers Condensed" panose="020B0506020202050204" pitchFamily="34" charset="0"/>
                <a:cs typeface="Times New Roman" pitchFamily="18" charset="0"/>
              </a:rPr>
              <a:t> 14, No.5, pp. 982-998, 2008</a:t>
            </a:r>
          </a:p>
          <a:p>
            <a:endParaRPr lang="en-US" altLang="zh-CN" sz="1000" dirty="0">
              <a:latin typeface="Univers Condensed" panose="020B0506020202050204" pitchFamily="34" charset="0"/>
              <a:cs typeface="Times New Roman" pitchFamily="18" charset="0"/>
            </a:endParaRPr>
          </a:p>
          <a:p>
            <a:endParaRPr lang="en-US" altLang="zh-CN" sz="900" dirty="0">
              <a:latin typeface="Univers Condensed" panose="020B0506020202050204" pitchFamily="34" charset="0"/>
              <a:cs typeface="Times New Roman" pitchFamily="18" charset="0"/>
            </a:endParaRPr>
          </a:p>
          <a:p>
            <a:endParaRPr lang="en-US" altLang="zh-CN" sz="900" dirty="0">
              <a:latin typeface="Univers Condensed" panose="020B0506020202050204" pitchFamily="34" charset="0"/>
              <a:cs typeface="Times New Roman" pitchFamily="18" charset="0"/>
            </a:endParaRPr>
          </a:p>
          <a:p>
            <a:pPr marL="358775" lvl="1" indent="-176213">
              <a:buFont typeface="Times New Roman" pitchFamily="18" charset="0"/>
              <a:buChar char="-"/>
            </a:pPr>
            <a:endParaRPr lang="en-US" altLang="zh-CN" sz="1050" dirty="0">
              <a:latin typeface="Univers Condensed" panose="020B0506020202050204" pitchFamily="34" charset="0"/>
              <a:cs typeface="Times New Roman" pitchFamily="18" charset="0"/>
            </a:endParaRPr>
          </a:p>
        </p:txBody>
      </p:sp>
      <p:sp>
        <p:nvSpPr>
          <p:cNvPr id="6" name="TextBox 5"/>
          <p:cNvSpPr txBox="1"/>
          <p:nvPr/>
        </p:nvSpPr>
        <p:spPr>
          <a:xfrm>
            <a:off x="404664" y="9345488"/>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2 of 3</a:t>
            </a:r>
          </a:p>
        </p:txBody>
      </p:sp>
    </p:spTree>
    <p:extLst>
      <p:ext uri="{BB962C8B-B14F-4D97-AF65-F5344CB8AC3E}">
        <p14:creationId xmlns:p14="http://schemas.microsoft.com/office/powerpoint/2010/main" val="266008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4664" y="704528"/>
            <a:ext cx="5976664" cy="5132174"/>
          </a:xfrm>
          <a:prstGeom prst="rect">
            <a:avLst/>
          </a:prstGeom>
          <a:noFill/>
        </p:spPr>
        <p:txBody>
          <a:bodyPr wrap="square" rtlCol="0">
            <a:spAutoFit/>
          </a:bodyPr>
          <a:lstStyle/>
          <a:p>
            <a:endParaRPr lang="en-US" sz="1000" dirty="0">
              <a:latin typeface="Univers Condensed" panose="020B0506020202050204" pitchFamily="34" charset="0"/>
              <a:cs typeface="Times New Roman" pitchFamily="18" charset="0"/>
            </a:endParaRPr>
          </a:p>
          <a:p>
            <a:r>
              <a:rPr lang="en-US" sz="1050" b="1" dirty="0" err="1">
                <a:latin typeface="Univers Condensed" panose="020B0506020202050204" pitchFamily="34" charset="0"/>
                <a:cs typeface="Times New Roman" pitchFamily="18" charset="0"/>
              </a:rPr>
              <a:t>Hongwei</a:t>
            </a:r>
            <a:r>
              <a:rPr lang="en-US" sz="1050" b="1" dirty="0">
                <a:latin typeface="Univers Condensed" panose="020B0506020202050204" pitchFamily="34" charset="0"/>
                <a:cs typeface="Times New Roman" pitchFamily="18" charset="0"/>
              </a:rPr>
              <a:t> Li</a:t>
            </a:r>
            <a:r>
              <a:rPr lang="en-US" sz="1050" dirty="0">
                <a:latin typeface="Univers Condensed" panose="020B0506020202050204" pitchFamily="34" charset="0"/>
                <a:cs typeface="Times New Roman" pitchFamily="18" charset="0"/>
              </a:rPr>
              <a:t>, Chi-Wing Fu, </a:t>
            </a:r>
            <a:r>
              <a:rPr lang="en-US" sz="1050" dirty="0" err="1">
                <a:latin typeface="Univers Condensed" panose="020B0506020202050204" pitchFamily="34" charset="0"/>
                <a:cs typeface="Times New Roman" pitchFamily="18" charset="0"/>
              </a:rPr>
              <a:t>Yinggang</a:t>
            </a:r>
            <a:r>
              <a:rPr lang="en-US" sz="1050" dirty="0">
                <a:latin typeface="Univers Condensed" panose="020B0506020202050204" pitchFamily="34" charset="0"/>
                <a:cs typeface="Times New Roman" pitchFamily="18" charset="0"/>
              </a:rPr>
              <a:t> Li, and Andrew J. Hanson. </a:t>
            </a:r>
            <a:r>
              <a:rPr lang="en-US" sz="1050" i="1" dirty="0">
                <a:latin typeface="Univers Condensed" panose="020B0506020202050204" pitchFamily="34" charset="0"/>
                <a:cs typeface="Times New Roman" pitchFamily="18" charset="0"/>
              </a:rPr>
              <a:t>Visualizing Large-Scale Uncertainty in Astrophysical Data</a:t>
            </a:r>
            <a:r>
              <a:rPr lang="en-US" sz="1050" dirty="0">
                <a:latin typeface="Univers Condensed" panose="020B0506020202050204" pitchFamily="34" charset="0"/>
                <a:cs typeface="Times New Roman" pitchFamily="18" charset="0"/>
              </a:rPr>
              <a:t>, In IEEE Transactions on Visualization and Computer Graphics (TVCG), (Proceedings of IEEE Visualization 2007), Vol.13, No.6, pp.1640-1647, Nov, 2007</a:t>
            </a:r>
          </a:p>
          <a:p>
            <a:endParaRPr lang="en-US" altLang="zh-CN" sz="1000" dirty="0">
              <a:latin typeface="Univers Condensed" panose="020B0506020202050204" pitchFamily="34" charset="0"/>
              <a:cs typeface="Times New Roman" pitchFamily="18" charset="0"/>
            </a:endParaRPr>
          </a:p>
          <a:p>
            <a:r>
              <a:rPr lang="en-US" altLang="zh-CN" sz="1050" dirty="0" err="1">
                <a:latin typeface="Univers Condensed" panose="020B0506020202050204" pitchFamily="34" charset="0"/>
                <a:cs typeface="Times New Roman" pitchFamily="18" charset="0"/>
              </a:rPr>
              <a:t>Kui</a:t>
            </a:r>
            <a:r>
              <a:rPr lang="en-US" altLang="zh-CN" sz="1050" dirty="0">
                <a:latin typeface="Univers Condensed" panose="020B0506020202050204" pitchFamily="34" charset="0"/>
                <a:cs typeface="Times New Roman" pitchFamily="18" charset="0"/>
              </a:rPr>
              <a:t>-Yip Lo, </a:t>
            </a:r>
            <a:r>
              <a:rPr lang="en-US" altLang="zh-CN" sz="1050" b="1" dirty="0" err="1">
                <a:latin typeface="Univers Condensed" panose="020B0506020202050204" pitchFamily="34" charset="0"/>
                <a:cs typeface="Times New Roman" pitchFamily="18" charset="0"/>
              </a:rPr>
              <a:t>Hongwei</a:t>
            </a:r>
            <a:r>
              <a:rPr lang="en-US" altLang="zh-CN" sz="1050" b="1" dirty="0">
                <a:latin typeface="Univers Condensed" panose="020B0506020202050204" pitchFamily="34" charset="0"/>
                <a:cs typeface="Times New Roman" pitchFamily="18" charset="0"/>
              </a:rPr>
              <a:t> Li</a:t>
            </a:r>
            <a:r>
              <a:rPr lang="en-US" altLang="zh-CN" sz="1050" dirty="0">
                <a:latin typeface="Univers Condensed" panose="020B0506020202050204" pitchFamily="34" charset="0"/>
                <a:cs typeface="Times New Roman" pitchFamily="18" charset="0"/>
              </a:rPr>
              <a:t>, Chi-Wing Fu, and </a:t>
            </a:r>
            <a:r>
              <a:rPr lang="en-US" altLang="zh-CN" sz="1050" dirty="0" err="1">
                <a:latin typeface="Univers Condensed" panose="020B0506020202050204" pitchFamily="34" charset="0"/>
                <a:cs typeface="Times New Roman" pitchFamily="18" charset="0"/>
              </a:rPr>
              <a:t>Tien-Tsin</a:t>
            </a:r>
            <a:r>
              <a:rPr lang="en-US" altLang="zh-CN" sz="1050" dirty="0">
                <a:latin typeface="Univers Condensed" panose="020B0506020202050204" pitchFamily="34" charset="0"/>
                <a:cs typeface="Times New Roman" pitchFamily="18" charset="0"/>
              </a:rPr>
              <a:t> Wong. </a:t>
            </a:r>
            <a:r>
              <a:rPr lang="en-US" altLang="zh-CN" sz="1050" i="1" dirty="0">
                <a:latin typeface="Univers Condensed" panose="020B0506020202050204" pitchFamily="34" charset="0"/>
                <a:cs typeface="Times New Roman" pitchFamily="18" charset="0"/>
              </a:rPr>
              <a:t>Interactive Reaction-</a:t>
            </a:r>
            <a:r>
              <a:rPr lang="en-US" altLang="zh-CN" sz="1050" i="1" dirty="0" err="1">
                <a:latin typeface="Univers Condensed" panose="020B0506020202050204" pitchFamily="34" charset="0"/>
                <a:cs typeface="Times New Roman" pitchFamily="18" charset="0"/>
              </a:rPr>
              <a:t>Diusion</a:t>
            </a:r>
            <a:r>
              <a:rPr lang="en-US" altLang="zh-CN" sz="1050" i="1" dirty="0">
                <a:latin typeface="Univers Condensed" panose="020B0506020202050204" pitchFamily="34" charset="0"/>
                <a:cs typeface="Times New Roman" pitchFamily="18" charset="0"/>
              </a:rPr>
              <a:t> on Surface Tiles</a:t>
            </a:r>
            <a:r>
              <a:rPr lang="en-US" altLang="zh-CN" sz="1050" dirty="0">
                <a:latin typeface="Univers Condensed" panose="020B0506020202050204" pitchFamily="34" charset="0"/>
                <a:cs typeface="Times New Roman" pitchFamily="18" charset="0"/>
              </a:rPr>
              <a:t>. In Pacific Graphics 2007, oral paper, Maul, Hawaii, pp. 65-74, Nov. 2007.</a:t>
            </a:r>
          </a:p>
          <a:p>
            <a:endParaRPr lang="en-US" altLang="zh-CN" sz="1050" dirty="0">
              <a:latin typeface="Univers Condensed" panose="020B0506020202050204" pitchFamily="34" charset="0"/>
              <a:cs typeface="Times New Roman" pitchFamily="18" charset="0"/>
            </a:endParaRPr>
          </a:p>
          <a:p>
            <a:r>
              <a:rPr lang="en-US" altLang="zh-CN" sz="1400" b="1" dirty="0">
                <a:latin typeface="Univers Condensed" panose="020B0506020202050204" pitchFamily="34" charset="0"/>
                <a:cs typeface="Times New Roman" pitchFamily="18" charset="0"/>
              </a:rPr>
              <a:t>Services</a:t>
            </a:r>
          </a:p>
          <a:p>
            <a:r>
              <a:rPr lang="en-US" altLang="zh-CN" sz="1050" dirty="0">
                <a:latin typeface="Univers Condensed" panose="020B0506020202050204" pitchFamily="34" charset="0"/>
                <a:cs typeface="Times New Roman" pitchFamily="18" charset="0"/>
              </a:rPr>
              <a:t>2009,2011, 2012, 2013</a:t>
            </a:r>
          </a:p>
          <a:p>
            <a:r>
              <a:rPr lang="en-US" altLang="zh-CN" sz="1050" b="1" dirty="0">
                <a:latin typeface="Univers Condensed" panose="020B0506020202050204" pitchFamily="34" charset="0"/>
                <a:cs typeface="Times New Roman" pitchFamily="18" charset="0"/>
              </a:rPr>
              <a:t>Reviewer</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GMOD 2013.</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IEEE Pacific Graphics 2012.</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ACM SIGGRAPH 2012.</a:t>
            </a:r>
            <a:endParaRPr lang="en-US" altLang="zh-CN" sz="1050" b="1" dirty="0">
              <a:latin typeface="Univers Condensed" panose="020B0506020202050204" pitchFamily="34" charset="0"/>
              <a:cs typeface="Times New Roman" pitchFamily="18" charset="0"/>
            </a:endParaRP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IEEE Visualization 2009.</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ACM SIGGRAPH 2011.</a:t>
            </a:r>
          </a:p>
          <a:p>
            <a:endParaRPr lang="en-US" altLang="zh-CN" sz="1400" dirty="0">
              <a:latin typeface="Univers Condensed" panose="020B0506020202050204" pitchFamily="34" charset="0"/>
              <a:cs typeface="Times New Roman" pitchFamily="18" charset="0"/>
            </a:endParaRPr>
          </a:p>
          <a:p>
            <a:r>
              <a:rPr lang="en-US" altLang="zh-CN" sz="1400" b="1" dirty="0">
                <a:latin typeface="Univers Condensed" panose="020B0506020202050204" pitchFamily="34" charset="0"/>
                <a:cs typeface="Times New Roman" pitchFamily="18" charset="0"/>
              </a:rPr>
              <a:t>Awards</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Zhejiang University, Second-class Scholarship, Oct 2003</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Zhejiang University, "Three Goods" Student, Oct 2003</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Zhejiang University, Third-class Scholarship, Dec 2002</a:t>
            </a:r>
          </a:p>
          <a:p>
            <a:pPr marL="179388" indent="-179388">
              <a:buFont typeface="Wingdings" pitchFamily="2" charset="2"/>
              <a:buChar char="§"/>
            </a:pPr>
            <a:r>
              <a:rPr lang="en-US" altLang="zh-CN" sz="1050" dirty="0">
                <a:latin typeface="Univers Condensed" panose="020B0506020202050204" pitchFamily="34" charset="0"/>
                <a:cs typeface="Times New Roman" pitchFamily="18" charset="0"/>
              </a:rPr>
              <a:t>Zhejiang University, Scholarship for Freshman, Dec 2000</a:t>
            </a:r>
          </a:p>
          <a:p>
            <a:endParaRPr lang="en-US" altLang="zh-CN" sz="1200" dirty="0">
              <a:latin typeface="Univers Condensed" panose="020B0506020202050204" pitchFamily="34" charset="0"/>
              <a:cs typeface="Times New Roman" pitchFamily="18" charset="0"/>
            </a:endParaRPr>
          </a:p>
          <a:p>
            <a:r>
              <a:rPr lang="en-US" altLang="zh-CN" sz="1200" b="1" dirty="0">
                <a:latin typeface="Univers Condensed" panose="020B0506020202050204" pitchFamily="34" charset="0"/>
                <a:cs typeface="Times New Roman" pitchFamily="18" charset="0"/>
              </a:rPr>
              <a:t>Portfolio (Project demo)	</a:t>
            </a:r>
          </a:p>
          <a:p>
            <a:r>
              <a:rPr lang="en-US" altLang="zh-CN" sz="1000" dirty="0">
                <a:latin typeface="Univers Condensed" panose="020B0506020202050204" pitchFamily="34" charset="0"/>
                <a:cs typeface="Times New Roman" pitchFamily="18" charset="0"/>
              </a:rPr>
              <a:t>Watch online </a:t>
            </a:r>
            <a:r>
              <a:rPr lang="en-US" altLang="zh-CN" sz="1000" dirty="0">
                <a:latin typeface="Univers Condensed" panose="020B0506020202050204" pitchFamily="34" charset="0"/>
                <a:cs typeface="Times New Roman" pitchFamily="18" charset="0"/>
                <a:hlinkClick r:id="rId2"/>
              </a:rPr>
              <a:t>http://v.youku.com/v_show/id_XMjQwNzg0NDUy.html</a:t>
            </a:r>
            <a:r>
              <a:rPr lang="en-US" altLang="zh-CN" sz="1000" dirty="0">
                <a:latin typeface="Univers Condensed" panose="020B0506020202050204" pitchFamily="34" charset="0"/>
                <a:cs typeface="Times New Roman" pitchFamily="18" charset="0"/>
              </a:rPr>
              <a:t> (old)</a:t>
            </a:r>
          </a:p>
          <a:p>
            <a:pPr marL="179388" indent="-179388">
              <a:buFont typeface="Wingdings" pitchFamily="2" charset="2"/>
              <a:buChar char="§"/>
            </a:pPr>
            <a:endParaRPr lang="en-US" altLang="zh-CN" sz="1050" dirty="0">
              <a:latin typeface="Univers Condensed" panose="020B0506020202050204" pitchFamily="34" charset="0"/>
              <a:cs typeface="Times New Roman" pitchFamily="18" charset="0"/>
            </a:endParaRPr>
          </a:p>
          <a:p>
            <a:endParaRPr lang="en-US" altLang="zh-CN" sz="1050" dirty="0">
              <a:latin typeface="Univers Condensed" panose="020B0506020202050204" pitchFamily="34" charset="0"/>
              <a:cs typeface="Times New Roman" pitchFamily="18" charset="0"/>
            </a:endParaRPr>
          </a:p>
          <a:p>
            <a:endParaRPr lang="en-US" altLang="zh-CN" sz="1050" dirty="0">
              <a:latin typeface="Univers Condensed" panose="020B0506020202050204" pitchFamily="34" charset="0"/>
              <a:cs typeface="Times New Roman" pitchFamily="18" charset="0"/>
            </a:endParaRPr>
          </a:p>
          <a:p>
            <a:endParaRPr lang="en-US" altLang="zh-CN" sz="1100" dirty="0">
              <a:latin typeface="Univers Condensed" panose="020B0506020202050204" pitchFamily="34" charset="0"/>
              <a:cs typeface="Times New Roman" pitchFamily="18" charset="0"/>
            </a:endParaRPr>
          </a:p>
          <a:p>
            <a:endParaRPr lang="en-US" sz="1050" dirty="0">
              <a:latin typeface="Univers Condensed" panose="020B0506020202050204" pitchFamily="34" charset="0"/>
              <a:cs typeface="Times New Roman" pitchFamily="18" charset="0"/>
            </a:endParaRPr>
          </a:p>
        </p:txBody>
      </p:sp>
      <p:sp>
        <p:nvSpPr>
          <p:cNvPr id="6" name="TextBox 5"/>
          <p:cNvSpPr txBox="1"/>
          <p:nvPr/>
        </p:nvSpPr>
        <p:spPr>
          <a:xfrm>
            <a:off x="404664" y="9345488"/>
            <a:ext cx="484428" cy="246221"/>
          </a:xfrm>
          <a:prstGeom prst="rect">
            <a:avLst/>
          </a:prstGeom>
          <a:noFill/>
        </p:spPr>
        <p:txBody>
          <a:bodyPr wrap="none" rtlCol="0">
            <a:spAutoFit/>
          </a:bodyPr>
          <a:lstStyle/>
          <a:p>
            <a:r>
              <a:rPr lang="en-US" sz="1000" dirty="0">
                <a:latin typeface="Times New Roman" pitchFamily="18" charset="0"/>
                <a:cs typeface="Times New Roman" pitchFamily="18" charset="0"/>
              </a:rPr>
              <a:t>3 of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3207</TotalTime>
  <Words>1226</Words>
  <Application>Microsoft Office PowerPoint</Application>
  <PresentationFormat>A4 纸张(210x297 毫米)</PresentationFormat>
  <Paragraphs>112</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Arial Black</vt:lpstr>
      <vt:lpstr>Calibri</vt:lpstr>
      <vt:lpstr>Times New Roman</vt:lpstr>
      <vt:lpstr>Univers Condensed</vt:lpstr>
      <vt:lpstr>Wingdings</vt:lpstr>
      <vt:lpstr>Office Theme</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KangKang Yin</dc:creator>
  <cp:lastModifiedBy>T193409</cp:lastModifiedBy>
  <cp:revision>278</cp:revision>
  <dcterms:created xsi:type="dcterms:W3CDTF">2010-11-24T02:02:31Z</dcterms:created>
  <dcterms:modified xsi:type="dcterms:W3CDTF">2024-07-30T06:51:07Z</dcterms:modified>
</cp:coreProperties>
</file>