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3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7" autoAdjust="0"/>
    <p:restoredTop sz="90385" autoAdjust="0"/>
  </p:normalViewPr>
  <p:slideViewPr>
    <p:cSldViewPr>
      <p:cViewPr varScale="1">
        <p:scale>
          <a:sx n="100" d="100"/>
          <a:sy n="100" d="100"/>
        </p:scale>
        <p:origin x="4452" y="78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F194-2A20-4EAA-98C2-EB73D9B98286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1EC8-C1FA-4C5B-8FE5-0EF5AB4EC6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F194-2A20-4EAA-98C2-EB73D9B98286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1EC8-C1FA-4C5B-8FE5-0EF5AB4EC6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86387" y="396701"/>
            <a:ext cx="1671638" cy="84522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475" y="396701"/>
            <a:ext cx="4900613" cy="84522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F194-2A20-4EAA-98C2-EB73D9B98286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1EC8-C1FA-4C5B-8FE5-0EF5AB4EC6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F194-2A20-4EAA-98C2-EB73D9B98286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1EC8-C1FA-4C5B-8FE5-0EF5AB4EC6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F194-2A20-4EAA-98C2-EB73D9B98286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1EC8-C1FA-4C5B-8FE5-0EF5AB4EC6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2311402"/>
            <a:ext cx="3286125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1900" y="2311402"/>
            <a:ext cx="3286125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F194-2A20-4EAA-98C2-EB73D9B98286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1EC8-C1FA-4C5B-8FE5-0EF5AB4EC6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F194-2A20-4EAA-98C2-EB73D9B98286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1EC8-C1FA-4C5B-8FE5-0EF5AB4EC6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F194-2A20-4EAA-98C2-EB73D9B98286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1EC8-C1FA-4C5B-8FE5-0EF5AB4EC6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F194-2A20-4EAA-98C2-EB73D9B98286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1EC8-C1FA-4C5B-8FE5-0EF5AB4EC6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F194-2A20-4EAA-98C2-EB73D9B98286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1EC8-C1FA-4C5B-8FE5-0EF5AB4EC6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F194-2A20-4EAA-98C2-EB73D9B98286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1EC8-C1FA-4C5B-8FE5-0EF5AB4EC6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8F194-2A20-4EAA-98C2-EB73D9B98286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E1EC8-C1FA-4C5B-8FE5-0EF5AB4EC6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lifelee81@msn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4664" y="27248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李宏伟</a:t>
            </a:r>
            <a:endParaRPr lang="en-US" b="1" dirty="0">
              <a:latin typeface="仿宋" panose="02010609060101010101" pitchFamily="49" charset="-122"/>
              <a:ea typeface="仿宋" panose="02010609060101010101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4664" y="704528"/>
            <a:ext cx="5976664" cy="768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手机</a:t>
            </a:r>
            <a:r>
              <a:rPr lang="en-US" sz="1050" b="1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:</a:t>
            </a:r>
            <a:r>
              <a:rPr 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 (086) 181-0189-9296                               </a:t>
            </a:r>
            <a:r>
              <a:rPr lang="zh-CN" altLang="en-US" sz="1050" b="1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电邮</a:t>
            </a:r>
            <a:r>
              <a:rPr lang="en-US" sz="1050" b="1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: </a:t>
            </a:r>
            <a:r>
              <a:rPr lang="en-US" sz="1050" b="1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  <a:hlinkClick r:id="rId2"/>
              </a:rPr>
              <a:t>blifelee81@msn.com</a:t>
            </a:r>
            <a:endParaRPr lang="en-US" sz="1050" b="1" dirty="0">
              <a:latin typeface="Univers Condensed" panose="020B0506020202050204" pitchFamily="34" charset="0"/>
              <a:ea typeface="华文仿宋" panose="02010600040101010101" pitchFamily="2" charset="-122"/>
              <a:cs typeface="Times New Roman" pitchFamily="18" charset="0"/>
            </a:endParaRPr>
          </a:p>
          <a:p>
            <a:endParaRPr lang="en-US" sz="1050" b="1" dirty="0">
              <a:latin typeface="Univers Condensed" panose="020B0506020202050204" pitchFamily="34" charset="0"/>
              <a:ea typeface="华文仿宋" panose="02010600040101010101" pitchFamily="2" charset="-122"/>
              <a:cs typeface="Times New Roman" pitchFamily="18" charset="0"/>
            </a:endParaRPr>
          </a:p>
          <a:p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我有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20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多年的图形研发经历，但是现在对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GPU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计算更加感兴趣，例如大语言模型。</a:t>
            </a:r>
            <a:endParaRPr lang="en-US" sz="1050" dirty="0">
              <a:latin typeface="Univers Condensed" panose="020B0506020202050204" pitchFamily="34" charset="0"/>
              <a:ea typeface="华文仿宋" panose="02010600040101010101" pitchFamily="2" charset="-122"/>
              <a:cs typeface="Times New Roman" pitchFamily="18" charset="0"/>
            </a:endParaRPr>
          </a:p>
          <a:p>
            <a:endParaRPr lang="en-US" sz="1400" dirty="0">
              <a:latin typeface="Univers Condensed" panose="020B0506020202050204" pitchFamily="34" charset="0"/>
              <a:ea typeface="华文仿宋" panose="02010600040101010101" pitchFamily="2" charset="-122"/>
            </a:endParaRPr>
          </a:p>
          <a:p>
            <a:r>
              <a:rPr lang="zh-CN" altLang="en-US" sz="1400" b="1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itchFamily="18" charset="0"/>
              </a:rPr>
              <a:t>教育与学术</a:t>
            </a:r>
            <a:endParaRPr lang="en-US" sz="1400" b="1" dirty="0">
              <a:latin typeface="华文仿宋" panose="02010600040101010101" pitchFamily="2" charset="-122"/>
              <a:ea typeface="华文仿宋" panose="02010600040101010101" pitchFamily="2" charset="-122"/>
              <a:cs typeface="Times New Roman" pitchFamily="18" charset="0"/>
            </a:endParaRPr>
          </a:p>
          <a:p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2010/9 – 2011/4</a:t>
            </a:r>
          </a:p>
          <a:p>
            <a:r>
              <a:rPr lang="zh-CN" altLang="en-US" sz="1050" b="1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博士后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 (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联合项目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), 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新加坡国立电子与计算机系，微软亚洲研究院（北京）</a:t>
            </a:r>
            <a:endParaRPr lang="en-US" altLang="zh-CN" sz="1050" dirty="0">
              <a:latin typeface="Univers Condensed" panose="020B0506020202050204" pitchFamily="34" charset="0"/>
              <a:ea typeface="华文仿宋" panose="02010600040101010101" pitchFamily="2" charset="-122"/>
              <a:cs typeface="Times New Roman" pitchFamily="18" charset="0"/>
            </a:endParaRPr>
          </a:p>
          <a:p>
            <a:r>
              <a:rPr 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2006/8 – 2010/8</a:t>
            </a:r>
          </a:p>
          <a:p>
            <a:pPr marL="179388" indent="-179388"/>
            <a:r>
              <a:rPr lang="zh-CN" altLang="en-US" sz="1050" b="1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博士</a:t>
            </a:r>
            <a:r>
              <a:rPr 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 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香港科技大学 计算机科学与工程系</a:t>
            </a:r>
            <a:endParaRPr lang="en-US" sz="1050" dirty="0">
              <a:latin typeface="Univers Condensed" panose="020B0506020202050204" pitchFamily="34" charset="0"/>
              <a:ea typeface="华文仿宋" panose="02010600040101010101" pitchFamily="2" charset="-122"/>
              <a:cs typeface="Times New Roman" pitchFamily="18" charset="0"/>
            </a:endParaRPr>
          </a:p>
          <a:p>
            <a:r>
              <a:rPr 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2004/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9</a:t>
            </a:r>
            <a:r>
              <a:rPr 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 – 2006/6</a:t>
            </a:r>
          </a:p>
          <a:p>
            <a:r>
              <a:rPr lang="zh-CN" altLang="en-US" sz="1050" b="1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硕士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（保送）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 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浙江大学 计算机科学与工程系</a:t>
            </a:r>
            <a:endParaRPr lang="en-US" sz="1050" dirty="0">
              <a:latin typeface="Univers Condensed" panose="020B0506020202050204" pitchFamily="34" charset="0"/>
              <a:ea typeface="华文仿宋" panose="02010600040101010101" pitchFamily="2" charset="-122"/>
              <a:cs typeface="Times New Roman" pitchFamily="18" charset="0"/>
            </a:endParaRPr>
          </a:p>
          <a:p>
            <a:r>
              <a:rPr 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2000/9 - 2004/6</a:t>
            </a:r>
          </a:p>
          <a:p>
            <a:r>
              <a:rPr lang="zh-CN" altLang="en-US" sz="1050" b="1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学士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（保送）浙江大学 计算机科学与工程系，竺可桢学院</a:t>
            </a:r>
            <a:endParaRPr lang="en-US" sz="1050" dirty="0">
              <a:latin typeface="Univers Condensed" panose="020B0506020202050204" pitchFamily="34" charset="0"/>
              <a:ea typeface="华文仿宋" panose="02010600040101010101" pitchFamily="2" charset="-122"/>
              <a:cs typeface="Times New Roman" pitchFamily="18" charset="0"/>
            </a:endParaRPr>
          </a:p>
          <a:p>
            <a:pPr marL="179388" indent="-179388">
              <a:buFont typeface="Wingdings" pitchFamily="2" charset="2"/>
              <a:buChar char="§"/>
            </a:pPr>
            <a:endParaRPr lang="en-US" sz="1050" dirty="0">
              <a:latin typeface="Univers Condensed" panose="020B0506020202050204" pitchFamily="34" charset="0"/>
              <a:ea typeface="华文仿宋" panose="02010600040101010101" pitchFamily="2" charset="-122"/>
              <a:cs typeface="Times New Roman" pitchFamily="18" charset="0"/>
            </a:endParaRPr>
          </a:p>
          <a:p>
            <a:r>
              <a:rPr lang="zh-CN" altLang="en-US" sz="1400" b="1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工作经历</a:t>
            </a:r>
            <a:endParaRPr lang="en-US" altLang="zh-CN" sz="1400" b="1" dirty="0">
              <a:latin typeface="Univers Condensed" panose="020B0506020202050204" pitchFamily="34" charset="0"/>
              <a:ea typeface="华文仿宋" panose="02010600040101010101" pitchFamily="2" charset="-122"/>
              <a:cs typeface="Times New Roman" pitchFamily="18" charset="0"/>
            </a:endParaRPr>
          </a:p>
          <a:p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2021/6 – 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至今</a:t>
            </a:r>
            <a:endParaRPr lang="en-US" altLang="zh-CN" sz="1050" dirty="0">
              <a:latin typeface="Univers Condensed" panose="020B0506020202050204" pitchFamily="34" charset="0"/>
              <a:ea typeface="华文仿宋" panose="02010600040101010101" pitchFamily="2" charset="-122"/>
              <a:cs typeface="Times New Roman" pitchFamily="18" charset="0"/>
            </a:endParaRPr>
          </a:p>
          <a:p>
            <a:r>
              <a:rPr lang="zh-CN" altLang="en-US" sz="1050" b="1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技术专家      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腾讯（上海）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 TEG </a:t>
            </a:r>
          </a:p>
          <a:p>
            <a:pPr marL="182563" lvl="1" indent="-182563">
              <a:buFont typeface="Wingdings" pitchFamily="2" charset="2"/>
              <a:buChar char="§"/>
              <a:tabLst>
                <a:tab pos="182563" algn="l"/>
              </a:tabLst>
            </a:pP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领导一个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15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人团队，开发渲染引擎。我们融合了不少新的渲染技术，例如纯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GPU driven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的渲染管线，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virtual shadow map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，基于节点的材质系统，基于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Blender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的工作流等。</a:t>
            </a:r>
            <a:endParaRPr lang="en-US" altLang="zh-CN" sz="1050" dirty="0">
              <a:latin typeface="Univers Condensed" panose="020B0506020202050204" pitchFamily="34" charset="0"/>
              <a:ea typeface="华文仿宋" panose="02010600040101010101" pitchFamily="2" charset="-122"/>
              <a:cs typeface="Times New Roman" pitchFamily="18" charset="0"/>
            </a:endParaRPr>
          </a:p>
          <a:p>
            <a:pPr marL="182563" lvl="1" indent="-182563">
              <a:buFont typeface="Wingdings" pitchFamily="2" charset="2"/>
              <a:buChar char="§"/>
              <a:tabLst>
                <a:tab pos="182563" algn="l"/>
              </a:tabLst>
            </a:pP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研发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Android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云游戏的中间件（横跨引擎和驱动），用于云游戏降本增效，包括链路优化，插帧，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batching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，分离渲染等；参与腾讯的自研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GPU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的研发。</a:t>
            </a:r>
            <a:endParaRPr lang="en-US" altLang="zh-CN" sz="1050" dirty="0">
              <a:latin typeface="Univers Condensed" panose="020B0506020202050204" pitchFamily="34" charset="0"/>
              <a:ea typeface="华文仿宋" panose="02010600040101010101" pitchFamily="2" charset="-122"/>
              <a:cs typeface="Times New Roman" pitchFamily="18" charset="0"/>
            </a:endParaRPr>
          </a:p>
          <a:p>
            <a:pPr marL="182563" lvl="1" indent="-182563">
              <a:buFont typeface="Wingdings" pitchFamily="2" charset="2"/>
              <a:buChar char="§"/>
              <a:tabLst>
                <a:tab pos="182563" algn="l"/>
              </a:tabLst>
            </a:pP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逐步转向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LLM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，手撸了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llama C++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推理引擎；单机训练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llama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；跟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IEG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合作过一个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AIGC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项目，使能游戏研发，用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SD(</a:t>
            </a:r>
            <a:r>
              <a:rPr lang="en-US" altLang="zh-CN" sz="1050" dirty="0" err="1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ComfyUI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)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构建概念图，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 milvus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数据库搜索模型库；读了很多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LLM/Diffusion paper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；正在理解多机多卡训练。</a:t>
            </a:r>
            <a:endParaRPr lang="en-US" altLang="zh-CN" sz="1050" dirty="0">
              <a:latin typeface="Univers Condensed" panose="020B0506020202050204" pitchFamily="34" charset="0"/>
              <a:ea typeface="华文仿宋" panose="02010600040101010101" pitchFamily="2" charset="-122"/>
              <a:cs typeface="Times New Roman" pitchFamily="18" charset="0"/>
            </a:endParaRPr>
          </a:p>
          <a:p>
            <a:endParaRPr lang="en-US" altLang="zh-CN" sz="1050" dirty="0">
              <a:latin typeface="Univers Condensed" panose="020B0506020202050204" pitchFamily="34" charset="0"/>
              <a:ea typeface="华文仿宋" panose="02010600040101010101" pitchFamily="2" charset="-122"/>
              <a:cs typeface="Times New Roman" pitchFamily="18" charset="0"/>
            </a:endParaRPr>
          </a:p>
          <a:p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2019/6 – 2021/6</a:t>
            </a:r>
          </a:p>
          <a:p>
            <a:r>
              <a:rPr lang="zh-CN" altLang="en-US" sz="1050" b="1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技术专家      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华为（上海）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2012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实验室 中央软件院</a:t>
            </a:r>
            <a:endParaRPr lang="en-US" altLang="zh-CN" sz="1050" dirty="0">
              <a:latin typeface="Univers Condensed" panose="020B0506020202050204" pitchFamily="34" charset="0"/>
              <a:ea typeface="华文仿宋" panose="02010600040101010101" pitchFamily="2" charset="-122"/>
              <a:cs typeface="Times New Roman" pitchFamily="18" charset="0"/>
            </a:endParaRPr>
          </a:p>
          <a:p>
            <a:pPr marL="182563" lvl="1" indent="-182563">
              <a:buFont typeface="Wingdings" pitchFamily="2" charset="2"/>
              <a:buChar char="§"/>
              <a:tabLst>
                <a:tab pos="182563" algn="l"/>
              </a:tabLst>
            </a:pP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华为凤凰引擎的首席架构师，华为软件光追的作者，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 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领导了华为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HMS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中多个渲染技术研发。</a:t>
            </a:r>
            <a:endParaRPr lang="en-US" altLang="zh-CN" sz="1050" dirty="0">
              <a:latin typeface="Univers Condensed" panose="020B0506020202050204" pitchFamily="34" charset="0"/>
              <a:ea typeface="华文仿宋" panose="02010600040101010101" pitchFamily="2" charset="-122"/>
              <a:cs typeface="Times New Roman" pitchFamily="18" charset="0"/>
            </a:endParaRPr>
          </a:p>
          <a:p>
            <a:pPr marL="182563" lvl="1" indent="-182563">
              <a:buFont typeface="Wingdings" pitchFamily="2" charset="2"/>
              <a:buChar char="§"/>
              <a:tabLst>
                <a:tab pos="182563" algn="l"/>
              </a:tabLst>
            </a:pP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用</a:t>
            </a:r>
            <a:r>
              <a:rPr lang="en-US" altLang="zh-CN" sz="1050" dirty="0" err="1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vulkan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编写了一个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GLES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的驱动（概念验证），使用了不少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trick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，性能超越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Google Angle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。</a:t>
            </a:r>
            <a:endParaRPr lang="en-US" altLang="zh-CN" sz="1050" dirty="0">
              <a:latin typeface="Univers Condensed" panose="020B0506020202050204" pitchFamily="34" charset="0"/>
              <a:ea typeface="华文仿宋" panose="02010600040101010101" pitchFamily="2" charset="-122"/>
              <a:cs typeface="Times New Roman" pitchFamily="18" charset="0"/>
            </a:endParaRPr>
          </a:p>
          <a:p>
            <a:pPr marL="182563" lvl="1" indent="-182563">
              <a:buFont typeface="Wingdings" pitchFamily="2" charset="2"/>
              <a:buChar char="§"/>
              <a:tabLst>
                <a:tab pos="182563" algn="l"/>
              </a:tabLst>
            </a:pP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做过不少技术规划项目，例如自研图形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API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，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HMS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渲染技术及生态构建等</a:t>
            </a:r>
            <a:endParaRPr lang="en-US" altLang="zh-CN" sz="1050" dirty="0">
              <a:latin typeface="Univers Condensed" panose="020B0506020202050204" pitchFamily="34" charset="0"/>
              <a:ea typeface="华文仿宋" panose="02010600040101010101" pitchFamily="2" charset="-122"/>
              <a:cs typeface="Times New Roman" pitchFamily="18" charset="0"/>
            </a:endParaRPr>
          </a:p>
          <a:p>
            <a:pPr marL="182563" lvl="1" indent="-182563">
              <a:buFont typeface="Wingdings" pitchFamily="2" charset="2"/>
              <a:buChar char="§"/>
              <a:tabLst>
                <a:tab pos="182563" algn="l"/>
              </a:tabLst>
            </a:pPr>
            <a:endParaRPr lang="en-US" altLang="zh-CN" sz="1050" dirty="0">
              <a:latin typeface="Univers Condensed" panose="020B0506020202050204" pitchFamily="34" charset="0"/>
              <a:ea typeface="华文仿宋" panose="02010600040101010101" pitchFamily="2" charset="-122"/>
              <a:cs typeface="Times New Roman" pitchFamily="18" charset="0"/>
            </a:endParaRPr>
          </a:p>
          <a:p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2016/12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 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– 2019/6</a:t>
            </a:r>
          </a:p>
          <a:p>
            <a:r>
              <a:rPr lang="en-US" altLang="zh-CN" sz="1050" b="1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CTO      </a:t>
            </a:r>
            <a:r>
              <a:rPr lang="en-US" altLang="zh-CN" sz="1050" dirty="0" err="1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Modelo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（上海）</a:t>
            </a:r>
            <a:endParaRPr lang="en-US" altLang="zh-CN" sz="1050" dirty="0">
              <a:latin typeface="Univers Condensed" panose="020B0506020202050204" pitchFamily="34" charset="0"/>
              <a:ea typeface="华文仿宋" panose="02010600040101010101" pitchFamily="2" charset="-122"/>
              <a:cs typeface="Times New Roman" pitchFamily="18" charset="0"/>
            </a:endParaRPr>
          </a:p>
          <a:p>
            <a:pPr marL="182563" lvl="1" indent="-182563">
              <a:buFont typeface="Wingdings" pitchFamily="2" charset="2"/>
              <a:buChar char="§"/>
              <a:tabLst>
                <a:tab pos="182563" algn="l"/>
              </a:tabLst>
            </a:pP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创业公司的第一个工程师和合伙人，构建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BIM WebGL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渲染引擎实现浏览器中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GB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级别的模型渲染，构建了多种三维模型格式转换服务器；领导了当时整个工程团队。</a:t>
            </a:r>
            <a:endParaRPr lang="en-US" altLang="zh-CN" sz="1050" dirty="0">
              <a:latin typeface="Univers Condensed" panose="020B0506020202050204" pitchFamily="34" charset="0"/>
              <a:ea typeface="华文仿宋" panose="02010600040101010101" pitchFamily="2" charset="-122"/>
              <a:cs typeface="Times New Roman" pitchFamily="18" charset="0"/>
            </a:endParaRPr>
          </a:p>
          <a:p>
            <a:endParaRPr lang="en-US" altLang="zh-CN" sz="1050" dirty="0">
              <a:latin typeface="Univers Condensed" panose="020B0506020202050204" pitchFamily="34" charset="0"/>
              <a:ea typeface="华文仿宋" panose="02010600040101010101" pitchFamily="2" charset="-122"/>
              <a:cs typeface="Times New Roman" pitchFamily="18" charset="0"/>
            </a:endParaRPr>
          </a:p>
          <a:p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2015/2 – 2016/12</a:t>
            </a:r>
          </a:p>
          <a:p>
            <a:r>
              <a:rPr lang="zh-CN" altLang="en-US" sz="1050" b="1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资深</a:t>
            </a:r>
            <a:r>
              <a:rPr lang="en-US" altLang="zh-CN" sz="1050" b="1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GPU</a:t>
            </a:r>
            <a:r>
              <a:rPr lang="zh-CN" altLang="en-US" sz="1050" b="1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架构师</a:t>
            </a:r>
            <a:r>
              <a:rPr lang="en-US" altLang="zh-CN" sz="1050" b="1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      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Nvidia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（上海）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GPU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硬件架构组</a:t>
            </a:r>
            <a:endParaRPr lang="en-US" altLang="zh-CN" sz="1050" dirty="0">
              <a:latin typeface="Univers Condensed" panose="020B0506020202050204" pitchFamily="34" charset="0"/>
              <a:ea typeface="华文仿宋" panose="02010600040101010101" pitchFamily="2" charset="-122"/>
              <a:cs typeface="Times New Roman" pitchFamily="18" charset="0"/>
            </a:endParaRPr>
          </a:p>
          <a:p>
            <a:pPr marL="182563" lvl="1" indent="-182563">
              <a:buFont typeface="Wingdings" pitchFamily="2" charset="2"/>
              <a:buChar char="§"/>
              <a:tabLst>
                <a:tab pos="182563" algn="l"/>
              </a:tabLst>
            </a:pP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GPU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性能仿真器（</a:t>
            </a:r>
            <a:r>
              <a:rPr lang="en-US" altLang="zh-CN" sz="1050" dirty="0" err="1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perfsim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）维护和开发，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VPC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模块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owner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，经历过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Pascal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和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Volta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两代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GPU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研发。</a:t>
            </a:r>
            <a:endParaRPr lang="en-US" altLang="zh-CN" sz="1050" dirty="0">
              <a:latin typeface="Univers Condensed" panose="020B0506020202050204" pitchFamily="34" charset="0"/>
              <a:ea typeface="华文仿宋" panose="02010600040101010101" pitchFamily="2" charset="-122"/>
              <a:cs typeface="Times New Roman" pitchFamily="18" charset="0"/>
            </a:endParaRPr>
          </a:p>
          <a:p>
            <a:pPr marL="182563" lvl="1" indent="-182563">
              <a:buFont typeface="Wingdings" pitchFamily="2" charset="2"/>
              <a:buChar char="§"/>
              <a:tabLst>
                <a:tab pos="182563" algn="l"/>
              </a:tabLst>
            </a:pPr>
            <a:endParaRPr lang="en-US" altLang="zh-CN" sz="1050" dirty="0">
              <a:latin typeface="Univers Condensed" panose="020B0506020202050204" pitchFamily="34" charset="0"/>
              <a:ea typeface="华文仿宋" panose="02010600040101010101" pitchFamily="2" charset="-122"/>
              <a:cs typeface="Times New Roman" pitchFamily="18" charset="0"/>
            </a:endParaRPr>
          </a:p>
          <a:p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2011/4 – 2015/2</a:t>
            </a:r>
          </a:p>
          <a:p>
            <a:r>
              <a:rPr lang="zh-CN" altLang="en-US" sz="1050" b="1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高级工程师（</a:t>
            </a:r>
            <a:r>
              <a:rPr lang="en-US" altLang="zh-CN" sz="1050" b="1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MTS</a:t>
            </a:r>
            <a:r>
              <a:rPr lang="zh-CN" altLang="en-US" sz="1050" b="1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）    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AMD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（上海）图形研究组</a:t>
            </a:r>
            <a:endParaRPr lang="en-US" altLang="zh-CN" sz="1050" dirty="0">
              <a:latin typeface="Univers Condensed" panose="020B0506020202050204" pitchFamily="34" charset="0"/>
              <a:ea typeface="华文仿宋" panose="02010600040101010101" pitchFamily="2" charset="-122"/>
              <a:cs typeface="Times New Roman" pitchFamily="18" charset="0"/>
            </a:endParaRPr>
          </a:p>
          <a:p>
            <a:pPr marL="182563" lvl="1" indent="-182563">
              <a:buFont typeface="Wingdings" pitchFamily="2" charset="2"/>
              <a:buChar char="§"/>
              <a:tabLst>
                <a:tab pos="182563" algn="l"/>
              </a:tabLst>
            </a:pP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实时渲染课题研究，编写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demo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和发表论文，包括大规模草皮渲染、头发渲染、超分等。</a:t>
            </a:r>
            <a:endParaRPr lang="en-US" altLang="zh-CN" sz="1050" dirty="0">
              <a:latin typeface="Univers Condensed" panose="020B0506020202050204" pitchFamily="34" charset="0"/>
              <a:ea typeface="华文仿宋" panose="02010600040101010101" pitchFamily="2" charset="-122"/>
              <a:cs typeface="Times New Roman" pitchFamily="18" charset="0"/>
            </a:endParaRPr>
          </a:p>
          <a:p>
            <a:r>
              <a:rPr lang="zh-CN" altLang="en-US" sz="1050" b="1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资深工程师      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AMD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（上海）图形驱动软件组</a:t>
            </a:r>
            <a:endParaRPr lang="en-US" altLang="zh-CN" sz="1050" dirty="0">
              <a:latin typeface="Univers Condensed" panose="020B0506020202050204" pitchFamily="34" charset="0"/>
              <a:ea typeface="华文仿宋" panose="02010600040101010101" pitchFamily="2" charset="-122"/>
              <a:cs typeface="Times New Roman" pitchFamily="18" charset="0"/>
            </a:endParaRPr>
          </a:p>
          <a:p>
            <a:pPr marL="182563" indent="-182563">
              <a:buFont typeface="Wingdings" pitchFamily="2" charset="2"/>
              <a:buChar char="§"/>
              <a:tabLst>
                <a:tab pos="182563" algn="l"/>
              </a:tabLst>
            </a:pP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OpenGL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和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WebGL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驱动优化和错误修复，完成了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picking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和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buffer copy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等优化，编写技术文档。</a:t>
            </a:r>
            <a:endParaRPr lang="en-US" altLang="zh-CN" sz="1050" dirty="0">
              <a:latin typeface="Univers Condensed" panose="020B0506020202050204" pitchFamily="34" charset="0"/>
              <a:ea typeface="华文仿宋" panose="02010600040101010101" pitchFamily="2" charset="-122"/>
              <a:cs typeface="Times New Roman" pitchFamily="18" charset="0"/>
            </a:endParaRPr>
          </a:p>
          <a:p>
            <a:pPr marL="0" lvl="1">
              <a:tabLst>
                <a:tab pos="182563" algn="l"/>
              </a:tabLst>
            </a:pPr>
            <a:endParaRPr lang="en-US" altLang="zh-CN" sz="1050" dirty="0">
              <a:latin typeface="Univers Condensed" panose="020B0506020202050204" pitchFamily="34" charset="0"/>
              <a:ea typeface="华文仿宋" panose="02010600040101010101" pitchFamily="2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4664" y="9273480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1 of 2</a:t>
            </a:r>
          </a:p>
        </p:txBody>
      </p:sp>
    </p:spTree>
    <p:extLst>
      <p:ext uri="{BB962C8B-B14F-4D97-AF65-F5344CB8AC3E}">
        <p14:creationId xmlns:p14="http://schemas.microsoft.com/office/powerpoint/2010/main" val="2255495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4664" y="488504"/>
            <a:ext cx="5976664" cy="624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itchFamily="18" charset="0"/>
              </a:rPr>
              <a:t>论文与专利</a:t>
            </a:r>
            <a:endParaRPr lang="en-US" altLang="zh-CN" sz="1400" b="1" dirty="0">
              <a:latin typeface="华文仿宋" panose="02010600040101010101" pitchFamily="2" charset="-122"/>
              <a:ea typeface="华文仿宋" panose="02010600040101010101" pitchFamily="2" charset="-122"/>
              <a:cs typeface="Times New Roman" pitchFamily="18" charset="0"/>
            </a:endParaRPr>
          </a:p>
          <a:p>
            <a:r>
              <a:rPr lang="en-US" altLang="zh-CN" sz="1050" b="1" dirty="0">
                <a:latin typeface="Univers Condensed" panose="020B0506020202050204" pitchFamily="34" charset="0"/>
                <a:cs typeface="Times New Roman" pitchFamily="18" charset="0"/>
              </a:rPr>
              <a:t>Hongwei Li, </a:t>
            </a:r>
            <a:r>
              <a:rPr lang="zh-CN" altLang="en-US" sz="105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一种三维模型的快速渲染及</a:t>
            </a:r>
            <a:r>
              <a:rPr lang="en-US" altLang="zh-CN" sz="105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CAD</a:t>
            </a:r>
            <a:r>
              <a:rPr lang="zh-CN" altLang="en-US" sz="105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信息查询的系统和方法</a:t>
            </a:r>
            <a:r>
              <a:rPr lang="zh-CN" altLang="en-US" sz="1050" dirty="0">
                <a:latin typeface="Univers Condensed" panose="020B0506020202050204" pitchFamily="34" charset="0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1050" dirty="0">
                <a:latin typeface="Univers Condensed" panose="020B0506020202050204" pitchFamily="34" charset="0"/>
                <a:ea typeface="微软雅黑" panose="020B0503020204020204" pitchFamily="34" charset="-122"/>
                <a:cs typeface="Times New Roman" pitchFamily="18" charset="0"/>
              </a:rPr>
              <a:t>, CN107918665B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发明专利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 2021</a:t>
            </a:r>
          </a:p>
          <a:p>
            <a:endParaRPr lang="en-US" altLang="zh-CN" sz="1050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r>
              <a:rPr lang="en-US" altLang="zh-CN" sz="1050" dirty="0" err="1">
                <a:latin typeface="Univers Condensed" panose="020B0506020202050204" pitchFamily="34" charset="0"/>
                <a:cs typeface="Times New Roman" pitchFamily="18" charset="0"/>
              </a:rPr>
              <a:t>Dongsoo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 Han and </a:t>
            </a:r>
            <a:r>
              <a:rPr lang="en-US" altLang="zh-CN" sz="1050" b="1" dirty="0">
                <a:latin typeface="Univers Condensed" panose="020B0506020202050204" pitchFamily="34" charset="0"/>
                <a:cs typeface="Times New Roman" pitchFamily="18" charset="0"/>
              </a:rPr>
              <a:t>Hongwei Li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 , </a:t>
            </a:r>
            <a:r>
              <a:rPr lang="en-US" altLang="zh-CN" sz="1050" i="1" dirty="0">
                <a:latin typeface="Univers Condensed" panose="020B0506020202050204" pitchFamily="34" charset="0"/>
                <a:cs typeface="Times New Roman" pitchFamily="18" charset="0"/>
              </a:rPr>
              <a:t>Grass rendering and simulation with LOD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. GPU Pro 6, A K Peters, 2015</a:t>
            </a:r>
          </a:p>
          <a:p>
            <a:endParaRPr lang="en-US" altLang="zh-CN" sz="1050" b="1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r>
              <a:rPr lang="en-US" altLang="zh-CN" sz="1050" dirty="0" err="1">
                <a:latin typeface="Univers Condensed" panose="020B0506020202050204" pitchFamily="34" charset="0"/>
                <a:cs typeface="Times New Roman" pitchFamily="18" charset="0"/>
              </a:rPr>
              <a:t>Zengzhi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 Fan, </a:t>
            </a:r>
            <a:r>
              <a:rPr lang="en-US" altLang="zh-CN" sz="1050" b="1" dirty="0" err="1">
                <a:latin typeface="Univers Condensed" panose="020B0506020202050204" pitchFamily="34" charset="0"/>
                <a:cs typeface="Times New Roman" pitchFamily="18" charset="0"/>
              </a:rPr>
              <a:t>Hongwei</a:t>
            </a:r>
            <a:r>
              <a:rPr lang="en-US" altLang="zh-CN" sz="1050" b="1" dirty="0">
                <a:latin typeface="Univers Condensed" panose="020B0506020202050204" pitchFamily="34" charset="0"/>
                <a:cs typeface="Times New Roman" pitchFamily="18" charset="0"/>
              </a:rPr>
              <a:t> Li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, Karl </a:t>
            </a:r>
            <a:r>
              <a:rPr lang="en-US" altLang="zh-CN" sz="1050" dirty="0" err="1">
                <a:latin typeface="Univers Condensed" panose="020B0506020202050204" pitchFamily="34" charset="0"/>
                <a:cs typeface="Times New Roman" pitchFamily="18" charset="0"/>
              </a:rPr>
              <a:t>Hillesland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 and Bin </a:t>
            </a:r>
            <a:r>
              <a:rPr lang="en-US" altLang="zh-CN" sz="1050" dirty="0" err="1">
                <a:latin typeface="Univers Condensed" panose="020B0506020202050204" pitchFamily="34" charset="0"/>
                <a:cs typeface="Times New Roman" pitchFamily="18" charset="0"/>
              </a:rPr>
              <a:t>Shen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, </a:t>
            </a:r>
            <a:r>
              <a:rPr lang="en-US" altLang="zh-CN" sz="1050" i="1" dirty="0" err="1">
                <a:latin typeface="Univers Condensed" panose="020B0506020202050204" pitchFamily="34" charset="0"/>
                <a:cs typeface="Times New Roman" pitchFamily="18" charset="0"/>
              </a:rPr>
              <a:t>Simualte</a:t>
            </a:r>
            <a:r>
              <a:rPr lang="en-US" altLang="zh-CN" sz="1050" i="1" dirty="0">
                <a:latin typeface="Univers Condensed" panose="020B0506020202050204" pitchFamily="34" charset="0"/>
                <a:cs typeface="Times New Roman" pitchFamily="18" charset="0"/>
              </a:rPr>
              <a:t> and Render Millions of Grass Blades, </a:t>
            </a:r>
          </a:p>
          <a:p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ACM SIGGRAPH Interactive 3D Graphics and Games (I3D), 2015</a:t>
            </a:r>
          </a:p>
          <a:p>
            <a:endParaRPr lang="en-US" altLang="zh-CN" sz="1050" b="1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r>
              <a:rPr lang="en-US" altLang="zh-CN" sz="1050" b="1" dirty="0" err="1">
                <a:latin typeface="Univers Condensed" panose="020B0506020202050204" pitchFamily="34" charset="0"/>
                <a:cs typeface="Times New Roman" pitchFamily="18" charset="0"/>
              </a:rPr>
              <a:t>Hongwei</a:t>
            </a:r>
            <a:r>
              <a:rPr lang="en-US" altLang="zh-CN" sz="1050" b="1" dirty="0">
                <a:latin typeface="Univers Condensed" panose="020B0506020202050204" pitchFamily="34" charset="0"/>
                <a:cs typeface="Times New Roman" pitchFamily="18" charset="0"/>
              </a:rPr>
              <a:t> Li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, Li-Yi Wei, Pedro V. Sander and Chi-Wing Fu. A</a:t>
            </a:r>
            <a:r>
              <a:rPr lang="en-US" altLang="zh-CN" sz="1050" i="1" dirty="0">
                <a:latin typeface="Univers Condensed" panose="020B0506020202050204" pitchFamily="34" charset="0"/>
                <a:cs typeface="Times New Roman" pitchFamily="18" charset="0"/>
              </a:rPr>
              <a:t>nisotropic blue noise sampling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. To appear at ACM Transactions on Graphics (TOG), (ACM SIGGRAPH Asia 2010), Dec 2010</a:t>
            </a:r>
          </a:p>
          <a:p>
            <a:endParaRPr lang="en-US" altLang="zh-CN" sz="1050" b="1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r>
              <a:rPr lang="en-US" altLang="zh-CN" sz="1050" b="1" dirty="0" err="1">
                <a:latin typeface="Univers Condensed" panose="020B0506020202050204" pitchFamily="34" charset="0"/>
                <a:cs typeface="Times New Roman" pitchFamily="18" charset="0"/>
              </a:rPr>
              <a:t>Hongwei</a:t>
            </a:r>
            <a:r>
              <a:rPr lang="en-US" altLang="zh-CN" sz="1050" b="1" dirty="0">
                <a:latin typeface="Univers Condensed" panose="020B0506020202050204" pitchFamily="34" charset="0"/>
                <a:cs typeface="Times New Roman" pitchFamily="18" charset="0"/>
              </a:rPr>
              <a:t> Li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, Diego </a:t>
            </a:r>
            <a:r>
              <a:rPr lang="en-US" altLang="zh-CN" sz="1050" dirty="0" err="1">
                <a:latin typeface="Univers Condensed" panose="020B0506020202050204" pitchFamily="34" charset="0"/>
                <a:cs typeface="Times New Roman" pitchFamily="18" charset="0"/>
              </a:rPr>
              <a:t>Nehab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, Li-Yi Wei, Pedro V. Sander and Chi-Wing Fu. </a:t>
            </a:r>
            <a:r>
              <a:rPr lang="en-US" altLang="zh-CN" sz="1050" i="1" dirty="0">
                <a:latin typeface="Univers Condensed" panose="020B0506020202050204" pitchFamily="34" charset="0"/>
                <a:cs typeface="Times New Roman" pitchFamily="18" charset="0"/>
              </a:rPr>
              <a:t>Fast Capacity Constrained </a:t>
            </a:r>
            <a:r>
              <a:rPr lang="en-US" altLang="zh-CN" sz="1050" i="1" dirty="0" err="1">
                <a:latin typeface="Univers Condensed" panose="020B0506020202050204" pitchFamily="34" charset="0"/>
                <a:cs typeface="Times New Roman" pitchFamily="18" charset="0"/>
              </a:rPr>
              <a:t>Voronoi</a:t>
            </a:r>
            <a:r>
              <a:rPr lang="en-US" altLang="zh-CN" sz="1050" i="1" dirty="0">
                <a:latin typeface="Univers Condensed" panose="020B0506020202050204" pitchFamily="34" charset="0"/>
                <a:cs typeface="Times New Roman" pitchFamily="18" charset="0"/>
              </a:rPr>
              <a:t> Tessellation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. Poster, ACM The ACM SIGGRAPH Symposium on Interactive 3D Graphics and Games (I3D), Feb.2010</a:t>
            </a:r>
          </a:p>
          <a:p>
            <a:endParaRPr lang="en-US" altLang="zh-CN" sz="1050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r>
              <a:rPr lang="en-US" altLang="zh-CN" sz="1050" dirty="0" err="1">
                <a:latin typeface="Univers Condensed" panose="020B0506020202050204" pitchFamily="34" charset="0"/>
                <a:cs typeface="Times New Roman" pitchFamily="18" charset="0"/>
              </a:rPr>
              <a:t>Kui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-Yip Lo, Chi-Wing Fu and </a:t>
            </a:r>
            <a:r>
              <a:rPr lang="en-US" altLang="zh-CN" sz="1050" b="1" dirty="0" err="1">
                <a:latin typeface="Univers Condensed" panose="020B0506020202050204" pitchFamily="34" charset="0"/>
                <a:cs typeface="Times New Roman" pitchFamily="18" charset="0"/>
              </a:rPr>
              <a:t>Hongwei</a:t>
            </a:r>
            <a:r>
              <a:rPr lang="en-US" altLang="zh-CN" sz="1050" b="1" dirty="0">
                <a:latin typeface="Univers Condensed" panose="020B0506020202050204" pitchFamily="34" charset="0"/>
                <a:cs typeface="Times New Roman" pitchFamily="18" charset="0"/>
              </a:rPr>
              <a:t> Li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. </a:t>
            </a:r>
            <a:r>
              <a:rPr lang="en-US" altLang="zh-CN" sz="1050" i="1" dirty="0">
                <a:latin typeface="Univers Condensed" panose="020B0506020202050204" pitchFamily="34" charset="0"/>
                <a:cs typeface="Times New Roman" pitchFamily="18" charset="0"/>
              </a:rPr>
              <a:t>3D </a:t>
            </a:r>
            <a:r>
              <a:rPr lang="en-US" altLang="zh-CN" sz="1050" i="1" dirty="0" err="1">
                <a:latin typeface="Univers Condensed" panose="020B0506020202050204" pitchFamily="34" charset="0"/>
                <a:cs typeface="Times New Roman" pitchFamily="18" charset="0"/>
              </a:rPr>
              <a:t>Polyomino</a:t>
            </a:r>
            <a:r>
              <a:rPr lang="en-US" altLang="zh-CN" sz="1050" i="1" dirty="0">
                <a:latin typeface="Univers Condensed" panose="020B0506020202050204" pitchFamily="34" charset="0"/>
                <a:cs typeface="Times New Roman" pitchFamily="18" charset="0"/>
              </a:rPr>
              <a:t> Puzzle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. ACM Transactions on Graphics (TOG), (ACM SIGGRAPH Asia 2009), Vol.28, no. 5, 2009</a:t>
            </a:r>
          </a:p>
          <a:p>
            <a:endParaRPr lang="en-US" altLang="zh-CN" sz="1050" b="1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r>
              <a:rPr lang="en-US" altLang="zh-CN" sz="1050" b="1" dirty="0" err="1">
                <a:latin typeface="Univers Condensed" panose="020B0506020202050204" pitchFamily="34" charset="0"/>
                <a:cs typeface="Times New Roman" pitchFamily="18" charset="0"/>
              </a:rPr>
              <a:t>Hongwei</a:t>
            </a:r>
            <a:r>
              <a:rPr lang="en-US" altLang="zh-CN" sz="1050" b="1" dirty="0">
                <a:latin typeface="Univers Condensed" panose="020B0506020202050204" pitchFamily="34" charset="0"/>
                <a:cs typeface="Times New Roman" pitchFamily="18" charset="0"/>
              </a:rPr>
              <a:t> Li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, Li-Yi Wei, Pedro V. Sander and Chi-Wing Fu. </a:t>
            </a:r>
            <a:r>
              <a:rPr lang="en-US" altLang="zh-CN" sz="1050" i="1" dirty="0">
                <a:latin typeface="Univers Condensed" panose="020B0506020202050204" pitchFamily="34" charset="0"/>
                <a:cs typeface="Times New Roman" pitchFamily="18" charset="0"/>
              </a:rPr>
              <a:t>Anisotropic Poisson disk sampling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. HKUST Report,</a:t>
            </a:r>
            <a:r>
              <a:rPr lang="zh-CN" altLang="en-US" sz="1050" dirty="0">
                <a:latin typeface="Univers Condensed" panose="020B0506020202050204" pitchFamily="34" charset="0"/>
                <a:cs typeface="Times New Roman" pitchFamily="18" charset="0"/>
              </a:rPr>
              <a:t> 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HKUST-CS-09-02, April 2009</a:t>
            </a:r>
          </a:p>
          <a:p>
            <a:endParaRPr lang="en-US" altLang="zh-CN" sz="1050" b="1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r>
              <a:rPr lang="en-US" altLang="zh-CN" sz="1050" b="1" dirty="0" err="1">
                <a:latin typeface="Univers Condensed" panose="020B0506020202050204" pitchFamily="34" charset="0"/>
                <a:cs typeface="Times New Roman" pitchFamily="18" charset="0"/>
              </a:rPr>
              <a:t>Hongwei</a:t>
            </a:r>
            <a:r>
              <a:rPr lang="en-US" altLang="zh-CN" sz="1050" b="1" dirty="0">
                <a:latin typeface="Univers Condensed" panose="020B0506020202050204" pitchFamily="34" charset="0"/>
                <a:cs typeface="Times New Roman" pitchFamily="18" charset="0"/>
              </a:rPr>
              <a:t> Li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, Chi-Wing Fu and Andrew J. Hanson. </a:t>
            </a:r>
            <a:r>
              <a:rPr lang="en-US" altLang="zh-CN" sz="1050" i="1" dirty="0">
                <a:latin typeface="Univers Condensed" panose="020B0506020202050204" pitchFamily="34" charset="0"/>
                <a:cs typeface="Times New Roman" pitchFamily="18" charset="0"/>
              </a:rPr>
              <a:t>Visualizing </a:t>
            </a:r>
            <a:r>
              <a:rPr lang="en-US" altLang="zh-CN" sz="1050" i="1" dirty="0" err="1">
                <a:latin typeface="Univers Condensed" panose="020B0506020202050204" pitchFamily="34" charset="0"/>
                <a:cs typeface="Times New Roman" pitchFamily="18" charset="0"/>
              </a:rPr>
              <a:t>Multiwavelength</a:t>
            </a:r>
            <a:r>
              <a:rPr lang="en-US" altLang="zh-CN" sz="1050" i="1" dirty="0">
                <a:latin typeface="Univers Condensed" panose="020B0506020202050204" pitchFamily="34" charset="0"/>
                <a:cs typeface="Times New Roman" pitchFamily="18" charset="0"/>
              </a:rPr>
              <a:t> Astrophysical Data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. In IEEE Transactions on Visualization and Computer Graphics (TVCG),  (Proceedings of IEEE Visualization 2008), vol.14, No.6, pp. 1555-1562, Nov 2008</a:t>
            </a:r>
          </a:p>
          <a:p>
            <a:endParaRPr lang="en-US" altLang="zh-CN" sz="1050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r>
              <a:rPr lang="en-US" altLang="zh-CN" sz="1050" b="1" dirty="0" err="1">
                <a:latin typeface="Univers Condensed" panose="020B0506020202050204" pitchFamily="34" charset="0"/>
                <a:cs typeface="Times New Roman" pitchFamily="18" charset="0"/>
              </a:rPr>
              <a:t>Hongwei</a:t>
            </a:r>
            <a:r>
              <a:rPr lang="en-US" altLang="zh-CN" sz="1050" b="1" dirty="0">
                <a:latin typeface="Univers Condensed" panose="020B0506020202050204" pitchFamily="34" charset="0"/>
                <a:cs typeface="Times New Roman" pitchFamily="18" charset="0"/>
              </a:rPr>
              <a:t> Li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, </a:t>
            </a:r>
            <a:r>
              <a:rPr lang="en-US" altLang="zh-CN" sz="1050" dirty="0" err="1">
                <a:latin typeface="Univers Condensed" panose="020B0506020202050204" pitchFamily="34" charset="0"/>
                <a:cs typeface="Times New Roman" pitchFamily="18" charset="0"/>
              </a:rPr>
              <a:t>Kui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-Yip Lo, Chi-Wing Fu, and </a:t>
            </a:r>
            <a:r>
              <a:rPr lang="en-US" altLang="zh-CN" sz="1050" dirty="0" err="1">
                <a:latin typeface="Univers Condensed" panose="020B0506020202050204" pitchFamily="34" charset="0"/>
                <a:cs typeface="Times New Roman" pitchFamily="18" charset="0"/>
              </a:rPr>
              <a:t>Mang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-Kang </a:t>
            </a:r>
            <a:r>
              <a:rPr lang="en-US" altLang="zh-CN" sz="1050" dirty="0" err="1">
                <a:latin typeface="Univers Condensed" panose="020B0506020202050204" pitchFamily="34" charset="0"/>
                <a:cs typeface="Times New Roman" pitchFamily="18" charset="0"/>
              </a:rPr>
              <a:t>Lenung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. </a:t>
            </a:r>
            <a:r>
              <a:rPr lang="en-US" altLang="zh-CN" sz="1050" i="1" dirty="0">
                <a:latin typeface="Univers Condensed" panose="020B0506020202050204" pitchFamily="34" charset="0"/>
                <a:cs typeface="Times New Roman" pitchFamily="18" charset="0"/>
              </a:rPr>
              <a:t>Dual Poisson-Disk Tiling: An </a:t>
            </a:r>
            <a:r>
              <a:rPr lang="en-US" altLang="zh-CN" sz="1050" i="1" dirty="0" err="1">
                <a:latin typeface="Univers Condensed" panose="020B0506020202050204" pitchFamily="34" charset="0"/>
                <a:cs typeface="Times New Roman" pitchFamily="18" charset="0"/>
              </a:rPr>
              <a:t>Ecient</a:t>
            </a:r>
            <a:r>
              <a:rPr lang="en-US" altLang="zh-CN" sz="1050" i="1" dirty="0">
                <a:latin typeface="Univers Condensed" panose="020B0506020202050204" pitchFamily="34" charset="0"/>
                <a:cs typeface="Times New Roman" pitchFamily="18" charset="0"/>
              </a:rPr>
              <a:t> Method for Distributing Features on Arbitrary Surfaces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. In IEEE Transactions on Visualization and Computer Graphics (TVCG), </a:t>
            </a:r>
            <a:r>
              <a:rPr lang="en-US" altLang="zh-CN" sz="1050" dirty="0" err="1">
                <a:latin typeface="Univers Condensed" panose="020B0506020202050204" pitchFamily="34" charset="0"/>
                <a:cs typeface="Times New Roman" pitchFamily="18" charset="0"/>
              </a:rPr>
              <a:t>Vol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 14, No.5, pp. 982-998, 2008</a:t>
            </a:r>
          </a:p>
          <a:p>
            <a:endParaRPr lang="en-US" altLang="zh-CN" sz="1050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r>
              <a:rPr lang="en-US" altLang="zh-CN" sz="1050" b="1" dirty="0">
                <a:latin typeface="Univers Condensed" panose="020B0506020202050204" pitchFamily="34" charset="0"/>
                <a:cs typeface="Times New Roman" pitchFamily="18" charset="0"/>
              </a:rPr>
              <a:t>Hongwei Li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, Chi-Wing Fu, </a:t>
            </a:r>
            <a:r>
              <a:rPr lang="en-US" altLang="zh-CN" sz="1050" dirty="0" err="1">
                <a:latin typeface="Univers Condensed" panose="020B0506020202050204" pitchFamily="34" charset="0"/>
                <a:cs typeface="Times New Roman" pitchFamily="18" charset="0"/>
              </a:rPr>
              <a:t>Yinggang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 Li, and Andrew J. Hanson. </a:t>
            </a:r>
            <a:r>
              <a:rPr lang="en-US" altLang="zh-CN" sz="1050" i="1" dirty="0">
                <a:latin typeface="Univers Condensed" panose="020B0506020202050204" pitchFamily="34" charset="0"/>
                <a:cs typeface="Times New Roman" pitchFamily="18" charset="0"/>
              </a:rPr>
              <a:t>Visualizing Large-Scale Uncertainty in Astrophysical Data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, In IEEE Transactions on Visualization and Computer Graphics (TVCG), (Proceedings of IEEE Visualization 2007), Vol.13, No.6, pp.1640-1647, Nov, 2007</a:t>
            </a:r>
          </a:p>
          <a:p>
            <a:endParaRPr lang="en-US" altLang="zh-CN" sz="1050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Kui-Yip Lo, </a:t>
            </a:r>
            <a:r>
              <a:rPr lang="en-US" altLang="zh-CN" sz="1050" b="1" dirty="0">
                <a:latin typeface="Univers Condensed" panose="020B0506020202050204" pitchFamily="34" charset="0"/>
                <a:cs typeface="Times New Roman" pitchFamily="18" charset="0"/>
              </a:rPr>
              <a:t>Hongwei Li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, Chi-Wing Fu, and Tien-</a:t>
            </a:r>
            <a:r>
              <a:rPr lang="en-US" altLang="zh-CN" sz="1050" dirty="0" err="1">
                <a:latin typeface="Univers Condensed" panose="020B0506020202050204" pitchFamily="34" charset="0"/>
                <a:cs typeface="Times New Roman" pitchFamily="18" charset="0"/>
              </a:rPr>
              <a:t>Tsin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 Wong. </a:t>
            </a:r>
            <a:r>
              <a:rPr lang="en-US" altLang="zh-CN" sz="1050" i="1" dirty="0">
                <a:latin typeface="Univers Condensed" panose="020B0506020202050204" pitchFamily="34" charset="0"/>
                <a:cs typeface="Times New Roman" pitchFamily="18" charset="0"/>
              </a:rPr>
              <a:t>Interactive Reaction-</a:t>
            </a:r>
            <a:r>
              <a:rPr lang="en-US" altLang="zh-CN" sz="1050" i="1" dirty="0" err="1">
                <a:latin typeface="Univers Condensed" panose="020B0506020202050204" pitchFamily="34" charset="0"/>
                <a:cs typeface="Times New Roman" pitchFamily="18" charset="0"/>
              </a:rPr>
              <a:t>Diusion</a:t>
            </a:r>
            <a:r>
              <a:rPr lang="en-US" altLang="zh-CN" sz="1050" i="1" dirty="0">
                <a:latin typeface="Univers Condensed" panose="020B0506020202050204" pitchFamily="34" charset="0"/>
                <a:cs typeface="Times New Roman" pitchFamily="18" charset="0"/>
              </a:rPr>
              <a:t> on Surface Tiles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. In Pacific Graphics 2007, oral paper, Maul, Hawaii, pp. 65-74, Nov. 2007.</a:t>
            </a:r>
          </a:p>
          <a:p>
            <a:endParaRPr lang="en-US" altLang="zh-CN" sz="900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endParaRPr lang="en-US" altLang="zh-CN" sz="900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pPr marL="358775" lvl="1" indent="-176213">
              <a:buFont typeface="Times New Roman" pitchFamily="18" charset="0"/>
              <a:buChar char="-"/>
            </a:pPr>
            <a:endParaRPr lang="en-US" altLang="zh-CN" sz="1050" dirty="0">
              <a:latin typeface="Univers Condensed" panose="020B0506020202050204" pitchFamily="34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4664" y="9345488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2 of 2</a:t>
            </a:r>
          </a:p>
        </p:txBody>
      </p:sp>
    </p:spTree>
    <p:extLst>
      <p:ext uri="{BB962C8B-B14F-4D97-AF65-F5344CB8AC3E}">
        <p14:creationId xmlns:p14="http://schemas.microsoft.com/office/powerpoint/2010/main" val="2660088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3299</TotalTime>
  <Words>918</Words>
  <Application>Microsoft Office PowerPoint</Application>
  <PresentationFormat>A4 纸张(210x297 毫米)</PresentationFormat>
  <Paragraphs>67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仿宋</vt:lpstr>
      <vt:lpstr>华文仿宋</vt:lpstr>
      <vt:lpstr>微软雅黑</vt:lpstr>
      <vt:lpstr>Arial</vt:lpstr>
      <vt:lpstr>Calibri</vt:lpstr>
      <vt:lpstr>Times New Roman</vt:lpstr>
      <vt:lpstr>Univers Condensed</vt:lpstr>
      <vt:lpstr>Wingdings</vt:lpstr>
      <vt:lpstr>Office Theme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KangKang Yin</dc:creator>
  <cp:lastModifiedBy>T193409</cp:lastModifiedBy>
  <cp:revision>298</cp:revision>
  <dcterms:created xsi:type="dcterms:W3CDTF">2010-11-24T02:02:31Z</dcterms:created>
  <dcterms:modified xsi:type="dcterms:W3CDTF">2024-10-28T03:12:19Z</dcterms:modified>
</cp:coreProperties>
</file>