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0385" autoAdjust="0"/>
  </p:normalViewPr>
  <p:slideViewPr>
    <p:cSldViewPr>
      <p:cViewPr>
        <p:scale>
          <a:sx n="150" d="100"/>
          <a:sy n="150" d="100"/>
        </p:scale>
        <p:origin x="108" y="-464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F194-2A20-4EAA-98C2-EB73D9B98286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1EC8-C1FA-4C5B-8FE5-0EF5AB4EC6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lifelee81@msn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664" y="27248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李宏伟</a:t>
            </a:r>
            <a:endParaRPr lang="en-US" b="1" dirty="0"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664" y="704528"/>
            <a:ext cx="597666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手机</a:t>
            </a:r>
            <a:r>
              <a:rPr 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:</a:t>
            </a:r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(086) 181-0189-9296                               </a:t>
            </a:r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电邮</a:t>
            </a:r>
            <a:r>
              <a:rPr 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: </a:t>
            </a:r>
            <a:r>
              <a:rPr 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  <a:hlinkClick r:id="rId2"/>
              </a:rPr>
              <a:t>blifelee81@msn.com</a:t>
            </a:r>
            <a:endParaRPr lang="en-US" sz="1050" b="1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sz="1050" b="1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我有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多年的图形研发经历，但是现在对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计算更加感兴趣，例如大语言模型。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sz="1400" dirty="0">
              <a:latin typeface="Univers Condensed" panose="020B0506020202050204" pitchFamily="34" charset="0"/>
              <a:ea typeface="华文仿宋" panose="02010600040101010101" pitchFamily="2" charset="-122"/>
            </a:endParaRPr>
          </a:p>
          <a:p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itchFamily="18" charset="0"/>
              </a:rPr>
              <a:t>教育与学术</a:t>
            </a:r>
            <a:endParaRPr lang="en-US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2010/9 – 2011/4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博士后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(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联合项目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),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新加坡国立电子与计算机系，微软亚洲研究院（北京）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2006/8 – 2010/8</a:t>
            </a:r>
          </a:p>
          <a:p>
            <a:pPr marL="179388" indent="-179388"/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博士</a:t>
            </a:r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香港科技大学 计算机科学与工程系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2004/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9</a:t>
            </a:r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– 2006/6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硕士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（保送）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浙江大学 计算机科学与工程系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2000/9 - 2004/6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学士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（保送）浙江大学 计算机科学与工程系，竺可桢学院</a:t>
            </a: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endParaRPr lang="en-US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zh-CN" altLang="en-US" sz="140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工作经历</a:t>
            </a:r>
            <a:endParaRPr lang="en-US" altLang="zh-CN" sz="1400" b="1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2021/6 –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至今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技术专家     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腾讯（上海）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TEG </a:t>
            </a: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领导一个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15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人团队，开发渲染引擎。我们融合了不少新的渲染技术，例如纯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 driven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的渲染管线，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virtual shadow map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，基于节点的材质系统，基于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Blender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的工作流等。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研发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Android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云游戏的中间件（横跨引擎和驱动），用于云游戏降本增效，包括链路优化，插帧，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batching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，分离渲染等；参与腾讯的自研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的研发。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逐步转向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LLM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，手撸了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llama C++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推理引擎；单机训练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llama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；跟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IEG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合作过一个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AIGC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项目，使能游戏研发，用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SD(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ComfyUI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构建概念图，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milvus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数据库搜索模型库；读了很多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LLM/Diffusion paper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；正在理解多机多卡训练。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2019/6 – 2021/6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技术专家     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华为（上海）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2012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实验室 中央软件院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华为凤凰引擎的首席架构师，华为软件光追的作者，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领导了华为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HMS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中多个渲染技术研发。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用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vulkan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编写了一个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GLES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的驱动（概念验证），使用了不少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trick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，性能超越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Google Angle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做过不少技术规划项目，例如自研图形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API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HMS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渲染技术及生态构建等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2016/12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– 2019/6</a:t>
            </a:r>
          </a:p>
          <a:p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CTO      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Modelo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创业公司的第一个工程师和合伙人，构建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BIM WebGL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渲染引擎实现浏览器中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GB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级别的模型渲染，构建了多种三维模型格式转换服务器；领导了当时整个工程团队。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2015/2 – 2016/12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资深</a:t>
            </a:r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架构师</a:t>
            </a:r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     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Nvidia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硬件架构组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性能仿真器（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perfsim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）维护和开发，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VPC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模块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owner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，经历过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Pascal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Volta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两代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GPU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研发。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2013/4 – 2015/2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高级工程师（</a:t>
            </a:r>
            <a:r>
              <a:rPr lang="en-US" altLang="zh-CN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MTS</a:t>
            </a:r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）   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AMD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（上海）图形研究组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实时渲染课题研究，编写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demo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和发表论文，包括大规模草皮渲染、头发渲染、超分等。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2012/3 – 2013/4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技术经理      </a:t>
            </a:r>
            <a:r>
              <a:rPr lang="en-US" altLang="zh-CN" sz="1050" dirty="0" err="1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Rightware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, Oy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lvl="1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领导一个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5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人团队，负责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Kanzi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（一个手机和车载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3D UI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引擎，后被中科创达收购）本地客户项目的研发，包括金立，联想，德赛。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0" lvl="1"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2011/4 – 2012/3</a:t>
            </a:r>
          </a:p>
          <a:p>
            <a:r>
              <a:rPr lang="zh-CN" altLang="en-US" sz="1050" b="1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资深工程师      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AMD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（上海）图形驱动软件组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182563" indent="-182563">
              <a:buFont typeface="Wingdings" pitchFamily="2" charset="2"/>
              <a:buChar char="§"/>
              <a:tabLst>
                <a:tab pos="182563" algn="l"/>
              </a:tabLst>
            </a:pP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OpenGL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WebGL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驱动优化和错误修复，完成了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picking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和</a:t>
            </a:r>
            <a:r>
              <a:rPr lang="en-US" altLang="zh-CN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buffer copy</a:t>
            </a:r>
            <a:r>
              <a:rPr lang="zh-CN" altLang="en-US" sz="1050" dirty="0">
                <a:latin typeface="Univers Condensed" panose="020B0506020202050204" pitchFamily="34" charset="0"/>
                <a:ea typeface="华文仿宋" panose="02010600040101010101" pitchFamily="2" charset="-122"/>
                <a:cs typeface="Times New Roman" pitchFamily="18" charset="0"/>
              </a:rPr>
              <a:t>等优化，编写技术文档。</a:t>
            </a: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  <a:p>
            <a:pPr marL="0" lvl="1">
              <a:tabLst>
                <a:tab pos="182563" algn="l"/>
              </a:tabLst>
            </a:pPr>
            <a:endParaRPr lang="en-US" altLang="zh-CN" sz="1050" dirty="0">
              <a:latin typeface="Univers Condensed" panose="020B0506020202050204" pitchFamily="34" charset="0"/>
              <a:ea typeface="华文仿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27348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1 of 2</a:t>
            </a:r>
          </a:p>
        </p:txBody>
      </p:sp>
    </p:spTree>
    <p:extLst>
      <p:ext uri="{BB962C8B-B14F-4D97-AF65-F5344CB8AC3E}">
        <p14:creationId xmlns:p14="http://schemas.microsoft.com/office/powerpoint/2010/main" val="225549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4664" y="488504"/>
            <a:ext cx="5976664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itchFamily="18" charset="0"/>
              </a:rPr>
              <a:t>论文与专利</a:t>
            </a:r>
            <a:endParaRPr lang="en-US" altLang="zh-CN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itchFamily="18" charset="0"/>
            </a:endParaRP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Li, 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一种三维模型的快速渲染及</a:t>
            </a:r>
            <a:r>
              <a:rPr lang="en-US" altLang="zh-CN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CAD</a:t>
            </a:r>
            <a:r>
              <a:rPr lang="zh-CN" altLang="en-US" sz="105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信息查询的系统和方法</a:t>
            </a:r>
            <a:r>
              <a:rPr lang="zh-CN" altLang="en-US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ea typeface="微软雅黑" panose="020B0503020204020204" pitchFamily="34" charset="-122"/>
                <a:cs typeface="Times New Roman" pitchFamily="18" charset="0"/>
              </a:rPr>
              <a:t>, CN107918665B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发明专利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2021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Dongsoo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Han and 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 ,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Grass rendering and simulation with LOD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GPU Pro 6, A K Peters,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Zengzhi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Fan, 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Karl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Hillesland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and Bin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Shen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Simualte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and Render Millions of Grass Blades, </a:t>
            </a: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ACM SIGGRAPH Interactive 3D Graphics and Games (I3D), 2015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A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nisotropic blue noise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To appear at ACM Transactions on Graphics (TOG), (ACM SIGGRAPH Asia 2010), Dec 2010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Diego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Nehab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Fast Capacity Constrained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Voronoi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Tessellation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Poster, ACM The ACM SIGGRAPH Symposium on Interactive 3D Graphics and Games (I3D), Feb.2010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 and </a:t>
            </a:r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3D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Polyomino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Puzzle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ACM Transactions on Graphics (TOG), (ACM SIGGRAPH Asia 2009), Vol.28, no. 5,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Li-Yi Wei, Pedro V. Sander and Chi-Wing Fu.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Anisotropic Poisson disk sampling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HKUST Report,</a:t>
            </a:r>
            <a:r>
              <a:rPr lang="zh-CN" altLang="en-US" sz="1050" dirty="0">
                <a:latin typeface="Univers Condensed" panose="020B0506020202050204" pitchFamily="34" charset="0"/>
                <a:cs typeface="Times New Roman" pitchFamily="18" charset="0"/>
              </a:rPr>
              <a:t> 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HKUST-CS-09-02, April 2009</a:t>
            </a:r>
          </a:p>
          <a:p>
            <a:endParaRPr lang="en-US" altLang="zh-CN" sz="1050" b="1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Multiwavelength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 (Proceedings of IEEE Visualization 2008), vol.14, No.6, pp. 1555-1562, Nov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 err="1">
                <a:latin typeface="Univers Condensed" panose="020B0506020202050204" pitchFamily="34" charset="0"/>
                <a:cs typeface="Times New Roman" pitchFamily="18" charset="0"/>
              </a:rPr>
              <a:t>Hongwei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Kui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-Yip Lo, Chi-Wing Fu, and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Mang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-Kang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Lenung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Dual Poisson-Disk Tiling: An 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Ecient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Method for Distributing Features on Arbitrary Surfaces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IEEE Transactions on Visualization and Computer Graphics (TVCG),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Vol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14, No.5, pp. 982-998, 2008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Yinggang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Li, and Andrew J. Hanson.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Visualizing Large-Scale Uncertainty in Astrophysical Data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In IEEE Transactions on Visualization and Computer Graphics (TVCG), (Proceedings of IEEE Visualization 2007), Vol.13, No.6, pp.1640-1647, Nov, 2007</a:t>
            </a:r>
          </a:p>
          <a:p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Kui-Yip Lo, </a:t>
            </a:r>
            <a:r>
              <a:rPr lang="en-US" altLang="zh-CN" sz="1050" b="1" dirty="0">
                <a:latin typeface="Univers Condensed" panose="020B0506020202050204" pitchFamily="34" charset="0"/>
                <a:cs typeface="Times New Roman" pitchFamily="18" charset="0"/>
              </a:rPr>
              <a:t>Hongwei Li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, Chi-Wing Fu, and Tien-</a:t>
            </a:r>
            <a:r>
              <a:rPr lang="en-US" altLang="zh-CN" sz="1050" dirty="0" err="1">
                <a:latin typeface="Univers Condensed" panose="020B0506020202050204" pitchFamily="34" charset="0"/>
                <a:cs typeface="Times New Roman" pitchFamily="18" charset="0"/>
              </a:rPr>
              <a:t>Tsin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 Wong. 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Interactive Reaction-</a:t>
            </a:r>
            <a:r>
              <a:rPr lang="en-US" altLang="zh-CN" sz="1050" i="1" dirty="0" err="1">
                <a:latin typeface="Univers Condensed" panose="020B0506020202050204" pitchFamily="34" charset="0"/>
                <a:cs typeface="Times New Roman" pitchFamily="18" charset="0"/>
              </a:rPr>
              <a:t>Diusion</a:t>
            </a:r>
            <a:r>
              <a:rPr lang="en-US" altLang="zh-CN" sz="1050" i="1" dirty="0">
                <a:latin typeface="Univers Condensed" panose="020B0506020202050204" pitchFamily="34" charset="0"/>
                <a:cs typeface="Times New Roman" pitchFamily="18" charset="0"/>
              </a:rPr>
              <a:t> on Surface Tiles</a:t>
            </a:r>
            <a:r>
              <a:rPr lang="en-US" altLang="zh-CN" sz="1050" dirty="0">
                <a:latin typeface="Univers Condensed" panose="020B0506020202050204" pitchFamily="34" charset="0"/>
                <a:cs typeface="Times New Roman" pitchFamily="18" charset="0"/>
              </a:rPr>
              <a:t>. In Pacific Graphics 2007, oral paper, Maul, Hawaii, pp. 65-74, Nov. 2007.</a:t>
            </a: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endParaRPr lang="en-US" altLang="zh-CN" sz="900" dirty="0">
              <a:latin typeface="Univers Condensed" panose="020B0506020202050204" pitchFamily="34" charset="0"/>
              <a:cs typeface="Times New Roman" pitchFamily="18" charset="0"/>
            </a:endParaRPr>
          </a:p>
          <a:p>
            <a:pPr marL="358775" lvl="1" indent="-176213">
              <a:buFont typeface="Times New Roman" pitchFamily="18" charset="0"/>
              <a:buChar char="-"/>
            </a:pPr>
            <a:endParaRPr lang="en-US" altLang="zh-CN" sz="1050" dirty="0">
              <a:latin typeface="Univers Condensed" panose="020B0506020202050204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64" y="9345488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2 of 2</a:t>
            </a:r>
          </a:p>
        </p:txBody>
      </p:sp>
    </p:spTree>
    <p:extLst>
      <p:ext uri="{BB962C8B-B14F-4D97-AF65-F5344CB8AC3E}">
        <p14:creationId xmlns:p14="http://schemas.microsoft.com/office/powerpoint/2010/main" val="266008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972</Words>
  <Application>Microsoft Office PowerPoint</Application>
  <PresentationFormat>A4 纸张(210x297 毫米)</PresentationFormat>
  <Paragraphs>73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仿宋</vt:lpstr>
      <vt:lpstr>华文仿宋</vt:lpstr>
      <vt:lpstr>微软雅黑</vt:lpstr>
      <vt:lpstr>Arial</vt:lpstr>
      <vt:lpstr>Calibri</vt:lpstr>
      <vt:lpstr>Times New Roman</vt:lpstr>
      <vt:lpstr>Univers Condensed</vt:lpstr>
      <vt:lpstr>Wingdings</vt:lpstr>
      <vt:lpstr>Office Theme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KangKang Yin</dc:creator>
  <cp:lastModifiedBy>T193409</cp:lastModifiedBy>
  <cp:revision>297</cp:revision>
  <dcterms:created xsi:type="dcterms:W3CDTF">2010-11-24T02:02:31Z</dcterms:created>
  <dcterms:modified xsi:type="dcterms:W3CDTF">2024-08-09T06:56:35Z</dcterms:modified>
</cp:coreProperties>
</file>