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7" autoAdjust="0"/>
    <p:restoredTop sz="90385" autoAdjust="0"/>
  </p:normalViewPr>
  <p:slideViewPr>
    <p:cSldViewPr>
      <p:cViewPr varScale="1">
        <p:scale>
          <a:sx n="105" d="100"/>
          <a:sy n="105" d="100"/>
        </p:scale>
        <p:origin x="4410" y="10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F194-2A20-4EAA-98C2-EB73D9B9828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lifelee81@msn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664" y="272480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 Black" pitchFamily="34" charset="0"/>
                <a:cs typeface="Times New Roman" pitchFamily="18" charset="0"/>
              </a:rPr>
              <a:t>Hongwei</a:t>
            </a:r>
            <a:r>
              <a:rPr lang="en-US" b="1" dirty="0">
                <a:latin typeface="Arial Black" pitchFamily="34" charset="0"/>
                <a:cs typeface="Times New Roman" pitchFamily="18" charset="0"/>
              </a:rPr>
              <a:t> Li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664" y="704528"/>
            <a:ext cx="5976664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Mobile:</a:t>
            </a:r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 (086) 181-0189-9296                               </a:t>
            </a:r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Email: </a:t>
            </a:r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  <a:hlinkClick r:id="rId2"/>
              </a:rPr>
              <a:t>blifelee81@msn.com</a:t>
            </a:r>
            <a:endParaRPr lang="en-US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endParaRPr lang="en-US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I used to do lots of graphics and now get interested in GPU computing, i.e., </a:t>
            </a:r>
            <a:r>
              <a:rPr lang="en-US" sz="1050" b="1" dirty="0" err="1">
                <a:latin typeface="Univers Condensed" panose="020B0506020202050204" pitchFamily="34" charset="0"/>
                <a:cs typeface="Times New Roman" pitchFamily="18" charset="0"/>
              </a:rPr>
              <a:t>llm</a:t>
            </a:r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.</a:t>
            </a:r>
          </a:p>
          <a:p>
            <a:endParaRPr lang="en-US" sz="1400" dirty="0">
              <a:latin typeface="Univers Condensed" panose="020B0506020202050204" pitchFamily="34" charset="0"/>
            </a:endParaRPr>
          </a:p>
          <a:p>
            <a:r>
              <a:rPr lang="en-US" sz="1400" b="1" dirty="0">
                <a:latin typeface="Univers Condensed" panose="020B0506020202050204" pitchFamily="34" charset="0"/>
                <a:cs typeface="Times New Roman" pitchFamily="18" charset="0"/>
              </a:rPr>
              <a:t>Education and Academia</a:t>
            </a: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Sep. 2010 – April 2011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Postdoc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(joint project), Department of Electrical &amp; Computer Engineering, NUS, Singapore &amp; Internet Graphics Group, Microsoft Research Asia (MSRA), Beijing, China</a:t>
            </a:r>
          </a:p>
          <a:p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Aug. 2006 - Aug. 2010</a:t>
            </a:r>
          </a:p>
          <a:p>
            <a:pPr marL="179388" indent="-179388"/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PhD</a:t>
            </a:r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, Computer Science and Engineering, Hong Kong University of Sci. and Tech. (HKUST), Hong Kong</a:t>
            </a:r>
          </a:p>
          <a:p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Sep.2004 – June 2006</a:t>
            </a:r>
          </a:p>
          <a:p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Master</a:t>
            </a:r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, Computer Science and Engineering, Zhejiang University, P. R. China</a:t>
            </a:r>
          </a:p>
          <a:p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Sep. 2000 - June 2004</a:t>
            </a:r>
          </a:p>
          <a:p>
            <a:r>
              <a:rPr lang="en-US" sz="1050" b="1" dirty="0">
                <a:latin typeface="Univers Condensed" panose="020B0506020202050204" pitchFamily="34" charset="0"/>
                <a:cs typeface="Times New Roman" pitchFamily="18" charset="0"/>
              </a:rPr>
              <a:t>B.E.</a:t>
            </a:r>
            <a:r>
              <a:rPr lang="en-US" sz="1050" dirty="0">
                <a:latin typeface="Univers Condensed" panose="020B0506020202050204" pitchFamily="34" charset="0"/>
                <a:cs typeface="Times New Roman" pitchFamily="18" charset="0"/>
              </a:rPr>
              <a:t>, Computer Science and Engineering, Zhejiang University, P. R. China</a:t>
            </a:r>
          </a:p>
          <a:p>
            <a:pPr marL="179388" indent="-179388">
              <a:buFont typeface="Wingdings" pitchFamily="2" charset="2"/>
              <a:buChar char="§"/>
            </a:pPr>
            <a:endParaRPr lang="en-US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400" b="1" dirty="0">
                <a:latin typeface="Univers Condensed" panose="020B0506020202050204" pitchFamily="34" charset="0"/>
                <a:cs typeface="Times New Roman" pitchFamily="18" charset="0"/>
              </a:rPr>
              <a:t>Work Experience</a:t>
            </a: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June. 2021– Now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Technical Expert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TEG, Tencent, Shanghai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Build a cloud rendering engine and a 10+ people team. We did GPU-driven cluster based pipeline, virtual shadow map, node based material system, an authoring workflow based on Blender and etc.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Build a runtime for cloud Android game. It stays above GPU hardware, and provides a handful of optimizations, e.g., frame interpolation,  batching, offloading rendering to mobile and etc.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Start moving to LLM; know how to build a minimal infer engine (llama2); trained small models; did an</a:t>
            </a:r>
            <a:r>
              <a:rPr lang="zh-CN" altLang="en-US" sz="1050" dirty="0">
                <a:latin typeface="Univers Condensed" panose="020B0506020202050204" pitchFamily="34" charset="0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AIGC</a:t>
            </a:r>
            <a:r>
              <a:rPr lang="zh-CN" altLang="en-US" sz="1050" dirty="0">
                <a:latin typeface="Univers Condensed" panose="020B0506020202050204" pitchFamily="34" charset="0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project for gaming dev, using DDPM to create concept arts, milvus to search model database.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June. 2019– June 2021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Technical Expert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Central Software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Institue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Huawei, Shanghai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The chief architect of Huawei Phoenix Graphics Engine, the author of Huawei software ray tracing core, and led the development of several rendering techniques in Huawei HMS kit.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Wrote a middleware called es2vk which transcodes GLES to Vulkan API at runtime and kicked in some multi-threading tricks to make it run super fast. 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Dec. 2016– June 2019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CTO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Modelo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Inc, Shanghai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I built the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Modelo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BIM WebGL renderer and BIM file exchange server from ground with solo hand.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Feb. 2015 – Dec. 2016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Senior GPU Architect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Graphics Hardware Team,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Nvidia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Shanghai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GPU graphics units frontend design in GPU about performance. The maintainer of VPC module. The work include several features in current generation of Nvidia GPU, i.e., Volta.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Apri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2013 – Feb. 2015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Member of Technical Staff,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Graphics Technology Initiatives, Advanced Micro Devices(Shanghai)Co. Ltd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Research real-time graphics rendering, e.g., grass, hair and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upsampling</a:t>
            </a: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Apri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2012 – May 2013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Manager,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Rightware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Oy, Shanghai, China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Lead developer of local customer projects using Kanzi, including Lenovo,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Gionee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Desay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and etc.</a:t>
            </a:r>
          </a:p>
          <a:p>
            <a:pPr marL="0" lvl="1"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Apri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2011 – March 2012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Senior Engineer,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Software Team, Advanced Micro Devices(Shanghai)Co. Ltd</a:t>
            </a:r>
          </a:p>
          <a:p>
            <a:pPr marL="182563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OpenGL and WebGL driver optimization and bug fixing, like picking and fast copy path.</a:t>
            </a:r>
          </a:p>
          <a:p>
            <a:pPr marL="0" lvl="1"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64" y="9273480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1 of 2</a:t>
            </a:r>
          </a:p>
        </p:txBody>
      </p:sp>
    </p:spTree>
    <p:extLst>
      <p:ext uri="{BB962C8B-B14F-4D97-AF65-F5344CB8AC3E}">
        <p14:creationId xmlns:p14="http://schemas.microsoft.com/office/powerpoint/2010/main" val="225549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664" y="488504"/>
            <a:ext cx="5976664" cy="624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Univers Condensed" panose="020B0506020202050204" pitchFamily="34" charset="0"/>
                <a:cs typeface="Times New Roman" pitchFamily="18" charset="0"/>
              </a:rPr>
              <a:t>Publications &amp; Patents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Li, </a:t>
            </a:r>
            <a:r>
              <a:rPr lang="zh-CN" altLang="en-US" sz="105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一种三维模型的快速渲染及</a:t>
            </a:r>
            <a:r>
              <a:rPr lang="en-US" altLang="zh-CN" sz="105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CAD</a:t>
            </a:r>
            <a:r>
              <a:rPr lang="zh-CN" altLang="en-US" sz="105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信息查询的系统和方法</a:t>
            </a:r>
            <a:r>
              <a:rPr lang="zh-CN" altLang="en-US" sz="1050" dirty="0">
                <a:latin typeface="Univers Condensed" panose="020B0506020202050204" pitchFamily="34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ea typeface="微软雅黑" panose="020B0503020204020204" pitchFamily="34" charset="-122"/>
                <a:cs typeface="Times New Roman" pitchFamily="18" charset="0"/>
              </a:rPr>
              <a:t>, CN107918665B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发明专利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 2021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Dongsoo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Han and 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 ,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Grass rendering and simulation with LOD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GPU Pro 6, A K Peters, 2015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Zengzhi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Fan, </a:t>
            </a:r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Karl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Hillesland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and Bin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Shen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Simualte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and Render Millions of Grass Blades, </a:t>
            </a: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ACM SIGGRAPH Interactive 3D Graphics and Games (I3D), 2015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Li-Yi Wei, Pedro V. Sander and Chi-Wing Fu. A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nisotropic blue noise sampling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To appear at ACM Transactions on Graphics (TOG), (ACM SIGGRAPH Asia 2010), Dec 2010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Diego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Nehab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Li-Yi Wei, Pedro V. Sander and Chi-Wing Fu.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Fast Capacity Constrained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Voronoi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Tessellation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Poster, ACM The ACM SIGGRAPH Symposium on Interactive 3D Graphics and Games (I3D), Feb.2010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Kui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-Yip Lo, Chi-Wing Fu and </a:t>
            </a:r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3D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Polyomino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Puzzle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ACM Transactions on Graphics (TOG), (ACM SIGGRAPH Asia 2009), Vol.28, no. 5, 2009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Li-Yi Wei, Pedro V. Sander and Chi-Wing Fu.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Anisotropic Poisson disk sampling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HKUST Report,</a:t>
            </a:r>
            <a:r>
              <a:rPr lang="zh-CN" altLang="en-US" sz="1050" dirty="0">
                <a:latin typeface="Univers Condensed" panose="020B0506020202050204" pitchFamily="34" charset="0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HKUST-CS-09-02, April 2009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Chi-Wing Fu and Andrew J. Hanson.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Visualizing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Multiwavelength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Astrophysical Data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In IEEE Transactions on Visualization and Computer Graphics (TVCG),  (Proceedings of IEEE Visualization 2008), vol.14, No.6, pp. 1555-1562, Nov 2008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Kui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-Yip Lo, Chi-Wing Fu, and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Mang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-Kang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Lenung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Dual Poisson-Disk Tiling: An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Ecient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Method for Distributing Features on Arbitrary Surfaces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In IEEE Transactions on Visualization and Computer Graphics (TVCG),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Vol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14, No.5, pp. 982-998, 2008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Chi-Wing Fu,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Yinggang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Li, and Andrew J. Hanson.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Visualizing Large-Scale Uncertainty in Astrophysical Data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In IEEE Transactions on Visualization and Computer Graphics (TVCG), (Proceedings of IEEE Visualization 2007), Vol.13, No.6, pp.1640-1647, Nov, 2007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Kui-Yip Lo, 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Chi-Wing Fu, and Tien-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Tsin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Wong.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Interactive Reaction-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Diusion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on Surface Tiles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In Pacific Graphics 2007, oral paper, Maul, Hawaii, pp. 65-74, Nov. 2007.</a:t>
            </a:r>
          </a:p>
          <a:p>
            <a:endParaRPr lang="en-US" altLang="zh-CN" sz="90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endParaRPr lang="en-US" altLang="zh-CN" sz="90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pPr marL="358775" lvl="1" indent="-176213">
              <a:buFont typeface="Times New Roman" pitchFamily="18" charset="0"/>
              <a:buChar char="-"/>
            </a:pP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64" y="934548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2 of 2</a:t>
            </a:r>
          </a:p>
        </p:txBody>
      </p:sp>
    </p:spTree>
    <p:extLst>
      <p:ext uri="{BB962C8B-B14F-4D97-AF65-F5344CB8AC3E}">
        <p14:creationId xmlns:p14="http://schemas.microsoft.com/office/powerpoint/2010/main" val="266008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957</Words>
  <Application>Microsoft Office PowerPoint</Application>
  <PresentationFormat>A4 纸张(210x297 毫米)</PresentationFormat>
  <Paragraphs>72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Arial</vt:lpstr>
      <vt:lpstr>Arial Black</vt:lpstr>
      <vt:lpstr>Calibri</vt:lpstr>
      <vt:lpstr>Times New Roman</vt:lpstr>
      <vt:lpstr>Univers Condensed</vt:lpstr>
      <vt:lpstr>Wingdings</vt:lpstr>
      <vt:lpstr>Office Theme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KangKang Yin</dc:creator>
  <cp:lastModifiedBy>T193409</cp:lastModifiedBy>
  <cp:revision>289</cp:revision>
  <dcterms:created xsi:type="dcterms:W3CDTF">2010-11-24T02:02:31Z</dcterms:created>
  <dcterms:modified xsi:type="dcterms:W3CDTF">2024-07-30T07:30:16Z</dcterms:modified>
</cp:coreProperties>
</file>