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295" r:id="rId3"/>
    <p:sldId id="258" r:id="rId4"/>
    <p:sldId id="320" r:id="rId5"/>
    <p:sldId id="321" r:id="rId6"/>
    <p:sldId id="322" r:id="rId7"/>
    <p:sldId id="259" r:id="rId8"/>
    <p:sldId id="260" r:id="rId9"/>
    <p:sldId id="263" r:id="rId10"/>
    <p:sldId id="329" r:id="rId11"/>
    <p:sldId id="331" r:id="rId12"/>
    <p:sldId id="330" r:id="rId13"/>
    <p:sldId id="262" r:id="rId14"/>
    <p:sldId id="296" r:id="rId15"/>
    <p:sldId id="267" r:id="rId16"/>
    <p:sldId id="269" r:id="rId17"/>
    <p:sldId id="270" r:id="rId18"/>
    <p:sldId id="300" r:id="rId19"/>
    <p:sldId id="264" r:id="rId20"/>
    <p:sldId id="301" r:id="rId21"/>
    <p:sldId id="273" r:id="rId22"/>
    <p:sldId id="323" r:id="rId23"/>
    <p:sldId id="299" r:id="rId24"/>
    <p:sldId id="274" r:id="rId25"/>
    <p:sldId id="276" r:id="rId26"/>
    <p:sldId id="277" r:id="rId27"/>
    <p:sldId id="328" r:id="rId28"/>
    <p:sldId id="324" r:id="rId29"/>
    <p:sldId id="325" r:id="rId30"/>
    <p:sldId id="279" r:id="rId31"/>
    <p:sldId id="326" r:id="rId32"/>
    <p:sldId id="339" r:id="rId33"/>
    <p:sldId id="327" r:id="rId34"/>
    <p:sldId id="280" r:id="rId35"/>
    <p:sldId id="282" r:id="rId36"/>
    <p:sldId id="281" r:id="rId37"/>
    <p:sldId id="283" r:id="rId38"/>
    <p:sldId id="284" r:id="rId39"/>
    <p:sldId id="285" r:id="rId40"/>
    <p:sldId id="286" r:id="rId41"/>
    <p:sldId id="287" r:id="rId42"/>
    <p:sldId id="288" r:id="rId43"/>
    <p:sldId id="290" r:id="rId44"/>
    <p:sldId id="307" r:id="rId45"/>
    <p:sldId id="308" r:id="rId46"/>
    <p:sldId id="309" r:id="rId47"/>
    <p:sldId id="310" r:id="rId48"/>
    <p:sldId id="311" r:id="rId49"/>
    <p:sldId id="312" r:id="rId50"/>
    <p:sldId id="306" r:id="rId51"/>
    <p:sldId id="313" r:id="rId52"/>
    <p:sldId id="314" r:id="rId53"/>
    <p:sldId id="319" r:id="rId54"/>
    <p:sldId id="336" r:id="rId55"/>
    <p:sldId id="337" r:id="rId56"/>
    <p:sldId id="334" r:id="rId57"/>
    <p:sldId id="338" r:id="rId58"/>
    <p:sldId id="333" r:id="rId59"/>
    <p:sldId id="340" r:id="rId60"/>
    <p:sldId id="291" r:id="rId61"/>
    <p:sldId id="292" r:id="rId62"/>
    <p:sldId id="293" r:id="rId63"/>
    <p:sldId id="294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FFFFCC"/>
    <a:srgbClr val="2F559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80150" autoAdjust="0"/>
  </p:normalViewPr>
  <p:slideViewPr>
    <p:cSldViewPr snapToGrid="0" showGuides="1">
      <p:cViewPr varScale="1">
        <p:scale>
          <a:sx n="129" d="100"/>
          <a:sy n="129" d="100"/>
        </p:scale>
        <p:origin x="1156" y="92"/>
      </p:cViewPr>
      <p:guideLst>
        <p:guide orient="horz" pos="2409"/>
        <p:guide pos="3863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31AA5-25F2-4743-9EFF-0F25C6B66494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A50C4-2960-4DFE-88E1-67FD491D9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69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56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021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40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85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23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24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21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3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4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23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39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34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01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18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04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08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00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09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44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8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12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544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chemeClr val="tx1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50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chemeClr val="tx1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947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chemeClr val="tx1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47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0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77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02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49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397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78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AB31C80F-294A-48AA-861B-8D826A9A5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-25000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288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597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537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1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3448FD0-C71F-42C4-B5A3-18EBF68AD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144852A1-9914-4471-8E2F-158FA7DD3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CDA2017-6E72-403C-98F8-64AD9BC55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2373485-8B29-4757-9E0B-593901FEF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EF4D040F-A33E-4E26-872C-7836018E1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2683910-746A-40A6-93E4-A89AB9B08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ACEF6A64-A3AC-4D2D-B347-8C5BF1D87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F1AF067-E6EC-49A0-8A2A-DC6CD5AAC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2B440938-B595-4A9A-8F42-58028D16D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340C6E3F-D0E8-482F-9340-88CF1F0FA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81F92A3-E1C9-4FC5-8DE4-88AA13C7C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81F92A3-E1C9-4FC5-8DE4-88AA13C7C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5207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81F92A3-E1C9-4FC5-8DE4-88AA13C7C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42340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81F92A3-E1C9-4FC5-8DE4-88AA13C7C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2895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81F92A3-E1C9-4FC5-8DE4-88AA13C7C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538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581F92A3-E1C9-4FC5-8DE4-88AA13C7C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6454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1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626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015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1367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179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9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7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27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A50C4-2960-4DFE-88E1-67FD491D92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3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2C559-AAB2-42B8-A31B-8AD9F672F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524600-BB99-4565-97D1-08947B45F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BC425-5877-40B6-B160-953B7316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58161-241D-405C-B310-22DD4343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StingySketch: A Sketch Framework for Accurate and Fast Frequency Estimation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72DB-C49E-44E7-ADD1-36085341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83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2A102-B9CE-4FA7-BE4B-83194006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D02473-6ED5-4644-A845-620EE70BE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DD323A-EEA4-4679-801A-9CF9B09AD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7AAB3-562E-40A9-AA38-40B75A60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DA0DF-796C-4790-BB42-6597DC6A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StingySketch: A Sketch Framework for Accurate and Fast Frequency Estimation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E5FC6-142A-452F-95E5-CD0FABC1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0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1AFD8-D82B-4D22-9049-8E668016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9DCA1-2BF1-491E-80B8-7B81EDCF8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6B208-8DAD-46EF-87B6-92ED2033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BDAEC-0219-47FD-B58F-CA6DE1CE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StingySketch: A Sketch Framework for Accurate and Fast Frequency Estimation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14892-901E-4401-99DB-644CAF88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08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D0CC44-28CF-4D7B-A38B-F3B099399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AEFCB1-A3B9-412C-A2FB-5E0D2419B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C737E-07EC-4515-8A45-F0DA9285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4D15E-48C6-4FF2-87BA-2BBC4246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StingySketch: A Sketch Framework for Accurate and Fast Frequency Estimation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8963A-0689-4204-BABE-4B035E83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5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AD78299-EA78-4359-A761-788C5773E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768" y="663975"/>
            <a:ext cx="812064" cy="812064"/>
          </a:xfrm>
          <a:prstGeom prst="rect">
            <a:avLst/>
          </a:prstGeom>
        </p:spPr>
      </p:pic>
      <p:sp>
        <p:nvSpPr>
          <p:cNvPr id="9" name="页脚占位符 3">
            <a:extLst>
              <a:ext uri="{FF2B5EF4-FFF2-40B4-BE49-F238E27FC236}">
                <a16:creationId xmlns:a16="http://schemas.microsoft.com/office/drawing/2014/main" id="{14A54707-44C9-4FE9-943A-4B695763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StingySketch: A Sketch Framework for Accurate and Fast Frequency Estimation</a:t>
            </a:r>
            <a:endParaRPr lang="zh-CN" altLang="en-US"/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B94FD906-22ED-4837-93DB-C13EDA29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1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AD78299-EA78-4359-A761-788C5773E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768" y="663975"/>
            <a:ext cx="812064" cy="8120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9C9871-530D-422A-A5DD-3DCB11184822}"/>
              </a:ext>
            </a:extLst>
          </p:cNvPr>
          <p:cNvSpPr txBox="1"/>
          <p:nvPr userDrawn="1"/>
        </p:nvSpPr>
        <p:spPr>
          <a:xfrm>
            <a:off x="0" y="3971"/>
            <a:ext cx="12192000" cy="369332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48</a:t>
            </a:r>
            <a:r>
              <a:rPr lang="en-US" altLang="zh-CN" sz="1800" b="1" baseline="30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altLang="zh-CN" sz="1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 International Conference on Very Large Databases </a:t>
            </a:r>
            <a:r>
              <a:rPr lang="en-US" altLang="zh-CN" sz="1800" b="1" i="0" kern="12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Sydney, Australia (and hybrid) - September 05-09, 2022.</a:t>
            </a:r>
            <a:endParaRPr lang="en-US" altLang="zh-CN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页脚占位符 3">
            <a:extLst>
              <a:ext uri="{FF2B5EF4-FFF2-40B4-BE49-F238E27FC236}">
                <a16:creationId xmlns:a16="http://schemas.microsoft.com/office/drawing/2014/main" id="{14A54707-44C9-4FE9-943A-4B695763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/>
              <a:t>StingySketch: A Sketch Framework for Accurate and Fast Frequency Estimation</a:t>
            </a:r>
            <a:endParaRPr lang="zh-CN" altLang="en-US"/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B94FD906-22ED-4837-93DB-C13EDA29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CC96C-076C-4906-883F-2EC6FE4F4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65CF5-59C9-4676-93A8-65D828F2E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743DD-5D96-43EF-BEAF-26104C49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D289D-F99E-432B-8E27-2131DE38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StingySketch: A Sketch Framework for Accurate and Fast Frequency Estimation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F8635-A3AC-490C-BBC8-B9C5EBC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6C524-E652-495A-B3CE-040DD523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C77C0-2078-445A-A01B-AB3DB8D06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03F0D-A516-44FE-B864-F2202F4A9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D7AAD-CC7A-4913-AFF1-0D923860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37823-9139-483F-9D98-BCDE9ED3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StingySketch: A Sketch Framework for Accurate and Fast Frequency Estimation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DDEB9-A09E-4122-98DD-754EA43B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6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474B3-5E4B-486A-A3E4-48E7D30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B42C1-123C-4CAD-BD91-7FC03A77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C9D499-F80C-4C29-ADE3-103D5D54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4CC6DF-5F06-42A0-AF63-58C8A240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218182-6B63-4546-8470-36D7DF3A8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D8FB0-03B6-4648-9DFA-29BFED72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CB9047-8E62-4987-B98B-E75E38C5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StingySketch: A Sketch Framework for Accurate and Fast Frequency Estimation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56F318-10BB-4F35-8C0D-485758AC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3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C37AA-A264-412E-B7A2-39851362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8C469C-36F2-4A84-86DF-40CB241A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1948FF-F414-4744-81EB-41320B20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StingySketch: A Sketch Framework for Accurate and Fast Frequency Estimation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A9CAB4-7F1E-46DF-B348-CACAAF06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2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BAFE8D-D096-4BB6-8077-2E8DAEB4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AFEBA3-2913-4876-BD8C-8B340252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StingySketch: A Sketch Framework for Accurate and Fast Frequency Estimation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50B32D-E814-46D2-84D2-0E874467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01CA9-5DAB-442A-8CA4-9009C503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5CCC3-E585-441E-A8C2-5CAB969D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EACC2-D193-49B0-B777-DD0F36935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F92C1-CBE2-45EE-81B1-FE2413B7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045FB-C564-4E50-AA3F-1094705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StingySketch: A Sketch Framework for Accurate and Fast Frequency Estimation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0A650-6AA8-4DE4-93E2-90DE527D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811CF5-2777-4A98-8714-ADD7DE38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FF9CB-2009-445A-844F-1B8754B15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173BB-4341-4E05-9E86-F96C52302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AD25D-CC30-41E8-BFDC-64EB1B6E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StingySketch: A Sketch Framework for Accurate and Fast Frequency Estimation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94AE9-9439-47E7-8BB6-117BB1445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B4E6-92E8-4ECB-9D9C-4BBC5B3C70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9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ida.org/data/overview/" TargetMode="External"/><Relationship Id="rId5" Type="http://schemas.openxmlformats.org/officeDocument/2006/relationships/hyperlink" Target="http://fimi.ua.ac.be/data/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Relationship Id="rId9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8.png"/><Relationship Id="rId1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13.png"/><Relationship Id="rId3" Type="http://schemas.openxmlformats.org/officeDocument/2006/relationships/image" Target="../media/image1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8.png"/><Relationship Id="rId19" Type="http://schemas.openxmlformats.org/officeDocument/2006/relationships/image" Target="../media/image14.png"/><Relationship Id="rId1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13.png"/><Relationship Id="rId3" Type="http://schemas.openxmlformats.org/officeDocument/2006/relationships/image" Target="../media/image16.png"/><Relationship Id="rId21" Type="http://schemas.openxmlformats.org/officeDocument/2006/relationships/image" Target="../media/image5.sv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15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8.png"/><Relationship Id="rId19" Type="http://schemas.openxmlformats.org/officeDocument/2006/relationships/image" Target="../media/image14.png"/><Relationship Id="rId1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ngySketch/Stingy-Sketch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1CAFC7-B56C-43A8-8577-853F9048A96F}"/>
              </a:ext>
            </a:extLst>
          </p:cNvPr>
          <p:cNvSpPr/>
          <p:nvPr/>
        </p:nvSpPr>
        <p:spPr>
          <a:xfrm>
            <a:off x="-158919" y="1320792"/>
            <a:ext cx="125098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Sketch:</a:t>
            </a:r>
          </a:p>
          <a:p>
            <a:pPr algn="ctr"/>
            <a:r>
              <a:rPr lang="en-US" altLang="zh-CN" sz="32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A Sketch Framework for Accurate and Fast Frequency Estimation</a:t>
            </a:r>
            <a:endParaRPr lang="zh-CN" altLang="en-US" sz="3200" b="1" dirty="0">
              <a:solidFill>
                <a:schemeClr val="accent1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5025F1A-BEA7-4DCE-82D7-40978EFBEF87}"/>
              </a:ext>
            </a:extLst>
          </p:cNvPr>
          <p:cNvSpPr txBox="1">
            <a:spLocks/>
          </p:cNvSpPr>
          <p:nvPr/>
        </p:nvSpPr>
        <p:spPr>
          <a:xfrm>
            <a:off x="1623800" y="4079468"/>
            <a:ext cx="9144000" cy="187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kumimoji="1" lang="zh-CN" altLang="en-US" sz="2400" dirty="0">
              <a:latin typeface="Heelvetica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DDD353-032C-4461-9368-8213C5BA4F16}"/>
              </a:ext>
            </a:extLst>
          </p:cNvPr>
          <p:cNvSpPr/>
          <p:nvPr/>
        </p:nvSpPr>
        <p:spPr>
          <a:xfrm>
            <a:off x="1741136" y="3648581"/>
            <a:ext cx="8709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Qizhi Chen</a:t>
            </a:r>
          </a:p>
          <a:p>
            <a:pPr algn="ctr"/>
            <a:endParaRPr kumimoji="1" lang="en-US" altLang="zh-CN" sz="2400" b="1" dirty="0">
              <a:solidFill>
                <a:schemeClr val="accent1"/>
              </a:solidFill>
              <a:latin typeface="Heelvetica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Joint work with: Haoyu Li, </a:t>
            </a:r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Helvetica" panose="020B0604020202020204" pitchFamily="34" charset="0"/>
              </a:rPr>
              <a:t>Yixin</a:t>
            </a:r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 Zhang, Tong Yang, Bin Cui</a:t>
            </a:r>
          </a:p>
          <a:p>
            <a:pPr algn="ctr"/>
            <a:endParaRPr kumimoji="1" lang="en-US" altLang="zh-CN" sz="2400" dirty="0">
              <a:solidFill>
                <a:schemeClr val="accent1"/>
              </a:solidFill>
              <a:latin typeface="Heelvetica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Peking University,</a:t>
            </a:r>
            <a:r>
              <a:rPr kumimoji="1" lang="zh-CN" altLang="en-US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China</a:t>
            </a:r>
          </a:p>
          <a:p>
            <a:pPr algn="ctr"/>
            <a:endParaRPr kumimoji="1" lang="zh-CN" altLang="en-US" sz="2400" dirty="0">
              <a:solidFill>
                <a:schemeClr val="accent1"/>
              </a:solidFill>
              <a:latin typeface="Heelvetica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5FC407CD-B2CC-4225-A0B0-CB3C1651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AD2774F-E113-4D1B-8A2B-6F4D3921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1</a:t>
            </a:fld>
            <a:endParaRPr lang="zh-CN" altLang="en-US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6893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10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4612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B32CC7-5658-48C6-962F-B4FAB025472B}"/>
              </a:ext>
            </a:extLst>
          </p:cNvPr>
          <p:cNvSpPr/>
          <p:nvPr/>
        </p:nvSpPr>
        <p:spPr>
          <a:xfrm>
            <a:off x="8897207" y="1962814"/>
            <a:ext cx="2414106" cy="2755157"/>
          </a:xfrm>
          <a:prstGeom prst="rect">
            <a:avLst/>
          </a:prstGeom>
          <a:solidFill>
            <a:srgbClr val="990033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4B2211-145A-454A-9B80-FEC6D0A45FB1}"/>
              </a:ext>
            </a:extLst>
          </p:cNvPr>
          <p:cNvCxnSpPr>
            <a:cxnSpLocks/>
          </p:cNvCxnSpPr>
          <p:nvPr/>
        </p:nvCxnSpPr>
        <p:spPr>
          <a:xfrm>
            <a:off x="3020199" y="3861469"/>
            <a:ext cx="587700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BA8A9499-12EA-4F84-9C01-EEAA8AFA31DF}"/>
              </a:ext>
            </a:extLst>
          </p:cNvPr>
          <p:cNvSpPr txBox="1">
            <a:spLocks/>
          </p:cNvSpPr>
          <p:nvPr/>
        </p:nvSpPr>
        <p:spPr>
          <a:xfrm>
            <a:off x="5297538" y="4116323"/>
            <a:ext cx="2363508" cy="6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Data Stream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D395377F-E351-4E42-AB0D-FFC8490B7BE4}"/>
              </a:ext>
            </a:extLst>
          </p:cNvPr>
          <p:cNvSpPr txBox="1">
            <a:spLocks/>
          </p:cNvSpPr>
          <p:nvPr/>
        </p:nvSpPr>
        <p:spPr>
          <a:xfrm>
            <a:off x="3447061" y="2513756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Item(s)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542A45-487D-40DE-B351-ABF3FEB93A2F}"/>
              </a:ext>
            </a:extLst>
          </p:cNvPr>
          <p:cNvCxnSpPr>
            <a:cxnSpLocks/>
          </p:cNvCxnSpPr>
          <p:nvPr/>
        </p:nvCxnSpPr>
        <p:spPr>
          <a:xfrm flipH="1">
            <a:off x="3447061" y="2898501"/>
            <a:ext cx="339618" cy="19211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8074B4D2-94AE-42A7-B613-A53AC997BF66}"/>
              </a:ext>
            </a:extLst>
          </p:cNvPr>
          <p:cNvSpPr txBox="1">
            <a:spLocks/>
          </p:cNvSpPr>
          <p:nvPr/>
        </p:nvSpPr>
        <p:spPr>
          <a:xfrm>
            <a:off x="6477583" y="2692144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Upcoming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F6F29042-7433-47DF-9AC8-9CCD6C7C9A18}"/>
              </a:ext>
            </a:extLst>
          </p:cNvPr>
          <p:cNvSpPr txBox="1">
            <a:spLocks/>
          </p:cNvSpPr>
          <p:nvPr/>
        </p:nvSpPr>
        <p:spPr>
          <a:xfrm>
            <a:off x="8115955" y="2719838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</a:t>
            </a: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0CCAAC71-A820-47CC-B1C0-EAEAEE15D324}"/>
              </a:ext>
            </a:extLst>
          </p:cNvPr>
          <p:cNvSpPr txBox="1">
            <a:spLocks/>
          </p:cNvSpPr>
          <p:nvPr/>
        </p:nvSpPr>
        <p:spPr>
          <a:xfrm>
            <a:off x="9674726" y="2736827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 come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B2681AA-C2C9-49BA-9723-5772151795B6}"/>
              </a:ext>
            </a:extLst>
          </p:cNvPr>
          <p:cNvCxnSpPr>
            <a:cxnSpLocks/>
          </p:cNvCxnSpPr>
          <p:nvPr/>
        </p:nvCxnSpPr>
        <p:spPr>
          <a:xfrm>
            <a:off x="8897207" y="3861469"/>
            <a:ext cx="24606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7B44C9-16CE-4040-B9F7-098B9551BB78}"/>
              </a:ext>
            </a:extLst>
          </p:cNvPr>
          <p:cNvCxnSpPr>
            <a:cxnSpLocks/>
          </p:cNvCxnSpPr>
          <p:nvPr/>
        </p:nvCxnSpPr>
        <p:spPr>
          <a:xfrm>
            <a:off x="8897207" y="1429467"/>
            <a:ext cx="1" cy="44463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AC9041F-AD89-482C-81CC-E82826991671}"/>
              </a:ext>
            </a:extLst>
          </p:cNvPr>
          <p:cNvGrpSpPr/>
          <p:nvPr/>
        </p:nvGrpSpPr>
        <p:grpSpPr>
          <a:xfrm>
            <a:off x="3020199" y="3182226"/>
            <a:ext cx="9284201" cy="373210"/>
            <a:chOff x="1593512" y="3182226"/>
            <a:chExt cx="9284201" cy="37321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5B28F4-C3C5-4B9F-B415-D1DAB11A1E7A}"/>
                </a:ext>
              </a:extLst>
            </p:cNvPr>
            <p:cNvSpPr/>
            <p:nvPr/>
          </p:nvSpPr>
          <p:spPr>
            <a:xfrm>
              <a:off x="159351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6B1F15E-D9C5-4A5C-8FAC-79E56F68845C}"/>
                </a:ext>
              </a:extLst>
            </p:cNvPr>
            <p:cNvSpPr/>
            <p:nvPr/>
          </p:nvSpPr>
          <p:spPr>
            <a:xfrm>
              <a:off x="207744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46C73E0-BA6B-4925-895D-A31E7DD98B01}"/>
                </a:ext>
              </a:extLst>
            </p:cNvPr>
            <p:cNvSpPr/>
            <p:nvPr/>
          </p:nvSpPr>
          <p:spPr>
            <a:xfrm>
              <a:off x="256137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D724C28-20A2-4D8F-B42D-FE3B517F4594}"/>
                </a:ext>
              </a:extLst>
            </p:cNvPr>
            <p:cNvSpPr/>
            <p:nvPr/>
          </p:nvSpPr>
          <p:spPr>
            <a:xfrm>
              <a:off x="304281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D2324E1-0280-4F09-90F9-B8EABD8FF29D}"/>
                </a:ext>
              </a:extLst>
            </p:cNvPr>
            <p:cNvSpPr/>
            <p:nvPr/>
          </p:nvSpPr>
          <p:spPr>
            <a:xfrm>
              <a:off x="352549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3B5139E-5A5C-451E-B022-9886542A90FF}"/>
                </a:ext>
              </a:extLst>
            </p:cNvPr>
            <p:cNvSpPr/>
            <p:nvPr/>
          </p:nvSpPr>
          <p:spPr>
            <a:xfrm>
              <a:off x="405171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CCD13D-3097-4D13-B2B8-4F72EC602721}"/>
                </a:ext>
              </a:extLst>
            </p:cNvPr>
            <p:cNvSpPr/>
            <p:nvPr/>
          </p:nvSpPr>
          <p:spPr>
            <a:xfrm>
              <a:off x="4535646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F97D88D-02D9-4AFD-9A19-DD22E813C6D4}"/>
                </a:ext>
              </a:extLst>
            </p:cNvPr>
            <p:cNvSpPr/>
            <p:nvPr/>
          </p:nvSpPr>
          <p:spPr>
            <a:xfrm>
              <a:off x="5019575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0AE19EA-B4CF-4316-9AAB-832C13B1E615}"/>
                </a:ext>
              </a:extLst>
            </p:cNvPr>
            <p:cNvSpPr/>
            <p:nvPr/>
          </p:nvSpPr>
          <p:spPr>
            <a:xfrm>
              <a:off x="550350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3ECF73E-5A4A-457D-A6A4-9BA31AD0BBE9}"/>
                </a:ext>
              </a:extLst>
            </p:cNvPr>
            <p:cNvSpPr/>
            <p:nvPr/>
          </p:nvSpPr>
          <p:spPr>
            <a:xfrm>
              <a:off x="598494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9CC5E13-97B1-454F-8427-FAB811B127F9}"/>
                </a:ext>
              </a:extLst>
            </p:cNvPr>
            <p:cNvSpPr/>
            <p:nvPr/>
          </p:nvSpPr>
          <p:spPr>
            <a:xfrm>
              <a:off x="646762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1C65D87-1BED-4AFC-9947-444E1FB320E2}"/>
                </a:ext>
              </a:extLst>
            </p:cNvPr>
            <p:cNvSpPr/>
            <p:nvPr/>
          </p:nvSpPr>
          <p:spPr>
            <a:xfrm>
              <a:off x="699385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8E582F8-4F74-451E-BE41-255B2182BA4A}"/>
                </a:ext>
              </a:extLst>
            </p:cNvPr>
            <p:cNvSpPr/>
            <p:nvPr/>
          </p:nvSpPr>
          <p:spPr>
            <a:xfrm>
              <a:off x="7520075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3453F95-F1DF-4534-87C0-3956AB999052}"/>
                </a:ext>
              </a:extLst>
            </p:cNvPr>
            <p:cNvSpPr/>
            <p:nvPr/>
          </p:nvSpPr>
          <p:spPr>
            <a:xfrm>
              <a:off x="8004004" y="3182226"/>
              <a:ext cx="373210" cy="3732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E3726FA-0079-40B9-98B5-CCF1E88B4C64}"/>
                </a:ext>
              </a:extLst>
            </p:cNvPr>
            <p:cNvSpPr/>
            <p:nvPr/>
          </p:nvSpPr>
          <p:spPr>
            <a:xfrm>
              <a:off x="8487932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3CBDDB-F5CD-46FF-8E58-EFBC25BED131}"/>
                </a:ext>
              </a:extLst>
            </p:cNvPr>
            <p:cNvSpPr/>
            <p:nvPr/>
          </p:nvSpPr>
          <p:spPr>
            <a:xfrm>
              <a:off x="8969374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EA754B1-670D-4D62-9297-C036165E0CEE}"/>
                </a:ext>
              </a:extLst>
            </p:cNvPr>
            <p:cNvSpPr/>
            <p:nvPr/>
          </p:nvSpPr>
          <p:spPr>
            <a:xfrm>
              <a:off x="945205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5BD27C0-77E7-4E81-B896-261486126CEB}"/>
                </a:ext>
              </a:extLst>
            </p:cNvPr>
            <p:cNvSpPr/>
            <p:nvPr/>
          </p:nvSpPr>
          <p:spPr>
            <a:xfrm>
              <a:off x="997828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D692D31-6ED0-4DF7-92A7-4E879DBD9285}"/>
                </a:ext>
              </a:extLst>
            </p:cNvPr>
            <p:cNvSpPr/>
            <p:nvPr/>
          </p:nvSpPr>
          <p:spPr>
            <a:xfrm>
              <a:off x="10504503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2BDEDD-705E-406D-9E24-5EA52CCAB07E}"/>
              </a:ext>
            </a:extLst>
          </p:cNvPr>
          <p:cNvSpPr/>
          <p:nvPr/>
        </p:nvSpPr>
        <p:spPr>
          <a:xfrm>
            <a:off x="8899923" y="4849582"/>
            <a:ext cx="373210" cy="373210"/>
          </a:xfrm>
          <a:prstGeom prst="roundRect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elvetica"/>
                <a:cs typeface="Helvetica" panose="020B0604020202020204" pitchFamily="34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6B1874-9A8E-4013-8F21-684D0150BCDC}"/>
              </a:ext>
            </a:extLst>
          </p:cNvPr>
          <p:cNvSpPr/>
          <p:nvPr/>
        </p:nvSpPr>
        <p:spPr>
          <a:xfrm>
            <a:off x="9917655" y="4849582"/>
            <a:ext cx="373210" cy="373210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4</a:t>
            </a:r>
            <a:endParaRPr lang="zh-CN" altLang="en-US" dirty="0"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6F814-E540-432D-9A60-5116AFD25F57}"/>
              </a:ext>
            </a:extLst>
          </p:cNvPr>
          <p:cNvSpPr/>
          <p:nvPr/>
        </p:nvSpPr>
        <p:spPr>
          <a:xfrm>
            <a:off x="10935387" y="4872029"/>
            <a:ext cx="373210" cy="37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9467A40-475E-45D5-8E95-A3DA0C62894D}"/>
              </a:ext>
            </a:extLst>
          </p:cNvPr>
          <p:cNvSpPr txBox="1"/>
          <p:nvPr/>
        </p:nvSpPr>
        <p:spPr>
          <a:xfrm>
            <a:off x="160707" y="1756743"/>
            <a:ext cx="2883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Helvetica" panose="020B0604020202020204" pitchFamily="34" charset="0"/>
              </a:rPr>
              <a:t>High Speed </a:t>
            </a:r>
          </a:p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Helvetica" panose="020B0604020202020204" pitchFamily="34" charset="0"/>
              </a:rPr>
              <a:t>Large Volume </a:t>
            </a:r>
          </a:p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Helvetica" panose="020B0604020202020204" pitchFamily="34" charset="0"/>
              </a:rPr>
              <a:t>Limited Space</a:t>
            </a:r>
            <a:endParaRPr kumimoji="1" lang="zh-CN" altLang="en-US" sz="2400" dirty="0">
              <a:solidFill>
                <a:schemeClr val="accent1"/>
              </a:solidFill>
              <a:latin typeface="Heelvetica"/>
              <a:ea typeface="Arial" panose="020B0604020202090204" pitchFamily="34" charset="0"/>
              <a:cs typeface="Helvetica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1C74969-63E7-4341-B2D6-F5DB82DC0B91}"/>
              </a:ext>
            </a:extLst>
          </p:cNvPr>
          <p:cNvSpPr/>
          <p:nvPr/>
        </p:nvSpPr>
        <p:spPr>
          <a:xfrm>
            <a:off x="-61603" y="68678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</a:t>
            </a:r>
            <a:endParaRPr lang="zh-CN" altLang="en-US" sz="2400" dirty="0">
              <a:latin typeface="Heelvetica"/>
            </a:endParaRPr>
          </a:p>
        </p:txBody>
      </p:sp>
      <p:pic>
        <p:nvPicPr>
          <p:cNvPr id="55" name="图形 54" descr="光标">
            <a:extLst>
              <a:ext uri="{FF2B5EF4-FFF2-40B4-BE49-F238E27FC236}">
                <a16:creationId xmlns:a16="http://schemas.microsoft.com/office/drawing/2014/main" id="{A899A821-4A84-4B8F-A0C9-AFAF1099E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4260" y="5028289"/>
            <a:ext cx="564775" cy="564775"/>
          </a:xfrm>
          <a:prstGeom prst="rect">
            <a:avLst/>
          </a:prstGeom>
        </p:spPr>
      </p:pic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F89B4378-25F4-40FA-B40C-501EF9250945}"/>
              </a:ext>
            </a:extLst>
          </p:cNvPr>
          <p:cNvSpPr txBox="1">
            <a:spLocks/>
          </p:cNvSpPr>
          <p:nvPr/>
        </p:nvSpPr>
        <p:spPr>
          <a:xfrm>
            <a:off x="7899130" y="926792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64562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11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4612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B32CC7-5658-48C6-962F-B4FAB025472B}"/>
              </a:ext>
            </a:extLst>
          </p:cNvPr>
          <p:cNvSpPr/>
          <p:nvPr/>
        </p:nvSpPr>
        <p:spPr>
          <a:xfrm>
            <a:off x="8897207" y="1962814"/>
            <a:ext cx="2414106" cy="2755157"/>
          </a:xfrm>
          <a:prstGeom prst="rect">
            <a:avLst/>
          </a:prstGeom>
          <a:solidFill>
            <a:srgbClr val="990033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4B2211-145A-454A-9B80-FEC6D0A45FB1}"/>
              </a:ext>
            </a:extLst>
          </p:cNvPr>
          <p:cNvCxnSpPr>
            <a:cxnSpLocks/>
          </p:cNvCxnSpPr>
          <p:nvPr/>
        </p:nvCxnSpPr>
        <p:spPr>
          <a:xfrm>
            <a:off x="3020199" y="3861469"/>
            <a:ext cx="587700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BA8A9499-12EA-4F84-9C01-EEAA8AFA31DF}"/>
              </a:ext>
            </a:extLst>
          </p:cNvPr>
          <p:cNvSpPr txBox="1">
            <a:spLocks/>
          </p:cNvSpPr>
          <p:nvPr/>
        </p:nvSpPr>
        <p:spPr>
          <a:xfrm>
            <a:off x="5297538" y="4116323"/>
            <a:ext cx="2363508" cy="6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Data Stream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D395377F-E351-4E42-AB0D-FFC8490B7BE4}"/>
              </a:ext>
            </a:extLst>
          </p:cNvPr>
          <p:cNvSpPr txBox="1">
            <a:spLocks/>
          </p:cNvSpPr>
          <p:nvPr/>
        </p:nvSpPr>
        <p:spPr>
          <a:xfrm>
            <a:off x="3447061" y="2513756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Item(s)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542A45-487D-40DE-B351-ABF3FEB93A2F}"/>
              </a:ext>
            </a:extLst>
          </p:cNvPr>
          <p:cNvCxnSpPr>
            <a:cxnSpLocks/>
          </p:cNvCxnSpPr>
          <p:nvPr/>
        </p:nvCxnSpPr>
        <p:spPr>
          <a:xfrm flipH="1">
            <a:off x="3447061" y="2898501"/>
            <a:ext cx="339618" cy="19211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8074B4D2-94AE-42A7-B613-A53AC997BF66}"/>
              </a:ext>
            </a:extLst>
          </p:cNvPr>
          <p:cNvSpPr txBox="1">
            <a:spLocks/>
          </p:cNvSpPr>
          <p:nvPr/>
        </p:nvSpPr>
        <p:spPr>
          <a:xfrm>
            <a:off x="6477583" y="2692144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Upcoming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F6F29042-7433-47DF-9AC8-9CCD6C7C9A18}"/>
              </a:ext>
            </a:extLst>
          </p:cNvPr>
          <p:cNvSpPr txBox="1">
            <a:spLocks/>
          </p:cNvSpPr>
          <p:nvPr/>
        </p:nvSpPr>
        <p:spPr>
          <a:xfrm>
            <a:off x="8115955" y="2719838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</a:t>
            </a: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0CCAAC71-A820-47CC-B1C0-EAEAEE15D324}"/>
              </a:ext>
            </a:extLst>
          </p:cNvPr>
          <p:cNvSpPr txBox="1">
            <a:spLocks/>
          </p:cNvSpPr>
          <p:nvPr/>
        </p:nvSpPr>
        <p:spPr>
          <a:xfrm>
            <a:off x="9674726" y="2736827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 come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B2681AA-C2C9-49BA-9723-5772151795B6}"/>
              </a:ext>
            </a:extLst>
          </p:cNvPr>
          <p:cNvCxnSpPr>
            <a:cxnSpLocks/>
          </p:cNvCxnSpPr>
          <p:nvPr/>
        </p:nvCxnSpPr>
        <p:spPr>
          <a:xfrm>
            <a:off x="8897207" y="3861469"/>
            <a:ext cx="24606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7B44C9-16CE-4040-B9F7-098B9551BB78}"/>
              </a:ext>
            </a:extLst>
          </p:cNvPr>
          <p:cNvCxnSpPr>
            <a:cxnSpLocks/>
          </p:cNvCxnSpPr>
          <p:nvPr/>
        </p:nvCxnSpPr>
        <p:spPr>
          <a:xfrm>
            <a:off x="8897207" y="1429467"/>
            <a:ext cx="1" cy="44463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AC9041F-AD89-482C-81CC-E82826991671}"/>
              </a:ext>
            </a:extLst>
          </p:cNvPr>
          <p:cNvGrpSpPr/>
          <p:nvPr/>
        </p:nvGrpSpPr>
        <p:grpSpPr>
          <a:xfrm>
            <a:off x="3020199" y="3182226"/>
            <a:ext cx="9284201" cy="373210"/>
            <a:chOff x="1593512" y="3182226"/>
            <a:chExt cx="9284201" cy="37321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5B28F4-C3C5-4B9F-B415-D1DAB11A1E7A}"/>
                </a:ext>
              </a:extLst>
            </p:cNvPr>
            <p:cNvSpPr/>
            <p:nvPr/>
          </p:nvSpPr>
          <p:spPr>
            <a:xfrm>
              <a:off x="159351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6B1F15E-D9C5-4A5C-8FAC-79E56F68845C}"/>
                </a:ext>
              </a:extLst>
            </p:cNvPr>
            <p:cNvSpPr/>
            <p:nvPr/>
          </p:nvSpPr>
          <p:spPr>
            <a:xfrm>
              <a:off x="207744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46C73E0-BA6B-4925-895D-A31E7DD98B01}"/>
                </a:ext>
              </a:extLst>
            </p:cNvPr>
            <p:cNvSpPr/>
            <p:nvPr/>
          </p:nvSpPr>
          <p:spPr>
            <a:xfrm>
              <a:off x="256137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D724C28-20A2-4D8F-B42D-FE3B517F4594}"/>
                </a:ext>
              </a:extLst>
            </p:cNvPr>
            <p:cNvSpPr/>
            <p:nvPr/>
          </p:nvSpPr>
          <p:spPr>
            <a:xfrm>
              <a:off x="304281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D2324E1-0280-4F09-90F9-B8EABD8FF29D}"/>
                </a:ext>
              </a:extLst>
            </p:cNvPr>
            <p:cNvSpPr/>
            <p:nvPr/>
          </p:nvSpPr>
          <p:spPr>
            <a:xfrm>
              <a:off x="352549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3B5139E-5A5C-451E-B022-9886542A90FF}"/>
                </a:ext>
              </a:extLst>
            </p:cNvPr>
            <p:cNvSpPr/>
            <p:nvPr/>
          </p:nvSpPr>
          <p:spPr>
            <a:xfrm>
              <a:off x="405171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CCD13D-3097-4D13-B2B8-4F72EC602721}"/>
                </a:ext>
              </a:extLst>
            </p:cNvPr>
            <p:cNvSpPr/>
            <p:nvPr/>
          </p:nvSpPr>
          <p:spPr>
            <a:xfrm>
              <a:off x="4535646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F97D88D-02D9-4AFD-9A19-DD22E813C6D4}"/>
                </a:ext>
              </a:extLst>
            </p:cNvPr>
            <p:cNvSpPr/>
            <p:nvPr/>
          </p:nvSpPr>
          <p:spPr>
            <a:xfrm>
              <a:off x="5019575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0AE19EA-B4CF-4316-9AAB-832C13B1E615}"/>
                </a:ext>
              </a:extLst>
            </p:cNvPr>
            <p:cNvSpPr/>
            <p:nvPr/>
          </p:nvSpPr>
          <p:spPr>
            <a:xfrm>
              <a:off x="550350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3ECF73E-5A4A-457D-A6A4-9BA31AD0BBE9}"/>
                </a:ext>
              </a:extLst>
            </p:cNvPr>
            <p:cNvSpPr/>
            <p:nvPr/>
          </p:nvSpPr>
          <p:spPr>
            <a:xfrm>
              <a:off x="598494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9CC5E13-97B1-454F-8427-FAB811B127F9}"/>
                </a:ext>
              </a:extLst>
            </p:cNvPr>
            <p:cNvSpPr/>
            <p:nvPr/>
          </p:nvSpPr>
          <p:spPr>
            <a:xfrm>
              <a:off x="646762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1C65D87-1BED-4AFC-9947-444E1FB320E2}"/>
                </a:ext>
              </a:extLst>
            </p:cNvPr>
            <p:cNvSpPr/>
            <p:nvPr/>
          </p:nvSpPr>
          <p:spPr>
            <a:xfrm>
              <a:off x="699385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8E582F8-4F74-451E-BE41-255B2182BA4A}"/>
                </a:ext>
              </a:extLst>
            </p:cNvPr>
            <p:cNvSpPr/>
            <p:nvPr/>
          </p:nvSpPr>
          <p:spPr>
            <a:xfrm>
              <a:off x="7520075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3453F95-F1DF-4534-87C0-3956AB999052}"/>
                </a:ext>
              </a:extLst>
            </p:cNvPr>
            <p:cNvSpPr/>
            <p:nvPr/>
          </p:nvSpPr>
          <p:spPr>
            <a:xfrm>
              <a:off x="8004004" y="3182226"/>
              <a:ext cx="373210" cy="3732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E3726FA-0079-40B9-98B5-CCF1E88B4C64}"/>
                </a:ext>
              </a:extLst>
            </p:cNvPr>
            <p:cNvSpPr/>
            <p:nvPr/>
          </p:nvSpPr>
          <p:spPr>
            <a:xfrm>
              <a:off x="8487932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3CBDDB-F5CD-46FF-8E58-EFBC25BED131}"/>
                </a:ext>
              </a:extLst>
            </p:cNvPr>
            <p:cNvSpPr/>
            <p:nvPr/>
          </p:nvSpPr>
          <p:spPr>
            <a:xfrm>
              <a:off x="8969374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EA754B1-670D-4D62-9297-C036165E0CEE}"/>
                </a:ext>
              </a:extLst>
            </p:cNvPr>
            <p:cNvSpPr/>
            <p:nvPr/>
          </p:nvSpPr>
          <p:spPr>
            <a:xfrm>
              <a:off x="945205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5BD27C0-77E7-4E81-B896-261486126CEB}"/>
                </a:ext>
              </a:extLst>
            </p:cNvPr>
            <p:cNvSpPr/>
            <p:nvPr/>
          </p:nvSpPr>
          <p:spPr>
            <a:xfrm>
              <a:off x="997828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D692D31-6ED0-4DF7-92A7-4E879DBD9285}"/>
                </a:ext>
              </a:extLst>
            </p:cNvPr>
            <p:cNvSpPr/>
            <p:nvPr/>
          </p:nvSpPr>
          <p:spPr>
            <a:xfrm>
              <a:off x="10504503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2BDEDD-705E-406D-9E24-5EA52CCAB07E}"/>
              </a:ext>
            </a:extLst>
          </p:cNvPr>
          <p:cNvSpPr/>
          <p:nvPr/>
        </p:nvSpPr>
        <p:spPr>
          <a:xfrm>
            <a:off x="8899923" y="4849582"/>
            <a:ext cx="373210" cy="373210"/>
          </a:xfrm>
          <a:prstGeom prst="roundRect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elvetica"/>
                <a:cs typeface="Helvetica" panose="020B0604020202020204" pitchFamily="34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6B1874-9A8E-4013-8F21-684D0150BCDC}"/>
              </a:ext>
            </a:extLst>
          </p:cNvPr>
          <p:cNvSpPr/>
          <p:nvPr/>
        </p:nvSpPr>
        <p:spPr>
          <a:xfrm>
            <a:off x="9917655" y="4849582"/>
            <a:ext cx="373210" cy="373210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4</a:t>
            </a:r>
            <a:endParaRPr lang="zh-CN" altLang="en-US" dirty="0"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6F814-E540-432D-9A60-5116AFD25F57}"/>
              </a:ext>
            </a:extLst>
          </p:cNvPr>
          <p:cNvSpPr/>
          <p:nvPr/>
        </p:nvSpPr>
        <p:spPr>
          <a:xfrm>
            <a:off x="10935387" y="4872029"/>
            <a:ext cx="373210" cy="37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9467A40-475E-45D5-8E95-A3DA0C62894D}"/>
              </a:ext>
            </a:extLst>
          </p:cNvPr>
          <p:cNvSpPr txBox="1"/>
          <p:nvPr/>
        </p:nvSpPr>
        <p:spPr>
          <a:xfrm>
            <a:off x="160707" y="1756743"/>
            <a:ext cx="2883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Helvetica" panose="020B0604020202020204" pitchFamily="34" charset="0"/>
              </a:rPr>
              <a:t>High Speed </a:t>
            </a:r>
          </a:p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Helvetica" panose="020B0604020202020204" pitchFamily="34" charset="0"/>
              </a:rPr>
              <a:t>Large Volume </a:t>
            </a:r>
          </a:p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Helvetica" panose="020B0604020202020204" pitchFamily="34" charset="0"/>
              </a:rPr>
              <a:t>Limited Space</a:t>
            </a:r>
            <a:endParaRPr kumimoji="1" lang="zh-CN" altLang="en-US" sz="2400" dirty="0">
              <a:solidFill>
                <a:schemeClr val="accent1"/>
              </a:solidFill>
              <a:latin typeface="Heelvetica"/>
              <a:ea typeface="Arial" panose="020B060402020209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22E43D46-61CA-482A-8F0E-6CACAF4CA84C}"/>
              </a:ext>
            </a:extLst>
          </p:cNvPr>
          <p:cNvSpPr/>
          <p:nvPr/>
        </p:nvSpPr>
        <p:spPr>
          <a:xfrm>
            <a:off x="1266832" y="3056798"/>
            <a:ext cx="622300" cy="749809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C6919D5-74A0-44C0-BAFF-BCD6ACEDAA5C}"/>
              </a:ext>
            </a:extLst>
          </p:cNvPr>
          <p:cNvSpPr txBox="1"/>
          <p:nvPr/>
        </p:nvSpPr>
        <p:spPr>
          <a:xfrm>
            <a:off x="285905" y="3806607"/>
            <a:ext cx="258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i="1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Approximate</a:t>
            </a:r>
            <a:endParaRPr kumimoji="1" lang="zh-CN" altLang="en-US" sz="2800" b="1" i="1" dirty="0">
              <a:solidFill>
                <a:schemeClr val="accent1"/>
              </a:solidFill>
              <a:latin typeface="Heelvetica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1C74969-63E7-4341-B2D6-F5DB82DC0B91}"/>
              </a:ext>
            </a:extLst>
          </p:cNvPr>
          <p:cNvSpPr/>
          <p:nvPr/>
        </p:nvSpPr>
        <p:spPr>
          <a:xfrm>
            <a:off x="-61603" y="68678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</a:t>
            </a:r>
            <a:endParaRPr lang="zh-CN" altLang="en-US" sz="2400" dirty="0">
              <a:latin typeface="Heelvetica"/>
            </a:endParaRPr>
          </a:p>
        </p:txBody>
      </p:sp>
      <p:pic>
        <p:nvPicPr>
          <p:cNvPr id="55" name="图形 54" descr="光标">
            <a:extLst>
              <a:ext uri="{FF2B5EF4-FFF2-40B4-BE49-F238E27FC236}">
                <a16:creationId xmlns:a16="http://schemas.microsoft.com/office/drawing/2014/main" id="{A899A821-4A84-4B8F-A0C9-AFAF1099E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4260" y="5028289"/>
            <a:ext cx="564775" cy="564775"/>
          </a:xfrm>
          <a:prstGeom prst="rect">
            <a:avLst/>
          </a:prstGeom>
        </p:spPr>
      </p:pic>
      <p:sp>
        <p:nvSpPr>
          <p:cNvPr id="49" name="文本占位符 6">
            <a:extLst>
              <a:ext uri="{FF2B5EF4-FFF2-40B4-BE49-F238E27FC236}">
                <a16:creationId xmlns:a16="http://schemas.microsoft.com/office/drawing/2014/main" id="{44A3EF1E-D2BA-4744-B348-D307B1C463E8}"/>
              </a:ext>
            </a:extLst>
          </p:cNvPr>
          <p:cNvSpPr txBox="1">
            <a:spLocks/>
          </p:cNvSpPr>
          <p:nvPr/>
        </p:nvSpPr>
        <p:spPr>
          <a:xfrm>
            <a:off x="7899130" y="926792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215419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12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4612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B32CC7-5658-48C6-962F-B4FAB025472B}"/>
              </a:ext>
            </a:extLst>
          </p:cNvPr>
          <p:cNvSpPr/>
          <p:nvPr/>
        </p:nvSpPr>
        <p:spPr>
          <a:xfrm>
            <a:off x="8897207" y="1962814"/>
            <a:ext cx="2414106" cy="2755157"/>
          </a:xfrm>
          <a:prstGeom prst="rect">
            <a:avLst/>
          </a:prstGeom>
          <a:solidFill>
            <a:srgbClr val="990033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4B2211-145A-454A-9B80-FEC6D0A45FB1}"/>
              </a:ext>
            </a:extLst>
          </p:cNvPr>
          <p:cNvCxnSpPr>
            <a:cxnSpLocks/>
          </p:cNvCxnSpPr>
          <p:nvPr/>
        </p:nvCxnSpPr>
        <p:spPr>
          <a:xfrm>
            <a:off x="3020199" y="3861469"/>
            <a:ext cx="587700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BA8A9499-12EA-4F84-9C01-EEAA8AFA31DF}"/>
              </a:ext>
            </a:extLst>
          </p:cNvPr>
          <p:cNvSpPr txBox="1">
            <a:spLocks/>
          </p:cNvSpPr>
          <p:nvPr/>
        </p:nvSpPr>
        <p:spPr>
          <a:xfrm>
            <a:off x="5297538" y="4116323"/>
            <a:ext cx="2363508" cy="6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Data Stream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D395377F-E351-4E42-AB0D-FFC8490B7BE4}"/>
              </a:ext>
            </a:extLst>
          </p:cNvPr>
          <p:cNvSpPr txBox="1">
            <a:spLocks/>
          </p:cNvSpPr>
          <p:nvPr/>
        </p:nvSpPr>
        <p:spPr>
          <a:xfrm>
            <a:off x="3447061" y="2513756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Item(s)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542A45-487D-40DE-B351-ABF3FEB93A2F}"/>
              </a:ext>
            </a:extLst>
          </p:cNvPr>
          <p:cNvCxnSpPr>
            <a:cxnSpLocks/>
          </p:cNvCxnSpPr>
          <p:nvPr/>
        </p:nvCxnSpPr>
        <p:spPr>
          <a:xfrm flipH="1">
            <a:off x="3447061" y="2898501"/>
            <a:ext cx="339618" cy="19211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8074B4D2-94AE-42A7-B613-A53AC997BF66}"/>
              </a:ext>
            </a:extLst>
          </p:cNvPr>
          <p:cNvSpPr txBox="1">
            <a:spLocks/>
          </p:cNvSpPr>
          <p:nvPr/>
        </p:nvSpPr>
        <p:spPr>
          <a:xfrm>
            <a:off x="6477583" y="2692144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Upcoming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F6F29042-7433-47DF-9AC8-9CCD6C7C9A18}"/>
              </a:ext>
            </a:extLst>
          </p:cNvPr>
          <p:cNvSpPr txBox="1">
            <a:spLocks/>
          </p:cNvSpPr>
          <p:nvPr/>
        </p:nvSpPr>
        <p:spPr>
          <a:xfrm>
            <a:off x="8115955" y="2719838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</a:t>
            </a: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0CCAAC71-A820-47CC-B1C0-EAEAEE15D324}"/>
              </a:ext>
            </a:extLst>
          </p:cNvPr>
          <p:cNvSpPr txBox="1">
            <a:spLocks/>
          </p:cNvSpPr>
          <p:nvPr/>
        </p:nvSpPr>
        <p:spPr>
          <a:xfrm>
            <a:off x="9674726" y="2736827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 come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B2681AA-C2C9-49BA-9723-5772151795B6}"/>
              </a:ext>
            </a:extLst>
          </p:cNvPr>
          <p:cNvCxnSpPr>
            <a:cxnSpLocks/>
          </p:cNvCxnSpPr>
          <p:nvPr/>
        </p:nvCxnSpPr>
        <p:spPr>
          <a:xfrm>
            <a:off x="8897207" y="3861469"/>
            <a:ext cx="24606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7B44C9-16CE-4040-B9F7-098B9551BB78}"/>
              </a:ext>
            </a:extLst>
          </p:cNvPr>
          <p:cNvCxnSpPr>
            <a:cxnSpLocks/>
          </p:cNvCxnSpPr>
          <p:nvPr/>
        </p:nvCxnSpPr>
        <p:spPr>
          <a:xfrm>
            <a:off x="8897207" y="1429467"/>
            <a:ext cx="1" cy="44463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AC9041F-AD89-482C-81CC-E82826991671}"/>
              </a:ext>
            </a:extLst>
          </p:cNvPr>
          <p:cNvGrpSpPr/>
          <p:nvPr/>
        </p:nvGrpSpPr>
        <p:grpSpPr>
          <a:xfrm>
            <a:off x="3020199" y="3182226"/>
            <a:ext cx="9284201" cy="373210"/>
            <a:chOff x="1593512" y="3182226"/>
            <a:chExt cx="9284201" cy="37321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5B28F4-C3C5-4B9F-B415-D1DAB11A1E7A}"/>
                </a:ext>
              </a:extLst>
            </p:cNvPr>
            <p:cNvSpPr/>
            <p:nvPr/>
          </p:nvSpPr>
          <p:spPr>
            <a:xfrm>
              <a:off x="159351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6B1F15E-D9C5-4A5C-8FAC-79E56F68845C}"/>
                </a:ext>
              </a:extLst>
            </p:cNvPr>
            <p:cNvSpPr/>
            <p:nvPr/>
          </p:nvSpPr>
          <p:spPr>
            <a:xfrm>
              <a:off x="207744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46C73E0-BA6B-4925-895D-A31E7DD98B01}"/>
                </a:ext>
              </a:extLst>
            </p:cNvPr>
            <p:cNvSpPr/>
            <p:nvPr/>
          </p:nvSpPr>
          <p:spPr>
            <a:xfrm>
              <a:off x="256137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D724C28-20A2-4D8F-B42D-FE3B517F4594}"/>
                </a:ext>
              </a:extLst>
            </p:cNvPr>
            <p:cNvSpPr/>
            <p:nvPr/>
          </p:nvSpPr>
          <p:spPr>
            <a:xfrm>
              <a:off x="304281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D2324E1-0280-4F09-90F9-B8EABD8FF29D}"/>
                </a:ext>
              </a:extLst>
            </p:cNvPr>
            <p:cNvSpPr/>
            <p:nvPr/>
          </p:nvSpPr>
          <p:spPr>
            <a:xfrm>
              <a:off x="352549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3B5139E-5A5C-451E-B022-9886542A90FF}"/>
                </a:ext>
              </a:extLst>
            </p:cNvPr>
            <p:cNvSpPr/>
            <p:nvPr/>
          </p:nvSpPr>
          <p:spPr>
            <a:xfrm>
              <a:off x="405171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CCD13D-3097-4D13-B2B8-4F72EC602721}"/>
                </a:ext>
              </a:extLst>
            </p:cNvPr>
            <p:cNvSpPr/>
            <p:nvPr/>
          </p:nvSpPr>
          <p:spPr>
            <a:xfrm>
              <a:off x="4535646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F97D88D-02D9-4AFD-9A19-DD22E813C6D4}"/>
                </a:ext>
              </a:extLst>
            </p:cNvPr>
            <p:cNvSpPr/>
            <p:nvPr/>
          </p:nvSpPr>
          <p:spPr>
            <a:xfrm>
              <a:off x="5019575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0AE19EA-B4CF-4316-9AAB-832C13B1E615}"/>
                </a:ext>
              </a:extLst>
            </p:cNvPr>
            <p:cNvSpPr/>
            <p:nvPr/>
          </p:nvSpPr>
          <p:spPr>
            <a:xfrm>
              <a:off x="550350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3ECF73E-5A4A-457D-A6A4-9BA31AD0BBE9}"/>
                </a:ext>
              </a:extLst>
            </p:cNvPr>
            <p:cNvSpPr/>
            <p:nvPr/>
          </p:nvSpPr>
          <p:spPr>
            <a:xfrm>
              <a:off x="598494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9CC5E13-97B1-454F-8427-FAB811B127F9}"/>
                </a:ext>
              </a:extLst>
            </p:cNvPr>
            <p:cNvSpPr/>
            <p:nvPr/>
          </p:nvSpPr>
          <p:spPr>
            <a:xfrm>
              <a:off x="646762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1C65D87-1BED-4AFC-9947-444E1FB320E2}"/>
                </a:ext>
              </a:extLst>
            </p:cNvPr>
            <p:cNvSpPr/>
            <p:nvPr/>
          </p:nvSpPr>
          <p:spPr>
            <a:xfrm>
              <a:off x="699385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8E582F8-4F74-451E-BE41-255B2182BA4A}"/>
                </a:ext>
              </a:extLst>
            </p:cNvPr>
            <p:cNvSpPr/>
            <p:nvPr/>
          </p:nvSpPr>
          <p:spPr>
            <a:xfrm>
              <a:off x="7520075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3453F95-F1DF-4534-87C0-3956AB999052}"/>
                </a:ext>
              </a:extLst>
            </p:cNvPr>
            <p:cNvSpPr/>
            <p:nvPr/>
          </p:nvSpPr>
          <p:spPr>
            <a:xfrm>
              <a:off x="8004004" y="3182226"/>
              <a:ext cx="373210" cy="3732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E3726FA-0079-40B9-98B5-CCF1E88B4C64}"/>
                </a:ext>
              </a:extLst>
            </p:cNvPr>
            <p:cNvSpPr/>
            <p:nvPr/>
          </p:nvSpPr>
          <p:spPr>
            <a:xfrm>
              <a:off x="8487932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3CBDDB-F5CD-46FF-8E58-EFBC25BED131}"/>
                </a:ext>
              </a:extLst>
            </p:cNvPr>
            <p:cNvSpPr/>
            <p:nvPr/>
          </p:nvSpPr>
          <p:spPr>
            <a:xfrm>
              <a:off x="8969374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EA754B1-670D-4D62-9297-C036165E0CEE}"/>
                </a:ext>
              </a:extLst>
            </p:cNvPr>
            <p:cNvSpPr/>
            <p:nvPr/>
          </p:nvSpPr>
          <p:spPr>
            <a:xfrm>
              <a:off x="945205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5BD27C0-77E7-4E81-B896-261486126CEB}"/>
                </a:ext>
              </a:extLst>
            </p:cNvPr>
            <p:cNvSpPr/>
            <p:nvPr/>
          </p:nvSpPr>
          <p:spPr>
            <a:xfrm>
              <a:off x="997828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D692D31-6ED0-4DF7-92A7-4E879DBD9285}"/>
                </a:ext>
              </a:extLst>
            </p:cNvPr>
            <p:cNvSpPr/>
            <p:nvPr/>
          </p:nvSpPr>
          <p:spPr>
            <a:xfrm>
              <a:off x="10504503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2BDEDD-705E-406D-9E24-5EA52CCAB07E}"/>
              </a:ext>
            </a:extLst>
          </p:cNvPr>
          <p:cNvSpPr/>
          <p:nvPr/>
        </p:nvSpPr>
        <p:spPr>
          <a:xfrm>
            <a:off x="8899923" y="4849582"/>
            <a:ext cx="373210" cy="373210"/>
          </a:xfrm>
          <a:prstGeom prst="roundRect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elvetica"/>
                <a:cs typeface="Helvetica" panose="020B0604020202020204" pitchFamily="34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6B1874-9A8E-4013-8F21-684D0150BCDC}"/>
              </a:ext>
            </a:extLst>
          </p:cNvPr>
          <p:cNvSpPr/>
          <p:nvPr/>
        </p:nvSpPr>
        <p:spPr>
          <a:xfrm>
            <a:off x="9917655" y="4849582"/>
            <a:ext cx="373210" cy="373210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4</a:t>
            </a:r>
            <a:endParaRPr lang="zh-CN" altLang="en-US" dirty="0"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6F814-E540-432D-9A60-5116AFD25F57}"/>
              </a:ext>
            </a:extLst>
          </p:cNvPr>
          <p:cNvSpPr/>
          <p:nvPr/>
        </p:nvSpPr>
        <p:spPr>
          <a:xfrm>
            <a:off x="10935387" y="4872029"/>
            <a:ext cx="373210" cy="37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9467A40-475E-45D5-8E95-A3DA0C62894D}"/>
              </a:ext>
            </a:extLst>
          </p:cNvPr>
          <p:cNvSpPr txBox="1"/>
          <p:nvPr/>
        </p:nvSpPr>
        <p:spPr>
          <a:xfrm>
            <a:off x="160707" y="1756743"/>
            <a:ext cx="2883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Helvetica" panose="020B0604020202020204" pitchFamily="34" charset="0"/>
              </a:rPr>
              <a:t>High Speed </a:t>
            </a:r>
          </a:p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Helvetica" panose="020B0604020202020204" pitchFamily="34" charset="0"/>
              </a:rPr>
              <a:t>Large Volume </a:t>
            </a:r>
          </a:p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Helvetica" panose="020B0604020202020204" pitchFamily="34" charset="0"/>
              </a:rPr>
              <a:t>Limited Space</a:t>
            </a:r>
            <a:endParaRPr kumimoji="1" lang="zh-CN" altLang="en-US" sz="2400" dirty="0">
              <a:solidFill>
                <a:schemeClr val="accent1"/>
              </a:solidFill>
              <a:latin typeface="Heelvetica"/>
              <a:ea typeface="Arial" panose="020B060402020209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22E43D46-61CA-482A-8F0E-6CACAF4CA84C}"/>
              </a:ext>
            </a:extLst>
          </p:cNvPr>
          <p:cNvSpPr/>
          <p:nvPr/>
        </p:nvSpPr>
        <p:spPr>
          <a:xfrm>
            <a:off x="1266832" y="3056798"/>
            <a:ext cx="622300" cy="749809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C6919D5-74A0-44C0-BAFF-BCD6ACEDAA5C}"/>
              </a:ext>
            </a:extLst>
          </p:cNvPr>
          <p:cNvSpPr txBox="1"/>
          <p:nvPr/>
        </p:nvSpPr>
        <p:spPr>
          <a:xfrm>
            <a:off x="285905" y="3806607"/>
            <a:ext cx="258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i="1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Approximate</a:t>
            </a:r>
            <a:endParaRPr kumimoji="1" lang="zh-CN" altLang="en-US" sz="2800" b="1" i="1" dirty="0">
              <a:solidFill>
                <a:schemeClr val="accent1"/>
              </a:solidFill>
              <a:latin typeface="Heelvetica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C166AFEF-E461-4128-AB3A-0BC0CD2DAE39}"/>
              </a:ext>
            </a:extLst>
          </p:cNvPr>
          <p:cNvSpPr/>
          <p:nvPr/>
        </p:nvSpPr>
        <p:spPr>
          <a:xfrm>
            <a:off x="1266832" y="4367998"/>
            <a:ext cx="622300" cy="749809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DCB7A75-26B1-4DD9-9A21-6A94D3B9A263}"/>
              </a:ext>
            </a:extLst>
          </p:cNvPr>
          <p:cNvSpPr txBox="1"/>
          <p:nvPr/>
        </p:nvSpPr>
        <p:spPr>
          <a:xfrm>
            <a:off x="285905" y="5133798"/>
            <a:ext cx="258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i="1" dirty="0">
                <a:solidFill>
                  <a:srgbClr val="C00000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Sketch</a:t>
            </a:r>
            <a:endParaRPr kumimoji="1" lang="zh-CN" altLang="en-US" sz="2800" b="1" i="1" dirty="0">
              <a:solidFill>
                <a:srgbClr val="C00000"/>
              </a:solidFill>
              <a:latin typeface="Heelvetica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1C74969-63E7-4341-B2D6-F5DB82DC0B91}"/>
              </a:ext>
            </a:extLst>
          </p:cNvPr>
          <p:cNvSpPr/>
          <p:nvPr/>
        </p:nvSpPr>
        <p:spPr>
          <a:xfrm>
            <a:off x="-61603" y="68678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</a:t>
            </a:r>
            <a:endParaRPr lang="zh-CN" altLang="en-US" sz="2400" dirty="0">
              <a:latin typeface="Heelvetica"/>
            </a:endParaRPr>
          </a:p>
        </p:txBody>
      </p:sp>
      <p:pic>
        <p:nvPicPr>
          <p:cNvPr id="55" name="图形 54" descr="光标">
            <a:extLst>
              <a:ext uri="{FF2B5EF4-FFF2-40B4-BE49-F238E27FC236}">
                <a16:creationId xmlns:a16="http://schemas.microsoft.com/office/drawing/2014/main" id="{A899A821-4A84-4B8F-A0C9-AFAF1099E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4260" y="5028289"/>
            <a:ext cx="564775" cy="564775"/>
          </a:xfrm>
          <a:prstGeom prst="rect">
            <a:avLst/>
          </a:prstGeom>
        </p:spPr>
      </p:pic>
      <p:sp>
        <p:nvSpPr>
          <p:cNvPr id="56" name="文本占位符 6">
            <a:extLst>
              <a:ext uri="{FF2B5EF4-FFF2-40B4-BE49-F238E27FC236}">
                <a16:creationId xmlns:a16="http://schemas.microsoft.com/office/drawing/2014/main" id="{96540B9F-40CA-4F1F-B1D5-D88889610EA1}"/>
              </a:ext>
            </a:extLst>
          </p:cNvPr>
          <p:cNvSpPr txBox="1">
            <a:spLocks/>
          </p:cNvSpPr>
          <p:nvPr/>
        </p:nvSpPr>
        <p:spPr>
          <a:xfrm>
            <a:off x="7899130" y="926792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29803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13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4612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B32CC7-5658-48C6-962F-B4FAB025472B}"/>
              </a:ext>
            </a:extLst>
          </p:cNvPr>
          <p:cNvSpPr/>
          <p:nvPr/>
        </p:nvSpPr>
        <p:spPr>
          <a:xfrm>
            <a:off x="8897207" y="1962814"/>
            <a:ext cx="2414106" cy="2755157"/>
          </a:xfrm>
          <a:prstGeom prst="rect">
            <a:avLst/>
          </a:prstGeom>
          <a:solidFill>
            <a:srgbClr val="990033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4B2211-145A-454A-9B80-FEC6D0A45FB1}"/>
              </a:ext>
            </a:extLst>
          </p:cNvPr>
          <p:cNvCxnSpPr>
            <a:cxnSpLocks/>
          </p:cNvCxnSpPr>
          <p:nvPr/>
        </p:nvCxnSpPr>
        <p:spPr>
          <a:xfrm>
            <a:off x="3020199" y="3861469"/>
            <a:ext cx="587700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BA8A9499-12EA-4F84-9C01-EEAA8AFA31DF}"/>
              </a:ext>
            </a:extLst>
          </p:cNvPr>
          <p:cNvSpPr txBox="1">
            <a:spLocks/>
          </p:cNvSpPr>
          <p:nvPr/>
        </p:nvSpPr>
        <p:spPr>
          <a:xfrm>
            <a:off x="5297538" y="4116323"/>
            <a:ext cx="2363508" cy="6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Data Stream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D395377F-E351-4E42-AB0D-FFC8490B7BE4}"/>
              </a:ext>
            </a:extLst>
          </p:cNvPr>
          <p:cNvSpPr txBox="1">
            <a:spLocks/>
          </p:cNvSpPr>
          <p:nvPr/>
        </p:nvSpPr>
        <p:spPr>
          <a:xfrm>
            <a:off x="3447061" y="2513756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Item(s)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542A45-487D-40DE-B351-ABF3FEB93A2F}"/>
              </a:ext>
            </a:extLst>
          </p:cNvPr>
          <p:cNvCxnSpPr>
            <a:cxnSpLocks/>
          </p:cNvCxnSpPr>
          <p:nvPr/>
        </p:nvCxnSpPr>
        <p:spPr>
          <a:xfrm flipH="1">
            <a:off x="3447061" y="2898501"/>
            <a:ext cx="339618" cy="19211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8074B4D2-94AE-42A7-B613-A53AC997BF66}"/>
              </a:ext>
            </a:extLst>
          </p:cNvPr>
          <p:cNvSpPr txBox="1">
            <a:spLocks/>
          </p:cNvSpPr>
          <p:nvPr/>
        </p:nvSpPr>
        <p:spPr>
          <a:xfrm>
            <a:off x="6477583" y="2692144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Upcoming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F6F29042-7433-47DF-9AC8-9CCD6C7C9A18}"/>
              </a:ext>
            </a:extLst>
          </p:cNvPr>
          <p:cNvSpPr txBox="1">
            <a:spLocks/>
          </p:cNvSpPr>
          <p:nvPr/>
        </p:nvSpPr>
        <p:spPr>
          <a:xfrm>
            <a:off x="8115955" y="2719838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</a:t>
            </a: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0CCAAC71-A820-47CC-B1C0-EAEAEE15D324}"/>
              </a:ext>
            </a:extLst>
          </p:cNvPr>
          <p:cNvSpPr txBox="1">
            <a:spLocks/>
          </p:cNvSpPr>
          <p:nvPr/>
        </p:nvSpPr>
        <p:spPr>
          <a:xfrm>
            <a:off x="9674726" y="2736827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 come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B2681AA-C2C9-49BA-9723-5772151795B6}"/>
              </a:ext>
            </a:extLst>
          </p:cNvPr>
          <p:cNvCxnSpPr>
            <a:cxnSpLocks/>
          </p:cNvCxnSpPr>
          <p:nvPr/>
        </p:nvCxnSpPr>
        <p:spPr>
          <a:xfrm>
            <a:off x="8897207" y="3861469"/>
            <a:ext cx="24606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7B44C9-16CE-4040-B9F7-098B9551BB78}"/>
              </a:ext>
            </a:extLst>
          </p:cNvPr>
          <p:cNvCxnSpPr>
            <a:cxnSpLocks/>
          </p:cNvCxnSpPr>
          <p:nvPr/>
        </p:nvCxnSpPr>
        <p:spPr>
          <a:xfrm>
            <a:off x="8897207" y="1429467"/>
            <a:ext cx="1" cy="44463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AC9041F-AD89-482C-81CC-E82826991671}"/>
              </a:ext>
            </a:extLst>
          </p:cNvPr>
          <p:cNvGrpSpPr/>
          <p:nvPr/>
        </p:nvGrpSpPr>
        <p:grpSpPr>
          <a:xfrm>
            <a:off x="3020199" y="3182226"/>
            <a:ext cx="9284201" cy="373210"/>
            <a:chOff x="1593512" y="3182226"/>
            <a:chExt cx="9284201" cy="37321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5B28F4-C3C5-4B9F-B415-D1DAB11A1E7A}"/>
                </a:ext>
              </a:extLst>
            </p:cNvPr>
            <p:cNvSpPr/>
            <p:nvPr/>
          </p:nvSpPr>
          <p:spPr>
            <a:xfrm>
              <a:off x="159351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6B1F15E-D9C5-4A5C-8FAC-79E56F68845C}"/>
                </a:ext>
              </a:extLst>
            </p:cNvPr>
            <p:cNvSpPr/>
            <p:nvPr/>
          </p:nvSpPr>
          <p:spPr>
            <a:xfrm>
              <a:off x="207744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46C73E0-BA6B-4925-895D-A31E7DD98B01}"/>
                </a:ext>
              </a:extLst>
            </p:cNvPr>
            <p:cNvSpPr/>
            <p:nvPr/>
          </p:nvSpPr>
          <p:spPr>
            <a:xfrm>
              <a:off x="256137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D724C28-20A2-4D8F-B42D-FE3B517F4594}"/>
                </a:ext>
              </a:extLst>
            </p:cNvPr>
            <p:cNvSpPr/>
            <p:nvPr/>
          </p:nvSpPr>
          <p:spPr>
            <a:xfrm>
              <a:off x="304281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D2324E1-0280-4F09-90F9-B8EABD8FF29D}"/>
                </a:ext>
              </a:extLst>
            </p:cNvPr>
            <p:cNvSpPr/>
            <p:nvPr/>
          </p:nvSpPr>
          <p:spPr>
            <a:xfrm>
              <a:off x="352549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3B5139E-5A5C-451E-B022-9886542A90FF}"/>
                </a:ext>
              </a:extLst>
            </p:cNvPr>
            <p:cNvSpPr/>
            <p:nvPr/>
          </p:nvSpPr>
          <p:spPr>
            <a:xfrm>
              <a:off x="405171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CCD13D-3097-4D13-B2B8-4F72EC602721}"/>
                </a:ext>
              </a:extLst>
            </p:cNvPr>
            <p:cNvSpPr/>
            <p:nvPr/>
          </p:nvSpPr>
          <p:spPr>
            <a:xfrm>
              <a:off x="4535646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F97D88D-02D9-4AFD-9A19-DD22E813C6D4}"/>
                </a:ext>
              </a:extLst>
            </p:cNvPr>
            <p:cNvSpPr/>
            <p:nvPr/>
          </p:nvSpPr>
          <p:spPr>
            <a:xfrm>
              <a:off x="5019575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0AE19EA-B4CF-4316-9AAB-832C13B1E615}"/>
                </a:ext>
              </a:extLst>
            </p:cNvPr>
            <p:cNvSpPr/>
            <p:nvPr/>
          </p:nvSpPr>
          <p:spPr>
            <a:xfrm>
              <a:off x="550350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3ECF73E-5A4A-457D-A6A4-9BA31AD0BBE9}"/>
                </a:ext>
              </a:extLst>
            </p:cNvPr>
            <p:cNvSpPr/>
            <p:nvPr/>
          </p:nvSpPr>
          <p:spPr>
            <a:xfrm>
              <a:off x="598494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9CC5E13-97B1-454F-8427-FAB811B127F9}"/>
                </a:ext>
              </a:extLst>
            </p:cNvPr>
            <p:cNvSpPr/>
            <p:nvPr/>
          </p:nvSpPr>
          <p:spPr>
            <a:xfrm>
              <a:off x="646762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1C65D87-1BED-4AFC-9947-444E1FB320E2}"/>
                </a:ext>
              </a:extLst>
            </p:cNvPr>
            <p:cNvSpPr/>
            <p:nvPr/>
          </p:nvSpPr>
          <p:spPr>
            <a:xfrm>
              <a:off x="699385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8E582F8-4F74-451E-BE41-255B2182BA4A}"/>
                </a:ext>
              </a:extLst>
            </p:cNvPr>
            <p:cNvSpPr/>
            <p:nvPr/>
          </p:nvSpPr>
          <p:spPr>
            <a:xfrm>
              <a:off x="7520075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3453F95-F1DF-4534-87C0-3956AB999052}"/>
                </a:ext>
              </a:extLst>
            </p:cNvPr>
            <p:cNvSpPr/>
            <p:nvPr/>
          </p:nvSpPr>
          <p:spPr>
            <a:xfrm>
              <a:off x="8004004" y="3182226"/>
              <a:ext cx="373210" cy="3732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E3726FA-0079-40B9-98B5-CCF1E88B4C64}"/>
                </a:ext>
              </a:extLst>
            </p:cNvPr>
            <p:cNvSpPr/>
            <p:nvPr/>
          </p:nvSpPr>
          <p:spPr>
            <a:xfrm>
              <a:off x="8487932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3CBDDB-F5CD-46FF-8E58-EFBC25BED131}"/>
                </a:ext>
              </a:extLst>
            </p:cNvPr>
            <p:cNvSpPr/>
            <p:nvPr/>
          </p:nvSpPr>
          <p:spPr>
            <a:xfrm>
              <a:off x="8969374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EA754B1-670D-4D62-9297-C036165E0CEE}"/>
                </a:ext>
              </a:extLst>
            </p:cNvPr>
            <p:cNvSpPr/>
            <p:nvPr/>
          </p:nvSpPr>
          <p:spPr>
            <a:xfrm>
              <a:off x="945205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5BD27C0-77E7-4E81-B896-261486126CEB}"/>
                </a:ext>
              </a:extLst>
            </p:cNvPr>
            <p:cNvSpPr/>
            <p:nvPr/>
          </p:nvSpPr>
          <p:spPr>
            <a:xfrm>
              <a:off x="997828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D692D31-6ED0-4DF7-92A7-4E879DBD9285}"/>
                </a:ext>
              </a:extLst>
            </p:cNvPr>
            <p:cNvSpPr/>
            <p:nvPr/>
          </p:nvSpPr>
          <p:spPr>
            <a:xfrm>
              <a:off x="10504503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2BDEDD-705E-406D-9E24-5EA52CCAB07E}"/>
              </a:ext>
            </a:extLst>
          </p:cNvPr>
          <p:cNvSpPr/>
          <p:nvPr/>
        </p:nvSpPr>
        <p:spPr>
          <a:xfrm>
            <a:off x="8899923" y="4849582"/>
            <a:ext cx="373210" cy="373210"/>
          </a:xfrm>
          <a:prstGeom prst="roundRect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elvetica"/>
                <a:cs typeface="Helvetica" panose="020B0604020202020204" pitchFamily="34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6B1874-9A8E-4013-8F21-684D0150BCDC}"/>
              </a:ext>
            </a:extLst>
          </p:cNvPr>
          <p:cNvSpPr/>
          <p:nvPr/>
        </p:nvSpPr>
        <p:spPr>
          <a:xfrm>
            <a:off x="9917655" y="4849582"/>
            <a:ext cx="373210" cy="373210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4</a:t>
            </a:r>
            <a:endParaRPr lang="zh-CN" altLang="en-US" dirty="0"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6F814-E540-432D-9A60-5116AFD25F57}"/>
              </a:ext>
            </a:extLst>
          </p:cNvPr>
          <p:cNvSpPr/>
          <p:nvPr/>
        </p:nvSpPr>
        <p:spPr>
          <a:xfrm>
            <a:off x="10935387" y="4872029"/>
            <a:ext cx="373210" cy="37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381284D-AFDD-4BE3-A733-EDFA45B3EE1D}"/>
              </a:ext>
            </a:extLst>
          </p:cNvPr>
          <p:cNvSpPr/>
          <p:nvPr/>
        </p:nvSpPr>
        <p:spPr>
          <a:xfrm>
            <a:off x="351587" y="1720840"/>
            <a:ext cx="35330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Applications:</a:t>
            </a:r>
          </a:p>
          <a:p>
            <a:endParaRPr lang="en-US" altLang="zh-CN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Finding Top-k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latin typeface="Heelvetica"/>
                <a:cs typeface="Helvetica" panose="020B0604020202020204" pitchFamily="34" charset="0"/>
              </a:rPr>
              <a:t>Joining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1"/>
              </a:solidFill>
              <a:latin typeface="Heelvetica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latin typeface="Heelvetica"/>
                <a:cs typeface="Helvetica" panose="020B0604020202020204" pitchFamily="34" charset="0"/>
              </a:rPr>
              <a:t>Multi-set Querying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1"/>
              </a:solidFill>
              <a:latin typeface="Heelvetica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latin typeface="Heelvetica"/>
                <a:cs typeface="Helvetica" panose="020B0604020202020204" pitchFamily="34" charset="0"/>
              </a:rPr>
              <a:t>Net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accent1"/>
              </a:solidFill>
              <a:latin typeface="Heelvetica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/>
                </a:solidFill>
                <a:latin typeface="Heelvetica"/>
                <a:cs typeface="Helvetica" panose="020B0604020202020204" pitchFamily="34" charset="0"/>
              </a:rPr>
              <a:t>…</a:t>
            </a:r>
            <a:endParaRPr lang="zh-CN" altLang="en-US" sz="2400" dirty="0">
              <a:solidFill>
                <a:schemeClr val="accent1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2B6E06A-F884-4436-A48B-6BFD321D04A2}"/>
              </a:ext>
            </a:extLst>
          </p:cNvPr>
          <p:cNvSpPr/>
          <p:nvPr/>
        </p:nvSpPr>
        <p:spPr>
          <a:xfrm>
            <a:off x="-61603" y="68678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</a:t>
            </a:r>
            <a:endParaRPr lang="zh-CN" altLang="en-US" sz="2400" dirty="0">
              <a:latin typeface="Heelvetica"/>
            </a:endParaRPr>
          </a:p>
        </p:txBody>
      </p:sp>
      <p:pic>
        <p:nvPicPr>
          <p:cNvPr id="45" name="图形 44" descr="光标">
            <a:extLst>
              <a:ext uri="{FF2B5EF4-FFF2-40B4-BE49-F238E27FC236}">
                <a16:creationId xmlns:a16="http://schemas.microsoft.com/office/drawing/2014/main" id="{FE2A7FAA-AF27-4C4F-BC6B-C9D759542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4260" y="5028289"/>
            <a:ext cx="564775" cy="564775"/>
          </a:xfrm>
          <a:prstGeom prst="rect">
            <a:avLst/>
          </a:prstGeom>
        </p:spPr>
      </p:pic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7C9F6CD1-04A2-487A-8C78-BB7314A56070}"/>
              </a:ext>
            </a:extLst>
          </p:cNvPr>
          <p:cNvSpPr txBox="1">
            <a:spLocks/>
          </p:cNvSpPr>
          <p:nvPr/>
        </p:nvSpPr>
        <p:spPr>
          <a:xfrm>
            <a:off x="7899130" y="926792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12422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2EB604-8DF1-4E7F-8B08-DC5295A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87EB15E-E489-4BD7-8625-8555124EAB9E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9CECDD35-6BEE-4FFC-8900-CF481F1F156D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2C031E2F-5753-42AC-B178-F6F510667247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888B0179-8FAA-4FCB-9832-D991FCEC3C02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F656267-173E-4590-88FE-157948183274}"/>
              </a:ext>
            </a:extLst>
          </p:cNvPr>
          <p:cNvSpPr/>
          <p:nvPr/>
        </p:nvSpPr>
        <p:spPr>
          <a:xfrm>
            <a:off x="1132840" y="695960"/>
            <a:ext cx="120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Content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105A5-C847-47CF-A85D-A98F946F8C6B}"/>
              </a:ext>
            </a:extLst>
          </p:cNvPr>
          <p:cNvSpPr/>
          <p:nvPr/>
        </p:nvSpPr>
        <p:spPr>
          <a:xfrm>
            <a:off x="1354606" y="1756356"/>
            <a:ext cx="5404685" cy="3353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② </a:t>
            </a:r>
            <a:r>
              <a:rPr lang="en-US" altLang="zh-CN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Strawman Solution: Count-min Sketch</a:t>
            </a:r>
            <a:endParaRPr lang="zh-CN" altLang="en-US" sz="2400" dirty="0">
              <a:solidFill>
                <a:srgbClr val="FF0000"/>
              </a:solidFill>
              <a:latin typeface="Heelvetic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③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Prior Art</a:t>
            </a:r>
            <a:endParaRPr lang="zh-CN" altLang="en-US" sz="2400" dirty="0">
              <a:latin typeface="Heelvetic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④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⑥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Experimental results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11C29659-162A-468C-93CF-86E0BD98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6321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15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026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Strawman Solution: Count-min Sketch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E0271F0-E3E9-4C7F-A0E0-AF9F914E3D07}"/>
              </a:ext>
            </a:extLst>
          </p:cNvPr>
          <p:cNvSpPr/>
          <p:nvPr/>
        </p:nvSpPr>
        <p:spPr>
          <a:xfrm>
            <a:off x="4163118" y="2384362"/>
            <a:ext cx="319292" cy="3192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60" name="文本占位符 6">
            <a:extLst>
              <a:ext uri="{FF2B5EF4-FFF2-40B4-BE49-F238E27FC236}">
                <a16:creationId xmlns:a16="http://schemas.microsoft.com/office/drawing/2014/main" id="{54F5E863-91B8-4D5D-A603-E9D979185EF3}"/>
              </a:ext>
            </a:extLst>
          </p:cNvPr>
          <p:cNvSpPr txBox="1">
            <a:spLocks/>
          </p:cNvSpPr>
          <p:nvPr/>
        </p:nvSpPr>
        <p:spPr>
          <a:xfrm>
            <a:off x="1529001" y="3151440"/>
            <a:ext cx="1304771" cy="37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61" name="文本占位符 6">
            <a:extLst>
              <a:ext uri="{FF2B5EF4-FFF2-40B4-BE49-F238E27FC236}">
                <a16:creationId xmlns:a16="http://schemas.microsoft.com/office/drawing/2014/main" id="{38A0EA0E-B733-4D33-8A22-A8136851DDA4}"/>
              </a:ext>
            </a:extLst>
          </p:cNvPr>
          <p:cNvSpPr txBox="1">
            <a:spLocks/>
          </p:cNvSpPr>
          <p:nvPr/>
        </p:nvSpPr>
        <p:spPr>
          <a:xfrm>
            <a:off x="2021741" y="5422218"/>
            <a:ext cx="204875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71" name="文本占位符 6">
            <a:extLst>
              <a:ext uri="{FF2B5EF4-FFF2-40B4-BE49-F238E27FC236}">
                <a16:creationId xmlns:a16="http://schemas.microsoft.com/office/drawing/2014/main" id="{ED91977C-B180-41D9-BC88-D9C569C42D9B}"/>
              </a:ext>
            </a:extLst>
          </p:cNvPr>
          <p:cNvSpPr txBox="1">
            <a:spLocks/>
          </p:cNvSpPr>
          <p:nvPr/>
        </p:nvSpPr>
        <p:spPr>
          <a:xfrm>
            <a:off x="-866066" y="4179856"/>
            <a:ext cx="239291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	Array[0]</a:t>
            </a:r>
          </a:p>
        </p:txBody>
      </p:sp>
      <p:sp>
        <p:nvSpPr>
          <p:cNvPr id="77" name="文本占位符 6">
            <a:extLst>
              <a:ext uri="{FF2B5EF4-FFF2-40B4-BE49-F238E27FC236}">
                <a16:creationId xmlns:a16="http://schemas.microsoft.com/office/drawing/2014/main" id="{D06E8861-4B8A-4FC9-B1FB-C38A39887A90}"/>
              </a:ext>
            </a:extLst>
          </p:cNvPr>
          <p:cNvSpPr txBox="1">
            <a:spLocks/>
          </p:cNvSpPr>
          <p:nvPr/>
        </p:nvSpPr>
        <p:spPr>
          <a:xfrm>
            <a:off x="-872416" y="4547870"/>
            <a:ext cx="239291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	Array[1]</a:t>
            </a:r>
          </a:p>
        </p:txBody>
      </p:sp>
      <p:sp>
        <p:nvSpPr>
          <p:cNvPr id="101" name="文本占位符 6">
            <a:extLst>
              <a:ext uri="{FF2B5EF4-FFF2-40B4-BE49-F238E27FC236}">
                <a16:creationId xmlns:a16="http://schemas.microsoft.com/office/drawing/2014/main" id="{54C4647D-608D-49C4-8DA7-FB3BD06A41C5}"/>
              </a:ext>
            </a:extLst>
          </p:cNvPr>
          <p:cNvSpPr txBox="1">
            <a:spLocks/>
          </p:cNvSpPr>
          <p:nvPr/>
        </p:nvSpPr>
        <p:spPr>
          <a:xfrm>
            <a:off x="-872416" y="4934769"/>
            <a:ext cx="239291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	Array[2]</a:t>
            </a:r>
          </a:p>
        </p:txBody>
      </p:sp>
      <p:sp>
        <p:nvSpPr>
          <p:cNvPr id="102" name="文本占位符 6">
            <a:extLst>
              <a:ext uri="{FF2B5EF4-FFF2-40B4-BE49-F238E27FC236}">
                <a16:creationId xmlns:a16="http://schemas.microsoft.com/office/drawing/2014/main" id="{0C3E2A80-6158-4CDB-B546-7DC9314C5D0C}"/>
              </a:ext>
            </a:extLst>
          </p:cNvPr>
          <p:cNvSpPr txBox="1">
            <a:spLocks/>
          </p:cNvSpPr>
          <p:nvPr/>
        </p:nvSpPr>
        <p:spPr>
          <a:xfrm>
            <a:off x="2021741" y="3327051"/>
            <a:ext cx="2208826" cy="140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Hash1</a:t>
            </a:r>
            <a:endParaRPr lang="en-US" altLang="zh-CN" sz="1400" i="1" dirty="0">
              <a:solidFill>
                <a:srgbClr val="C00000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105" name="文本占位符 6">
            <a:extLst>
              <a:ext uri="{FF2B5EF4-FFF2-40B4-BE49-F238E27FC236}">
                <a16:creationId xmlns:a16="http://schemas.microsoft.com/office/drawing/2014/main" id="{182A7055-D2BF-4A9A-B9B6-2E529B27CF71}"/>
              </a:ext>
            </a:extLst>
          </p:cNvPr>
          <p:cNvSpPr txBox="1">
            <a:spLocks/>
          </p:cNvSpPr>
          <p:nvPr/>
        </p:nvSpPr>
        <p:spPr>
          <a:xfrm>
            <a:off x="1368033" y="1934723"/>
            <a:ext cx="2545248" cy="73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 Item</a:t>
            </a:r>
          </a:p>
        </p:txBody>
      </p:sp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50B0FB5C-D7E4-43AD-B351-5FB991989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81369"/>
              </p:ext>
            </p:extLst>
          </p:nvPr>
        </p:nvGraphicFramePr>
        <p:xfrm>
          <a:off x="1229326" y="4161697"/>
          <a:ext cx="401516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1516">
                  <a:extLst>
                    <a:ext uri="{9D8B030D-6E8A-4147-A177-3AD203B41FA5}">
                      <a16:colId xmlns:a16="http://schemas.microsoft.com/office/drawing/2014/main" val="1193548779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638929476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831548530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2886458490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109161712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049917474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119809803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204660553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4220183947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39096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6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11942"/>
                  </a:ext>
                </a:extLst>
              </a:tr>
            </a:tbl>
          </a:graphicData>
        </a:graphic>
      </p:graphicFrame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31A19A6-1419-40DD-9055-B2102C818FD9}"/>
              </a:ext>
            </a:extLst>
          </p:cNvPr>
          <p:cNvCxnSpPr>
            <a:cxnSpLocks/>
          </p:cNvCxnSpPr>
          <p:nvPr/>
        </p:nvCxnSpPr>
        <p:spPr>
          <a:xfrm flipV="1">
            <a:off x="1447800" y="3174311"/>
            <a:ext cx="2018866" cy="1060727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878AE47-5848-45ED-8A2A-1E1475F1F8B8}"/>
              </a:ext>
            </a:extLst>
          </p:cNvPr>
          <p:cNvCxnSpPr>
            <a:cxnSpLocks/>
          </p:cNvCxnSpPr>
          <p:nvPr/>
        </p:nvCxnSpPr>
        <p:spPr>
          <a:xfrm flipH="1">
            <a:off x="2709798" y="3326225"/>
            <a:ext cx="1093938" cy="13121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706176F-E3D2-47C9-8F99-07C0495BC8DC}"/>
              </a:ext>
            </a:extLst>
          </p:cNvPr>
          <p:cNvCxnSpPr>
            <a:cxnSpLocks/>
          </p:cNvCxnSpPr>
          <p:nvPr/>
        </p:nvCxnSpPr>
        <p:spPr>
          <a:xfrm>
            <a:off x="4322764" y="3308350"/>
            <a:ext cx="0" cy="1734949"/>
          </a:xfrm>
          <a:prstGeom prst="straightConnector1">
            <a:avLst/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占位符 6">
            <a:extLst>
              <a:ext uri="{FF2B5EF4-FFF2-40B4-BE49-F238E27FC236}">
                <a16:creationId xmlns:a16="http://schemas.microsoft.com/office/drawing/2014/main" id="{7E1E2978-209F-47D8-B1DD-11ED72BB0C56}"/>
              </a:ext>
            </a:extLst>
          </p:cNvPr>
          <p:cNvSpPr txBox="1">
            <a:spLocks/>
          </p:cNvSpPr>
          <p:nvPr/>
        </p:nvSpPr>
        <p:spPr>
          <a:xfrm>
            <a:off x="1197738" y="4235038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+1</a:t>
            </a:r>
          </a:p>
        </p:txBody>
      </p:sp>
      <p:sp>
        <p:nvSpPr>
          <p:cNvPr id="113" name="文本占位符 6">
            <a:extLst>
              <a:ext uri="{FF2B5EF4-FFF2-40B4-BE49-F238E27FC236}">
                <a16:creationId xmlns:a16="http://schemas.microsoft.com/office/drawing/2014/main" id="{D2B97A09-2B98-4963-B29A-BBD2DABD33CC}"/>
              </a:ext>
            </a:extLst>
          </p:cNvPr>
          <p:cNvSpPr txBox="1">
            <a:spLocks/>
          </p:cNvSpPr>
          <p:nvPr/>
        </p:nvSpPr>
        <p:spPr>
          <a:xfrm>
            <a:off x="2396979" y="4600802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+1</a:t>
            </a:r>
          </a:p>
        </p:txBody>
      </p:sp>
      <p:sp>
        <p:nvSpPr>
          <p:cNvPr id="114" name="文本占位符 6">
            <a:extLst>
              <a:ext uri="{FF2B5EF4-FFF2-40B4-BE49-F238E27FC236}">
                <a16:creationId xmlns:a16="http://schemas.microsoft.com/office/drawing/2014/main" id="{0026642B-EBD1-4219-A4CB-EAECFE0F9EDB}"/>
              </a:ext>
            </a:extLst>
          </p:cNvPr>
          <p:cNvSpPr txBox="1">
            <a:spLocks/>
          </p:cNvSpPr>
          <p:nvPr/>
        </p:nvSpPr>
        <p:spPr>
          <a:xfrm>
            <a:off x="4017639" y="4978867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+1</a:t>
            </a:r>
          </a:p>
        </p:txBody>
      </p:sp>
      <p:sp>
        <p:nvSpPr>
          <p:cNvPr id="116" name="文本占位符 6">
            <a:extLst>
              <a:ext uri="{FF2B5EF4-FFF2-40B4-BE49-F238E27FC236}">
                <a16:creationId xmlns:a16="http://schemas.microsoft.com/office/drawing/2014/main" id="{60FFD210-F0D0-45E3-ADF7-2E6F71295DC9}"/>
              </a:ext>
            </a:extLst>
          </p:cNvPr>
          <p:cNvSpPr txBox="1">
            <a:spLocks/>
          </p:cNvSpPr>
          <p:nvPr/>
        </p:nvSpPr>
        <p:spPr>
          <a:xfrm>
            <a:off x="3054034" y="2790882"/>
            <a:ext cx="2545248" cy="73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Map &amp; Add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FB367F6-0467-4CF1-928F-7DD6AF8D2E5E}"/>
              </a:ext>
            </a:extLst>
          </p:cNvPr>
          <p:cNvCxnSpPr>
            <a:cxnSpLocks/>
          </p:cNvCxnSpPr>
          <p:nvPr/>
        </p:nvCxnSpPr>
        <p:spPr>
          <a:xfrm>
            <a:off x="3382619" y="2256827"/>
            <a:ext cx="687881" cy="26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占位符 6">
            <a:extLst>
              <a:ext uri="{FF2B5EF4-FFF2-40B4-BE49-F238E27FC236}">
                <a16:creationId xmlns:a16="http://schemas.microsoft.com/office/drawing/2014/main" id="{36BDFA6E-7044-44BD-A2B4-86D21E403457}"/>
              </a:ext>
            </a:extLst>
          </p:cNvPr>
          <p:cNvSpPr txBox="1">
            <a:spLocks/>
          </p:cNvSpPr>
          <p:nvPr/>
        </p:nvSpPr>
        <p:spPr>
          <a:xfrm>
            <a:off x="2853145" y="3576575"/>
            <a:ext cx="2208826" cy="140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Hash2</a:t>
            </a:r>
            <a:endParaRPr lang="en-US" altLang="zh-CN" sz="1400" i="1" dirty="0">
              <a:solidFill>
                <a:srgbClr val="C00000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122" name="文本占位符 6">
            <a:extLst>
              <a:ext uri="{FF2B5EF4-FFF2-40B4-BE49-F238E27FC236}">
                <a16:creationId xmlns:a16="http://schemas.microsoft.com/office/drawing/2014/main" id="{D7A79E74-1ABB-4795-B8CF-6DBAAB424C9A}"/>
              </a:ext>
            </a:extLst>
          </p:cNvPr>
          <p:cNvSpPr txBox="1">
            <a:spLocks/>
          </p:cNvSpPr>
          <p:nvPr/>
        </p:nvSpPr>
        <p:spPr>
          <a:xfrm>
            <a:off x="3674157" y="3785787"/>
            <a:ext cx="2208826" cy="140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Hash3</a:t>
            </a:r>
            <a:endParaRPr lang="en-US" altLang="zh-CN" sz="1400" i="1" dirty="0">
              <a:solidFill>
                <a:srgbClr val="C00000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51" name="文本占位符 6">
            <a:extLst>
              <a:ext uri="{FF2B5EF4-FFF2-40B4-BE49-F238E27FC236}">
                <a16:creationId xmlns:a16="http://schemas.microsoft.com/office/drawing/2014/main" id="{7275FF9C-AB6F-4EBA-95B7-911B6ED2BDB8}"/>
              </a:ext>
            </a:extLst>
          </p:cNvPr>
          <p:cNvSpPr txBox="1">
            <a:spLocks/>
          </p:cNvSpPr>
          <p:nvPr/>
        </p:nvSpPr>
        <p:spPr>
          <a:xfrm>
            <a:off x="1954529" y="5507671"/>
            <a:ext cx="2847507" cy="50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a.</a:t>
            </a:r>
            <a:r>
              <a:rPr lang="zh-CN" altLang="en-US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Insert </a:t>
            </a:r>
            <a:r>
              <a:rPr lang="en-US" altLang="zh-CN" sz="2000" dirty="0">
                <a:solidFill>
                  <a:schemeClr val="accent2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orange</a:t>
            </a: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item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60E960-9849-4925-A056-3849BC43B8DA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②</a:t>
            </a:r>
            <a:endParaRPr lang="zh-CN" altLang="en-US" sz="2400" dirty="0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063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16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026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Strawman Solution: Count-min Sketch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E0271F0-E3E9-4C7F-A0E0-AF9F914E3D07}"/>
              </a:ext>
            </a:extLst>
          </p:cNvPr>
          <p:cNvSpPr/>
          <p:nvPr/>
        </p:nvSpPr>
        <p:spPr>
          <a:xfrm>
            <a:off x="4163118" y="2384362"/>
            <a:ext cx="319292" cy="3192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60" name="文本占位符 6">
            <a:extLst>
              <a:ext uri="{FF2B5EF4-FFF2-40B4-BE49-F238E27FC236}">
                <a16:creationId xmlns:a16="http://schemas.microsoft.com/office/drawing/2014/main" id="{54F5E863-91B8-4D5D-A603-E9D979185EF3}"/>
              </a:ext>
            </a:extLst>
          </p:cNvPr>
          <p:cNvSpPr txBox="1">
            <a:spLocks/>
          </p:cNvSpPr>
          <p:nvPr/>
        </p:nvSpPr>
        <p:spPr>
          <a:xfrm>
            <a:off x="1529001" y="3151440"/>
            <a:ext cx="1304771" cy="37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61" name="文本占位符 6">
            <a:extLst>
              <a:ext uri="{FF2B5EF4-FFF2-40B4-BE49-F238E27FC236}">
                <a16:creationId xmlns:a16="http://schemas.microsoft.com/office/drawing/2014/main" id="{38A0EA0E-B733-4D33-8A22-A8136851DDA4}"/>
              </a:ext>
            </a:extLst>
          </p:cNvPr>
          <p:cNvSpPr txBox="1">
            <a:spLocks/>
          </p:cNvSpPr>
          <p:nvPr/>
        </p:nvSpPr>
        <p:spPr>
          <a:xfrm>
            <a:off x="2021741" y="5422218"/>
            <a:ext cx="204875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71" name="文本占位符 6">
            <a:extLst>
              <a:ext uri="{FF2B5EF4-FFF2-40B4-BE49-F238E27FC236}">
                <a16:creationId xmlns:a16="http://schemas.microsoft.com/office/drawing/2014/main" id="{ED91977C-B180-41D9-BC88-D9C569C42D9B}"/>
              </a:ext>
            </a:extLst>
          </p:cNvPr>
          <p:cNvSpPr txBox="1">
            <a:spLocks/>
          </p:cNvSpPr>
          <p:nvPr/>
        </p:nvSpPr>
        <p:spPr>
          <a:xfrm>
            <a:off x="-866066" y="4179856"/>
            <a:ext cx="239291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	Array[0]</a:t>
            </a:r>
          </a:p>
        </p:txBody>
      </p:sp>
      <p:sp>
        <p:nvSpPr>
          <p:cNvPr id="77" name="文本占位符 6">
            <a:extLst>
              <a:ext uri="{FF2B5EF4-FFF2-40B4-BE49-F238E27FC236}">
                <a16:creationId xmlns:a16="http://schemas.microsoft.com/office/drawing/2014/main" id="{D06E8861-4B8A-4FC9-B1FB-C38A39887A90}"/>
              </a:ext>
            </a:extLst>
          </p:cNvPr>
          <p:cNvSpPr txBox="1">
            <a:spLocks/>
          </p:cNvSpPr>
          <p:nvPr/>
        </p:nvSpPr>
        <p:spPr>
          <a:xfrm>
            <a:off x="-872416" y="4547870"/>
            <a:ext cx="239291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	Array[1]</a:t>
            </a:r>
          </a:p>
        </p:txBody>
      </p:sp>
      <p:sp>
        <p:nvSpPr>
          <p:cNvPr id="101" name="文本占位符 6">
            <a:extLst>
              <a:ext uri="{FF2B5EF4-FFF2-40B4-BE49-F238E27FC236}">
                <a16:creationId xmlns:a16="http://schemas.microsoft.com/office/drawing/2014/main" id="{54C4647D-608D-49C4-8DA7-FB3BD06A41C5}"/>
              </a:ext>
            </a:extLst>
          </p:cNvPr>
          <p:cNvSpPr txBox="1">
            <a:spLocks/>
          </p:cNvSpPr>
          <p:nvPr/>
        </p:nvSpPr>
        <p:spPr>
          <a:xfrm>
            <a:off x="-872416" y="4934769"/>
            <a:ext cx="239291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	Array[2]</a:t>
            </a:r>
          </a:p>
        </p:txBody>
      </p:sp>
      <p:sp>
        <p:nvSpPr>
          <p:cNvPr id="102" name="文本占位符 6">
            <a:extLst>
              <a:ext uri="{FF2B5EF4-FFF2-40B4-BE49-F238E27FC236}">
                <a16:creationId xmlns:a16="http://schemas.microsoft.com/office/drawing/2014/main" id="{0C3E2A80-6158-4CDB-B546-7DC9314C5D0C}"/>
              </a:ext>
            </a:extLst>
          </p:cNvPr>
          <p:cNvSpPr txBox="1">
            <a:spLocks/>
          </p:cNvSpPr>
          <p:nvPr/>
        </p:nvSpPr>
        <p:spPr>
          <a:xfrm>
            <a:off x="2021741" y="3327051"/>
            <a:ext cx="2208826" cy="140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Hash1</a:t>
            </a:r>
            <a:endParaRPr lang="en-US" altLang="zh-CN" sz="1400" i="1" dirty="0">
              <a:solidFill>
                <a:srgbClr val="C00000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104" name="文本占位符 6">
            <a:extLst>
              <a:ext uri="{FF2B5EF4-FFF2-40B4-BE49-F238E27FC236}">
                <a16:creationId xmlns:a16="http://schemas.microsoft.com/office/drawing/2014/main" id="{4AE9713D-E1B6-415A-AB82-23269DD23449}"/>
              </a:ext>
            </a:extLst>
          </p:cNvPr>
          <p:cNvSpPr txBox="1">
            <a:spLocks/>
          </p:cNvSpPr>
          <p:nvPr/>
        </p:nvSpPr>
        <p:spPr>
          <a:xfrm>
            <a:off x="1954529" y="5507671"/>
            <a:ext cx="2847507" cy="50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a.</a:t>
            </a:r>
            <a:r>
              <a:rPr lang="zh-CN" altLang="en-US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Insert </a:t>
            </a:r>
            <a:r>
              <a:rPr lang="en-US" altLang="zh-CN" sz="2000" dirty="0">
                <a:solidFill>
                  <a:schemeClr val="accent2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orange</a:t>
            </a: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item</a:t>
            </a:r>
          </a:p>
        </p:txBody>
      </p:sp>
      <p:sp>
        <p:nvSpPr>
          <p:cNvPr id="105" name="文本占位符 6">
            <a:extLst>
              <a:ext uri="{FF2B5EF4-FFF2-40B4-BE49-F238E27FC236}">
                <a16:creationId xmlns:a16="http://schemas.microsoft.com/office/drawing/2014/main" id="{182A7055-D2BF-4A9A-B9B6-2E529B27CF71}"/>
              </a:ext>
            </a:extLst>
          </p:cNvPr>
          <p:cNvSpPr txBox="1">
            <a:spLocks/>
          </p:cNvSpPr>
          <p:nvPr/>
        </p:nvSpPr>
        <p:spPr>
          <a:xfrm>
            <a:off x="1368033" y="1934723"/>
            <a:ext cx="2545248" cy="73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 Item</a:t>
            </a:r>
          </a:p>
        </p:txBody>
      </p:sp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50B0FB5C-D7E4-43AD-B351-5FB9919893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29326" y="4161697"/>
          <a:ext cx="401516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1516">
                  <a:extLst>
                    <a:ext uri="{9D8B030D-6E8A-4147-A177-3AD203B41FA5}">
                      <a16:colId xmlns:a16="http://schemas.microsoft.com/office/drawing/2014/main" val="1193548779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638929476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831548530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2886458490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109161712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049917474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119809803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204660553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4220183947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39096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6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11942"/>
                  </a:ext>
                </a:extLst>
              </a:tr>
            </a:tbl>
          </a:graphicData>
        </a:graphic>
      </p:graphicFrame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31A19A6-1419-40DD-9055-B2102C818FD9}"/>
              </a:ext>
            </a:extLst>
          </p:cNvPr>
          <p:cNvCxnSpPr>
            <a:cxnSpLocks/>
          </p:cNvCxnSpPr>
          <p:nvPr/>
        </p:nvCxnSpPr>
        <p:spPr>
          <a:xfrm flipV="1">
            <a:off x="1447800" y="3174311"/>
            <a:ext cx="2018866" cy="1060727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878AE47-5848-45ED-8A2A-1E1475F1F8B8}"/>
              </a:ext>
            </a:extLst>
          </p:cNvPr>
          <p:cNvCxnSpPr>
            <a:cxnSpLocks/>
          </p:cNvCxnSpPr>
          <p:nvPr/>
        </p:nvCxnSpPr>
        <p:spPr>
          <a:xfrm flipH="1">
            <a:off x="2709798" y="3326225"/>
            <a:ext cx="1093938" cy="1312173"/>
          </a:xfrm>
          <a:prstGeom prst="straightConnector1">
            <a:avLst/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706176F-E3D2-47C9-8F99-07C0495BC8DC}"/>
              </a:ext>
            </a:extLst>
          </p:cNvPr>
          <p:cNvCxnSpPr>
            <a:cxnSpLocks/>
          </p:cNvCxnSpPr>
          <p:nvPr/>
        </p:nvCxnSpPr>
        <p:spPr>
          <a:xfrm>
            <a:off x="4322764" y="3308350"/>
            <a:ext cx="0" cy="1734949"/>
          </a:xfrm>
          <a:prstGeom prst="straightConnector1">
            <a:avLst/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占位符 6">
            <a:extLst>
              <a:ext uri="{FF2B5EF4-FFF2-40B4-BE49-F238E27FC236}">
                <a16:creationId xmlns:a16="http://schemas.microsoft.com/office/drawing/2014/main" id="{7E1E2978-209F-47D8-B1DD-11ED72BB0C56}"/>
              </a:ext>
            </a:extLst>
          </p:cNvPr>
          <p:cNvSpPr txBox="1">
            <a:spLocks/>
          </p:cNvSpPr>
          <p:nvPr/>
        </p:nvSpPr>
        <p:spPr>
          <a:xfrm>
            <a:off x="1197738" y="4235038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+1</a:t>
            </a:r>
          </a:p>
        </p:txBody>
      </p:sp>
      <p:sp>
        <p:nvSpPr>
          <p:cNvPr id="113" name="文本占位符 6">
            <a:extLst>
              <a:ext uri="{FF2B5EF4-FFF2-40B4-BE49-F238E27FC236}">
                <a16:creationId xmlns:a16="http://schemas.microsoft.com/office/drawing/2014/main" id="{D2B97A09-2B98-4963-B29A-BBD2DABD33CC}"/>
              </a:ext>
            </a:extLst>
          </p:cNvPr>
          <p:cNvSpPr txBox="1">
            <a:spLocks/>
          </p:cNvSpPr>
          <p:nvPr/>
        </p:nvSpPr>
        <p:spPr>
          <a:xfrm>
            <a:off x="2396979" y="4600802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+1</a:t>
            </a:r>
          </a:p>
        </p:txBody>
      </p:sp>
      <p:sp>
        <p:nvSpPr>
          <p:cNvPr id="114" name="文本占位符 6">
            <a:extLst>
              <a:ext uri="{FF2B5EF4-FFF2-40B4-BE49-F238E27FC236}">
                <a16:creationId xmlns:a16="http://schemas.microsoft.com/office/drawing/2014/main" id="{0026642B-EBD1-4219-A4CB-EAECFE0F9EDB}"/>
              </a:ext>
            </a:extLst>
          </p:cNvPr>
          <p:cNvSpPr txBox="1">
            <a:spLocks/>
          </p:cNvSpPr>
          <p:nvPr/>
        </p:nvSpPr>
        <p:spPr>
          <a:xfrm>
            <a:off x="4017639" y="4978867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+1</a:t>
            </a:r>
          </a:p>
        </p:txBody>
      </p:sp>
      <p:sp>
        <p:nvSpPr>
          <p:cNvPr id="116" name="文本占位符 6">
            <a:extLst>
              <a:ext uri="{FF2B5EF4-FFF2-40B4-BE49-F238E27FC236}">
                <a16:creationId xmlns:a16="http://schemas.microsoft.com/office/drawing/2014/main" id="{60FFD210-F0D0-45E3-ADF7-2E6F71295DC9}"/>
              </a:ext>
            </a:extLst>
          </p:cNvPr>
          <p:cNvSpPr txBox="1">
            <a:spLocks/>
          </p:cNvSpPr>
          <p:nvPr/>
        </p:nvSpPr>
        <p:spPr>
          <a:xfrm>
            <a:off x="3054034" y="2790882"/>
            <a:ext cx="2545248" cy="73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Map &amp; Add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FB367F6-0467-4CF1-928F-7DD6AF8D2E5E}"/>
              </a:ext>
            </a:extLst>
          </p:cNvPr>
          <p:cNvCxnSpPr>
            <a:cxnSpLocks/>
          </p:cNvCxnSpPr>
          <p:nvPr/>
        </p:nvCxnSpPr>
        <p:spPr>
          <a:xfrm>
            <a:off x="3382619" y="2256827"/>
            <a:ext cx="687881" cy="26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占位符 6">
            <a:extLst>
              <a:ext uri="{FF2B5EF4-FFF2-40B4-BE49-F238E27FC236}">
                <a16:creationId xmlns:a16="http://schemas.microsoft.com/office/drawing/2014/main" id="{36BDFA6E-7044-44BD-A2B4-86D21E403457}"/>
              </a:ext>
            </a:extLst>
          </p:cNvPr>
          <p:cNvSpPr txBox="1">
            <a:spLocks/>
          </p:cNvSpPr>
          <p:nvPr/>
        </p:nvSpPr>
        <p:spPr>
          <a:xfrm>
            <a:off x="2853145" y="3576575"/>
            <a:ext cx="2208826" cy="140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Hash2</a:t>
            </a:r>
            <a:endParaRPr lang="en-US" altLang="zh-CN" sz="1400" i="1" dirty="0">
              <a:solidFill>
                <a:srgbClr val="C00000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122" name="文本占位符 6">
            <a:extLst>
              <a:ext uri="{FF2B5EF4-FFF2-40B4-BE49-F238E27FC236}">
                <a16:creationId xmlns:a16="http://schemas.microsoft.com/office/drawing/2014/main" id="{D7A79E74-1ABB-4795-B8CF-6DBAAB424C9A}"/>
              </a:ext>
            </a:extLst>
          </p:cNvPr>
          <p:cNvSpPr txBox="1">
            <a:spLocks/>
          </p:cNvSpPr>
          <p:nvPr/>
        </p:nvSpPr>
        <p:spPr>
          <a:xfrm>
            <a:off x="3674157" y="3785787"/>
            <a:ext cx="2208826" cy="140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Hash3</a:t>
            </a:r>
            <a:endParaRPr lang="en-US" altLang="zh-CN" sz="1400" i="1" dirty="0">
              <a:solidFill>
                <a:srgbClr val="C00000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F5963F-416E-46F5-AF77-79409B7C53E8}"/>
              </a:ext>
            </a:extLst>
          </p:cNvPr>
          <p:cNvSpPr/>
          <p:nvPr/>
        </p:nvSpPr>
        <p:spPr>
          <a:xfrm>
            <a:off x="9902580" y="2384362"/>
            <a:ext cx="319292" cy="3192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83535181-2236-468A-9B98-76B7D8BB8B01}"/>
              </a:ext>
            </a:extLst>
          </p:cNvPr>
          <p:cNvSpPr txBox="1">
            <a:spLocks/>
          </p:cNvSpPr>
          <p:nvPr/>
        </p:nvSpPr>
        <p:spPr>
          <a:xfrm>
            <a:off x="7268463" y="3151440"/>
            <a:ext cx="1304771" cy="37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0EA8A464-B12B-40A3-82E1-C20C34264B94}"/>
              </a:ext>
            </a:extLst>
          </p:cNvPr>
          <p:cNvSpPr txBox="1">
            <a:spLocks/>
          </p:cNvSpPr>
          <p:nvPr/>
        </p:nvSpPr>
        <p:spPr>
          <a:xfrm>
            <a:off x="7761203" y="5422218"/>
            <a:ext cx="204875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0962E688-F429-4C48-9DC0-381B0A5C4946}"/>
              </a:ext>
            </a:extLst>
          </p:cNvPr>
          <p:cNvSpPr txBox="1">
            <a:spLocks/>
          </p:cNvSpPr>
          <p:nvPr/>
        </p:nvSpPr>
        <p:spPr>
          <a:xfrm>
            <a:off x="7761203" y="3327051"/>
            <a:ext cx="2208826" cy="140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Hash1</a:t>
            </a:r>
            <a:endParaRPr lang="en-US" altLang="zh-CN" sz="1400" i="1" dirty="0">
              <a:solidFill>
                <a:srgbClr val="C00000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32D16A83-4E9C-4FCD-8DED-A0E85E2EB613}"/>
              </a:ext>
            </a:extLst>
          </p:cNvPr>
          <p:cNvSpPr txBox="1">
            <a:spLocks/>
          </p:cNvSpPr>
          <p:nvPr/>
        </p:nvSpPr>
        <p:spPr>
          <a:xfrm>
            <a:off x="7107495" y="1934723"/>
            <a:ext cx="2545248" cy="73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 Item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31224E2-D4E3-4B90-9649-9CDF574702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8788" y="4161697"/>
          <a:ext cx="401516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1516">
                  <a:extLst>
                    <a:ext uri="{9D8B030D-6E8A-4147-A177-3AD203B41FA5}">
                      <a16:colId xmlns:a16="http://schemas.microsoft.com/office/drawing/2014/main" val="1193548779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638929476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831548530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2886458490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109161712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049917474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119809803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204660553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4220183947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39096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6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11942"/>
                  </a:ext>
                </a:extLst>
              </a:tr>
            </a:tbl>
          </a:graphicData>
        </a:graphic>
      </p:graphicFrame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AEA38B0-6F46-4E7C-810C-7A91EB56E12C}"/>
              </a:ext>
            </a:extLst>
          </p:cNvPr>
          <p:cNvCxnSpPr>
            <a:cxnSpLocks/>
          </p:cNvCxnSpPr>
          <p:nvPr/>
        </p:nvCxnSpPr>
        <p:spPr>
          <a:xfrm flipV="1">
            <a:off x="7187262" y="3174311"/>
            <a:ext cx="2018866" cy="1060727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E15430C-18C0-4F3B-BEEB-FB5D76039708}"/>
              </a:ext>
            </a:extLst>
          </p:cNvPr>
          <p:cNvCxnSpPr>
            <a:cxnSpLocks/>
          </p:cNvCxnSpPr>
          <p:nvPr/>
        </p:nvCxnSpPr>
        <p:spPr>
          <a:xfrm flipH="1">
            <a:off x="9206128" y="3326225"/>
            <a:ext cx="337070" cy="1284797"/>
          </a:xfrm>
          <a:prstGeom prst="straightConnector1">
            <a:avLst/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B8F2B13-EB5F-4B98-A4D0-C4955B3249C0}"/>
              </a:ext>
            </a:extLst>
          </p:cNvPr>
          <p:cNvCxnSpPr>
            <a:cxnSpLocks/>
          </p:cNvCxnSpPr>
          <p:nvPr/>
        </p:nvCxnSpPr>
        <p:spPr>
          <a:xfrm>
            <a:off x="10062226" y="3308350"/>
            <a:ext cx="0" cy="1734949"/>
          </a:xfrm>
          <a:prstGeom prst="straightConnector1">
            <a:avLst/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FB0EA7C2-8E5C-4DE1-A8FD-76FBDA02E0BC}"/>
              </a:ext>
            </a:extLst>
          </p:cNvPr>
          <p:cNvSpPr txBox="1">
            <a:spLocks/>
          </p:cNvSpPr>
          <p:nvPr/>
        </p:nvSpPr>
        <p:spPr>
          <a:xfrm>
            <a:off x="6937200" y="4235038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+1</a:t>
            </a:r>
          </a:p>
        </p:txBody>
      </p:sp>
      <p:sp>
        <p:nvSpPr>
          <p:cNvPr id="41" name="文本占位符 6">
            <a:extLst>
              <a:ext uri="{FF2B5EF4-FFF2-40B4-BE49-F238E27FC236}">
                <a16:creationId xmlns:a16="http://schemas.microsoft.com/office/drawing/2014/main" id="{77AAFC42-659F-4506-B0FD-183CA4F3744F}"/>
              </a:ext>
            </a:extLst>
          </p:cNvPr>
          <p:cNvSpPr txBox="1">
            <a:spLocks/>
          </p:cNvSpPr>
          <p:nvPr/>
        </p:nvSpPr>
        <p:spPr>
          <a:xfrm>
            <a:off x="8943801" y="4555840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+1</a:t>
            </a:r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67785534-4959-4DDC-A7B8-1F0940025253}"/>
              </a:ext>
            </a:extLst>
          </p:cNvPr>
          <p:cNvSpPr txBox="1">
            <a:spLocks/>
          </p:cNvSpPr>
          <p:nvPr/>
        </p:nvSpPr>
        <p:spPr>
          <a:xfrm>
            <a:off x="9757101" y="4978867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+1</a:t>
            </a:r>
          </a:p>
        </p:txBody>
      </p:sp>
      <p:sp>
        <p:nvSpPr>
          <p:cNvPr id="43" name="文本占位符 6">
            <a:extLst>
              <a:ext uri="{FF2B5EF4-FFF2-40B4-BE49-F238E27FC236}">
                <a16:creationId xmlns:a16="http://schemas.microsoft.com/office/drawing/2014/main" id="{E0FE2A7E-532C-41C1-BC35-09C73A6CA738}"/>
              </a:ext>
            </a:extLst>
          </p:cNvPr>
          <p:cNvSpPr txBox="1">
            <a:spLocks/>
          </p:cNvSpPr>
          <p:nvPr/>
        </p:nvSpPr>
        <p:spPr>
          <a:xfrm>
            <a:off x="8793496" y="2790882"/>
            <a:ext cx="2545248" cy="73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Map &amp; Add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4CAA146-1E6A-49EE-A5E2-2AEB46A0C4DD}"/>
              </a:ext>
            </a:extLst>
          </p:cNvPr>
          <p:cNvCxnSpPr>
            <a:cxnSpLocks/>
          </p:cNvCxnSpPr>
          <p:nvPr/>
        </p:nvCxnSpPr>
        <p:spPr>
          <a:xfrm>
            <a:off x="9122081" y="2256827"/>
            <a:ext cx="687881" cy="26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F2E88D08-689B-4F7B-A04A-AACB6E6B71C8}"/>
              </a:ext>
            </a:extLst>
          </p:cNvPr>
          <p:cNvSpPr txBox="1">
            <a:spLocks/>
          </p:cNvSpPr>
          <p:nvPr/>
        </p:nvSpPr>
        <p:spPr>
          <a:xfrm>
            <a:off x="8737017" y="3603549"/>
            <a:ext cx="2208826" cy="140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Hash2</a:t>
            </a:r>
            <a:endParaRPr lang="en-US" altLang="zh-CN" sz="1400" i="1" dirty="0">
              <a:solidFill>
                <a:srgbClr val="C00000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0154B23A-7DD3-4067-B012-365C56BD00EB}"/>
              </a:ext>
            </a:extLst>
          </p:cNvPr>
          <p:cNvSpPr txBox="1">
            <a:spLocks/>
          </p:cNvSpPr>
          <p:nvPr/>
        </p:nvSpPr>
        <p:spPr>
          <a:xfrm>
            <a:off x="9413619" y="3785787"/>
            <a:ext cx="2208826" cy="140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Hash3</a:t>
            </a:r>
            <a:endParaRPr lang="en-US" altLang="zh-CN" sz="1400" i="1" dirty="0">
              <a:solidFill>
                <a:srgbClr val="C00000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2349F2-A460-44F5-BF20-D918DB5466C1}"/>
              </a:ext>
            </a:extLst>
          </p:cNvPr>
          <p:cNvSpPr/>
          <p:nvPr/>
        </p:nvSpPr>
        <p:spPr>
          <a:xfrm>
            <a:off x="6889727" y="3869856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lvetica"/>
              </a:rPr>
              <a:t>X</a:t>
            </a:r>
            <a:endParaRPr lang="zh-CN" alt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elvetic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A55DA36-7406-4C98-81FC-D02917E5C9B8}"/>
              </a:ext>
            </a:extLst>
          </p:cNvPr>
          <p:cNvSpPr/>
          <p:nvPr/>
        </p:nvSpPr>
        <p:spPr>
          <a:xfrm>
            <a:off x="9709693" y="4592394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lvetica"/>
              </a:rPr>
              <a:t>X</a:t>
            </a:r>
            <a:endParaRPr lang="zh-CN" alt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elvetic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47E8EB7-AAE2-4FCF-AA16-AF1FCED425C6}"/>
              </a:ext>
            </a:extLst>
          </p:cNvPr>
          <p:cNvSpPr/>
          <p:nvPr/>
        </p:nvSpPr>
        <p:spPr>
          <a:xfrm>
            <a:off x="6098038" y="3760485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Collide!</a:t>
            </a:r>
            <a:endParaRPr lang="zh-CN" altLang="en-US" dirty="0">
              <a:solidFill>
                <a:srgbClr val="C00000"/>
              </a:solidFill>
              <a:latin typeface="Heelvetic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B19FFE-31EB-4D48-9B9C-97E71689CEB1}"/>
              </a:ext>
            </a:extLst>
          </p:cNvPr>
          <p:cNvSpPr/>
          <p:nvPr/>
        </p:nvSpPr>
        <p:spPr>
          <a:xfrm>
            <a:off x="9946701" y="5306097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Collide!</a:t>
            </a:r>
            <a:endParaRPr lang="zh-CN" altLang="en-US" dirty="0">
              <a:solidFill>
                <a:srgbClr val="C00000"/>
              </a:solidFill>
              <a:latin typeface="Heelvetica"/>
            </a:endParaRPr>
          </a:p>
        </p:txBody>
      </p:sp>
      <p:sp>
        <p:nvSpPr>
          <p:cNvPr id="51" name="文本占位符 6">
            <a:extLst>
              <a:ext uri="{FF2B5EF4-FFF2-40B4-BE49-F238E27FC236}">
                <a16:creationId xmlns:a16="http://schemas.microsoft.com/office/drawing/2014/main" id="{85767E67-835E-4DE4-8E3F-4910464D1410}"/>
              </a:ext>
            </a:extLst>
          </p:cNvPr>
          <p:cNvSpPr txBox="1">
            <a:spLocks/>
          </p:cNvSpPr>
          <p:nvPr/>
        </p:nvSpPr>
        <p:spPr>
          <a:xfrm>
            <a:off x="6203354" y="1570281"/>
            <a:ext cx="5724640" cy="123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Error:</a:t>
            </a:r>
            <a:r>
              <a:rPr lang="zh-CN" altLang="en-US" sz="2000" b="1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000" b="1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</a:t>
            </a:r>
            <a:r>
              <a:rPr lang="zh-CN" altLang="en-US" sz="2000" b="1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000" b="1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collision</a:t>
            </a:r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DB5FEC85-BC1B-47BB-817C-282EE17540B9}"/>
              </a:ext>
            </a:extLst>
          </p:cNvPr>
          <p:cNvSpPr txBox="1">
            <a:spLocks/>
          </p:cNvSpPr>
          <p:nvPr/>
        </p:nvSpPr>
        <p:spPr>
          <a:xfrm>
            <a:off x="7624937" y="5507671"/>
            <a:ext cx="2847507" cy="50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b.</a:t>
            </a:r>
            <a:r>
              <a:rPr lang="zh-CN" altLang="en-US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Insert </a:t>
            </a:r>
            <a:r>
              <a:rPr lang="en-US" altLang="zh-CN" sz="2000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blue</a:t>
            </a: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item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8302C53-51C5-4E3F-9425-89567C48A6B7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②</a:t>
            </a:r>
            <a:endParaRPr lang="zh-CN" altLang="en-US" sz="2400" dirty="0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9773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17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026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Strawman Solution: Count-min Sketch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71" name="文本占位符 6">
            <a:extLst>
              <a:ext uri="{FF2B5EF4-FFF2-40B4-BE49-F238E27FC236}">
                <a16:creationId xmlns:a16="http://schemas.microsoft.com/office/drawing/2014/main" id="{ED91977C-B180-41D9-BC88-D9C569C42D9B}"/>
              </a:ext>
            </a:extLst>
          </p:cNvPr>
          <p:cNvSpPr txBox="1">
            <a:spLocks/>
          </p:cNvSpPr>
          <p:nvPr/>
        </p:nvSpPr>
        <p:spPr>
          <a:xfrm>
            <a:off x="-866066" y="4179856"/>
            <a:ext cx="239291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	Array[0]</a:t>
            </a:r>
          </a:p>
        </p:txBody>
      </p:sp>
      <p:sp>
        <p:nvSpPr>
          <p:cNvPr id="77" name="文本占位符 6">
            <a:extLst>
              <a:ext uri="{FF2B5EF4-FFF2-40B4-BE49-F238E27FC236}">
                <a16:creationId xmlns:a16="http://schemas.microsoft.com/office/drawing/2014/main" id="{D06E8861-4B8A-4FC9-B1FB-C38A39887A90}"/>
              </a:ext>
            </a:extLst>
          </p:cNvPr>
          <p:cNvSpPr txBox="1">
            <a:spLocks/>
          </p:cNvSpPr>
          <p:nvPr/>
        </p:nvSpPr>
        <p:spPr>
          <a:xfrm>
            <a:off x="-872416" y="4547870"/>
            <a:ext cx="239291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	Array[1]</a:t>
            </a:r>
          </a:p>
        </p:txBody>
      </p:sp>
      <p:sp>
        <p:nvSpPr>
          <p:cNvPr id="101" name="文本占位符 6">
            <a:extLst>
              <a:ext uri="{FF2B5EF4-FFF2-40B4-BE49-F238E27FC236}">
                <a16:creationId xmlns:a16="http://schemas.microsoft.com/office/drawing/2014/main" id="{54C4647D-608D-49C4-8DA7-FB3BD06A41C5}"/>
              </a:ext>
            </a:extLst>
          </p:cNvPr>
          <p:cNvSpPr txBox="1">
            <a:spLocks/>
          </p:cNvSpPr>
          <p:nvPr/>
        </p:nvSpPr>
        <p:spPr>
          <a:xfrm>
            <a:off x="-872416" y="4934769"/>
            <a:ext cx="239291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	Array[2]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F5963F-416E-46F5-AF77-79409B7C53E8}"/>
              </a:ext>
            </a:extLst>
          </p:cNvPr>
          <p:cNvSpPr/>
          <p:nvPr/>
        </p:nvSpPr>
        <p:spPr>
          <a:xfrm>
            <a:off x="9902580" y="2384362"/>
            <a:ext cx="319292" cy="3192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83535181-2236-468A-9B98-76B7D8BB8B01}"/>
              </a:ext>
            </a:extLst>
          </p:cNvPr>
          <p:cNvSpPr txBox="1">
            <a:spLocks/>
          </p:cNvSpPr>
          <p:nvPr/>
        </p:nvSpPr>
        <p:spPr>
          <a:xfrm>
            <a:off x="7268463" y="3151440"/>
            <a:ext cx="1304771" cy="37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0EA8A464-B12B-40A3-82E1-C20C34264B94}"/>
              </a:ext>
            </a:extLst>
          </p:cNvPr>
          <p:cNvSpPr txBox="1">
            <a:spLocks/>
          </p:cNvSpPr>
          <p:nvPr/>
        </p:nvSpPr>
        <p:spPr>
          <a:xfrm>
            <a:off x="7761203" y="5422218"/>
            <a:ext cx="204875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33" name="文本占位符 6">
            <a:extLst>
              <a:ext uri="{FF2B5EF4-FFF2-40B4-BE49-F238E27FC236}">
                <a16:creationId xmlns:a16="http://schemas.microsoft.com/office/drawing/2014/main" id="{0962E688-F429-4C48-9DC0-381B0A5C4946}"/>
              </a:ext>
            </a:extLst>
          </p:cNvPr>
          <p:cNvSpPr txBox="1">
            <a:spLocks/>
          </p:cNvSpPr>
          <p:nvPr/>
        </p:nvSpPr>
        <p:spPr>
          <a:xfrm>
            <a:off x="7761203" y="3327051"/>
            <a:ext cx="2208826" cy="140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Hash1</a:t>
            </a:r>
            <a:endParaRPr lang="en-US" altLang="zh-CN" sz="1400" i="1" dirty="0">
              <a:solidFill>
                <a:srgbClr val="C00000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32D16A83-4E9C-4FCD-8DED-A0E85E2EB613}"/>
              </a:ext>
            </a:extLst>
          </p:cNvPr>
          <p:cNvSpPr txBox="1">
            <a:spLocks/>
          </p:cNvSpPr>
          <p:nvPr/>
        </p:nvSpPr>
        <p:spPr>
          <a:xfrm>
            <a:off x="7107495" y="1934723"/>
            <a:ext cx="2545248" cy="73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 Item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31224E2-D4E3-4B90-9649-9CDF574702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8788" y="4161697"/>
          <a:ext cx="401516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1516">
                  <a:extLst>
                    <a:ext uri="{9D8B030D-6E8A-4147-A177-3AD203B41FA5}">
                      <a16:colId xmlns:a16="http://schemas.microsoft.com/office/drawing/2014/main" val="1193548779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638929476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831548530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2886458490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109161712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049917474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119809803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204660553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4220183947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39096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6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11942"/>
                  </a:ext>
                </a:extLst>
              </a:tr>
            </a:tbl>
          </a:graphicData>
        </a:graphic>
      </p:graphicFrame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AEA38B0-6F46-4E7C-810C-7A91EB56E12C}"/>
              </a:ext>
            </a:extLst>
          </p:cNvPr>
          <p:cNvCxnSpPr>
            <a:cxnSpLocks/>
          </p:cNvCxnSpPr>
          <p:nvPr/>
        </p:nvCxnSpPr>
        <p:spPr>
          <a:xfrm flipV="1">
            <a:off x="7187262" y="3174311"/>
            <a:ext cx="2018866" cy="1060727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E15430C-18C0-4F3B-BEEB-FB5D76039708}"/>
              </a:ext>
            </a:extLst>
          </p:cNvPr>
          <p:cNvCxnSpPr>
            <a:cxnSpLocks/>
          </p:cNvCxnSpPr>
          <p:nvPr/>
        </p:nvCxnSpPr>
        <p:spPr>
          <a:xfrm flipH="1">
            <a:off x="9206128" y="3326225"/>
            <a:ext cx="337070" cy="1284797"/>
          </a:xfrm>
          <a:prstGeom prst="straightConnector1">
            <a:avLst/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B8F2B13-EB5F-4B98-A4D0-C4955B3249C0}"/>
              </a:ext>
            </a:extLst>
          </p:cNvPr>
          <p:cNvCxnSpPr>
            <a:cxnSpLocks/>
          </p:cNvCxnSpPr>
          <p:nvPr/>
        </p:nvCxnSpPr>
        <p:spPr>
          <a:xfrm>
            <a:off x="10062226" y="3308350"/>
            <a:ext cx="0" cy="1734949"/>
          </a:xfrm>
          <a:prstGeom prst="straightConnector1">
            <a:avLst/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占位符 6">
            <a:extLst>
              <a:ext uri="{FF2B5EF4-FFF2-40B4-BE49-F238E27FC236}">
                <a16:creationId xmlns:a16="http://schemas.microsoft.com/office/drawing/2014/main" id="{FB0EA7C2-8E5C-4DE1-A8FD-76FBDA02E0BC}"/>
              </a:ext>
            </a:extLst>
          </p:cNvPr>
          <p:cNvSpPr txBox="1">
            <a:spLocks/>
          </p:cNvSpPr>
          <p:nvPr/>
        </p:nvSpPr>
        <p:spPr>
          <a:xfrm>
            <a:off x="6937200" y="4235038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+1</a:t>
            </a:r>
          </a:p>
        </p:txBody>
      </p:sp>
      <p:sp>
        <p:nvSpPr>
          <p:cNvPr id="41" name="文本占位符 6">
            <a:extLst>
              <a:ext uri="{FF2B5EF4-FFF2-40B4-BE49-F238E27FC236}">
                <a16:creationId xmlns:a16="http://schemas.microsoft.com/office/drawing/2014/main" id="{77AAFC42-659F-4506-B0FD-183CA4F3744F}"/>
              </a:ext>
            </a:extLst>
          </p:cNvPr>
          <p:cNvSpPr txBox="1">
            <a:spLocks/>
          </p:cNvSpPr>
          <p:nvPr/>
        </p:nvSpPr>
        <p:spPr>
          <a:xfrm>
            <a:off x="8943801" y="4555840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+1</a:t>
            </a:r>
          </a:p>
        </p:txBody>
      </p:sp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67785534-4959-4DDC-A7B8-1F0940025253}"/>
              </a:ext>
            </a:extLst>
          </p:cNvPr>
          <p:cNvSpPr txBox="1">
            <a:spLocks/>
          </p:cNvSpPr>
          <p:nvPr/>
        </p:nvSpPr>
        <p:spPr>
          <a:xfrm>
            <a:off x="9757101" y="4978867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+1</a:t>
            </a:r>
          </a:p>
        </p:txBody>
      </p:sp>
      <p:sp>
        <p:nvSpPr>
          <p:cNvPr id="43" name="文本占位符 6">
            <a:extLst>
              <a:ext uri="{FF2B5EF4-FFF2-40B4-BE49-F238E27FC236}">
                <a16:creationId xmlns:a16="http://schemas.microsoft.com/office/drawing/2014/main" id="{E0FE2A7E-532C-41C1-BC35-09C73A6CA738}"/>
              </a:ext>
            </a:extLst>
          </p:cNvPr>
          <p:cNvSpPr txBox="1">
            <a:spLocks/>
          </p:cNvSpPr>
          <p:nvPr/>
        </p:nvSpPr>
        <p:spPr>
          <a:xfrm>
            <a:off x="8793496" y="2790882"/>
            <a:ext cx="2545248" cy="73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Map &amp; Add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4CAA146-1E6A-49EE-A5E2-2AEB46A0C4DD}"/>
              </a:ext>
            </a:extLst>
          </p:cNvPr>
          <p:cNvCxnSpPr>
            <a:cxnSpLocks/>
          </p:cNvCxnSpPr>
          <p:nvPr/>
        </p:nvCxnSpPr>
        <p:spPr>
          <a:xfrm>
            <a:off x="9122081" y="2256827"/>
            <a:ext cx="687881" cy="26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F2E88D08-689B-4F7B-A04A-AACB6E6B71C8}"/>
              </a:ext>
            </a:extLst>
          </p:cNvPr>
          <p:cNvSpPr txBox="1">
            <a:spLocks/>
          </p:cNvSpPr>
          <p:nvPr/>
        </p:nvSpPr>
        <p:spPr>
          <a:xfrm>
            <a:off x="8737017" y="3603549"/>
            <a:ext cx="2208826" cy="140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Hash2</a:t>
            </a:r>
            <a:endParaRPr lang="en-US" altLang="zh-CN" sz="1400" i="1" dirty="0">
              <a:solidFill>
                <a:srgbClr val="C00000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0154B23A-7DD3-4067-B012-365C56BD00EB}"/>
              </a:ext>
            </a:extLst>
          </p:cNvPr>
          <p:cNvSpPr txBox="1">
            <a:spLocks/>
          </p:cNvSpPr>
          <p:nvPr/>
        </p:nvSpPr>
        <p:spPr>
          <a:xfrm>
            <a:off x="9413619" y="3785787"/>
            <a:ext cx="2208826" cy="140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Hash3</a:t>
            </a:r>
            <a:endParaRPr lang="en-US" altLang="zh-CN" sz="1400" i="1" dirty="0">
              <a:solidFill>
                <a:srgbClr val="C00000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C2349F2-A460-44F5-BF20-D918DB5466C1}"/>
              </a:ext>
            </a:extLst>
          </p:cNvPr>
          <p:cNvSpPr/>
          <p:nvPr/>
        </p:nvSpPr>
        <p:spPr>
          <a:xfrm>
            <a:off x="6889727" y="3869856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lvetica"/>
              </a:rPr>
              <a:t>X</a:t>
            </a:r>
            <a:endParaRPr lang="zh-CN" alt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elvetic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A55DA36-7406-4C98-81FC-D02917E5C9B8}"/>
              </a:ext>
            </a:extLst>
          </p:cNvPr>
          <p:cNvSpPr/>
          <p:nvPr/>
        </p:nvSpPr>
        <p:spPr>
          <a:xfrm>
            <a:off x="9709693" y="4592394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elvetica"/>
              </a:rPr>
              <a:t>X</a:t>
            </a:r>
            <a:endParaRPr lang="zh-CN" altLang="en-US" sz="5400" b="0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elvetic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47E8EB7-AAE2-4FCF-AA16-AF1FCED425C6}"/>
              </a:ext>
            </a:extLst>
          </p:cNvPr>
          <p:cNvSpPr/>
          <p:nvPr/>
        </p:nvSpPr>
        <p:spPr>
          <a:xfrm>
            <a:off x="6098038" y="3760485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Collide!</a:t>
            </a:r>
            <a:endParaRPr lang="zh-CN" altLang="en-US" dirty="0">
              <a:solidFill>
                <a:srgbClr val="C00000"/>
              </a:solidFill>
              <a:latin typeface="Heelvetic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B19FFE-31EB-4D48-9B9C-97E71689CEB1}"/>
              </a:ext>
            </a:extLst>
          </p:cNvPr>
          <p:cNvSpPr/>
          <p:nvPr/>
        </p:nvSpPr>
        <p:spPr>
          <a:xfrm>
            <a:off x="9946701" y="5306097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Collide!</a:t>
            </a:r>
            <a:endParaRPr lang="zh-CN" altLang="en-US" dirty="0">
              <a:solidFill>
                <a:srgbClr val="C00000"/>
              </a:solidFill>
              <a:latin typeface="Heelvetica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3F09867-18ED-4E42-BFEA-5B75E93E40E6}"/>
              </a:ext>
            </a:extLst>
          </p:cNvPr>
          <p:cNvSpPr/>
          <p:nvPr/>
        </p:nvSpPr>
        <p:spPr>
          <a:xfrm>
            <a:off x="4166931" y="2384362"/>
            <a:ext cx="319292" cy="31929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2" name="文本占位符 6">
            <a:extLst>
              <a:ext uri="{FF2B5EF4-FFF2-40B4-BE49-F238E27FC236}">
                <a16:creationId xmlns:a16="http://schemas.microsoft.com/office/drawing/2014/main" id="{ABBCCB17-81AA-4FD3-9210-5279D7839860}"/>
              </a:ext>
            </a:extLst>
          </p:cNvPr>
          <p:cNvSpPr txBox="1">
            <a:spLocks/>
          </p:cNvSpPr>
          <p:nvPr/>
        </p:nvSpPr>
        <p:spPr>
          <a:xfrm>
            <a:off x="1532814" y="3151440"/>
            <a:ext cx="1304771" cy="37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01E8B199-8699-4346-BF01-9EBDFE5F5024}"/>
              </a:ext>
            </a:extLst>
          </p:cNvPr>
          <p:cNvSpPr txBox="1">
            <a:spLocks/>
          </p:cNvSpPr>
          <p:nvPr/>
        </p:nvSpPr>
        <p:spPr>
          <a:xfrm>
            <a:off x="2025554" y="5422218"/>
            <a:ext cx="2048759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>
              <a:latin typeface="Heelvetica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7" name="文本占位符 6">
            <a:extLst>
              <a:ext uri="{FF2B5EF4-FFF2-40B4-BE49-F238E27FC236}">
                <a16:creationId xmlns:a16="http://schemas.microsoft.com/office/drawing/2014/main" id="{B233948F-0EC4-4B7E-83B2-1DA0B14F181B}"/>
              </a:ext>
            </a:extLst>
          </p:cNvPr>
          <p:cNvSpPr txBox="1">
            <a:spLocks/>
          </p:cNvSpPr>
          <p:nvPr/>
        </p:nvSpPr>
        <p:spPr>
          <a:xfrm>
            <a:off x="1960366" y="5469957"/>
            <a:ext cx="2560706" cy="37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c.</a:t>
            </a:r>
            <a:r>
              <a:rPr lang="zh-CN" altLang="en-US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Query </a:t>
            </a:r>
            <a:r>
              <a:rPr lang="en-US" altLang="zh-CN" sz="2000" dirty="0">
                <a:solidFill>
                  <a:schemeClr val="accent2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orange</a:t>
            </a: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item</a:t>
            </a: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52780C6A-309E-450C-B838-F438CE6BA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50863"/>
              </p:ext>
            </p:extLst>
          </p:nvPr>
        </p:nvGraphicFramePr>
        <p:xfrm>
          <a:off x="1233139" y="4161697"/>
          <a:ext cx="401516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1516">
                  <a:extLst>
                    <a:ext uri="{9D8B030D-6E8A-4147-A177-3AD203B41FA5}">
                      <a16:colId xmlns:a16="http://schemas.microsoft.com/office/drawing/2014/main" val="1193548779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638929476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831548530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2886458490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109161712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049917474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119809803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1204660553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4220183947"/>
                    </a:ext>
                  </a:extLst>
                </a:gridCol>
                <a:gridCol w="401516">
                  <a:extLst>
                    <a:ext uri="{9D8B030D-6E8A-4147-A177-3AD203B41FA5}">
                      <a16:colId xmlns:a16="http://schemas.microsoft.com/office/drawing/2014/main" val="3390962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6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6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11942"/>
                  </a:ext>
                </a:extLst>
              </a:tr>
            </a:tbl>
          </a:graphicData>
        </a:graphic>
      </p:graphicFrame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FE062A9-0165-41A8-B01E-CC9970E394B9}"/>
              </a:ext>
            </a:extLst>
          </p:cNvPr>
          <p:cNvCxnSpPr>
            <a:cxnSpLocks/>
          </p:cNvCxnSpPr>
          <p:nvPr/>
        </p:nvCxnSpPr>
        <p:spPr>
          <a:xfrm flipH="1">
            <a:off x="1486919" y="3174310"/>
            <a:ext cx="1983559" cy="109050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EDC22D5-9A22-470D-8CA9-86A92F0A272A}"/>
              </a:ext>
            </a:extLst>
          </p:cNvPr>
          <p:cNvCxnSpPr>
            <a:cxnSpLocks/>
          </p:cNvCxnSpPr>
          <p:nvPr/>
        </p:nvCxnSpPr>
        <p:spPr>
          <a:xfrm flipH="1">
            <a:off x="2713611" y="3326225"/>
            <a:ext cx="1093938" cy="1312173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8657A94-5E9F-4BAF-AB45-EF15ADCCD6E0}"/>
              </a:ext>
            </a:extLst>
          </p:cNvPr>
          <p:cNvCxnSpPr>
            <a:cxnSpLocks/>
          </p:cNvCxnSpPr>
          <p:nvPr/>
        </p:nvCxnSpPr>
        <p:spPr>
          <a:xfrm>
            <a:off x="4326577" y="3308350"/>
            <a:ext cx="0" cy="166843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占位符 6">
            <a:extLst>
              <a:ext uri="{FF2B5EF4-FFF2-40B4-BE49-F238E27FC236}">
                <a16:creationId xmlns:a16="http://schemas.microsoft.com/office/drawing/2014/main" id="{6E319CB4-A689-4662-8ECB-4DB82E659C73}"/>
              </a:ext>
            </a:extLst>
          </p:cNvPr>
          <p:cNvSpPr txBox="1">
            <a:spLocks/>
          </p:cNvSpPr>
          <p:nvPr/>
        </p:nvSpPr>
        <p:spPr>
          <a:xfrm>
            <a:off x="1201551" y="4235038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66" name="文本占位符 6">
            <a:extLst>
              <a:ext uri="{FF2B5EF4-FFF2-40B4-BE49-F238E27FC236}">
                <a16:creationId xmlns:a16="http://schemas.microsoft.com/office/drawing/2014/main" id="{73EB88C7-3E50-41F1-B196-CF574AA83CD3}"/>
              </a:ext>
            </a:extLst>
          </p:cNvPr>
          <p:cNvSpPr txBox="1">
            <a:spLocks/>
          </p:cNvSpPr>
          <p:nvPr/>
        </p:nvSpPr>
        <p:spPr>
          <a:xfrm>
            <a:off x="2400792" y="4600802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67" name="文本占位符 6">
            <a:extLst>
              <a:ext uri="{FF2B5EF4-FFF2-40B4-BE49-F238E27FC236}">
                <a16:creationId xmlns:a16="http://schemas.microsoft.com/office/drawing/2014/main" id="{A85E2749-6C08-4236-B14D-7C062440899F}"/>
              </a:ext>
            </a:extLst>
          </p:cNvPr>
          <p:cNvSpPr txBox="1">
            <a:spLocks/>
          </p:cNvSpPr>
          <p:nvPr/>
        </p:nvSpPr>
        <p:spPr>
          <a:xfrm>
            <a:off x="4021452" y="4978867"/>
            <a:ext cx="524654" cy="37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占位符 6">
                <a:extLst>
                  <a:ext uri="{FF2B5EF4-FFF2-40B4-BE49-F238E27FC236}">
                    <a16:creationId xmlns:a16="http://schemas.microsoft.com/office/drawing/2014/main" id="{61C0B087-75A0-45B4-81C1-B8D3395674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5366" y="2728015"/>
                <a:ext cx="2487282" cy="739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2000" dirty="0">
                    <a:ln w="0"/>
                    <a:solidFill>
                      <a:schemeClr val="accent1"/>
                    </a:solidFill>
                    <a:effectLst/>
                    <a:latin typeface="Heelvetica"/>
                    <a:ea typeface="黑体" panose="02010609060101010101" pitchFamily="49" charset="-122"/>
                    <a:cs typeface="Helvetica" panose="020B0604020202020204" pitchFamily="34" charset="0"/>
                  </a:rPr>
                  <a:t>Retrieve &amp; Report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n w="0"/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Helvetica" panose="020B0604020202020204" pitchFamily="34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n w="0"/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n w="0"/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Helvetica" panose="020B0604020202020204" pitchFamily="34" charset="0"/>
                          </a:rPr>
                          <m:t>2,1,2</m:t>
                        </m:r>
                      </m:e>
                    </m:d>
                    <m:r>
                      <a:rPr lang="en-US" altLang="zh-CN" sz="2000" i="1">
                        <a:ln w="0"/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Helvetica" panose="020B0604020202020204" pitchFamily="34" charset="0"/>
                      </a:rPr>
                      <m:t>=1</m:t>
                    </m:r>
                  </m:oMath>
                </a14:m>
                <a:endParaRPr lang="en-US" altLang="zh-CN" sz="2000" dirty="0">
                  <a:ln w="0"/>
                  <a:solidFill>
                    <a:schemeClr val="accent1"/>
                  </a:solidFill>
                  <a:effectLst/>
                  <a:latin typeface="Heelvetica"/>
                  <a:ea typeface="黑体" panose="02010609060101010101" pitchFamily="49" charset="-122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文本占位符 6">
                <a:extLst>
                  <a:ext uri="{FF2B5EF4-FFF2-40B4-BE49-F238E27FC236}">
                    <a16:creationId xmlns:a16="http://schemas.microsoft.com/office/drawing/2014/main" id="{61C0B087-75A0-45B4-81C1-B8D339567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66" y="2728015"/>
                <a:ext cx="2487282" cy="739849"/>
              </a:xfrm>
              <a:prstGeom prst="rect">
                <a:avLst/>
              </a:prstGeom>
              <a:blipFill>
                <a:blip r:embed="rId4"/>
                <a:stretch>
                  <a:fillRect t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0FBE511F-744B-423E-89DF-69B4354555A5}"/>
              </a:ext>
            </a:extLst>
          </p:cNvPr>
          <p:cNvGrpSpPr/>
          <p:nvPr/>
        </p:nvGrpSpPr>
        <p:grpSpPr>
          <a:xfrm>
            <a:off x="2025554" y="3327051"/>
            <a:ext cx="3861242" cy="1865529"/>
            <a:chOff x="6307991" y="3327051"/>
            <a:chExt cx="3861242" cy="1865529"/>
          </a:xfrm>
        </p:grpSpPr>
        <p:sp>
          <p:nvSpPr>
            <p:cNvPr id="70" name="文本占位符 6">
              <a:extLst>
                <a:ext uri="{FF2B5EF4-FFF2-40B4-BE49-F238E27FC236}">
                  <a16:creationId xmlns:a16="http://schemas.microsoft.com/office/drawing/2014/main" id="{033E9B97-55A1-4010-9492-53EA5F25918A}"/>
                </a:ext>
              </a:extLst>
            </p:cNvPr>
            <p:cNvSpPr txBox="1">
              <a:spLocks/>
            </p:cNvSpPr>
            <p:nvPr/>
          </p:nvSpPr>
          <p:spPr>
            <a:xfrm>
              <a:off x="6307991" y="3327051"/>
              <a:ext cx="2208826" cy="14067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400" dirty="0">
                  <a:solidFill>
                    <a:srgbClr val="C00000"/>
                  </a:solidFill>
                  <a:latin typeface="Heelvetica"/>
                  <a:ea typeface="黑体" panose="02010609060101010101" pitchFamily="49" charset="-122"/>
                  <a:cs typeface="Helvetica" panose="020B0604020202020204" pitchFamily="34" charset="0"/>
                </a:rPr>
                <a:t>Hash1</a:t>
              </a:r>
              <a:endParaRPr lang="en-US" altLang="zh-CN" sz="1400" i="1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endParaRPr>
            </a:p>
          </p:txBody>
        </p:sp>
        <p:sp>
          <p:nvSpPr>
            <p:cNvPr id="72" name="文本占位符 6">
              <a:extLst>
                <a:ext uri="{FF2B5EF4-FFF2-40B4-BE49-F238E27FC236}">
                  <a16:creationId xmlns:a16="http://schemas.microsoft.com/office/drawing/2014/main" id="{674E3CF3-47B4-4F03-86A3-AD97A65D2ECE}"/>
                </a:ext>
              </a:extLst>
            </p:cNvPr>
            <p:cNvSpPr txBox="1">
              <a:spLocks/>
            </p:cNvSpPr>
            <p:nvPr/>
          </p:nvSpPr>
          <p:spPr>
            <a:xfrm>
              <a:off x="7139395" y="3576575"/>
              <a:ext cx="2208826" cy="14067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400" dirty="0">
                  <a:solidFill>
                    <a:srgbClr val="C00000"/>
                  </a:solidFill>
                  <a:latin typeface="Heelvetica"/>
                  <a:ea typeface="黑体" panose="02010609060101010101" pitchFamily="49" charset="-122"/>
                  <a:cs typeface="Helvetica" panose="020B0604020202020204" pitchFamily="34" charset="0"/>
                </a:rPr>
                <a:t>Hash2</a:t>
              </a:r>
              <a:endParaRPr lang="en-US" altLang="zh-CN" sz="1400" i="1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endParaRPr>
            </a:p>
          </p:txBody>
        </p:sp>
        <p:sp>
          <p:nvSpPr>
            <p:cNvPr id="73" name="文本占位符 6">
              <a:extLst>
                <a:ext uri="{FF2B5EF4-FFF2-40B4-BE49-F238E27FC236}">
                  <a16:creationId xmlns:a16="http://schemas.microsoft.com/office/drawing/2014/main" id="{C02574C8-A48B-4551-B06A-0B43C7FF0FCC}"/>
                </a:ext>
              </a:extLst>
            </p:cNvPr>
            <p:cNvSpPr txBox="1">
              <a:spLocks/>
            </p:cNvSpPr>
            <p:nvPr/>
          </p:nvSpPr>
          <p:spPr>
            <a:xfrm>
              <a:off x="7960407" y="3785787"/>
              <a:ext cx="2208826" cy="140679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400" dirty="0">
                  <a:solidFill>
                    <a:srgbClr val="C00000"/>
                  </a:solidFill>
                  <a:latin typeface="Heelvetica"/>
                  <a:ea typeface="黑体" panose="02010609060101010101" pitchFamily="49" charset="-122"/>
                  <a:cs typeface="Helvetica" panose="020B0604020202020204" pitchFamily="34" charset="0"/>
                </a:rPr>
                <a:t>Hash3</a:t>
              </a:r>
              <a:endParaRPr lang="en-US" altLang="zh-CN" sz="1400" i="1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endParaRPr>
            </a:p>
          </p:txBody>
        </p:sp>
      </p:grpSp>
      <p:sp>
        <p:nvSpPr>
          <p:cNvPr id="78" name="文本占位符 6">
            <a:extLst>
              <a:ext uri="{FF2B5EF4-FFF2-40B4-BE49-F238E27FC236}">
                <a16:creationId xmlns:a16="http://schemas.microsoft.com/office/drawing/2014/main" id="{8F32FC8C-936C-4D1E-B1E9-8E32BB8C407E}"/>
              </a:ext>
            </a:extLst>
          </p:cNvPr>
          <p:cNvSpPr txBox="1">
            <a:spLocks/>
          </p:cNvSpPr>
          <p:nvPr/>
        </p:nvSpPr>
        <p:spPr>
          <a:xfrm>
            <a:off x="609004" y="1570281"/>
            <a:ext cx="5724640" cy="123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Output the min value</a:t>
            </a:r>
          </a:p>
        </p:txBody>
      </p:sp>
      <p:sp>
        <p:nvSpPr>
          <p:cNvPr id="79" name="文本占位符 6">
            <a:extLst>
              <a:ext uri="{FF2B5EF4-FFF2-40B4-BE49-F238E27FC236}">
                <a16:creationId xmlns:a16="http://schemas.microsoft.com/office/drawing/2014/main" id="{4E13C48C-F428-4718-9803-208C515E0C3C}"/>
              </a:ext>
            </a:extLst>
          </p:cNvPr>
          <p:cNvSpPr txBox="1">
            <a:spLocks/>
          </p:cNvSpPr>
          <p:nvPr/>
        </p:nvSpPr>
        <p:spPr>
          <a:xfrm>
            <a:off x="6203354" y="1570281"/>
            <a:ext cx="5724640" cy="123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Error:</a:t>
            </a:r>
            <a:r>
              <a:rPr lang="zh-CN" altLang="en-US" sz="2000" b="1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000" b="1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Hash</a:t>
            </a:r>
            <a:r>
              <a:rPr lang="zh-CN" altLang="en-US" sz="2000" b="1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000" b="1" dirty="0">
                <a:ln w="0"/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collision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D5CE77F-0F7A-4B70-8E5F-7D0ECD9CEF19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②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55" name="文本占位符 6">
            <a:extLst>
              <a:ext uri="{FF2B5EF4-FFF2-40B4-BE49-F238E27FC236}">
                <a16:creationId xmlns:a16="http://schemas.microsoft.com/office/drawing/2014/main" id="{A9D2FBDA-9E21-451B-ADB9-DE4BF276EAB1}"/>
              </a:ext>
            </a:extLst>
          </p:cNvPr>
          <p:cNvSpPr txBox="1">
            <a:spLocks/>
          </p:cNvSpPr>
          <p:nvPr/>
        </p:nvSpPr>
        <p:spPr>
          <a:xfrm>
            <a:off x="7624937" y="5507671"/>
            <a:ext cx="2847507" cy="50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b.</a:t>
            </a:r>
            <a:r>
              <a:rPr lang="zh-CN" altLang="en-US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Insert </a:t>
            </a:r>
            <a:r>
              <a:rPr lang="en-US" altLang="zh-CN" sz="2000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blue</a:t>
            </a:r>
            <a:r>
              <a:rPr lang="en-US" altLang="zh-CN" sz="2000" dirty="0">
                <a:solidFill>
                  <a:srgbClr val="A5002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item</a:t>
            </a:r>
          </a:p>
        </p:txBody>
      </p:sp>
    </p:spTree>
    <p:extLst>
      <p:ext uri="{BB962C8B-B14F-4D97-AF65-F5344CB8AC3E}">
        <p14:creationId xmlns:p14="http://schemas.microsoft.com/office/powerpoint/2010/main" val="1931038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2EB604-8DF1-4E7F-8B08-DC5295A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87EB15E-E489-4BD7-8625-8555124EAB9E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9CECDD35-6BEE-4FFC-8900-CF481F1F156D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2C031E2F-5753-42AC-B178-F6F510667247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888B0179-8FAA-4FCB-9832-D991FCEC3C02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F656267-173E-4590-88FE-157948183274}"/>
              </a:ext>
            </a:extLst>
          </p:cNvPr>
          <p:cNvSpPr/>
          <p:nvPr/>
        </p:nvSpPr>
        <p:spPr>
          <a:xfrm>
            <a:off x="1132840" y="695960"/>
            <a:ext cx="120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Content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105A5-C847-47CF-A85D-A98F946F8C6B}"/>
              </a:ext>
            </a:extLst>
          </p:cNvPr>
          <p:cNvSpPr/>
          <p:nvPr/>
        </p:nvSpPr>
        <p:spPr>
          <a:xfrm>
            <a:off x="1354606" y="1756356"/>
            <a:ext cx="5404685" cy="3353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②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Strawman Solution: Count-min Sketch</a:t>
            </a:r>
            <a:endParaRPr lang="zh-CN" altLang="en-US" sz="2400" dirty="0">
              <a:latin typeface="Heelvetic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③ </a:t>
            </a:r>
            <a:r>
              <a:rPr lang="en-US" altLang="zh-CN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Prior Art</a:t>
            </a:r>
            <a:endParaRPr lang="zh-CN" altLang="en-US" sz="2400" dirty="0">
              <a:solidFill>
                <a:srgbClr val="FF0000"/>
              </a:solidFill>
              <a:latin typeface="Heelvetic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④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⑥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Experimental results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101DA0D4-DAA0-4962-B65B-30B31B81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1752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19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Prior Art</a:t>
            </a:r>
            <a:endParaRPr lang="zh-CN" altLang="en-US" sz="2400" dirty="0">
              <a:latin typeface="Heelvetica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7FAC12F-9D0E-49E2-A1F2-669E27A7BC86}"/>
              </a:ext>
            </a:extLst>
          </p:cNvPr>
          <p:cNvGrpSpPr/>
          <p:nvPr/>
        </p:nvGrpSpPr>
        <p:grpSpPr>
          <a:xfrm>
            <a:off x="1616351" y="1912554"/>
            <a:ext cx="2856514" cy="2669530"/>
            <a:chOff x="4569043" y="2702866"/>
            <a:chExt cx="3676698" cy="3436025"/>
          </a:xfrm>
        </p:grpSpPr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D095635-B1C1-4370-AFE0-27F87B232021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6398090" y="4062432"/>
              <a:ext cx="1" cy="703916"/>
            </a:xfrm>
            <a:prstGeom prst="straightConnector1">
              <a:avLst/>
            </a:prstGeom>
            <a:ln w="76200">
              <a:tailEnd type="triangle"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FB3EADF6-7CD5-463E-8AB5-B7F5BBBA499A}"/>
                </a:ext>
              </a:extLst>
            </p:cNvPr>
            <p:cNvGrpSpPr/>
            <p:nvPr/>
          </p:nvGrpSpPr>
          <p:grpSpPr>
            <a:xfrm>
              <a:off x="4569043" y="2702866"/>
              <a:ext cx="3676698" cy="3436025"/>
              <a:chOff x="4569043" y="2702866"/>
              <a:chExt cx="3676698" cy="3436025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B7DAA39E-6C43-4E28-A031-9D9554F5314F}"/>
                  </a:ext>
                </a:extLst>
              </p:cNvPr>
              <p:cNvSpPr/>
              <p:nvPr/>
            </p:nvSpPr>
            <p:spPr>
              <a:xfrm>
                <a:off x="5718308" y="2702866"/>
                <a:ext cx="1359566" cy="1359566"/>
              </a:xfrm>
              <a:prstGeom prst="ellipse">
                <a:avLst/>
              </a:prstGeom>
              <a:solidFill>
                <a:srgbClr val="990033"/>
              </a:solidFill>
              <a:ln>
                <a:noFill/>
              </a:ln>
              <a:effectLst>
                <a:reflection blurRad="6350" stA="52000" endA="300" endPos="20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Heelvetica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791597B-F08A-4E4B-B06E-5C558EA49E75}"/>
                  </a:ext>
                </a:extLst>
              </p:cNvPr>
              <p:cNvSpPr/>
              <p:nvPr/>
            </p:nvSpPr>
            <p:spPr>
              <a:xfrm>
                <a:off x="5823014" y="3177157"/>
                <a:ext cx="1150149" cy="43576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</a:pPr>
                <a:r>
                  <a:rPr lang="en-US" altLang="zh-CN" sz="1600" b="1" dirty="0">
                    <a:solidFill>
                      <a:srgbClr val="3333CC"/>
                    </a:solidFill>
                    <a:latin typeface="Heelvetica"/>
                    <a:ea typeface="黑体" panose="02010609060101010101" pitchFamily="49" charset="-122"/>
                    <a:cs typeface="Arial" panose="020B0604020202020204" pitchFamily="34" charset="0"/>
                  </a:rPr>
                  <a:t>Classical</a:t>
                </a:r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16894783-BF0F-4652-AB87-9E63D091842C}"/>
                  </a:ext>
                </a:extLst>
              </p:cNvPr>
              <p:cNvGrpSpPr/>
              <p:nvPr/>
            </p:nvGrpSpPr>
            <p:grpSpPr>
              <a:xfrm>
                <a:off x="4569043" y="4779325"/>
                <a:ext cx="1359566" cy="1359566"/>
                <a:chOff x="3650987" y="4474351"/>
                <a:chExt cx="1661160" cy="1661160"/>
              </a:xfrm>
            </p:grpSpPr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CAD90AFE-596E-48C4-8B15-311F8FB91CF9}"/>
                    </a:ext>
                  </a:extLst>
                </p:cNvPr>
                <p:cNvSpPr/>
                <p:nvPr/>
              </p:nvSpPr>
              <p:spPr>
                <a:xfrm>
                  <a:off x="3650987" y="4474351"/>
                  <a:ext cx="1661160" cy="1661160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ffectLst>
                  <a:reflection blurRad="6350" stA="50000" endA="300" endPos="20000" dir="5400000" sy="-100000" algn="bl" rotWithShape="0"/>
                </a:effectLst>
                <a:scene3d>
                  <a:camera prst="orthographicFront">
                    <a:rot lat="0" lon="21599987" rev="720000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latin typeface="Heelvetica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25257AF0-CE23-4187-A61D-E34EE3673268}"/>
                    </a:ext>
                  </a:extLst>
                </p:cNvPr>
                <p:cNvSpPr/>
                <p:nvPr/>
              </p:nvSpPr>
              <p:spPr>
                <a:xfrm>
                  <a:off x="3778650" y="4874923"/>
                  <a:ext cx="1433018" cy="9970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</a:pPr>
                  <a:r>
                    <a:rPr lang="en-US" altLang="zh-CN" sz="1600" b="1" dirty="0">
                      <a:solidFill>
                        <a:srgbClr val="3333CC"/>
                      </a:solidFill>
                      <a:latin typeface="Heelvetica"/>
                      <a:ea typeface="黑体" panose="02010609060101010101" pitchFamily="49" charset="-122"/>
                      <a:cs typeface="Arial" panose="020B0604020202020204" pitchFamily="34" charset="0"/>
                    </a:rPr>
                    <a:t>Speed-</a:t>
                  </a:r>
                </a:p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</a:pPr>
                  <a:r>
                    <a:rPr lang="en-US" altLang="zh-CN" sz="1600" b="1" dirty="0">
                      <a:solidFill>
                        <a:srgbClr val="3333CC"/>
                      </a:solidFill>
                      <a:latin typeface="Heelvetica"/>
                      <a:ea typeface="黑体" panose="02010609060101010101" pitchFamily="49" charset="-122"/>
                      <a:cs typeface="Arial" panose="020B0604020202020204" pitchFamily="34" charset="0"/>
                    </a:rPr>
                    <a:t>oriented</a:t>
                  </a:r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5A74A8A0-0750-4053-9D00-446D4D3DBD8B}"/>
                  </a:ext>
                </a:extLst>
              </p:cNvPr>
              <p:cNvGrpSpPr/>
              <p:nvPr/>
            </p:nvGrpSpPr>
            <p:grpSpPr>
              <a:xfrm>
                <a:off x="6886176" y="4766346"/>
                <a:ext cx="1359565" cy="1359566"/>
                <a:chOff x="6482131" y="4458493"/>
                <a:chExt cx="1661159" cy="1661160"/>
              </a:xfrm>
            </p:grpSpPr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8AD5A7A3-849E-4817-BD85-2AAE9EB549FA}"/>
                    </a:ext>
                  </a:extLst>
                </p:cNvPr>
                <p:cNvSpPr/>
                <p:nvPr/>
              </p:nvSpPr>
              <p:spPr>
                <a:xfrm>
                  <a:off x="6482131" y="4458493"/>
                  <a:ext cx="1661159" cy="166116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  <a:effectLst>
                  <a:reflection blurRad="6350" stA="52000" endA="300" endPos="20000" dir="5400000" sy="-100000" algn="bl" rotWithShape="0"/>
                </a:effectLst>
                <a:scene3d>
                  <a:camera prst="orthographicFront">
                    <a:rot lat="0" lon="0" rev="14400002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>
                    <a:latin typeface="Heelvetica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7C42804B-AD1F-4051-9062-DC9D35AD2D42}"/>
                    </a:ext>
                  </a:extLst>
                </p:cNvPr>
                <p:cNvSpPr/>
                <p:nvPr/>
              </p:nvSpPr>
              <p:spPr>
                <a:xfrm>
                  <a:off x="6535065" y="4874924"/>
                  <a:ext cx="1589218" cy="9970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</a:pPr>
                  <a:r>
                    <a:rPr lang="en-US" altLang="zh-CN" sz="1600" b="1" dirty="0">
                      <a:solidFill>
                        <a:srgbClr val="3333CC"/>
                      </a:solidFill>
                      <a:latin typeface="Heelvetica"/>
                      <a:ea typeface="黑体" panose="02010609060101010101" pitchFamily="49" charset="-122"/>
                      <a:cs typeface="Arial" panose="020B0604020202020204" pitchFamily="34" charset="0"/>
                    </a:rPr>
                    <a:t>Accuracy-</a:t>
                  </a:r>
                </a:p>
                <a:p>
                  <a:pPr algn="ctr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990000"/>
                    </a:buClr>
                    <a:buSzPct val="60000"/>
                  </a:pPr>
                  <a:r>
                    <a:rPr lang="en-US" altLang="zh-CN" sz="1600" b="1" dirty="0">
                      <a:solidFill>
                        <a:srgbClr val="3333CC"/>
                      </a:solidFill>
                      <a:latin typeface="Heelvetica"/>
                      <a:ea typeface="黑体" panose="02010609060101010101" pitchFamily="49" charset="-122"/>
                      <a:cs typeface="Arial" panose="020B0604020202020204" pitchFamily="34" charset="0"/>
                    </a:rPr>
                    <a:t>oriented</a:t>
                  </a:r>
                </a:p>
              </p:txBody>
            </p:sp>
          </p:grpSp>
        </p:grp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6E08A77-1685-49C9-AD25-8ADF7ED2CC06}"/>
                </a:ext>
              </a:extLst>
            </p:cNvPr>
            <p:cNvCxnSpPr>
              <a:cxnSpLocks/>
            </p:cNvCxnSpPr>
            <p:nvPr/>
          </p:nvCxnSpPr>
          <p:spPr>
            <a:xfrm>
              <a:off x="6351191" y="4681512"/>
              <a:ext cx="623983" cy="425660"/>
            </a:xfrm>
            <a:prstGeom prst="straightConnector1">
              <a:avLst/>
            </a:prstGeom>
            <a:ln w="76200">
              <a:tailEnd type="triangle"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2204FABF-3F0C-4334-8FEF-8FAD5F29D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9206" y="4707062"/>
              <a:ext cx="636484" cy="459394"/>
            </a:xfrm>
            <a:prstGeom prst="straightConnector1">
              <a:avLst/>
            </a:prstGeom>
            <a:ln w="76200">
              <a:tailEnd type="triangle"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F0ED49D-1CCC-43B4-A052-65414D1603F0}"/>
              </a:ext>
            </a:extLst>
          </p:cNvPr>
          <p:cNvGrpSpPr/>
          <p:nvPr/>
        </p:nvGrpSpPr>
        <p:grpSpPr>
          <a:xfrm>
            <a:off x="4543174" y="1901438"/>
            <a:ext cx="6826600" cy="5361291"/>
            <a:chOff x="3515559" y="1533830"/>
            <a:chExt cx="6826600" cy="5361291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71B2042-9559-4D75-827F-56DA0C3236F5}"/>
                </a:ext>
              </a:extLst>
            </p:cNvPr>
            <p:cNvCxnSpPr>
              <a:cxnSpLocks/>
            </p:cNvCxnSpPr>
            <p:nvPr/>
          </p:nvCxnSpPr>
          <p:spPr>
            <a:xfrm>
              <a:off x="6196155" y="1533830"/>
              <a:ext cx="0" cy="37090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4630D15-AECD-46C2-84FE-F9B7C24A8229}"/>
                </a:ext>
              </a:extLst>
            </p:cNvPr>
            <p:cNvSpPr/>
            <p:nvPr/>
          </p:nvSpPr>
          <p:spPr>
            <a:xfrm>
              <a:off x="6602803" y="2342589"/>
              <a:ext cx="3091244" cy="2265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Heelvetica"/>
              </a:endParaRPr>
            </a:p>
          </p:txBody>
        </p:sp>
        <p:sp>
          <p:nvSpPr>
            <p:cNvPr id="73" name="不完整圆 72">
              <a:extLst>
                <a:ext uri="{FF2B5EF4-FFF2-40B4-BE49-F238E27FC236}">
                  <a16:creationId xmlns:a16="http://schemas.microsoft.com/office/drawing/2014/main" id="{F5AE59B5-BA6C-4E1A-8A13-55D66326E7EA}"/>
                </a:ext>
              </a:extLst>
            </p:cNvPr>
            <p:cNvSpPr/>
            <p:nvPr/>
          </p:nvSpPr>
          <p:spPr>
            <a:xfrm>
              <a:off x="3515559" y="2342590"/>
              <a:ext cx="6159532" cy="4552530"/>
            </a:xfrm>
            <a:prstGeom prst="pie">
              <a:avLst>
                <a:gd name="adj1" fmla="val 19844386"/>
                <a:gd name="adj2" fmla="val 193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74" name="不完整圆 73">
              <a:extLst>
                <a:ext uri="{FF2B5EF4-FFF2-40B4-BE49-F238E27FC236}">
                  <a16:creationId xmlns:a16="http://schemas.microsoft.com/office/drawing/2014/main" id="{5BDA71EA-EA04-4F61-875B-C2072841244B}"/>
                </a:ext>
              </a:extLst>
            </p:cNvPr>
            <p:cNvSpPr/>
            <p:nvPr/>
          </p:nvSpPr>
          <p:spPr>
            <a:xfrm>
              <a:off x="3518756" y="2342591"/>
              <a:ext cx="6159532" cy="4552530"/>
            </a:xfrm>
            <a:prstGeom prst="pie">
              <a:avLst>
                <a:gd name="adj1" fmla="val 16210673"/>
                <a:gd name="adj2" fmla="val 1989883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75" name="不完整圆 74">
              <a:extLst>
                <a:ext uri="{FF2B5EF4-FFF2-40B4-BE49-F238E27FC236}">
                  <a16:creationId xmlns:a16="http://schemas.microsoft.com/office/drawing/2014/main" id="{1055ED1D-1C32-4B57-871C-B1B7A4C503BC}"/>
                </a:ext>
              </a:extLst>
            </p:cNvPr>
            <p:cNvSpPr/>
            <p:nvPr/>
          </p:nvSpPr>
          <p:spPr>
            <a:xfrm>
              <a:off x="5573779" y="2854810"/>
              <a:ext cx="2041775" cy="3517435"/>
            </a:xfrm>
            <a:prstGeom prst="pie">
              <a:avLst>
                <a:gd name="adj1" fmla="val 16196136"/>
                <a:gd name="adj2" fmla="val 1932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Heelvetica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088096F-6577-4EF7-8798-A918FCFE155F}"/>
                </a:ext>
              </a:extLst>
            </p:cNvPr>
            <p:cNvCxnSpPr>
              <a:cxnSpLocks/>
            </p:cNvCxnSpPr>
            <p:nvPr/>
          </p:nvCxnSpPr>
          <p:spPr>
            <a:xfrm>
              <a:off x="6599998" y="4610334"/>
              <a:ext cx="336481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35E5E632-1C25-403E-8B0A-53B626355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5325" y="2013090"/>
              <a:ext cx="0" cy="259724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460B985-F899-4C2D-9D71-B99C86FAE384}"/>
                </a:ext>
              </a:extLst>
            </p:cNvPr>
            <p:cNvSpPr/>
            <p:nvPr/>
          </p:nvSpPr>
          <p:spPr>
            <a:xfrm>
              <a:off x="6196155" y="1933951"/>
              <a:ext cx="1688557" cy="4372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Speed</a:t>
              </a:r>
              <a:endParaRPr lang="zh-CN" altLang="en-US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2B5551B-74B3-4C9C-B6A9-D82ED6D43AA8}"/>
                </a:ext>
              </a:extLst>
            </p:cNvPr>
            <p:cNvSpPr/>
            <p:nvPr/>
          </p:nvSpPr>
          <p:spPr>
            <a:xfrm>
              <a:off x="8219941" y="4439269"/>
              <a:ext cx="1936330" cy="573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Accuracy</a:t>
              </a:r>
              <a:endParaRPr lang="zh-CN" altLang="en-US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F3623AD-9F76-4E9F-BCE3-E69929849C85}"/>
                </a:ext>
              </a:extLst>
            </p:cNvPr>
            <p:cNvSpPr/>
            <p:nvPr/>
          </p:nvSpPr>
          <p:spPr>
            <a:xfrm rot="5400000">
              <a:off x="6220368" y="2203797"/>
              <a:ext cx="563697" cy="148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Heelvetica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7D067CA-F076-4B7E-8B6E-D4019FCFB040}"/>
                </a:ext>
              </a:extLst>
            </p:cNvPr>
            <p:cNvSpPr/>
            <p:nvPr/>
          </p:nvSpPr>
          <p:spPr>
            <a:xfrm>
              <a:off x="5968049" y="4220162"/>
              <a:ext cx="2247165" cy="4372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i="1" dirty="0"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Classical</a:t>
              </a:r>
              <a:endParaRPr lang="zh-CN" altLang="en-US" sz="1600" b="1" i="1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08FA862-8B4E-4CF4-A21C-5D1A72D35839}"/>
                </a:ext>
              </a:extLst>
            </p:cNvPr>
            <p:cNvSpPr/>
            <p:nvPr/>
          </p:nvSpPr>
          <p:spPr>
            <a:xfrm>
              <a:off x="7379166" y="3950789"/>
              <a:ext cx="2436887" cy="971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i="1" dirty="0"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Accuracy-oriented</a:t>
              </a:r>
              <a:endParaRPr lang="zh-CN" altLang="en-US" sz="1600" b="1" i="1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9096931-0FC0-47F0-BE44-263ADD524F7E}"/>
                </a:ext>
              </a:extLst>
            </p:cNvPr>
            <p:cNvGrpSpPr/>
            <p:nvPr/>
          </p:nvGrpSpPr>
          <p:grpSpPr>
            <a:xfrm>
              <a:off x="8362678" y="2812393"/>
              <a:ext cx="1539475" cy="879853"/>
              <a:chOff x="8212815" y="2194854"/>
              <a:chExt cx="2212967" cy="879853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CA67AE01-1CDE-4C9F-B138-5947DB595FFD}"/>
                  </a:ext>
                </a:extLst>
              </p:cNvPr>
              <p:cNvSpPr/>
              <p:nvPr/>
            </p:nvSpPr>
            <p:spPr>
              <a:xfrm>
                <a:off x="9150636" y="2194854"/>
                <a:ext cx="241983" cy="175792"/>
              </a:xfrm>
              <a:prstGeom prst="ellipse">
                <a:avLst/>
              </a:prstGeom>
              <a:solidFill>
                <a:srgbClr val="C00000"/>
              </a:solidFill>
              <a:ln w="19050">
                <a:noFill/>
                <a:prstDash val="dash"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Heelvetica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25BF6C68-523D-4ADF-B674-F5535DF6FDD6}"/>
                  </a:ext>
                </a:extLst>
              </p:cNvPr>
              <p:cNvSpPr/>
              <p:nvPr/>
            </p:nvSpPr>
            <p:spPr>
              <a:xfrm>
                <a:off x="8212815" y="2501704"/>
                <a:ext cx="2212967" cy="5730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Heelvetica"/>
                    <a:cs typeface="Arial" panose="020B0604020202020204" pitchFamily="34" charset="0"/>
                  </a:rPr>
                  <a:t>Stingy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Heelvetica"/>
                    <a:cs typeface="Arial" panose="020B0604020202020204" pitchFamily="34" charset="0"/>
                  </a:rPr>
                  <a:t>(Ours)</a:t>
                </a:r>
              </a:p>
              <a:p>
                <a:pPr algn="ctr"/>
                <a:endParaRPr lang="zh-CN" altLang="en-US" dirty="0"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9423EE3-8D6C-4F63-9AF0-51E6FFC654EB}"/>
                </a:ext>
              </a:extLst>
            </p:cNvPr>
            <p:cNvSpPr/>
            <p:nvPr/>
          </p:nvSpPr>
          <p:spPr>
            <a:xfrm>
              <a:off x="7841478" y="3279611"/>
              <a:ext cx="138979" cy="138979"/>
            </a:xfrm>
            <a:prstGeom prst="ellipse">
              <a:avLst/>
            </a:prstGeom>
            <a:solidFill>
              <a:srgbClr val="0066FF">
                <a:alpha val="45882"/>
              </a:srgb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Heelvetica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1D3A24B-E8A8-459B-8491-8F686A5A77D1}"/>
                </a:ext>
              </a:extLst>
            </p:cNvPr>
            <p:cNvSpPr/>
            <p:nvPr/>
          </p:nvSpPr>
          <p:spPr>
            <a:xfrm>
              <a:off x="8224430" y="3052773"/>
              <a:ext cx="139541" cy="162624"/>
            </a:xfrm>
            <a:prstGeom prst="ellipse">
              <a:avLst/>
            </a:prstGeom>
            <a:solidFill>
              <a:schemeClr val="accent4">
                <a:lumMod val="75000"/>
                <a:alpha val="59000"/>
              </a:scheme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Heelvetic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44BC7603-CF1B-4459-BBE9-D6B07218FBE6}"/>
                </a:ext>
              </a:extLst>
            </p:cNvPr>
            <p:cNvSpPr/>
            <p:nvPr/>
          </p:nvSpPr>
          <p:spPr>
            <a:xfrm>
              <a:off x="8762936" y="3465124"/>
              <a:ext cx="138979" cy="13897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Heelvetic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CD85390B-C175-43F6-B315-4484F51A244F}"/>
                </a:ext>
              </a:extLst>
            </p:cNvPr>
            <p:cNvSpPr/>
            <p:nvPr/>
          </p:nvSpPr>
          <p:spPr>
            <a:xfrm>
              <a:off x="9025907" y="3978412"/>
              <a:ext cx="159686" cy="15387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Heelvetica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07963531-CBFB-496E-AF01-53DB9E2F127B}"/>
                </a:ext>
              </a:extLst>
            </p:cNvPr>
            <p:cNvSpPr/>
            <p:nvPr/>
          </p:nvSpPr>
          <p:spPr>
            <a:xfrm>
              <a:off x="6147874" y="2238133"/>
              <a:ext cx="2436887" cy="971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i="1" dirty="0"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Speed-oriented</a:t>
              </a:r>
              <a:endParaRPr lang="zh-CN" altLang="en-US" sz="1600" b="1" i="1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E2BBE74-FDED-4DB0-9233-067C9CB237B2}"/>
                </a:ext>
              </a:extLst>
            </p:cNvPr>
            <p:cNvSpPr/>
            <p:nvPr/>
          </p:nvSpPr>
          <p:spPr>
            <a:xfrm>
              <a:off x="6964844" y="2884560"/>
              <a:ext cx="2818043" cy="879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Pyramid</a:t>
              </a:r>
              <a:endParaRPr lang="zh-CN" altLang="en-US" sz="1600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C9001C8-1E6B-429E-BD82-2F3D10C3AA76}"/>
                </a:ext>
              </a:extLst>
            </p:cNvPr>
            <p:cNvSpPr/>
            <p:nvPr/>
          </p:nvSpPr>
          <p:spPr>
            <a:xfrm>
              <a:off x="6712098" y="3015567"/>
              <a:ext cx="2436887" cy="971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Augment</a:t>
              </a:r>
              <a:endParaRPr lang="zh-CN" altLang="en-US" sz="1600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6022407-EB0B-42D2-A7B4-1C5D1EEFA057}"/>
                </a:ext>
              </a:extLst>
            </p:cNvPr>
            <p:cNvSpPr/>
            <p:nvPr/>
          </p:nvSpPr>
          <p:spPr>
            <a:xfrm>
              <a:off x="7613983" y="3226261"/>
              <a:ext cx="2436887" cy="971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SAC</a:t>
              </a:r>
              <a:endParaRPr lang="zh-CN" altLang="en-US" sz="1600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F4AD795-EFD0-4D47-B33B-FFEA3EA7178F}"/>
                </a:ext>
              </a:extLst>
            </p:cNvPr>
            <p:cNvSpPr/>
            <p:nvPr/>
          </p:nvSpPr>
          <p:spPr>
            <a:xfrm>
              <a:off x="7905274" y="3766357"/>
              <a:ext cx="2436885" cy="971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SALSA</a:t>
              </a:r>
              <a:endParaRPr lang="zh-CN" altLang="en-US" sz="1600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BA07C76-7FF2-479C-B0E3-187DE566EA9A}"/>
                </a:ext>
              </a:extLst>
            </p:cNvPr>
            <p:cNvSpPr/>
            <p:nvPr/>
          </p:nvSpPr>
          <p:spPr>
            <a:xfrm>
              <a:off x="6822969" y="3248726"/>
              <a:ext cx="138979" cy="138979"/>
            </a:xfrm>
            <a:prstGeom prst="ellipse">
              <a:avLst/>
            </a:prstGeom>
            <a:solidFill>
              <a:schemeClr val="accent6">
                <a:lumMod val="50000"/>
                <a:alpha val="45882"/>
              </a:scheme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Heelvetica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DC74AE04-E185-43D0-B36A-81B20703C953}"/>
                </a:ext>
              </a:extLst>
            </p:cNvPr>
            <p:cNvSpPr/>
            <p:nvPr/>
          </p:nvSpPr>
          <p:spPr>
            <a:xfrm>
              <a:off x="7121939" y="3638236"/>
              <a:ext cx="138979" cy="138979"/>
            </a:xfrm>
            <a:prstGeom prst="ellipse">
              <a:avLst/>
            </a:prstGeom>
            <a:solidFill>
              <a:srgbClr val="7030A0">
                <a:alpha val="45882"/>
              </a:srgb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Heelvetica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BECB4FA-FCDB-473F-B2A1-DEDB0C4C84BD}"/>
                </a:ext>
              </a:extLst>
            </p:cNvPr>
            <p:cNvSpPr/>
            <p:nvPr/>
          </p:nvSpPr>
          <p:spPr>
            <a:xfrm>
              <a:off x="6715974" y="3763698"/>
              <a:ext cx="138979" cy="138979"/>
            </a:xfrm>
            <a:prstGeom prst="ellipse">
              <a:avLst/>
            </a:prstGeom>
            <a:solidFill>
              <a:schemeClr val="accent6">
                <a:lumMod val="50000"/>
                <a:alpha val="45882"/>
              </a:scheme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Heelvetica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6019946-3EBE-41EA-827E-6BEDBCB12A13}"/>
                </a:ext>
              </a:extLst>
            </p:cNvPr>
            <p:cNvSpPr/>
            <p:nvPr/>
          </p:nvSpPr>
          <p:spPr>
            <a:xfrm>
              <a:off x="5677011" y="3059918"/>
              <a:ext cx="2436885" cy="971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CMS</a:t>
              </a:r>
              <a:endParaRPr lang="zh-CN" altLang="en-US" sz="1600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5DF8399C-3930-4213-AB1D-04EFE0B36440}"/>
                </a:ext>
              </a:extLst>
            </p:cNvPr>
            <p:cNvSpPr/>
            <p:nvPr/>
          </p:nvSpPr>
          <p:spPr>
            <a:xfrm>
              <a:off x="5993925" y="3424525"/>
              <a:ext cx="2436885" cy="971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CUS</a:t>
              </a:r>
              <a:endParaRPr lang="zh-CN" altLang="en-US" sz="1600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1B0CAA3-6F9F-4314-85B0-533A769A785E}"/>
                </a:ext>
              </a:extLst>
            </p:cNvPr>
            <p:cNvSpPr/>
            <p:nvPr/>
          </p:nvSpPr>
          <p:spPr>
            <a:xfrm>
              <a:off x="5562734" y="3541700"/>
              <a:ext cx="2436887" cy="971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CS</a:t>
              </a:r>
              <a:endParaRPr lang="zh-CN" altLang="en-US" sz="1600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513B7CE0-2CD3-443A-86CE-5EF886082AC7}"/>
              </a:ext>
            </a:extLst>
          </p:cNvPr>
          <p:cNvSpPr txBox="1"/>
          <p:nvPr/>
        </p:nvSpPr>
        <p:spPr>
          <a:xfrm>
            <a:off x="3549600" y="1997930"/>
            <a:ext cx="373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elvetica"/>
                <a:cs typeface="Helvetica" panose="020B0604020202020204" pitchFamily="34" charset="0"/>
              </a:rPr>
              <a:t>Count-min Sketch (CMS)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elvetica"/>
                <a:cs typeface="Helvetica" panose="020B0604020202020204" pitchFamily="34" charset="0"/>
              </a:rPr>
              <a:t>Count Sketch (CS)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elvetica"/>
                <a:cs typeface="Helvetica" panose="020B0604020202020204" pitchFamily="34" charset="0"/>
              </a:rPr>
              <a:t>Conservative Update Sketch (CUS)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7FA912F-EAB8-4C07-AD78-9AAE731BEC79}"/>
              </a:ext>
            </a:extLst>
          </p:cNvPr>
          <p:cNvSpPr txBox="1"/>
          <p:nvPr/>
        </p:nvSpPr>
        <p:spPr>
          <a:xfrm>
            <a:off x="1002770" y="4647361"/>
            <a:ext cx="235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elvetica"/>
                <a:cs typeface="Helvetica" panose="020B0604020202020204" pitchFamily="34" charset="0"/>
              </a:rPr>
              <a:t>Augment Sketch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elvetica"/>
                <a:cs typeface="Helvetica" panose="020B0604020202020204" pitchFamily="34" charset="0"/>
              </a:rPr>
              <a:t>Pyramid Sketch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DE244A-499C-45B5-BBD0-68A746F284F4}"/>
              </a:ext>
            </a:extLst>
          </p:cNvPr>
          <p:cNvSpPr/>
          <p:nvPr/>
        </p:nvSpPr>
        <p:spPr>
          <a:xfrm>
            <a:off x="3625054" y="4660420"/>
            <a:ext cx="3550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elvetica"/>
                <a:cs typeface="Helvetica" panose="020B0604020202020204" pitchFamily="34" charset="0"/>
              </a:rPr>
              <a:t>Self-adjusting Counters (SAC)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elvetica"/>
                <a:cs typeface="Helvetica" panose="020B0604020202020204" pitchFamily="34" charset="0"/>
              </a:rPr>
              <a:t>Self-adjusting Lean Streaming Analytics (SALSA)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1EE09F7-2B9A-4F07-BE36-120F6BC44A7D}"/>
              </a:ext>
            </a:extLst>
          </p:cNvPr>
          <p:cNvSpPr/>
          <p:nvPr/>
        </p:nvSpPr>
        <p:spPr>
          <a:xfrm>
            <a:off x="8149554" y="5269274"/>
            <a:ext cx="2064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333333"/>
                </a:solidFill>
                <a:latin typeface="Heelvetica"/>
              </a:rPr>
              <a:t>(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Heelvetica"/>
              </a:rPr>
              <a:t>Rough comparison)</a:t>
            </a:r>
            <a:endParaRPr lang="zh-CN" altLang="en-US" i="1" dirty="0">
              <a:latin typeface="Heelvetic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EB4229E-0AF8-434D-B969-2313DC5464BD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③</a:t>
            </a:r>
            <a:endParaRPr lang="zh-CN" altLang="en-US" sz="2400" dirty="0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5413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2EB604-8DF1-4E7F-8B08-DC5295A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87EB15E-E489-4BD7-8625-8555124EAB9E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9CECDD35-6BEE-4FFC-8900-CF481F1F156D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2C031E2F-5753-42AC-B178-F6F510667247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888B0179-8FAA-4FCB-9832-D991FCEC3C02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F656267-173E-4590-88FE-157948183274}"/>
              </a:ext>
            </a:extLst>
          </p:cNvPr>
          <p:cNvSpPr/>
          <p:nvPr/>
        </p:nvSpPr>
        <p:spPr>
          <a:xfrm>
            <a:off x="1132840" y="695960"/>
            <a:ext cx="120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Content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105A5-C847-47CF-A85D-A98F946F8C6B}"/>
              </a:ext>
            </a:extLst>
          </p:cNvPr>
          <p:cNvSpPr/>
          <p:nvPr/>
        </p:nvSpPr>
        <p:spPr>
          <a:xfrm>
            <a:off x="1354606" y="1756356"/>
            <a:ext cx="5404685" cy="3359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 </a:t>
            </a:r>
            <a:r>
              <a:rPr lang="en-US" altLang="zh-CN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②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Strawman Solution: Count-min Sketch</a:t>
            </a:r>
            <a:endParaRPr lang="zh-CN" altLang="en-US" sz="2400" dirty="0">
              <a:latin typeface="Heelvetic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③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Prior Art</a:t>
            </a:r>
            <a:endParaRPr lang="zh-CN" altLang="en-US" sz="2400" dirty="0">
              <a:latin typeface="Heelvetic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④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⑥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Experimental results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BEA1B68B-A211-4CD1-9FCC-70B75B14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62805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2EB604-8DF1-4E7F-8B08-DC5295A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87EB15E-E489-4BD7-8625-8555124EAB9E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9CECDD35-6BEE-4FFC-8900-CF481F1F156D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2C031E2F-5753-42AC-B178-F6F510667247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888B0179-8FAA-4FCB-9832-D991FCEC3C02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F656267-173E-4590-88FE-157948183274}"/>
              </a:ext>
            </a:extLst>
          </p:cNvPr>
          <p:cNvSpPr/>
          <p:nvPr/>
        </p:nvSpPr>
        <p:spPr>
          <a:xfrm>
            <a:off x="1132840" y="695960"/>
            <a:ext cx="120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Content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105A5-C847-47CF-A85D-A98F946F8C6B}"/>
              </a:ext>
            </a:extLst>
          </p:cNvPr>
          <p:cNvSpPr/>
          <p:nvPr/>
        </p:nvSpPr>
        <p:spPr>
          <a:xfrm>
            <a:off x="1354606" y="1756356"/>
            <a:ext cx="5404685" cy="3353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②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Strawman Solution: Count-min Sketch</a:t>
            </a:r>
            <a:endParaRPr lang="zh-CN" altLang="en-US" sz="2400" dirty="0">
              <a:latin typeface="Heelvetic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③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Prior Art</a:t>
            </a:r>
            <a:endParaRPr lang="zh-CN" altLang="en-US" sz="2400" dirty="0">
              <a:latin typeface="Heelvetic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④ </a:t>
            </a:r>
            <a:r>
              <a:rPr lang="en-US" altLang="zh-CN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⑥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Experimental results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37D3AFFE-E483-4F2A-AFCE-F28A1FB6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61566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21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1605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Motivation</a:t>
            </a:r>
            <a:endParaRPr lang="zh-CN" altLang="en-US" sz="2400" dirty="0">
              <a:latin typeface="Heelvetic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112B91-ACE7-4684-9D63-3070E7B0E53D}"/>
              </a:ext>
            </a:extLst>
          </p:cNvPr>
          <p:cNvGrpSpPr/>
          <p:nvPr/>
        </p:nvGrpSpPr>
        <p:grpSpPr>
          <a:xfrm>
            <a:off x="19151" y="1413725"/>
            <a:ext cx="5963602" cy="4464046"/>
            <a:chOff x="5975952" y="1413725"/>
            <a:chExt cx="5963602" cy="4464046"/>
          </a:xfrm>
        </p:grpSpPr>
        <p:sp>
          <p:nvSpPr>
            <p:cNvPr id="7" name="云形 6">
              <a:extLst>
                <a:ext uri="{FF2B5EF4-FFF2-40B4-BE49-F238E27FC236}">
                  <a16:creationId xmlns:a16="http://schemas.microsoft.com/office/drawing/2014/main" id="{8B3ADFE7-0D4D-4D37-B6C0-778B4AB343CA}"/>
                </a:ext>
              </a:extLst>
            </p:cNvPr>
            <p:cNvSpPr/>
            <p:nvPr/>
          </p:nvSpPr>
          <p:spPr>
            <a:xfrm>
              <a:off x="5975952" y="1413725"/>
              <a:ext cx="5963602" cy="427587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0" name="文本占位符 6">
              <a:extLst>
                <a:ext uri="{FF2B5EF4-FFF2-40B4-BE49-F238E27FC236}">
                  <a16:creationId xmlns:a16="http://schemas.microsoft.com/office/drawing/2014/main" id="{904EF354-F5B4-4E4F-857C-4E3A9532ACA0}"/>
                </a:ext>
              </a:extLst>
            </p:cNvPr>
            <p:cNvSpPr txBox="1">
              <a:spLocks/>
            </p:cNvSpPr>
            <p:nvPr/>
          </p:nvSpPr>
          <p:spPr>
            <a:xfrm>
              <a:off x="7271805" y="2015924"/>
              <a:ext cx="3548595" cy="13411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400" b="1" dirty="0">
                  <a:ln w="0"/>
                  <a:solidFill>
                    <a:schemeClr val="accent1"/>
                  </a:solidFill>
                  <a:latin typeface="Heelvetica"/>
                  <a:ea typeface="黑体" panose="02010609060101010101" pitchFamily="49" charset="-122"/>
                  <a:cs typeface="Helvetica" panose="020B0604020202020204" pitchFamily="34" charset="0"/>
                </a:rPr>
                <a:t>Allocating appropriate counter size</a:t>
              </a:r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09AF0A5D-D18D-4924-9520-6017B6BDE10B}"/>
                </a:ext>
              </a:extLst>
            </p:cNvPr>
            <p:cNvSpPr/>
            <p:nvPr/>
          </p:nvSpPr>
          <p:spPr>
            <a:xfrm>
              <a:off x="8652402" y="2846325"/>
              <a:ext cx="787400" cy="505910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3" name="文本占位符 6">
              <a:extLst>
                <a:ext uri="{FF2B5EF4-FFF2-40B4-BE49-F238E27FC236}">
                  <a16:creationId xmlns:a16="http://schemas.microsoft.com/office/drawing/2014/main" id="{541B9285-1975-4D47-B273-E1265D54D02F}"/>
                </a:ext>
              </a:extLst>
            </p:cNvPr>
            <p:cNvSpPr txBox="1">
              <a:spLocks/>
            </p:cNvSpPr>
            <p:nvPr/>
          </p:nvSpPr>
          <p:spPr>
            <a:xfrm>
              <a:off x="7333684" y="3429000"/>
              <a:ext cx="3548595" cy="13411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400" b="1" dirty="0">
                  <a:ln w="0"/>
                  <a:solidFill>
                    <a:schemeClr val="accent1"/>
                  </a:solidFill>
                  <a:latin typeface="Heelvetica"/>
                  <a:ea typeface="黑体" panose="02010609060101010101" pitchFamily="49" charset="-122"/>
                  <a:cs typeface="Helvetica" panose="020B0604020202020204" pitchFamily="34" charset="0"/>
                </a:rPr>
                <a:t>More counters</a:t>
              </a:r>
            </a:p>
          </p:txBody>
        </p:sp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CF90B639-B7EA-408D-8934-66149BEE4D3E}"/>
                </a:ext>
              </a:extLst>
            </p:cNvPr>
            <p:cNvSpPr/>
            <p:nvPr/>
          </p:nvSpPr>
          <p:spPr>
            <a:xfrm>
              <a:off x="8652402" y="3929681"/>
              <a:ext cx="787400" cy="505910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5" name="文本占位符 6">
              <a:extLst>
                <a:ext uri="{FF2B5EF4-FFF2-40B4-BE49-F238E27FC236}">
                  <a16:creationId xmlns:a16="http://schemas.microsoft.com/office/drawing/2014/main" id="{63BF9131-AE85-4EE3-A895-044BE9CCBDD6}"/>
                </a:ext>
              </a:extLst>
            </p:cNvPr>
            <p:cNvSpPr txBox="1">
              <a:spLocks/>
            </p:cNvSpPr>
            <p:nvPr/>
          </p:nvSpPr>
          <p:spPr>
            <a:xfrm>
              <a:off x="7333684" y="4536635"/>
              <a:ext cx="3548595" cy="13411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400" b="1" dirty="0">
                  <a:ln w="0"/>
                  <a:solidFill>
                    <a:schemeClr val="accent1"/>
                  </a:solidFill>
                  <a:latin typeface="Heelvetica"/>
                  <a:ea typeface="黑体" panose="02010609060101010101" pitchFamily="49" charset="-122"/>
                  <a:cs typeface="Helvetica" panose="020B0604020202020204" pitchFamily="34" charset="0"/>
                </a:rPr>
                <a:t>Lower error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6063CF7C-8BAA-4D54-8393-9DE0AD35B267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④</a:t>
            </a:r>
            <a:endParaRPr lang="zh-CN" altLang="en-US" sz="2400" dirty="0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4489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22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1605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Motivation</a:t>
            </a:r>
            <a:endParaRPr lang="zh-CN" altLang="en-US" sz="2400" dirty="0">
              <a:latin typeface="Heelvetic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112B91-ACE7-4684-9D63-3070E7B0E53D}"/>
              </a:ext>
            </a:extLst>
          </p:cNvPr>
          <p:cNvGrpSpPr/>
          <p:nvPr/>
        </p:nvGrpSpPr>
        <p:grpSpPr>
          <a:xfrm>
            <a:off x="19151" y="1413725"/>
            <a:ext cx="5963602" cy="4464046"/>
            <a:chOff x="5975952" y="1413725"/>
            <a:chExt cx="5963602" cy="4464046"/>
          </a:xfrm>
        </p:grpSpPr>
        <p:sp>
          <p:nvSpPr>
            <p:cNvPr id="7" name="云形 6">
              <a:extLst>
                <a:ext uri="{FF2B5EF4-FFF2-40B4-BE49-F238E27FC236}">
                  <a16:creationId xmlns:a16="http://schemas.microsoft.com/office/drawing/2014/main" id="{8B3ADFE7-0D4D-4D37-B6C0-778B4AB343CA}"/>
                </a:ext>
              </a:extLst>
            </p:cNvPr>
            <p:cNvSpPr/>
            <p:nvPr/>
          </p:nvSpPr>
          <p:spPr>
            <a:xfrm>
              <a:off x="5975952" y="1413725"/>
              <a:ext cx="5963602" cy="4275874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0" name="文本占位符 6">
              <a:extLst>
                <a:ext uri="{FF2B5EF4-FFF2-40B4-BE49-F238E27FC236}">
                  <a16:creationId xmlns:a16="http://schemas.microsoft.com/office/drawing/2014/main" id="{904EF354-F5B4-4E4F-857C-4E3A9532ACA0}"/>
                </a:ext>
              </a:extLst>
            </p:cNvPr>
            <p:cNvSpPr txBox="1">
              <a:spLocks/>
            </p:cNvSpPr>
            <p:nvPr/>
          </p:nvSpPr>
          <p:spPr>
            <a:xfrm>
              <a:off x="7271805" y="2015924"/>
              <a:ext cx="3548595" cy="13411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400" b="1" dirty="0">
                  <a:ln w="0"/>
                  <a:solidFill>
                    <a:schemeClr val="accent1"/>
                  </a:solidFill>
                  <a:latin typeface="Heelvetica"/>
                  <a:ea typeface="黑体" panose="02010609060101010101" pitchFamily="49" charset="-122"/>
                  <a:cs typeface="Helvetica" panose="020B0604020202020204" pitchFamily="34" charset="0"/>
                </a:rPr>
                <a:t>Allocating appropriate counter size</a:t>
              </a:r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09AF0A5D-D18D-4924-9520-6017B6BDE10B}"/>
                </a:ext>
              </a:extLst>
            </p:cNvPr>
            <p:cNvSpPr/>
            <p:nvPr/>
          </p:nvSpPr>
          <p:spPr>
            <a:xfrm>
              <a:off x="8652402" y="2846325"/>
              <a:ext cx="787400" cy="505910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3" name="文本占位符 6">
              <a:extLst>
                <a:ext uri="{FF2B5EF4-FFF2-40B4-BE49-F238E27FC236}">
                  <a16:creationId xmlns:a16="http://schemas.microsoft.com/office/drawing/2014/main" id="{541B9285-1975-4D47-B273-E1265D54D02F}"/>
                </a:ext>
              </a:extLst>
            </p:cNvPr>
            <p:cNvSpPr txBox="1">
              <a:spLocks/>
            </p:cNvSpPr>
            <p:nvPr/>
          </p:nvSpPr>
          <p:spPr>
            <a:xfrm>
              <a:off x="7333684" y="3429000"/>
              <a:ext cx="3548595" cy="13411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400" b="1" dirty="0">
                  <a:ln w="0"/>
                  <a:solidFill>
                    <a:schemeClr val="accent1"/>
                  </a:solidFill>
                  <a:latin typeface="Heelvetica"/>
                  <a:ea typeface="黑体" panose="02010609060101010101" pitchFamily="49" charset="-122"/>
                  <a:cs typeface="Helvetica" panose="020B0604020202020204" pitchFamily="34" charset="0"/>
                </a:rPr>
                <a:t>More counters</a:t>
              </a:r>
            </a:p>
          </p:txBody>
        </p:sp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CF90B639-B7EA-408D-8934-66149BEE4D3E}"/>
                </a:ext>
              </a:extLst>
            </p:cNvPr>
            <p:cNvSpPr/>
            <p:nvPr/>
          </p:nvSpPr>
          <p:spPr>
            <a:xfrm>
              <a:off x="8652402" y="3929681"/>
              <a:ext cx="787400" cy="505910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5" name="文本占位符 6">
              <a:extLst>
                <a:ext uri="{FF2B5EF4-FFF2-40B4-BE49-F238E27FC236}">
                  <a16:creationId xmlns:a16="http://schemas.microsoft.com/office/drawing/2014/main" id="{63BF9131-AE85-4EE3-A895-044BE9CCBDD6}"/>
                </a:ext>
              </a:extLst>
            </p:cNvPr>
            <p:cNvSpPr txBox="1">
              <a:spLocks/>
            </p:cNvSpPr>
            <p:nvPr/>
          </p:nvSpPr>
          <p:spPr>
            <a:xfrm>
              <a:off x="7333684" y="4536635"/>
              <a:ext cx="3548595" cy="13411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2400" b="1" dirty="0">
                  <a:ln w="0"/>
                  <a:solidFill>
                    <a:schemeClr val="accent1"/>
                  </a:solidFill>
                  <a:latin typeface="Heelvetica"/>
                  <a:ea typeface="黑体" panose="02010609060101010101" pitchFamily="49" charset="-122"/>
                  <a:cs typeface="Helvetica" panose="020B0604020202020204" pitchFamily="34" charset="0"/>
                </a:rPr>
                <a:t>Lower error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6063CF7C-8BAA-4D54-8393-9DE0AD35B267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④</a:t>
            </a:r>
            <a:endParaRPr lang="zh-CN" altLang="en-US" sz="2400" dirty="0">
              <a:latin typeface="Heelvetic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22FEF10-10B7-41CF-8E5B-C2ED6484A079}"/>
              </a:ext>
            </a:extLst>
          </p:cNvPr>
          <p:cNvGrpSpPr/>
          <p:nvPr/>
        </p:nvGrpSpPr>
        <p:grpSpPr>
          <a:xfrm>
            <a:off x="6093204" y="1413725"/>
            <a:ext cx="5461487" cy="4748315"/>
            <a:chOff x="567261" y="1413725"/>
            <a:chExt cx="5461487" cy="474831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5817D90-F32A-4D52-9423-8EC80F8D12D7}"/>
                </a:ext>
              </a:extLst>
            </p:cNvPr>
            <p:cNvGrpSpPr/>
            <p:nvPr/>
          </p:nvGrpSpPr>
          <p:grpSpPr>
            <a:xfrm>
              <a:off x="720898" y="2189931"/>
              <a:ext cx="5307850" cy="3972109"/>
              <a:chOff x="853091" y="2189931"/>
              <a:chExt cx="5307850" cy="3972109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AF723384-D4F5-439A-AFB6-4E8E6BEB5C98}"/>
                  </a:ext>
                </a:extLst>
              </p:cNvPr>
              <p:cNvGrpSpPr/>
              <p:nvPr/>
            </p:nvGrpSpPr>
            <p:grpSpPr>
              <a:xfrm>
                <a:off x="933450" y="3357060"/>
                <a:ext cx="2085395" cy="2804980"/>
                <a:chOff x="1056640" y="4200926"/>
                <a:chExt cx="2825210" cy="3800076"/>
              </a:xfrm>
            </p:grpSpPr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F37BE22D-C67E-4841-92B8-23030C5B5D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6640" y="4866073"/>
                  <a:ext cx="2616301" cy="3134929"/>
                </a:xfrm>
                <a:prstGeom prst="rect">
                  <a:avLst/>
                </a:prstGeom>
              </p:spPr>
            </p:pic>
            <p:pic>
              <p:nvPicPr>
                <p:cNvPr id="61" name="图片 60">
                  <a:extLst>
                    <a:ext uri="{FF2B5EF4-FFF2-40B4-BE49-F238E27FC236}">
                      <a16:creationId xmlns:a16="http://schemas.microsoft.com/office/drawing/2014/main" id="{8244BDE6-FA49-4478-ABFF-8690DA8FBC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6640" y="4200926"/>
                  <a:ext cx="2825210" cy="594780"/>
                </a:xfrm>
                <a:prstGeom prst="rect">
                  <a:avLst/>
                </a:prstGeom>
              </p:spPr>
            </p:pic>
          </p:grp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547E674-8A5A-4EC9-A5D1-3692A4804D55}"/>
                  </a:ext>
                </a:extLst>
              </p:cNvPr>
              <p:cNvSpPr/>
              <p:nvPr/>
            </p:nvSpPr>
            <p:spPr>
              <a:xfrm>
                <a:off x="853091" y="2189931"/>
                <a:ext cx="530785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Heelvetica"/>
                    <a:cs typeface="Helvetica" panose="020B0604020202020204" pitchFamily="34" charset="0"/>
                  </a:rPr>
                  <a:t>The numbers (the logarithm to base 10) of items of the top 0% (the max), 10%, 20%, ..., 90%, 100% (the min) flows in each dataset.</a:t>
                </a:r>
                <a:endParaRPr lang="en-US" altLang="zh-CN" sz="1400" b="0" i="0" u="none" strike="noStrike" baseline="0" dirty="0">
                  <a:latin typeface="Heelvetica"/>
                  <a:cs typeface="Helvetica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400" b="0" i="0" u="none" strike="noStrike" baseline="0" dirty="0">
                    <a:latin typeface="Heelvetica"/>
                    <a:cs typeface="Helvetica" panose="020B0604020202020204" pitchFamily="34" charset="0"/>
                  </a:rPr>
                  <a:t>Web Stream dataset: </a:t>
                </a:r>
                <a:r>
                  <a:rPr lang="en-US" altLang="zh-CN" sz="1400" b="0" i="0" u="none" strike="noStrike" baseline="0" dirty="0">
                    <a:latin typeface="Heelvetica"/>
                    <a:cs typeface="Helvetica" panose="020B0604020202020204" pitchFamily="34" charset="0"/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http://fimi.ua.ac.be/data/</a:t>
                </a:r>
                <a:r>
                  <a:rPr lang="en-US" altLang="zh-CN" sz="1400" b="0" i="0" u="none" strike="noStrike" baseline="0" dirty="0">
                    <a:latin typeface="Heelvetica"/>
                    <a:cs typeface="Helvetica" panose="020B0604020202020204" pitchFamily="34" charset="0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Heelvetica"/>
                    <a:cs typeface="Helvetica" panose="020B0604020202020204" pitchFamily="34" charset="0"/>
                  </a:rPr>
                  <a:t>CAIDA dataset: </a:t>
                </a:r>
                <a:r>
                  <a:rPr lang="en-US" altLang="zh-CN" sz="1400" dirty="0">
                    <a:latin typeface="Heelvetica"/>
                    <a:cs typeface="Helvetica" panose="020B0604020202020204" pitchFamily="34" charset="0"/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http://www.caida.org/data/overview/</a:t>
                </a:r>
                <a:r>
                  <a:rPr lang="en-US" altLang="zh-CN" sz="1400" dirty="0">
                    <a:latin typeface="Heelvetica"/>
                    <a:cs typeface="Helvetica" panose="020B0604020202020204" pitchFamily="34" charset="0"/>
                  </a:rPr>
                  <a:t>.</a:t>
                </a: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9BD16450-4978-40E2-9FE4-A8ADF6C905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79510" y="4213470"/>
                <a:ext cx="1053636" cy="3049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D60F6539-86CE-4959-BEC0-F5455B850D08}"/>
                  </a:ext>
                </a:extLst>
              </p:cNvPr>
              <p:cNvSpPr/>
              <p:nvPr/>
            </p:nvSpPr>
            <p:spPr>
              <a:xfrm>
                <a:off x="3133145" y="3890304"/>
                <a:ext cx="28930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Heelvetica"/>
                    <a:cs typeface="Helvetica" panose="020B0604020202020204" pitchFamily="34" charset="0"/>
                  </a:rPr>
                  <a:t>The max flow appears more than 100,000 times.</a:t>
                </a:r>
                <a:endParaRPr lang="zh-CN" altLang="en-US" dirty="0">
                  <a:latin typeface="Heelvetica"/>
                  <a:cs typeface="Helvetica" panose="020B0604020202020204" pitchFamily="34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3EACD0E-4D99-446D-81AD-07FD8E4F8408}"/>
                  </a:ext>
                </a:extLst>
              </p:cNvPr>
              <p:cNvSpPr/>
              <p:nvPr/>
            </p:nvSpPr>
            <p:spPr>
              <a:xfrm>
                <a:off x="3133145" y="4856031"/>
                <a:ext cx="28930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Heelvetica"/>
                    <a:cs typeface="Helvetica" panose="020B0604020202020204" pitchFamily="34" charset="0"/>
                  </a:rPr>
                  <a:t>Most flows appear less than 10 times.</a:t>
                </a:r>
                <a:endParaRPr lang="zh-CN" altLang="en-US" dirty="0">
                  <a:latin typeface="Heelvetica"/>
                  <a:cs typeface="Helvetica" panose="020B0604020202020204" pitchFamily="34" charset="0"/>
                </a:endParaRPr>
              </a:p>
            </p:txBody>
          </p: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B91AF40C-CB5F-4A0C-A87C-0F95229C7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4308" y="5187755"/>
                <a:ext cx="928837" cy="26880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占位符 6">
              <a:extLst>
                <a:ext uri="{FF2B5EF4-FFF2-40B4-BE49-F238E27FC236}">
                  <a16:creationId xmlns:a16="http://schemas.microsoft.com/office/drawing/2014/main" id="{E903709A-DD9C-460F-8213-F60546D481F8}"/>
                </a:ext>
              </a:extLst>
            </p:cNvPr>
            <p:cNvSpPr txBox="1">
              <a:spLocks/>
            </p:cNvSpPr>
            <p:nvPr/>
          </p:nvSpPr>
          <p:spPr>
            <a:xfrm>
              <a:off x="567261" y="1413725"/>
              <a:ext cx="5461487" cy="12349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000" b="1" dirty="0">
                  <a:ln w="0"/>
                  <a:solidFill>
                    <a:schemeClr val="accent1"/>
                  </a:solidFill>
                  <a:latin typeface="Heelvetica"/>
                  <a:ea typeface="黑体" panose="02010609060101010101" pitchFamily="49" charset="-122"/>
                  <a:cs typeface="Helvetica" panose="020B0604020202020204" pitchFamily="34" charset="0"/>
                </a:rPr>
                <a:t>Flow Size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276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2EB604-8DF1-4E7F-8B08-DC5295A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23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87EB15E-E489-4BD7-8625-8555124EAB9E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9CECDD35-6BEE-4FFC-8900-CF481F1F156D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2C031E2F-5753-42AC-B178-F6F510667247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888B0179-8FAA-4FCB-9832-D991FCEC3C02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F656267-173E-4590-88FE-157948183274}"/>
              </a:ext>
            </a:extLst>
          </p:cNvPr>
          <p:cNvSpPr/>
          <p:nvPr/>
        </p:nvSpPr>
        <p:spPr>
          <a:xfrm>
            <a:off x="1132840" y="695960"/>
            <a:ext cx="120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Content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105A5-C847-47CF-A85D-A98F946F8C6B}"/>
              </a:ext>
            </a:extLst>
          </p:cNvPr>
          <p:cNvSpPr/>
          <p:nvPr/>
        </p:nvSpPr>
        <p:spPr>
          <a:xfrm>
            <a:off x="1354606" y="1756356"/>
            <a:ext cx="5404685" cy="3353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②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Strawman Solution: Count-min Sketch</a:t>
            </a:r>
            <a:endParaRPr lang="zh-CN" altLang="en-US" sz="2400" dirty="0">
              <a:latin typeface="Heelvetic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③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Prior Art</a:t>
            </a:r>
            <a:endParaRPr lang="zh-CN" altLang="en-US" sz="2400" dirty="0">
              <a:latin typeface="Heelvetic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④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 </a:t>
            </a:r>
            <a:r>
              <a:rPr lang="en-US" altLang="zh-CN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⑥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Experimental results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234B3B9E-36AB-4F0E-BC77-860A1CC5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05369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24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27E7E4-A22F-4897-89B2-345F1EF9F868}"/>
              </a:ext>
            </a:extLst>
          </p:cNvPr>
          <p:cNvSpPr/>
          <p:nvPr/>
        </p:nvSpPr>
        <p:spPr>
          <a:xfrm>
            <a:off x="2487203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F64711-7BB0-4151-A58A-7D744396F96A}"/>
              </a:ext>
            </a:extLst>
          </p:cNvPr>
          <p:cNvSpPr/>
          <p:nvPr/>
        </p:nvSpPr>
        <p:spPr>
          <a:xfrm>
            <a:off x="3723408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28DDF51-0781-444E-A54C-297744A89CA1}"/>
              </a:ext>
            </a:extLst>
          </p:cNvPr>
          <p:cNvSpPr/>
          <p:nvPr/>
        </p:nvSpPr>
        <p:spPr>
          <a:xfrm>
            <a:off x="4341510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35D29D4-87EB-48CA-A110-0D601976126E}"/>
              </a:ext>
            </a:extLst>
          </p:cNvPr>
          <p:cNvSpPr/>
          <p:nvPr/>
        </p:nvSpPr>
        <p:spPr>
          <a:xfrm>
            <a:off x="495961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D5F33A-C715-4E58-BE5E-D9833BA23EA1}"/>
              </a:ext>
            </a:extLst>
          </p:cNvPr>
          <p:cNvSpPr/>
          <p:nvPr/>
        </p:nvSpPr>
        <p:spPr>
          <a:xfrm>
            <a:off x="5577714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879F086-9280-4845-AD77-43EE578FB3C7}"/>
              </a:ext>
            </a:extLst>
          </p:cNvPr>
          <p:cNvSpPr/>
          <p:nvPr/>
        </p:nvSpPr>
        <p:spPr>
          <a:xfrm>
            <a:off x="6192335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33C2D85-8357-42B0-A99C-008AA0B0653F}"/>
              </a:ext>
            </a:extLst>
          </p:cNvPr>
          <p:cNvSpPr/>
          <p:nvPr/>
        </p:nvSpPr>
        <p:spPr>
          <a:xfrm>
            <a:off x="3103568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C76DC16-DC6B-4414-98F4-80AF777A689B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AC545A88-1AE4-444A-B755-3E8760707BB0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D5130C68-A748-4EFC-B52C-48A9EDC44A68}"/>
              </a:ext>
            </a:extLst>
          </p:cNvPr>
          <p:cNvSpPr/>
          <p:nvPr/>
        </p:nvSpPr>
        <p:spPr>
          <a:xfrm rot="16200000">
            <a:off x="3569786" y="3395642"/>
            <a:ext cx="308914" cy="2470738"/>
          </a:xfrm>
          <a:prstGeom prst="rightBrace">
            <a:avLst>
              <a:gd name="adj1" fmla="val 11522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466DB55-AF99-4809-B034-20BE267E2ECC}"/>
              </a:ext>
            </a:extLst>
          </p:cNvPr>
          <p:cNvSpPr/>
          <p:nvPr/>
        </p:nvSpPr>
        <p:spPr>
          <a:xfrm>
            <a:off x="3318238" y="405474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32 bits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9FC1C57-8429-41AD-B2E7-A79ED1E25604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AF8FFD-65B8-4663-8B90-A9CFC4B8F6ED}"/>
              </a:ext>
            </a:extLst>
          </p:cNvPr>
          <p:cNvSpPr/>
          <p:nvPr/>
        </p:nvSpPr>
        <p:spPr>
          <a:xfrm>
            <a:off x="1132840" y="1607616"/>
            <a:ext cx="769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cs typeface="Adobe Devanagari" panose="02040503050201020203" pitchFamily="18" charset="0"/>
              </a:rPr>
              <a:t>Hierarchical data structure to reduce memory overhead.</a:t>
            </a:r>
            <a:endParaRPr lang="zh-CN" altLang="en-US" sz="2400" b="1" dirty="0">
              <a:solidFill>
                <a:schemeClr val="accent1"/>
              </a:solidFill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32261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25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0F3C1F6-CF73-4C28-A9A4-E93435DEB19F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DF61A963-E94C-4A7A-B44E-E198D3CB26E8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2114C45-A965-4921-A0BE-E0948FB9334C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B71E88-5F10-4C68-9943-CC7251FAF41B}"/>
              </a:ext>
            </a:extLst>
          </p:cNvPr>
          <p:cNvSpPr/>
          <p:nvPr/>
        </p:nvSpPr>
        <p:spPr>
          <a:xfrm>
            <a:off x="1132840" y="1607616"/>
            <a:ext cx="769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cs typeface="Adobe Devanagari" panose="02040503050201020203" pitchFamily="18" charset="0"/>
              </a:rPr>
              <a:t>Hierarchical data structure to reduce memory overhead.</a:t>
            </a:r>
            <a:endParaRPr lang="zh-CN" altLang="en-US" sz="2400" b="1" dirty="0">
              <a:solidFill>
                <a:schemeClr val="accent1"/>
              </a:solidFill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7782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26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4317109-F98D-40E6-AF31-BE2C4D753EEA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A5EE997-57C8-4679-B57F-32E425D747EB}"/>
              </a:ext>
            </a:extLst>
          </p:cNvPr>
          <p:cNvSpPr/>
          <p:nvPr/>
        </p:nvSpPr>
        <p:spPr>
          <a:xfrm>
            <a:off x="1132840" y="1607616"/>
            <a:ext cx="769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cs typeface="Adobe Devanagari" panose="02040503050201020203" pitchFamily="18" charset="0"/>
              </a:rPr>
              <a:t>Hierarchical data structure to reduce memory overhead.</a:t>
            </a:r>
            <a:endParaRPr lang="zh-CN" altLang="en-US" sz="2400" b="1" dirty="0">
              <a:solidFill>
                <a:schemeClr val="accent1"/>
              </a:solidFill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31259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27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4317109-F98D-40E6-AF31-BE2C4D753EEA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A5EE997-57C8-4679-B57F-32E425D747EB}"/>
              </a:ext>
            </a:extLst>
          </p:cNvPr>
          <p:cNvSpPr/>
          <p:nvPr/>
        </p:nvSpPr>
        <p:spPr>
          <a:xfrm>
            <a:off x="1132840" y="1607616"/>
            <a:ext cx="769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cs typeface="Adobe Devanagari" panose="02040503050201020203" pitchFamily="18" charset="0"/>
              </a:rPr>
              <a:t>Hierarchical data structure to reduce memory overhead.</a:t>
            </a:r>
            <a:endParaRPr lang="zh-CN" altLang="en-US" sz="2400" b="1" dirty="0">
              <a:solidFill>
                <a:schemeClr val="accent1"/>
              </a:solidFill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08169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28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2E2A8F-552D-4F22-9667-1A90FA36FA82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C86D968-AEA7-46D3-824D-EBAE9FB9B192}"/>
              </a:ext>
            </a:extLst>
          </p:cNvPr>
          <p:cNvSpPr/>
          <p:nvPr/>
        </p:nvSpPr>
        <p:spPr>
          <a:xfrm>
            <a:off x="1132840" y="1607616"/>
            <a:ext cx="769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cs typeface="Adobe Devanagari" panose="02040503050201020203" pitchFamily="18" charset="0"/>
              </a:rPr>
              <a:t>Hierarchical data structure to reduce memory overhead.</a:t>
            </a:r>
            <a:endParaRPr lang="zh-CN" altLang="en-US" sz="2400" b="1" dirty="0">
              <a:solidFill>
                <a:schemeClr val="accent1"/>
              </a:solidFill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94955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29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2E2A8F-552D-4F22-9667-1A90FA36FA82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C86D968-AEA7-46D3-824D-EBAE9FB9B192}"/>
              </a:ext>
            </a:extLst>
          </p:cNvPr>
          <p:cNvSpPr/>
          <p:nvPr/>
        </p:nvSpPr>
        <p:spPr>
          <a:xfrm>
            <a:off x="1132840" y="1607616"/>
            <a:ext cx="769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cs typeface="Adobe Devanagari" panose="02040503050201020203" pitchFamily="18" charset="0"/>
              </a:rPr>
              <a:t>Hierarchical data structure to reduce memory overhead.</a:t>
            </a:r>
            <a:endParaRPr lang="zh-CN" altLang="en-US" sz="2400" b="1" dirty="0">
              <a:solidFill>
                <a:schemeClr val="accent1"/>
              </a:solidFill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3285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3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4612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B32CC7-5658-48C6-962F-B4FAB025472B}"/>
              </a:ext>
            </a:extLst>
          </p:cNvPr>
          <p:cNvSpPr/>
          <p:nvPr/>
        </p:nvSpPr>
        <p:spPr>
          <a:xfrm>
            <a:off x="8897207" y="1962814"/>
            <a:ext cx="2414106" cy="2755157"/>
          </a:xfrm>
          <a:prstGeom prst="rect">
            <a:avLst/>
          </a:prstGeom>
          <a:solidFill>
            <a:srgbClr val="990033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4B2211-145A-454A-9B80-FEC6D0A45FB1}"/>
              </a:ext>
            </a:extLst>
          </p:cNvPr>
          <p:cNvCxnSpPr>
            <a:cxnSpLocks/>
          </p:cNvCxnSpPr>
          <p:nvPr/>
        </p:nvCxnSpPr>
        <p:spPr>
          <a:xfrm>
            <a:off x="1816181" y="3861469"/>
            <a:ext cx="708102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BA8A9499-12EA-4F84-9C01-EEAA8AFA31DF}"/>
              </a:ext>
            </a:extLst>
          </p:cNvPr>
          <p:cNvSpPr txBox="1">
            <a:spLocks/>
          </p:cNvSpPr>
          <p:nvPr/>
        </p:nvSpPr>
        <p:spPr>
          <a:xfrm>
            <a:off x="5297538" y="4116323"/>
            <a:ext cx="2363508" cy="6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Data Stream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D395377F-E351-4E42-AB0D-FFC8490B7BE4}"/>
              </a:ext>
            </a:extLst>
          </p:cNvPr>
          <p:cNvSpPr txBox="1">
            <a:spLocks/>
          </p:cNvSpPr>
          <p:nvPr/>
        </p:nvSpPr>
        <p:spPr>
          <a:xfrm>
            <a:off x="2536270" y="2513756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Item(s)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542A45-487D-40DE-B351-ABF3FEB93A2F}"/>
              </a:ext>
            </a:extLst>
          </p:cNvPr>
          <p:cNvCxnSpPr>
            <a:cxnSpLocks/>
          </p:cNvCxnSpPr>
          <p:nvPr/>
        </p:nvCxnSpPr>
        <p:spPr>
          <a:xfrm flipH="1">
            <a:off x="2536270" y="2898501"/>
            <a:ext cx="339618" cy="19211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8074B4D2-94AE-42A7-B613-A53AC997BF66}"/>
              </a:ext>
            </a:extLst>
          </p:cNvPr>
          <p:cNvSpPr txBox="1">
            <a:spLocks/>
          </p:cNvSpPr>
          <p:nvPr/>
        </p:nvSpPr>
        <p:spPr>
          <a:xfrm>
            <a:off x="6477583" y="2692144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Upcoming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F6F29042-7433-47DF-9AC8-9CCD6C7C9A18}"/>
              </a:ext>
            </a:extLst>
          </p:cNvPr>
          <p:cNvSpPr txBox="1">
            <a:spLocks/>
          </p:cNvSpPr>
          <p:nvPr/>
        </p:nvSpPr>
        <p:spPr>
          <a:xfrm>
            <a:off x="8115955" y="2719838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</a:t>
            </a: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0CCAAC71-A820-47CC-B1C0-EAEAEE15D324}"/>
              </a:ext>
            </a:extLst>
          </p:cNvPr>
          <p:cNvSpPr txBox="1">
            <a:spLocks/>
          </p:cNvSpPr>
          <p:nvPr/>
        </p:nvSpPr>
        <p:spPr>
          <a:xfrm>
            <a:off x="9674726" y="2736827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 come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B2681AA-C2C9-49BA-9723-5772151795B6}"/>
              </a:ext>
            </a:extLst>
          </p:cNvPr>
          <p:cNvCxnSpPr>
            <a:cxnSpLocks/>
          </p:cNvCxnSpPr>
          <p:nvPr/>
        </p:nvCxnSpPr>
        <p:spPr>
          <a:xfrm>
            <a:off x="8897207" y="3861469"/>
            <a:ext cx="24606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7B44C9-16CE-4040-B9F7-098B9551BB78}"/>
              </a:ext>
            </a:extLst>
          </p:cNvPr>
          <p:cNvCxnSpPr>
            <a:cxnSpLocks/>
          </p:cNvCxnSpPr>
          <p:nvPr/>
        </p:nvCxnSpPr>
        <p:spPr>
          <a:xfrm>
            <a:off x="8897207" y="1429467"/>
            <a:ext cx="1" cy="44463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AC9041F-AD89-482C-81CC-E82826991671}"/>
              </a:ext>
            </a:extLst>
          </p:cNvPr>
          <p:cNvGrpSpPr/>
          <p:nvPr/>
        </p:nvGrpSpPr>
        <p:grpSpPr>
          <a:xfrm>
            <a:off x="1593512" y="3182226"/>
            <a:ext cx="9284201" cy="373210"/>
            <a:chOff x="1593512" y="3182226"/>
            <a:chExt cx="9284201" cy="37321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5B28F4-C3C5-4B9F-B415-D1DAB11A1E7A}"/>
                </a:ext>
              </a:extLst>
            </p:cNvPr>
            <p:cNvSpPr/>
            <p:nvPr/>
          </p:nvSpPr>
          <p:spPr>
            <a:xfrm>
              <a:off x="159351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6B1F15E-D9C5-4A5C-8FAC-79E56F68845C}"/>
                </a:ext>
              </a:extLst>
            </p:cNvPr>
            <p:cNvSpPr/>
            <p:nvPr/>
          </p:nvSpPr>
          <p:spPr>
            <a:xfrm>
              <a:off x="207744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46C73E0-BA6B-4925-895D-A31E7DD98B01}"/>
                </a:ext>
              </a:extLst>
            </p:cNvPr>
            <p:cNvSpPr/>
            <p:nvPr/>
          </p:nvSpPr>
          <p:spPr>
            <a:xfrm>
              <a:off x="256137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D724C28-20A2-4D8F-B42D-FE3B517F4594}"/>
                </a:ext>
              </a:extLst>
            </p:cNvPr>
            <p:cNvSpPr/>
            <p:nvPr/>
          </p:nvSpPr>
          <p:spPr>
            <a:xfrm>
              <a:off x="304281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D2324E1-0280-4F09-90F9-B8EABD8FF29D}"/>
                </a:ext>
              </a:extLst>
            </p:cNvPr>
            <p:cNvSpPr/>
            <p:nvPr/>
          </p:nvSpPr>
          <p:spPr>
            <a:xfrm>
              <a:off x="352549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3B5139E-5A5C-451E-B022-9886542A90FF}"/>
                </a:ext>
              </a:extLst>
            </p:cNvPr>
            <p:cNvSpPr/>
            <p:nvPr/>
          </p:nvSpPr>
          <p:spPr>
            <a:xfrm>
              <a:off x="405171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CCD13D-3097-4D13-B2B8-4F72EC602721}"/>
                </a:ext>
              </a:extLst>
            </p:cNvPr>
            <p:cNvSpPr/>
            <p:nvPr/>
          </p:nvSpPr>
          <p:spPr>
            <a:xfrm>
              <a:off x="4535646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F97D88D-02D9-4AFD-9A19-DD22E813C6D4}"/>
                </a:ext>
              </a:extLst>
            </p:cNvPr>
            <p:cNvSpPr/>
            <p:nvPr/>
          </p:nvSpPr>
          <p:spPr>
            <a:xfrm>
              <a:off x="5019575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0AE19EA-B4CF-4316-9AAB-832C13B1E615}"/>
                </a:ext>
              </a:extLst>
            </p:cNvPr>
            <p:cNvSpPr/>
            <p:nvPr/>
          </p:nvSpPr>
          <p:spPr>
            <a:xfrm>
              <a:off x="550350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3ECF73E-5A4A-457D-A6A4-9BA31AD0BBE9}"/>
                </a:ext>
              </a:extLst>
            </p:cNvPr>
            <p:cNvSpPr/>
            <p:nvPr/>
          </p:nvSpPr>
          <p:spPr>
            <a:xfrm>
              <a:off x="598494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9CC5E13-97B1-454F-8427-FAB811B127F9}"/>
                </a:ext>
              </a:extLst>
            </p:cNvPr>
            <p:cNvSpPr/>
            <p:nvPr/>
          </p:nvSpPr>
          <p:spPr>
            <a:xfrm>
              <a:off x="646762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1C65D87-1BED-4AFC-9947-444E1FB320E2}"/>
                </a:ext>
              </a:extLst>
            </p:cNvPr>
            <p:cNvSpPr/>
            <p:nvPr/>
          </p:nvSpPr>
          <p:spPr>
            <a:xfrm>
              <a:off x="699385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8E582F8-4F74-451E-BE41-255B2182BA4A}"/>
                </a:ext>
              </a:extLst>
            </p:cNvPr>
            <p:cNvSpPr/>
            <p:nvPr/>
          </p:nvSpPr>
          <p:spPr>
            <a:xfrm>
              <a:off x="7520075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3453F95-F1DF-4534-87C0-3956AB999052}"/>
                </a:ext>
              </a:extLst>
            </p:cNvPr>
            <p:cNvSpPr/>
            <p:nvPr/>
          </p:nvSpPr>
          <p:spPr>
            <a:xfrm>
              <a:off x="8004004" y="3182226"/>
              <a:ext cx="373210" cy="3732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E3726FA-0079-40B9-98B5-CCF1E88B4C64}"/>
                </a:ext>
              </a:extLst>
            </p:cNvPr>
            <p:cNvSpPr/>
            <p:nvPr/>
          </p:nvSpPr>
          <p:spPr>
            <a:xfrm>
              <a:off x="8487932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3CBDDB-F5CD-46FF-8E58-EFBC25BED131}"/>
                </a:ext>
              </a:extLst>
            </p:cNvPr>
            <p:cNvSpPr/>
            <p:nvPr/>
          </p:nvSpPr>
          <p:spPr>
            <a:xfrm>
              <a:off x="8969374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EA754B1-670D-4D62-9297-C036165E0CEE}"/>
                </a:ext>
              </a:extLst>
            </p:cNvPr>
            <p:cNvSpPr/>
            <p:nvPr/>
          </p:nvSpPr>
          <p:spPr>
            <a:xfrm>
              <a:off x="945205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5BD27C0-77E7-4E81-B896-261486126CEB}"/>
                </a:ext>
              </a:extLst>
            </p:cNvPr>
            <p:cNvSpPr/>
            <p:nvPr/>
          </p:nvSpPr>
          <p:spPr>
            <a:xfrm>
              <a:off x="997828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D692D31-6ED0-4DF7-92A7-4E879DBD9285}"/>
                </a:ext>
              </a:extLst>
            </p:cNvPr>
            <p:cNvSpPr/>
            <p:nvPr/>
          </p:nvSpPr>
          <p:spPr>
            <a:xfrm>
              <a:off x="10504503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2BDEDD-705E-406D-9E24-5EA52CCAB07E}"/>
              </a:ext>
            </a:extLst>
          </p:cNvPr>
          <p:cNvSpPr/>
          <p:nvPr/>
        </p:nvSpPr>
        <p:spPr>
          <a:xfrm>
            <a:off x="8899923" y="4849582"/>
            <a:ext cx="373210" cy="3732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6B1874-9A8E-4013-8F21-684D0150BCDC}"/>
              </a:ext>
            </a:extLst>
          </p:cNvPr>
          <p:cNvSpPr/>
          <p:nvPr/>
        </p:nvSpPr>
        <p:spPr>
          <a:xfrm>
            <a:off x="9917655" y="4849582"/>
            <a:ext cx="373210" cy="373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2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6F814-E540-432D-9A60-5116AFD25F57}"/>
              </a:ext>
            </a:extLst>
          </p:cNvPr>
          <p:cNvSpPr/>
          <p:nvPr/>
        </p:nvSpPr>
        <p:spPr>
          <a:xfrm>
            <a:off x="10935387" y="4872029"/>
            <a:ext cx="373210" cy="37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61CB872-B48C-4CD1-BAED-42100FFCCD13}"/>
              </a:ext>
            </a:extLst>
          </p:cNvPr>
          <p:cNvSpPr/>
          <p:nvPr/>
        </p:nvSpPr>
        <p:spPr>
          <a:xfrm>
            <a:off x="-61603" y="68678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</a:t>
            </a:r>
            <a:endParaRPr lang="zh-CN" altLang="en-US" sz="2400" dirty="0">
              <a:latin typeface="Heelvetica"/>
            </a:endParaRPr>
          </a:p>
        </p:txBody>
      </p:sp>
      <p:pic>
        <p:nvPicPr>
          <p:cNvPr id="49" name="图形 48" descr="光标">
            <a:extLst>
              <a:ext uri="{FF2B5EF4-FFF2-40B4-BE49-F238E27FC236}">
                <a16:creationId xmlns:a16="http://schemas.microsoft.com/office/drawing/2014/main" id="{3A53A1F7-05F4-463F-B913-7571B6620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4260" y="5028289"/>
            <a:ext cx="564775" cy="564775"/>
          </a:xfrm>
          <a:prstGeom prst="rect">
            <a:avLst/>
          </a:prstGeom>
        </p:spPr>
      </p:pic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518383BA-1FA0-49C0-AF30-0B9890E2D200}"/>
              </a:ext>
            </a:extLst>
          </p:cNvPr>
          <p:cNvSpPr txBox="1">
            <a:spLocks/>
          </p:cNvSpPr>
          <p:nvPr/>
        </p:nvSpPr>
        <p:spPr>
          <a:xfrm>
            <a:off x="7899130" y="926792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470636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30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1B6358D-9B0B-4058-B0E8-FDD21C971B20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BA410BF-35CC-4119-972C-DF44AABD1ABA}"/>
              </a:ext>
            </a:extLst>
          </p:cNvPr>
          <p:cNvSpPr/>
          <p:nvPr/>
        </p:nvSpPr>
        <p:spPr>
          <a:xfrm>
            <a:off x="1132840" y="1607616"/>
            <a:ext cx="769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cs typeface="Adobe Devanagari" panose="02040503050201020203" pitchFamily="18" charset="0"/>
              </a:rPr>
              <a:t>Hierarchical data structure to reduce memory overhead.</a:t>
            </a:r>
            <a:endParaRPr lang="zh-CN" altLang="en-US" sz="2400" b="1" dirty="0">
              <a:solidFill>
                <a:schemeClr val="accent1"/>
              </a:solidFill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06669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31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7CDC6D4-8D7F-475D-9C18-6E7D3486AB00}"/>
              </a:ext>
            </a:extLst>
          </p:cNvPr>
          <p:cNvGrpSpPr/>
          <p:nvPr/>
        </p:nvGrpSpPr>
        <p:grpSpPr>
          <a:xfrm>
            <a:off x="8369686" y="4701853"/>
            <a:ext cx="2419190" cy="428573"/>
            <a:chOff x="2253650" y="2827645"/>
            <a:chExt cx="3086410" cy="546773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1139792D-EDA0-4D22-BA85-E87D631A584F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76AF109-AA84-4A0A-A100-C28D60AF7A26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2AE957DE-D71B-4889-A3F7-0EF3874F300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486D7E2-2A7D-49C3-9C2C-C7C314074BC0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6975DCB1-24AC-4B3E-914A-271917C4DC6B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851B2D32-376E-42DB-9162-84677A52437E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974C6F0-24C2-467B-9C3B-F5F1988BAEAA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33CA4B5E-D1BF-4752-B0E2-02118CAF591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1E71CD8F-B152-45A9-8AF0-117984347E02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0CB4043-C2FD-42D0-AE86-17F90A72E8FB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181C83F6-6AB0-4987-89BC-1E3D87AAC29A}"/>
                </a:ext>
              </a:extLst>
            </p:cNvPr>
            <p:cNvCxnSpPr>
              <a:cxnSpLocks/>
              <a:stCxn id="132" idx="6"/>
              <a:endCxn id="129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68EE175-973F-4605-A7CC-0F333C7862E5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34C4CC8-B23A-4A19-99FC-195C3831461D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B1BA573-954A-455C-9759-D90A5FB8FBF7}"/>
                </a:ext>
              </a:extLst>
            </p:cNvPr>
            <p:cNvCxnSpPr>
              <a:cxnSpLocks/>
              <a:stCxn id="135" idx="6"/>
              <a:endCxn id="132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5DCF949-65CE-4B03-AF1C-D6412E43B51D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0F8990B-D897-4414-BDEB-8A9DC59EA7AF}"/>
                </a:ext>
              </a:extLst>
            </p:cNvPr>
            <p:cNvSpPr/>
            <p:nvPr/>
          </p:nvSpPr>
          <p:spPr>
            <a:xfrm>
              <a:off x="3786821" y="2903225"/>
              <a:ext cx="438064" cy="47119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5D79BE75-900B-40BF-A681-EB17D2FA91F1}"/>
              </a:ext>
            </a:extLst>
          </p:cNvPr>
          <p:cNvSpPr/>
          <p:nvPr/>
        </p:nvSpPr>
        <p:spPr>
          <a:xfrm>
            <a:off x="7944380" y="5594018"/>
            <a:ext cx="3044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Normal Counting Process</a:t>
            </a:r>
          </a:p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We suppose every counter costs 4 bits</a:t>
            </a:r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.</a:t>
            </a:r>
            <a:endParaRPr lang="zh-CN" altLang="en-US" dirty="0">
              <a:latin typeface="Heelvetica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569A68D-0C48-4650-82AD-1B419D7BDDA4}"/>
              </a:ext>
            </a:extLst>
          </p:cNvPr>
          <p:cNvGrpSpPr/>
          <p:nvPr/>
        </p:nvGrpSpPr>
        <p:grpSpPr>
          <a:xfrm>
            <a:off x="8369686" y="3479888"/>
            <a:ext cx="2419190" cy="428573"/>
            <a:chOff x="2253650" y="2827645"/>
            <a:chExt cx="3086410" cy="546774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1F5E5C0-0014-4532-9083-8ED93F6C1597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5FB5EDC-E676-4BCE-B86B-FD5A930E8802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C3E2894-D49A-4CF0-AB78-D078207F5A6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095E50-639A-486F-BA3B-755F49F3F031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8087186A-A87A-48EA-8D9E-AA0BB3E515E8}"/>
                </a:ext>
              </a:extLst>
            </p:cNvPr>
            <p:cNvCxnSpPr>
              <a:cxnSpLocks/>
              <a:endCxn id="145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FBB728B-49A6-4302-B7F6-91723ECA8B2F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662619E-6E79-449D-9FFB-F4F36D194650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F55D827-6CDD-4854-8181-C90E299B9B8B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E1E1C36-5988-489E-961E-CE864FCCB036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0BF0C90-F4BF-421C-9E27-25D1E8B9BC40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FB90F87-1BDE-4330-9E12-742164ED74FB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BBE6680C-5260-4971-8D2B-9D78ABABB3E9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84F75E1-1F4C-4568-BAC7-7F595C0E327C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9E9805F0-11D9-4131-9122-89FD147F24D7}"/>
                </a:ext>
              </a:extLst>
            </p:cNvPr>
            <p:cNvCxnSpPr>
              <a:cxnSpLocks/>
              <a:stCxn id="154" idx="6"/>
              <a:endCxn id="151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3E37723C-7CA5-4F2D-A2B7-8094BC281E1D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69BEE8E-CA5B-4B85-A04E-945FF8B5753C}"/>
                </a:ext>
              </a:extLst>
            </p:cNvPr>
            <p:cNvSpPr/>
            <p:nvPr/>
          </p:nvSpPr>
          <p:spPr>
            <a:xfrm>
              <a:off x="3786821" y="2903225"/>
              <a:ext cx="438064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0076669E-62E8-4D49-833F-816A9DD134BB}"/>
              </a:ext>
            </a:extLst>
          </p:cNvPr>
          <p:cNvSpPr/>
          <p:nvPr/>
        </p:nvSpPr>
        <p:spPr>
          <a:xfrm>
            <a:off x="8630053" y="4377517"/>
            <a:ext cx="1944629" cy="379094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2E2A8F-552D-4F22-9667-1A90FA36FA82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C86D968-AEA7-46D3-824D-EBAE9FB9B192}"/>
              </a:ext>
            </a:extLst>
          </p:cNvPr>
          <p:cNvSpPr/>
          <p:nvPr/>
        </p:nvSpPr>
        <p:spPr>
          <a:xfrm>
            <a:off x="1132840" y="1607616"/>
            <a:ext cx="769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cs typeface="Adobe Devanagari" panose="02040503050201020203" pitchFamily="18" charset="0"/>
              </a:rPr>
              <a:t>Hierarchical data structure to reduce memory overhead.</a:t>
            </a:r>
            <a:endParaRPr lang="zh-CN" altLang="en-US" sz="2400" b="1" dirty="0">
              <a:solidFill>
                <a:schemeClr val="accent1"/>
              </a:solidFill>
              <a:latin typeface="Heelvetic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02E4D8F-2946-480A-B2D6-541307D7428F}"/>
              </a:ext>
            </a:extLst>
          </p:cNvPr>
          <p:cNvGrpSpPr/>
          <p:nvPr/>
        </p:nvGrpSpPr>
        <p:grpSpPr>
          <a:xfrm>
            <a:off x="7497352" y="2919499"/>
            <a:ext cx="902161" cy="1832851"/>
            <a:chOff x="7497352" y="2919499"/>
            <a:chExt cx="902161" cy="1832851"/>
          </a:xfrm>
        </p:grpSpPr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C2294187-4922-4CD1-8614-068CAC4C7879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3307080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7A3862-F840-4C3F-8D71-5C7EA038310F}"/>
                </a:ext>
              </a:extLst>
            </p:cNvPr>
            <p:cNvSpPr/>
            <p:nvPr/>
          </p:nvSpPr>
          <p:spPr>
            <a:xfrm>
              <a:off x="7497352" y="2919499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F8E80D1E-BBA6-45C4-AAD9-9DCFDB89B476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4512647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8B9BB537-DB81-442C-A8CC-214EE627EF27}"/>
                </a:ext>
              </a:extLst>
            </p:cNvPr>
            <p:cNvSpPr/>
            <p:nvPr/>
          </p:nvSpPr>
          <p:spPr>
            <a:xfrm>
              <a:off x="7497352" y="4125066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6469045A-29BB-4F47-9797-B3E7481283D9}"/>
              </a:ext>
            </a:extLst>
          </p:cNvPr>
          <p:cNvSpPr/>
          <p:nvPr/>
        </p:nvSpPr>
        <p:spPr>
          <a:xfrm>
            <a:off x="8607680" y="3158043"/>
            <a:ext cx="1961430" cy="379094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5969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695297E-B949-46A2-8E1F-C8DE591BB296}"/>
              </a:ext>
            </a:extLst>
          </p:cNvPr>
          <p:cNvSpPr/>
          <p:nvPr/>
        </p:nvSpPr>
        <p:spPr>
          <a:xfrm>
            <a:off x="8278926" y="3106621"/>
            <a:ext cx="457339" cy="2365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32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7CDC6D4-8D7F-475D-9C18-6E7D3486AB00}"/>
              </a:ext>
            </a:extLst>
          </p:cNvPr>
          <p:cNvGrpSpPr/>
          <p:nvPr/>
        </p:nvGrpSpPr>
        <p:grpSpPr>
          <a:xfrm>
            <a:off x="8369686" y="4701853"/>
            <a:ext cx="2419190" cy="428573"/>
            <a:chOff x="2253650" y="2827645"/>
            <a:chExt cx="3086410" cy="546773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1139792D-EDA0-4D22-BA85-E87D631A584F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76AF109-AA84-4A0A-A100-C28D60AF7A26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2AE957DE-D71B-4889-A3F7-0EF3874F300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486D7E2-2A7D-49C3-9C2C-C7C314074BC0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6975DCB1-24AC-4B3E-914A-271917C4DC6B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851B2D32-376E-42DB-9162-84677A52437E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974C6F0-24C2-467B-9C3B-F5F1988BAEAA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33CA4B5E-D1BF-4752-B0E2-02118CAF591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1E71CD8F-B152-45A9-8AF0-117984347E02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0CB4043-C2FD-42D0-AE86-17F90A72E8FB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181C83F6-6AB0-4987-89BC-1E3D87AAC29A}"/>
                </a:ext>
              </a:extLst>
            </p:cNvPr>
            <p:cNvCxnSpPr>
              <a:cxnSpLocks/>
              <a:stCxn id="132" idx="6"/>
              <a:endCxn id="129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68EE175-973F-4605-A7CC-0F333C7862E5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34C4CC8-B23A-4A19-99FC-195C3831461D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B1BA573-954A-455C-9759-D90A5FB8FBF7}"/>
                </a:ext>
              </a:extLst>
            </p:cNvPr>
            <p:cNvCxnSpPr>
              <a:cxnSpLocks/>
              <a:stCxn id="135" idx="6"/>
              <a:endCxn id="132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5DCF949-65CE-4B03-AF1C-D6412E43B51D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0F8990B-D897-4414-BDEB-8A9DC59EA7AF}"/>
                </a:ext>
              </a:extLst>
            </p:cNvPr>
            <p:cNvSpPr/>
            <p:nvPr/>
          </p:nvSpPr>
          <p:spPr>
            <a:xfrm>
              <a:off x="3786821" y="2903225"/>
              <a:ext cx="438064" cy="47119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5D79BE75-900B-40BF-A681-EB17D2FA91F1}"/>
              </a:ext>
            </a:extLst>
          </p:cNvPr>
          <p:cNvSpPr/>
          <p:nvPr/>
        </p:nvSpPr>
        <p:spPr>
          <a:xfrm>
            <a:off x="7944380" y="5594018"/>
            <a:ext cx="310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Counting State Machine (CSM)</a:t>
            </a:r>
          </a:p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We suppose every counter costs 4 bits</a:t>
            </a:r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.</a:t>
            </a:r>
            <a:endParaRPr lang="zh-CN" altLang="en-US" dirty="0">
              <a:latin typeface="Heelvetica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569A68D-0C48-4650-82AD-1B419D7BDDA4}"/>
              </a:ext>
            </a:extLst>
          </p:cNvPr>
          <p:cNvGrpSpPr/>
          <p:nvPr/>
        </p:nvGrpSpPr>
        <p:grpSpPr>
          <a:xfrm>
            <a:off x="8369686" y="3479888"/>
            <a:ext cx="2419190" cy="428573"/>
            <a:chOff x="2253650" y="2827645"/>
            <a:chExt cx="3086410" cy="546774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1F5E5C0-0014-4532-9083-8ED93F6C1597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5FB5EDC-E676-4BCE-B86B-FD5A930E8802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C3E2894-D49A-4CF0-AB78-D078207F5A6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095E50-639A-486F-BA3B-755F49F3F031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8087186A-A87A-48EA-8D9E-AA0BB3E515E8}"/>
                </a:ext>
              </a:extLst>
            </p:cNvPr>
            <p:cNvCxnSpPr>
              <a:cxnSpLocks/>
              <a:endCxn id="145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FBB728B-49A6-4302-B7F6-91723ECA8B2F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662619E-6E79-449D-9FFB-F4F36D194650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F55D827-6CDD-4854-8181-C90E299B9B8B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E1E1C36-5988-489E-961E-CE864FCCB036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0BF0C90-F4BF-421C-9E27-25D1E8B9BC40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FB90F87-1BDE-4330-9E12-742164ED74FB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BBE6680C-5260-4971-8D2B-9D78ABABB3E9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84F75E1-1F4C-4568-BAC7-7F595C0E327C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9E9805F0-11D9-4131-9122-89FD147F24D7}"/>
                </a:ext>
              </a:extLst>
            </p:cNvPr>
            <p:cNvCxnSpPr>
              <a:cxnSpLocks/>
              <a:stCxn id="154" idx="6"/>
              <a:endCxn id="151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3E37723C-7CA5-4F2D-A2B7-8094BC281E1D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69BEE8E-CA5B-4B85-A04E-945FF8B5753C}"/>
                </a:ext>
              </a:extLst>
            </p:cNvPr>
            <p:cNvSpPr/>
            <p:nvPr/>
          </p:nvSpPr>
          <p:spPr>
            <a:xfrm>
              <a:off x="3786821" y="2903225"/>
              <a:ext cx="438064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0076669E-62E8-4D49-833F-816A9DD134BB}"/>
              </a:ext>
            </a:extLst>
          </p:cNvPr>
          <p:cNvSpPr/>
          <p:nvPr/>
        </p:nvSpPr>
        <p:spPr>
          <a:xfrm>
            <a:off x="9004295" y="4377517"/>
            <a:ext cx="1570387" cy="379094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02E2A8F-552D-4F22-9667-1A90FA36FA82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C86D968-AEA7-46D3-824D-EBAE9FB9B192}"/>
              </a:ext>
            </a:extLst>
          </p:cNvPr>
          <p:cNvSpPr/>
          <p:nvPr/>
        </p:nvSpPr>
        <p:spPr>
          <a:xfrm>
            <a:off x="1132840" y="1607616"/>
            <a:ext cx="769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cs typeface="Adobe Devanagari" panose="02040503050201020203" pitchFamily="18" charset="0"/>
              </a:rPr>
              <a:t>Hierarchical data structure to reduce memory overhead.</a:t>
            </a:r>
            <a:endParaRPr lang="zh-CN" altLang="en-US" sz="2400" b="1" dirty="0">
              <a:solidFill>
                <a:schemeClr val="accent1"/>
              </a:solidFill>
              <a:latin typeface="Heelvetic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02E4D8F-2946-480A-B2D6-541307D7428F}"/>
              </a:ext>
            </a:extLst>
          </p:cNvPr>
          <p:cNvGrpSpPr/>
          <p:nvPr/>
        </p:nvGrpSpPr>
        <p:grpSpPr>
          <a:xfrm>
            <a:off x="7497352" y="2919499"/>
            <a:ext cx="902161" cy="1832851"/>
            <a:chOff x="7497352" y="2919499"/>
            <a:chExt cx="902161" cy="1832851"/>
          </a:xfrm>
        </p:grpSpPr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C2294187-4922-4CD1-8614-068CAC4C7879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3307080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7A3862-F840-4C3F-8D71-5C7EA038310F}"/>
                </a:ext>
              </a:extLst>
            </p:cNvPr>
            <p:cNvSpPr/>
            <p:nvPr/>
          </p:nvSpPr>
          <p:spPr>
            <a:xfrm>
              <a:off x="7497352" y="2919499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F8E80D1E-BBA6-45C4-AAD9-9DCFDB89B476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4512647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8B9BB537-DB81-442C-A8CC-214EE627EF27}"/>
                </a:ext>
              </a:extLst>
            </p:cNvPr>
            <p:cNvSpPr/>
            <p:nvPr/>
          </p:nvSpPr>
          <p:spPr>
            <a:xfrm>
              <a:off x="7497352" y="4125066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7D5DAEA1-FD5A-435B-AF4A-2E6BFF61A687}"/>
              </a:ext>
            </a:extLst>
          </p:cNvPr>
          <p:cNvSpPr/>
          <p:nvPr/>
        </p:nvSpPr>
        <p:spPr>
          <a:xfrm>
            <a:off x="7604245" y="2636333"/>
            <a:ext cx="176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Times New Roman" panose="02020603050405020304" pitchFamily="18" charset="0"/>
              </a:rPr>
              <a:t>Carry Terminator</a:t>
            </a:r>
            <a:endParaRPr lang="zh-CN" altLang="en-US" dirty="0">
              <a:ln w="0"/>
              <a:latin typeface="Heelvetica"/>
              <a:cs typeface="Times New Roman" panose="02020603050405020304" pitchFamily="18" charset="0"/>
            </a:endParaRPr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43B0C75A-3A76-40A2-B4F2-63DB32809C13}"/>
              </a:ext>
            </a:extLst>
          </p:cNvPr>
          <p:cNvSpPr/>
          <p:nvPr/>
        </p:nvSpPr>
        <p:spPr>
          <a:xfrm>
            <a:off x="8998722" y="3158043"/>
            <a:ext cx="1570387" cy="379094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5240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33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7CDC6D4-8D7F-475D-9C18-6E7D3486AB00}"/>
              </a:ext>
            </a:extLst>
          </p:cNvPr>
          <p:cNvGrpSpPr/>
          <p:nvPr/>
        </p:nvGrpSpPr>
        <p:grpSpPr>
          <a:xfrm>
            <a:off x="8369686" y="4701853"/>
            <a:ext cx="2419190" cy="428573"/>
            <a:chOff x="2253650" y="2827645"/>
            <a:chExt cx="3086410" cy="546773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1139792D-EDA0-4D22-BA85-E87D631A584F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76AF109-AA84-4A0A-A100-C28D60AF7A26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2AE957DE-D71B-4889-A3F7-0EF3874F300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486D7E2-2A7D-49C3-9C2C-C7C314074BC0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6975DCB1-24AC-4B3E-914A-271917C4DC6B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851B2D32-376E-42DB-9162-84677A52437E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974C6F0-24C2-467B-9C3B-F5F1988BAEAA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33CA4B5E-D1BF-4752-B0E2-02118CAF591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1E71CD8F-B152-45A9-8AF0-117984347E02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0CB4043-C2FD-42D0-AE86-17F90A72E8FB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181C83F6-6AB0-4987-89BC-1E3D87AAC29A}"/>
                </a:ext>
              </a:extLst>
            </p:cNvPr>
            <p:cNvCxnSpPr>
              <a:cxnSpLocks/>
              <a:stCxn id="132" idx="6"/>
              <a:endCxn id="129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68EE175-973F-4605-A7CC-0F333C7862E5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34C4CC8-B23A-4A19-99FC-195C3831461D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B1BA573-954A-455C-9759-D90A5FB8FBF7}"/>
                </a:ext>
              </a:extLst>
            </p:cNvPr>
            <p:cNvCxnSpPr>
              <a:cxnSpLocks/>
              <a:stCxn id="135" idx="6"/>
              <a:endCxn id="132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5DCF949-65CE-4B03-AF1C-D6412E43B51D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0F8990B-D897-4414-BDEB-8A9DC59EA7AF}"/>
                </a:ext>
              </a:extLst>
            </p:cNvPr>
            <p:cNvSpPr/>
            <p:nvPr/>
          </p:nvSpPr>
          <p:spPr>
            <a:xfrm>
              <a:off x="3786821" y="2903225"/>
              <a:ext cx="438064" cy="47119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5D79BE75-900B-40BF-A681-EB17D2FA91F1}"/>
              </a:ext>
            </a:extLst>
          </p:cNvPr>
          <p:cNvSpPr/>
          <p:nvPr/>
        </p:nvSpPr>
        <p:spPr>
          <a:xfrm>
            <a:off x="7944380" y="5594018"/>
            <a:ext cx="310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Counting State Machine (CSM)</a:t>
            </a:r>
          </a:p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We suppose every counter costs 4 bits</a:t>
            </a:r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.</a:t>
            </a:r>
            <a:endParaRPr lang="zh-CN" altLang="en-US" dirty="0">
              <a:latin typeface="Heelvetica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569A68D-0C48-4650-82AD-1B419D7BDDA4}"/>
              </a:ext>
            </a:extLst>
          </p:cNvPr>
          <p:cNvGrpSpPr/>
          <p:nvPr/>
        </p:nvGrpSpPr>
        <p:grpSpPr>
          <a:xfrm>
            <a:off x="8369686" y="3158043"/>
            <a:ext cx="2419190" cy="750421"/>
            <a:chOff x="2253650" y="2417032"/>
            <a:chExt cx="3086410" cy="957387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1F5E5C0-0014-4532-9083-8ED93F6C1597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5FB5EDC-E676-4BCE-B86B-FD5A930E8802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C3E2894-D49A-4CF0-AB78-D078207F5A6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095E50-639A-486F-BA3B-755F49F3F031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8087186A-A87A-48EA-8D9E-AA0BB3E515E8}"/>
                </a:ext>
              </a:extLst>
            </p:cNvPr>
            <p:cNvCxnSpPr>
              <a:cxnSpLocks/>
              <a:endCxn id="145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FBB728B-49A6-4302-B7F6-91723ECA8B2F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662619E-6E79-449D-9FFB-F4F36D194650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F55D827-6CDD-4854-8181-C90E299B9B8B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E1E1C36-5988-489E-961E-CE864FCCB036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0BF0C90-F4BF-421C-9E27-25D1E8B9BC40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FB90F87-1BDE-4330-9E12-742164ED74FB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BBE6680C-5260-4971-8D2B-9D78ABABB3E9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84F75E1-1F4C-4568-BAC7-7F595C0E327C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9E9805F0-11D9-4131-9122-89FD147F24D7}"/>
                </a:ext>
              </a:extLst>
            </p:cNvPr>
            <p:cNvCxnSpPr>
              <a:cxnSpLocks/>
              <a:stCxn id="154" idx="6"/>
              <a:endCxn id="151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3E37723C-7CA5-4F2D-A2B7-8094BC281E1D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69BEE8E-CA5B-4B85-A04E-945FF8B5753C}"/>
                </a:ext>
              </a:extLst>
            </p:cNvPr>
            <p:cNvSpPr/>
            <p:nvPr/>
          </p:nvSpPr>
          <p:spPr>
            <a:xfrm>
              <a:off x="3786821" y="2903225"/>
              <a:ext cx="438064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8690B9BD-82EF-4543-9F7A-2A898D72CDEB}"/>
                </a:ext>
              </a:extLst>
            </p:cNvPr>
            <p:cNvSpPr/>
            <p:nvPr/>
          </p:nvSpPr>
          <p:spPr>
            <a:xfrm>
              <a:off x="3056176" y="2417032"/>
              <a:ext cx="2003505" cy="483648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0076669E-62E8-4D49-833F-816A9DD134BB}"/>
              </a:ext>
            </a:extLst>
          </p:cNvPr>
          <p:cNvSpPr/>
          <p:nvPr/>
        </p:nvSpPr>
        <p:spPr>
          <a:xfrm>
            <a:off x="9004295" y="4377517"/>
            <a:ext cx="1570387" cy="379094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161" name="云形 160">
            <a:extLst>
              <a:ext uri="{FF2B5EF4-FFF2-40B4-BE49-F238E27FC236}">
                <a16:creationId xmlns:a16="http://schemas.microsoft.com/office/drawing/2014/main" id="{78623052-F09C-4D6B-A095-05F6555682EC}"/>
              </a:ext>
            </a:extLst>
          </p:cNvPr>
          <p:cNvSpPr/>
          <p:nvPr/>
        </p:nvSpPr>
        <p:spPr>
          <a:xfrm>
            <a:off x="8749030" y="1807538"/>
            <a:ext cx="2698674" cy="145746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elvetica"/>
                <a:cs typeface="Helvetica" panose="020B0604020202020204" pitchFamily="34" charset="0"/>
              </a:rPr>
              <a:t>Every mapped counter cannot be zero!</a:t>
            </a:r>
            <a:endParaRPr lang="zh-CN" altLang="en-US" dirty="0">
              <a:solidFill>
                <a:schemeClr val="tx1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1B6358D-9B0B-4058-B0E8-FDD21C971B20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BA410BF-35CC-4119-972C-DF44AABD1ABA}"/>
              </a:ext>
            </a:extLst>
          </p:cNvPr>
          <p:cNvSpPr/>
          <p:nvPr/>
        </p:nvSpPr>
        <p:spPr>
          <a:xfrm>
            <a:off x="1132840" y="1607616"/>
            <a:ext cx="7698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cs typeface="Adobe Devanagari" panose="02040503050201020203" pitchFamily="18" charset="0"/>
              </a:rPr>
              <a:t>Hierarchical data structure to reduce memory overhead.</a:t>
            </a:r>
            <a:endParaRPr lang="zh-CN" altLang="en-US" sz="2400" b="1" dirty="0">
              <a:solidFill>
                <a:schemeClr val="accent1"/>
              </a:solidFill>
              <a:latin typeface="Heelvetic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CB7B582-7A9C-4A52-A0A2-220EC4C613FB}"/>
              </a:ext>
            </a:extLst>
          </p:cNvPr>
          <p:cNvGrpSpPr/>
          <p:nvPr/>
        </p:nvGrpSpPr>
        <p:grpSpPr>
          <a:xfrm>
            <a:off x="7497352" y="2919499"/>
            <a:ext cx="902161" cy="1832851"/>
            <a:chOff x="7497352" y="2919499"/>
            <a:chExt cx="902161" cy="1832851"/>
          </a:xfrm>
        </p:grpSpPr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D27713E0-37AD-4A34-AB3D-53006C39C74F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3307080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C083ED0-70AC-4F8E-B5E6-86E9FB550A14}"/>
                </a:ext>
              </a:extLst>
            </p:cNvPr>
            <p:cNvSpPr/>
            <p:nvPr/>
          </p:nvSpPr>
          <p:spPr>
            <a:xfrm>
              <a:off x="7497352" y="2919499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C63D87FD-1EA8-4F8C-AAC6-48BFAA4F4BD7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4512647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A9EE0C9-4F92-4B19-A1D6-D24E0BF09132}"/>
                </a:ext>
              </a:extLst>
            </p:cNvPr>
            <p:cNvSpPr/>
            <p:nvPr/>
          </p:nvSpPr>
          <p:spPr>
            <a:xfrm>
              <a:off x="7497352" y="4125066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557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34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D79BE75-900B-40BF-A681-EB17D2FA91F1}"/>
              </a:ext>
            </a:extLst>
          </p:cNvPr>
          <p:cNvSpPr/>
          <p:nvPr/>
        </p:nvSpPr>
        <p:spPr>
          <a:xfrm>
            <a:off x="7944380" y="5594018"/>
            <a:ext cx="310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Counting State Machine (CSM)</a:t>
            </a:r>
          </a:p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We suppose every counter costs 4 bits</a:t>
            </a:r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.</a:t>
            </a:r>
            <a:endParaRPr lang="zh-CN" altLang="en-US" dirty="0">
              <a:latin typeface="Heelvetica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569A68D-0C48-4650-82AD-1B419D7BDDA4}"/>
              </a:ext>
            </a:extLst>
          </p:cNvPr>
          <p:cNvGrpSpPr/>
          <p:nvPr/>
        </p:nvGrpSpPr>
        <p:grpSpPr>
          <a:xfrm>
            <a:off x="8369686" y="3158043"/>
            <a:ext cx="2419190" cy="750421"/>
            <a:chOff x="2253650" y="2417032"/>
            <a:chExt cx="3086410" cy="957387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1F5E5C0-0014-4532-9083-8ED93F6C1597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5FB5EDC-E676-4BCE-B86B-FD5A930E8802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C3E2894-D49A-4CF0-AB78-D078207F5A6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095E50-639A-486F-BA3B-755F49F3F031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8087186A-A87A-48EA-8D9E-AA0BB3E515E8}"/>
                </a:ext>
              </a:extLst>
            </p:cNvPr>
            <p:cNvCxnSpPr>
              <a:cxnSpLocks/>
              <a:endCxn id="145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FBB728B-49A6-4302-B7F6-91723ECA8B2F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662619E-6E79-449D-9FFB-F4F36D194650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F55D827-6CDD-4854-8181-C90E299B9B8B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E1E1C36-5988-489E-961E-CE864FCCB036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0BF0C90-F4BF-421C-9E27-25D1E8B9BC40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FB90F87-1BDE-4330-9E12-742164ED74FB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BBE6680C-5260-4971-8D2B-9D78ABABB3E9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84F75E1-1F4C-4568-BAC7-7F595C0E327C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9E9805F0-11D9-4131-9122-89FD147F24D7}"/>
                </a:ext>
              </a:extLst>
            </p:cNvPr>
            <p:cNvCxnSpPr>
              <a:cxnSpLocks/>
              <a:stCxn id="154" idx="6"/>
              <a:endCxn id="151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3E37723C-7CA5-4F2D-A2B7-8094BC281E1D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69BEE8E-CA5B-4B85-A04E-945FF8B5753C}"/>
                </a:ext>
              </a:extLst>
            </p:cNvPr>
            <p:cNvSpPr/>
            <p:nvPr/>
          </p:nvSpPr>
          <p:spPr>
            <a:xfrm>
              <a:off x="3786821" y="2903225"/>
              <a:ext cx="438064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8690B9BD-82EF-4543-9F7A-2A898D72CDEB}"/>
                </a:ext>
              </a:extLst>
            </p:cNvPr>
            <p:cNvSpPr/>
            <p:nvPr/>
          </p:nvSpPr>
          <p:spPr>
            <a:xfrm>
              <a:off x="3056176" y="2417032"/>
              <a:ext cx="2003505" cy="483648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AAE7DE8-1815-4C96-B687-9E81D60E9A79}"/>
              </a:ext>
            </a:extLst>
          </p:cNvPr>
          <p:cNvSpPr/>
          <p:nvPr/>
        </p:nvSpPr>
        <p:spPr>
          <a:xfrm>
            <a:off x="2991446" y="5303339"/>
            <a:ext cx="3914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e</a:t>
            </a:r>
            <a:endParaRPr lang="zh-CN" altLang="en-US" sz="3200" b="1" cap="none" spc="0" dirty="0">
              <a:ln w="0"/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73E43AB-E622-4FFC-B01C-E530BBDBD08C}"/>
              </a:ext>
            </a:extLst>
          </p:cNvPr>
          <p:cNvCxnSpPr>
            <a:cxnSpLocks/>
          </p:cNvCxnSpPr>
          <p:nvPr/>
        </p:nvCxnSpPr>
        <p:spPr>
          <a:xfrm flipV="1">
            <a:off x="3286622" y="5142297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754DE0B-8367-45FB-91CF-4DC8C665E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33526"/>
              </p:ext>
            </p:extLst>
          </p:nvPr>
        </p:nvGraphicFramePr>
        <p:xfrm>
          <a:off x="8369686" y="1841906"/>
          <a:ext cx="3128808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9867">
                  <a:extLst>
                    <a:ext uri="{9D8B030D-6E8A-4147-A177-3AD203B41FA5}">
                      <a16:colId xmlns:a16="http://schemas.microsoft.com/office/drawing/2014/main" val="977494253"/>
                    </a:ext>
                  </a:extLst>
                </a:gridCol>
                <a:gridCol w="2118941">
                  <a:extLst>
                    <a:ext uri="{9D8B030D-6E8A-4147-A177-3AD203B41FA5}">
                      <a16:colId xmlns:a16="http://schemas.microsoft.com/office/drawing/2014/main" val="18904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True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Estimated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0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0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34069"/>
                  </a:ext>
                </a:extLst>
              </a:tr>
            </a:tbl>
          </a:graphicData>
        </a:graphic>
      </p:graphicFrame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078CA9B-235D-415B-95CF-0C077B595190}"/>
              </a:ext>
            </a:extLst>
          </p:cNvPr>
          <p:cNvGrpSpPr/>
          <p:nvPr/>
        </p:nvGrpSpPr>
        <p:grpSpPr>
          <a:xfrm>
            <a:off x="8369686" y="4701853"/>
            <a:ext cx="2419190" cy="428573"/>
            <a:chOff x="2253650" y="2827645"/>
            <a:chExt cx="3086410" cy="546773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965C42F6-A659-4CBF-8842-76EF83B8EDD3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F6E7848-D451-4375-AC04-90ADB0D18AC6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450FEDAD-2290-4A41-81E4-151272A06F94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B4E4DF4-574A-453E-9090-015C534F1AFC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8BDF385F-24E5-48BD-AB26-547CDFE5DF25}"/>
                </a:ext>
              </a:extLst>
            </p:cNvPr>
            <p:cNvCxnSpPr>
              <a:cxnSpLocks/>
              <a:endCxn id="107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4FF9E31B-0E26-4E0D-9320-1F8A825A8BD7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1099DB7-42F1-4B25-AA67-EDD943F8F827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1406BA24-8BF7-4951-BAE1-6C6AB2D04394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57A6EDE0-09B9-4519-B32F-9DC234920EF1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59280FC-0703-44D4-B691-74A1D881D11A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8CE05024-A514-4246-B04B-455101D1E64E}"/>
                </a:ext>
              </a:extLst>
            </p:cNvPr>
            <p:cNvCxnSpPr>
              <a:cxnSpLocks/>
              <a:stCxn id="113" idx="6"/>
              <a:endCxn id="110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E9A0DAF8-2AF9-4F20-B120-223006AB8200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7FC2344-EA80-44FF-96D4-661562BCDBB9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DBB0CED-B4CD-4FC3-998F-C9B66DB2A102}"/>
                </a:ext>
              </a:extLst>
            </p:cNvPr>
            <p:cNvCxnSpPr>
              <a:cxnSpLocks/>
              <a:stCxn id="117" idx="6"/>
              <a:endCxn id="113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58EF898-2561-44B0-A9BD-E43507032D6B}"/>
                </a:ext>
              </a:extLst>
            </p:cNvPr>
            <p:cNvCxnSpPr>
              <a:cxnSpLocks/>
              <a:stCxn id="110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7986DBD-9EA4-4B9A-B632-78A680D8634E}"/>
                </a:ext>
              </a:extLst>
            </p:cNvPr>
            <p:cNvSpPr/>
            <p:nvPr/>
          </p:nvSpPr>
          <p:spPr>
            <a:xfrm>
              <a:off x="3786821" y="2903225"/>
              <a:ext cx="438064" cy="47119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2C8BD9DF-8A65-4B57-AE05-7ADB5B5A6E54}"/>
              </a:ext>
            </a:extLst>
          </p:cNvPr>
          <p:cNvSpPr/>
          <p:nvPr/>
        </p:nvSpPr>
        <p:spPr>
          <a:xfrm>
            <a:off x="9004295" y="4377517"/>
            <a:ext cx="1570387" cy="379094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5DF87B-7892-47C6-870D-87EDE4644FF1}"/>
              </a:ext>
            </a:extLst>
          </p:cNvPr>
          <p:cNvSpPr/>
          <p:nvPr/>
        </p:nvSpPr>
        <p:spPr>
          <a:xfrm rot="20700000">
            <a:off x="86221" y="1769519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Example 1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9CEC2E74-A36E-4D8A-853F-4D1BB085D2AE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806819D-F060-4F9C-A548-58910A343E96}"/>
              </a:ext>
            </a:extLst>
          </p:cNvPr>
          <p:cNvGrpSpPr/>
          <p:nvPr/>
        </p:nvGrpSpPr>
        <p:grpSpPr>
          <a:xfrm>
            <a:off x="7497352" y="2919499"/>
            <a:ext cx="902161" cy="1832851"/>
            <a:chOff x="7497352" y="2919499"/>
            <a:chExt cx="902161" cy="1832851"/>
          </a:xfrm>
        </p:grpSpPr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35CBC9CE-446A-4840-B701-5B40543B9479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3307080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3F31BA01-B73D-4DB0-8BDE-82BE864CE3FE}"/>
                </a:ext>
              </a:extLst>
            </p:cNvPr>
            <p:cNvSpPr/>
            <p:nvPr/>
          </p:nvSpPr>
          <p:spPr>
            <a:xfrm>
              <a:off x="7497352" y="2919499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6825E1E9-EA1E-429B-8445-7DD97965C649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4512647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FC1C3D8-7178-4CD4-96B1-67D4AD52954B}"/>
                </a:ext>
              </a:extLst>
            </p:cNvPr>
            <p:cNvSpPr/>
            <p:nvPr/>
          </p:nvSpPr>
          <p:spPr>
            <a:xfrm>
              <a:off x="7497352" y="4125066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43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35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7CDC6D4-8D7F-475D-9C18-6E7D3486AB00}"/>
              </a:ext>
            </a:extLst>
          </p:cNvPr>
          <p:cNvGrpSpPr/>
          <p:nvPr/>
        </p:nvGrpSpPr>
        <p:grpSpPr>
          <a:xfrm>
            <a:off x="8369686" y="4701853"/>
            <a:ext cx="2419190" cy="428573"/>
            <a:chOff x="2253650" y="2827645"/>
            <a:chExt cx="3086410" cy="546773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1139792D-EDA0-4D22-BA85-E87D631A584F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76AF109-AA84-4A0A-A100-C28D60AF7A26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2AE957DE-D71B-4889-A3F7-0EF3874F300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486D7E2-2A7D-49C3-9C2C-C7C314074BC0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6975DCB1-24AC-4B3E-914A-271917C4DC6B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851B2D32-376E-42DB-9162-84677A52437E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974C6F0-24C2-467B-9C3B-F5F1988BAEAA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33CA4B5E-D1BF-4752-B0E2-02118CAF591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1E71CD8F-B152-45A9-8AF0-117984347E02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0CB4043-C2FD-42D0-AE86-17F90A72E8FB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181C83F6-6AB0-4987-89BC-1E3D87AAC29A}"/>
                </a:ext>
              </a:extLst>
            </p:cNvPr>
            <p:cNvCxnSpPr>
              <a:cxnSpLocks/>
              <a:stCxn id="132" idx="6"/>
              <a:endCxn id="129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68EE175-973F-4605-A7CC-0F333C7862E5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34C4CC8-B23A-4A19-99FC-195C3831461D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B1BA573-954A-455C-9759-D90A5FB8FBF7}"/>
                </a:ext>
              </a:extLst>
            </p:cNvPr>
            <p:cNvCxnSpPr>
              <a:cxnSpLocks/>
              <a:stCxn id="135" idx="6"/>
              <a:endCxn id="132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5DCF949-65CE-4B03-AF1C-D6412E43B51D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0F8990B-D897-4414-BDEB-8A9DC59EA7AF}"/>
                </a:ext>
              </a:extLst>
            </p:cNvPr>
            <p:cNvSpPr/>
            <p:nvPr/>
          </p:nvSpPr>
          <p:spPr>
            <a:xfrm>
              <a:off x="3786821" y="2903225"/>
              <a:ext cx="438064" cy="47119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5D79BE75-900B-40BF-A681-EB17D2FA91F1}"/>
              </a:ext>
            </a:extLst>
          </p:cNvPr>
          <p:cNvSpPr/>
          <p:nvPr/>
        </p:nvSpPr>
        <p:spPr>
          <a:xfrm>
            <a:off x="7944380" y="5594018"/>
            <a:ext cx="310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Counting State Machine (CSM)</a:t>
            </a:r>
          </a:p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We suppose every counter costs 4 bits</a:t>
            </a:r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.</a:t>
            </a:r>
            <a:endParaRPr lang="zh-CN" altLang="en-US" dirty="0">
              <a:latin typeface="Heelvetica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569A68D-0C48-4650-82AD-1B419D7BDDA4}"/>
              </a:ext>
            </a:extLst>
          </p:cNvPr>
          <p:cNvGrpSpPr/>
          <p:nvPr/>
        </p:nvGrpSpPr>
        <p:grpSpPr>
          <a:xfrm>
            <a:off x="8369686" y="3158043"/>
            <a:ext cx="2419190" cy="750421"/>
            <a:chOff x="2253650" y="2417032"/>
            <a:chExt cx="3086410" cy="957387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1F5E5C0-0014-4532-9083-8ED93F6C1597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5FB5EDC-E676-4BCE-B86B-FD5A930E8802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C3E2894-D49A-4CF0-AB78-D078207F5A6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095E50-639A-486F-BA3B-755F49F3F031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8087186A-A87A-48EA-8D9E-AA0BB3E515E8}"/>
                </a:ext>
              </a:extLst>
            </p:cNvPr>
            <p:cNvCxnSpPr>
              <a:cxnSpLocks/>
              <a:endCxn id="145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FBB728B-49A6-4302-B7F6-91723ECA8B2F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662619E-6E79-449D-9FFB-F4F36D194650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F55D827-6CDD-4854-8181-C90E299B9B8B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E1E1C36-5988-489E-961E-CE864FCCB036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0BF0C90-F4BF-421C-9E27-25D1E8B9BC40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FB90F87-1BDE-4330-9E12-742164ED74FB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BBE6680C-5260-4971-8D2B-9D78ABABB3E9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84F75E1-1F4C-4568-BAC7-7F595C0E327C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9E9805F0-11D9-4131-9122-89FD147F24D7}"/>
                </a:ext>
              </a:extLst>
            </p:cNvPr>
            <p:cNvCxnSpPr>
              <a:cxnSpLocks/>
              <a:stCxn id="154" idx="6"/>
              <a:endCxn id="151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3E37723C-7CA5-4F2D-A2B7-8094BC281E1D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69BEE8E-CA5B-4B85-A04E-945FF8B5753C}"/>
                </a:ext>
              </a:extLst>
            </p:cNvPr>
            <p:cNvSpPr/>
            <p:nvPr/>
          </p:nvSpPr>
          <p:spPr>
            <a:xfrm>
              <a:off x="3786821" y="2903225"/>
              <a:ext cx="438064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8690B9BD-82EF-4543-9F7A-2A898D72CDEB}"/>
                </a:ext>
              </a:extLst>
            </p:cNvPr>
            <p:cNvSpPr/>
            <p:nvPr/>
          </p:nvSpPr>
          <p:spPr>
            <a:xfrm>
              <a:off x="3056176" y="2417032"/>
              <a:ext cx="2003505" cy="483648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0076669E-62E8-4D49-833F-816A9DD134BB}"/>
              </a:ext>
            </a:extLst>
          </p:cNvPr>
          <p:cNvSpPr/>
          <p:nvPr/>
        </p:nvSpPr>
        <p:spPr>
          <a:xfrm>
            <a:off x="9004295" y="4377517"/>
            <a:ext cx="1570387" cy="379094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AE7DE8-1815-4C96-B687-9E81D60E9A79}"/>
              </a:ext>
            </a:extLst>
          </p:cNvPr>
          <p:cNvSpPr/>
          <p:nvPr/>
        </p:nvSpPr>
        <p:spPr>
          <a:xfrm>
            <a:off x="2991446" y="5303339"/>
            <a:ext cx="3914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e</a:t>
            </a:r>
            <a:endParaRPr lang="zh-CN" altLang="en-US" sz="3200" b="1" cap="none" spc="0" dirty="0">
              <a:ln w="0"/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73E43AB-E622-4FFC-B01C-E530BBDBD08C}"/>
              </a:ext>
            </a:extLst>
          </p:cNvPr>
          <p:cNvCxnSpPr>
            <a:cxnSpLocks/>
          </p:cNvCxnSpPr>
          <p:nvPr/>
        </p:nvCxnSpPr>
        <p:spPr>
          <a:xfrm flipV="1">
            <a:off x="3286622" y="5142297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754DE0B-8367-45FB-91CF-4DC8C665E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64634"/>
              </p:ext>
            </p:extLst>
          </p:nvPr>
        </p:nvGraphicFramePr>
        <p:xfrm>
          <a:off x="8369686" y="1841906"/>
          <a:ext cx="3128808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9867">
                  <a:extLst>
                    <a:ext uri="{9D8B030D-6E8A-4147-A177-3AD203B41FA5}">
                      <a16:colId xmlns:a16="http://schemas.microsoft.com/office/drawing/2014/main" val="977494253"/>
                    </a:ext>
                  </a:extLst>
                </a:gridCol>
                <a:gridCol w="2118941">
                  <a:extLst>
                    <a:ext uri="{9D8B030D-6E8A-4147-A177-3AD203B41FA5}">
                      <a16:colId xmlns:a16="http://schemas.microsoft.com/office/drawing/2014/main" val="18904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True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Estimated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0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0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34069"/>
                  </a:ext>
                </a:extLst>
              </a:tr>
            </a:tbl>
          </a:graphicData>
        </a:graphic>
      </p:graphicFrame>
      <p:sp>
        <p:nvSpPr>
          <p:cNvPr id="104" name="矩形 103">
            <a:extLst>
              <a:ext uri="{FF2B5EF4-FFF2-40B4-BE49-F238E27FC236}">
                <a16:creationId xmlns:a16="http://schemas.microsoft.com/office/drawing/2014/main" id="{1B732250-B9AC-43CB-815D-69E7B7600861}"/>
              </a:ext>
            </a:extLst>
          </p:cNvPr>
          <p:cNvSpPr/>
          <p:nvPr/>
        </p:nvSpPr>
        <p:spPr>
          <a:xfrm rot="20700000">
            <a:off x="86221" y="1769519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Example 1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95E0601-B004-4A3A-8946-D645E47CC932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B7018C5E-2AAE-46DB-A833-E0705B61E971}"/>
              </a:ext>
            </a:extLst>
          </p:cNvPr>
          <p:cNvGrpSpPr/>
          <p:nvPr/>
        </p:nvGrpSpPr>
        <p:grpSpPr>
          <a:xfrm>
            <a:off x="7497352" y="2919499"/>
            <a:ext cx="902161" cy="1832851"/>
            <a:chOff x="7497352" y="2919499"/>
            <a:chExt cx="902161" cy="1832851"/>
          </a:xfrm>
        </p:grpSpPr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1745C666-9491-4644-B3AE-E1336E10E4C0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3307080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A3F0153-62DC-41E7-AA6B-39555DA1EB78}"/>
                </a:ext>
              </a:extLst>
            </p:cNvPr>
            <p:cNvSpPr/>
            <p:nvPr/>
          </p:nvSpPr>
          <p:spPr>
            <a:xfrm>
              <a:off x="7497352" y="2919499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3E9A502A-9A6A-4867-98DB-E475122A77AF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4512647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553E5D8-6315-4537-81B4-0174AD31DB9C}"/>
                </a:ext>
              </a:extLst>
            </p:cNvPr>
            <p:cNvSpPr/>
            <p:nvPr/>
          </p:nvSpPr>
          <p:spPr>
            <a:xfrm>
              <a:off x="7497352" y="4125066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60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36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7CDC6D4-8D7F-475D-9C18-6E7D3486AB00}"/>
              </a:ext>
            </a:extLst>
          </p:cNvPr>
          <p:cNvGrpSpPr/>
          <p:nvPr/>
        </p:nvGrpSpPr>
        <p:grpSpPr>
          <a:xfrm>
            <a:off x="8369686" y="4701853"/>
            <a:ext cx="2419190" cy="428573"/>
            <a:chOff x="2253650" y="2827645"/>
            <a:chExt cx="3086410" cy="546773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1139792D-EDA0-4D22-BA85-E87D631A584F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76AF109-AA84-4A0A-A100-C28D60AF7A26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2AE957DE-D71B-4889-A3F7-0EF3874F300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486D7E2-2A7D-49C3-9C2C-C7C314074BC0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6975DCB1-24AC-4B3E-914A-271917C4DC6B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851B2D32-376E-42DB-9162-84677A52437E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974C6F0-24C2-467B-9C3B-F5F1988BAEAA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33CA4B5E-D1BF-4752-B0E2-02118CAF591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1E71CD8F-B152-45A9-8AF0-117984347E02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0CB4043-C2FD-42D0-AE86-17F90A72E8FB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181C83F6-6AB0-4987-89BC-1E3D87AAC29A}"/>
                </a:ext>
              </a:extLst>
            </p:cNvPr>
            <p:cNvCxnSpPr>
              <a:cxnSpLocks/>
              <a:stCxn id="132" idx="6"/>
              <a:endCxn id="129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68EE175-973F-4605-A7CC-0F333C7862E5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34C4CC8-B23A-4A19-99FC-195C3831461D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B1BA573-954A-455C-9759-D90A5FB8FBF7}"/>
                </a:ext>
              </a:extLst>
            </p:cNvPr>
            <p:cNvCxnSpPr>
              <a:cxnSpLocks/>
              <a:stCxn id="135" idx="6"/>
              <a:endCxn id="132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5DCF949-65CE-4B03-AF1C-D6412E43B51D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0F8990B-D897-4414-BDEB-8A9DC59EA7AF}"/>
                </a:ext>
              </a:extLst>
            </p:cNvPr>
            <p:cNvSpPr/>
            <p:nvPr/>
          </p:nvSpPr>
          <p:spPr>
            <a:xfrm>
              <a:off x="3786821" y="2903225"/>
              <a:ext cx="438064" cy="47119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5D79BE75-900B-40BF-A681-EB17D2FA91F1}"/>
              </a:ext>
            </a:extLst>
          </p:cNvPr>
          <p:cNvSpPr/>
          <p:nvPr/>
        </p:nvSpPr>
        <p:spPr>
          <a:xfrm>
            <a:off x="7944380" y="5594018"/>
            <a:ext cx="310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Counting State Machine (CSM)</a:t>
            </a:r>
          </a:p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We suppose every counter costs 4 bits</a:t>
            </a:r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.</a:t>
            </a:r>
            <a:endParaRPr lang="zh-CN" altLang="en-US" dirty="0">
              <a:latin typeface="Heelvetica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569A68D-0C48-4650-82AD-1B419D7BDDA4}"/>
              </a:ext>
            </a:extLst>
          </p:cNvPr>
          <p:cNvGrpSpPr/>
          <p:nvPr/>
        </p:nvGrpSpPr>
        <p:grpSpPr>
          <a:xfrm>
            <a:off x="8369686" y="3158043"/>
            <a:ext cx="2419190" cy="750421"/>
            <a:chOff x="2253650" y="2417032"/>
            <a:chExt cx="3086410" cy="957387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1F5E5C0-0014-4532-9083-8ED93F6C1597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5FB5EDC-E676-4BCE-B86B-FD5A930E8802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C3E2894-D49A-4CF0-AB78-D078207F5A6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095E50-639A-486F-BA3B-755F49F3F031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8087186A-A87A-48EA-8D9E-AA0BB3E515E8}"/>
                </a:ext>
              </a:extLst>
            </p:cNvPr>
            <p:cNvCxnSpPr>
              <a:cxnSpLocks/>
              <a:endCxn id="145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FBB728B-49A6-4302-B7F6-91723ECA8B2F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662619E-6E79-449D-9FFB-F4F36D194650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F55D827-6CDD-4854-8181-C90E299B9B8B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E1E1C36-5988-489E-961E-CE864FCCB036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0BF0C90-F4BF-421C-9E27-25D1E8B9BC40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FB90F87-1BDE-4330-9E12-742164ED74FB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BBE6680C-5260-4971-8D2B-9D78ABABB3E9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84F75E1-1F4C-4568-BAC7-7F595C0E327C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9E9805F0-11D9-4131-9122-89FD147F24D7}"/>
                </a:ext>
              </a:extLst>
            </p:cNvPr>
            <p:cNvCxnSpPr>
              <a:cxnSpLocks/>
              <a:stCxn id="154" idx="6"/>
              <a:endCxn id="151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3E37723C-7CA5-4F2D-A2B7-8094BC281E1D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69BEE8E-CA5B-4B85-A04E-945FF8B5753C}"/>
                </a:ext>
              </a:extLst>
            </p:cNvPr>
            <p:cNvSpPr/>
            <p:nvPr/>
          </p:nvSpPr>
          <p:spPr>
            <a:xfrm>
              <a:off x="3786821" y="2903225"/>
              <a:ext cx="438064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8690B9BD-82EF-4543-9F7A-2A898D72CDEB}"/>
                </a:ext>
              </a:extLst>
            </p:cNvPr>
            <p:cNvSpPr/>
            <p:nvPr/>
          </p:nvSpPr>
          <p:spPr>
            <a:xfrm>
              <a:off x="3056176" y="2417032"/>
              <a:ext cx="2003505" cy="483648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0076669E-62E8-4D49-833F-816A9DD134BB}"/>
              </a:ext>
            </a:extLst>
          </p:cNvPr>
          <p:cNvSpPr/>
          <p:nvPr/>
        </p:nvSpPr>
        <p:spPr>
          <a:xfrm>
            <a:off x="9004295" y="4377517"/>
            <a:ext cx="1570387" cy="379094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AE7DE8-1815-4C96-B687-9E81D60E9A79}"/>
              </a:ext>
            </a:extLst>
          </p:cNvPr>
          <p:cNvSpPr/>
          <p:nvPr/>
        </p:nvSpPr>
        <p:spPr>
          <a:xfrm>
            <a:off x="2991446" y="5303339"/>
            <a:ext cx="3914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e</a:t>
            </a:r>
            <a:endParaRPr lang="zh-CN" altLang="en-US" sz="3200" b="1" cap="none" spc="0" dirty="0">
              <a:ln w="0"/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73E43AB-E622-4FFC-B01C-E530BBDBD08C}"/>
              </a:ext>
            </a:extLst>
          </p:cNvPr>
          <p:cNvCxnSpPr>
            <a:cxnSpLocks/>
          </p:cNvCxnSpPr>
          <p:nvPr/>
        </p:nvCxnSpPr>
        <p:spPr>
          <a:xfrm flipV="1">
            <a:off x="3286622" y="5142297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754DE0B-8367-45FB-91CF-4DC8C665E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48277"/>
              </p:ext>
            </p:extLst>
          </p:nvPr>
        </p:nvGraphicFramePr>
        <p:xfrm>
          <a:off x="8369686" y="1841906"/>
          <a:ext cx="3128808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9867">
                  <a:extLst>
                    <a:ext uri="{9D8B030D-6E8A-4147-A177-3AD203B41FA5}">
                      <a16:colId xmlns:a16="http://schemas.microsoft.com/office/drawing/2014/main" val="977494253"/>
                    </a:ext>
                  </a:extLst>
                </a:gridCol>
                <a:gridCol w="2118941">
                  <a:extLst>
                    <a:ext uri="{9D8B030D-6E8A-4147-A177-3AD203B41FA5}">
                      <a16:colId xmlns:a16="http://schemas.microsoft.com/office/drawing/2014/main" val="18904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True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Estimated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1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1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34069"/>
                  </a:ext>
                </a:extLst>
              </a:tr>
            </a:tbl>
          </a:graphicData>
        </a:graphic>
      </p:graphicFrame>
      <p:sp>
        <p:nvSpPr>
          <p:cNvPr id="104" name="矩形 103">
            <a:extLst>
              <a:ext uri="{FF2B5EF4-FFF2-40B4-BE49-F238E27FC236}">
                <a16:creationId xmlns:a16="http://schemas.microsoft.com/office/drawing/2014/main" id="{466B20F9-7FE9-400C-AD2C-395EF2CE8AA3}"/>
              </a:ext>
            </a:extLst>
          </p:cNvPr>
          <p:cNvSpPr/>
          <p:nvPr/>
        </p:nvSpPr>
        <p:spPr>
          <a:xfrm rot="20700000">
            <a:off x="86221" y="1769519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Example 1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F33F457-6647-4A14-8B27-8F5E70A3CA92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821AB8C4-EADA-419A-A5D1-83DBA002E9DD}"/>
              </a:ext>
            </a:extLst>
          </p:cNvPr>
          <p:cNvGrpSpPr/>
          <p:nvPr/>
        </p:nvGrpSpPr>
        <p:grpSpPr>
          <a:xfrm>
            <a:off x="7497352" y="2919499"/>
            <a:ext cx="902161" cy="1832851"/>
            <a:chOff x="7497352" y="2919499"/>
            <a:chExt cx="902161" cy="1832851"/>
          </a:xfrm>
        </p:grpSpPr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B4BD0CD4-DDAE-413F-BA61-5C2099D91D27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3307080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07B1B98-46E1-45B4-B6A4-CE9E28737CEB}"/>
                </a:ext>
              </a:extLst>
            </p:cNvPr>
            <p:cNvSpPr/>
            <p:nvPr/>
          </p:nvSpPr>
          <p:spPr>
            <a:xfrm>
              <a:off x="7497352" y="2919499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E571F87D-9B14-4B27-BFF9-87F039E9EFB3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4512647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720B068-4898-402D-9B80-9AC6A8BC7CCD}"/>
                </a:ext>
              </a:extLst>
            </p:cNvPr>
            <p:cNvSpPr/>
            <p:nvPr/>
          </p:nvSpPr>
          <p:spPr>
            <a:xfrm>
              <a:off x="7497352" y="4125066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67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37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7CDC6D4-8D7F-475D-9C18-6E7D3486AB00}"/>
              </a:ext>
            </a:extLst>
          </p:cNvPr>
          <p:cNvGrpSpPr/>
          <p:nvPr/>
        </p:nvGrpSpPr>
        <p:grpSpPr>
          <a:xfrm>
            <a:off x="8369686" y="4701853"/>
            <a:ext cx="2419190" cy="428573"/>
            <a:chOff x="2253650" y="2827645"/>
            <a:chExt cx="3086410" cy="546773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1139792D-EDA0-4D22-BA85-E87D631A584F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76AF109-AA84-4A0A-A100-C28D60AF7A26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2AE957DE-D71B-4889-A3F7-0EF3874F300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486D7E2-2A7D-49C3-9C2C-C7C314074BC0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6975DCB1-24AC-4B3E-914A-271917C4DC6B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851B2D32-376E-42DB-9162-84677A52437E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974C6F0-24C2-467B-9C3B-F5F1988BAEAA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33CA4B5E-D1BF-4752-B0E2-02118CAF591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1E71CD8F-B152-45A9-8AF0-117984347E02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0CB4043-C2FD-42D0-AE86-17F90A72E8FB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181C83F6-6AB0-4987-89BC-1E3D87AAC29A}"/>
                </a:ext>
              </a:extLst>
            </p:cNvPr>
            <p:cNvCxnSpPr>
              <a:cxnSpLocks/>
              <a:stCxn id="132" idx="6"/>
              <a:endCxn id="129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68EE175-973F-4605-A7CC-0F333C7862E5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34C4CC8-B23A-4A19-99FC-195C3831461D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B1BA573-954A-455C-9759-D90A5FB8FBF7}"/>
                </a:ext>
              </a:extLst>
            </p:cNvPr>
            <p:cNvCxnSpPr>
              <a:cxnSpLocks/>
              <a:stCxn id="135" idx="6"/>
              <a:endCxn id="132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5DCF949-65CE-4B03-AF1C-D6412E43B51D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0F8990B-D897-4414-BDEB-8A9DC59EA7AF}"/>
                </a:ext>
              </a:extLst>
            </p:cNvPr>
            <p:cNvSpPr/>
            <p:nvPr/>
          </p:nvSpPr>
          <p:spPr>
            <a:xfrm>
              <a:off x="3786821" y="2903225"/>
              <a:ext cx="438064" cy="47119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5D79BE75-900B-40BF-A681-EB17D2FA91F1}"/>
              </a:ext>
            </a:extLst>
          </p:cNvPr>
          <p:cNvSpPr/>
          <p:nvPr/>
        </p:nvSpPr>
        <p:spPr>
          <a:xfrm>
            <a:off x="7944380" y="5594018"/>
            <a:ext cx="310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Counting State Machine (CSM)</a:t>
            </a:r>
          </a:p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We suppose every counter costs 4 bits</a:t>
            </a:r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.</a:t>
            </a:r>
            <a:endParaRPr lang="zh-CN" altLang="en-US" dirty="0">
              <a:latin typeface="Heelvetica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569A68D-0C48-4650-82AD-1B419D7BDDA4}"/>
              </a:ext>
            </a:extLst>
          </p:cNvPr>
          <p:cNvGrpSpPr/>
          <p:nvPr/>
        </p:nvGrpSpPr>
        <p:grpSpPr>
          <a:xfrm>
            <a:off x="8369686" y="3158043"/>
            <a:ext cx="2419190" cy="750421"/>
            <a:chOff x="2253650" y="2417032"/>
            <a:chExt cx="3086410" cy="957387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1F5E5C0-0014-4532-9083-8ED93F6C1597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5FB5EDC-E676-4BCE-B86B-FD5A930E8802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C3E2894-D49A-4CF0-AB78-D078207F5A6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095E50-639A-486F-BA3B-755F49F3F031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8087186A-A87A-48EA-8D9E-AA0BB3E515E8}"/>
                </a:ext>
              </a:extLst>
            </p:cNvPr>
            <p:cNvCxnSpPr>
              <a:cxnSpLocks/>
              <a:endCxn id="145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FBB728B-49A6-4302-B7F6-91723ECA8B2F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662619E-6E79-449D-9FFB-F4F36D194650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F55D827-6CDD-4854-8181-C90E299B9B8B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E1E1C36-5988-489E-961E-CE864FCCB036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0BF0C90-F4BF-421C-9E27-25D1E8B9BC40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FB90F87-1BDE-4330-9E12-742164ED74FB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BBE6680C-5260-4971-8D2B-9D78ABABB3E9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84F75E1-1F4C-4568-BAC7-7F595C0E327C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9E9805F0-11D9-4131-9122-89FD147F24D7}"/>
                </a:ext>
              </a:extLst>
            </p:cNvPr>
            <p:cNvCxnSpPr>
              <a:cxnSpLocks/>
              <a:stCxn id="154" idx="6"/>
              <a:endCxn id="151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3E37723C-7CA5-4F2D-A2B7-8094BC281E1D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69BEE8E-CA5B-4B85-A04E-945FF8B5753C}"/>
                </a:ext>
              </a:extLst>
            </p:cNvPr>
            <p:cNvSpPr/>
            <p:nvPr/>
          </p:nvSpPr>
          <p:spPr>
            <a:xfrm>
              <a:off x="3786821" y="2903225"/>
              <a:ext cx="438064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8690B9BD-82EF-4543-9F7A-2A898D72CDEB}"/>
                </a:ext>
              </a:extLst>
            </p:cNvPr>
            <p:cNvSpPr/>
            <p:nvPr/>
          </p:nvSpPr>
          <p:spPr>
            <a:xfrm>
              <a:off x="3056176" y="2417032"/>
              <a:ext cx="2003505" cy="483648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0076669E-62E8-4D49-833F-816A9DD134BB}"/>
              </a:ext>
            </a:extLst>
          </p:cNvPr>
          <p:cNvSpPr/>
          <p:nvPr/>
        </p:nvSpPr>
        <p:spPr>
          <a:xfrm>
            <a:off x="9004295" y="4377517"/>
            <a:ext cx="1570387" cy="379094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AE7DE8-1815-4C96-B687-9E81D60E9A79}"/>
              </a:ext>
            </a:extLst>
          </p:cNvPr>
          <p:cNvSpPr/>
          <p:nvPr/>
        </p:nvSpPr>
        <p:spPr>
          <a:xfrm>
            <a:off x="2991446" y="5303339"/>
            <a:ext cx="3914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e</a:t>
            </a:r>
            <a:endParaRPr lang="zh-CN" altLang="en-US" sz="3200" b="1" cap="none" spc="0" dirty="0">
              <a:ln w="0"/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73E43AB-E622-4FFC-B01C-E530BBDBD08C}"/>
              </a:ext>
            </a:extLst>
          </p:cNvPr>
          <p:cNvCxnSpPr>
            <a:cxnSpLocks/>
          </p:cNvCxnSpPr>
          <p:nvPr/>
        </p:nvCxnSpPr>
        <p:spPr>
          <a:xfrm flipV="1">
            <a:off x="3286622" y="5142297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754DE0B-8367-45FB-91CF-4DC8C665E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50815"/>
              </p:ext>
            </p:extLst>
          </p:nvPr>
        </p:nvGraphicFramePr>
        <p:xfrm>
          <a:off x="8369686" y="1841906"/>
          <a:ext cx="3128808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9867">
                  <a:extLst>
                    <a:ext uri="{9D8B030D-6E8A-4147-A177-3AD203B41FA5}">
                      <a16:colId xmlns:a16="http://schemas.microsoft.com/office/drawing/2014/main" val="977494253"/>
                    </a:ext>
                  </a:extLst>
                </a:gridCol>
                <a:gridCol w="2118941">
                  <a:extLst>
                    <a:ext uri="{9D8B030D-6E8A-4147-A177-3AD203B41FA5}">
                      <a16:colId xmlns:a16="http://schemas.microsoft.com/office/drawing/2014/main" val="18904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True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Estimated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15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15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34069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27B3A67-FA15-4F2C-B180-3D596DC35BCD}"/>
              </a:ext>
            </a:extLst>
          </p:cNvPr>
          <p:cNvSpPr/>
          <p:nvPr/>
        </p:nvSpPr>
        <p:spPr>
          <a:xfrm>
            <a:off x="3340245" y="479227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15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C450C4B-ACDD-46AF-9013-F58CCF14BD73}"/>
              </a:ext>
            </a:extLst>
          </p:cNvPr>
          <p:cNvSpPr/>
          <p:nvPr/>
        </p:nvSpPr>
        <p:spPr>
          <a:xfrm rot="20700000">
            <a:off x="86221" y="1769519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Example 2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CEA2C71-78DC-4C5C-81B5-335959EACF5C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50D3507-401A-49C1-9225-F86336C4F364}"/>
              </a:ext>
            </a:extLst>
          </p:cNvPr>
          <p:cNvGrpSpPr/>
          <p:nvPr/>
        </p:nvGrpSpPr>
        <p:grpSpPr>
          <a:xfrm>
            <a:off x="7497352" y="2919499"/>
            <a:ext cx="902161" cy="1832851"/>
            <a:chOff x="7497352" y="2919499"/>
            <a:chExt cx="902161" cy="1832851"/>
          </a:xfrm>
        </p:grpSpPr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C02951D2-DC80-45F9-BB8C-FA6E974C778E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3307080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DD3000C-74BA-4BE1-81B0-FB7623C0E280}"/>
                </a:ext>
              </a:extLst>
            </p:cNvPr>
            <p:cNvSpPr/>
            <p:nvPr/>
          </p:nvSpPr>
          <p:spPr>
            <a:xfrm>
              <a:off x="7497352" y="2919499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64D668C5-B488-4E95-96E6-94DC100761FD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4512647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E576C0E-2499-43C9-859F-05EBE4765435}"/>
                </a:ext>
              </a:extLst>
            </p:cNvPr>
            <p:cNvSpPr/>
            <p:nvPr/>
          </p:nvSpPr>
          <p:spPr>
            <a:xfrm>
              <a:off x="7497352" y="4125066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089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38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D79BE75-900B-40BF-A681-EB17D2FA91F1}"/>
              </a:ext>
            </a:extLst>
          </p:cNvPr>
          <p:cNvSpPr/>
          <p:nvPr/>
        </p:nvSpPr>
        <p:spPr>
          <a:xfrm>
            <a:off x="7944380" y="5594018"/>
            <a:ext cx="310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Counting State Machine (CSM)</a:t>
            </a:r>
          </a:p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We suppose every counter costs 4 bits</a:t>
            </a:r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.</a:t>
            </a:r>
            <a:endParaRPr lang="zh-CN" altLang="en-US" dirty="0">
              <a:latin typeface="Heelvetica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569A68D-0C48-4650-82AD-1B419D7BDDA4}"/>
              </a:ext>
            </a:extLst>
          </p:cNvPr>
          <p:cNvGrpSpPr/>
          <p:nvPr/>
        </p:nvGrpSpPr>
        <p:grpSpPr>
          <a:xfrm>
            <a:off x="8369686" y="3158043"/>
            <a:ext cx="2419190" cy="750421"/>
            <a:chOff x="2253650" y="2417032"/>
            <a:chExt cx="3086410" cy="957387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1F5E5C0-0014-4532-9083-8ED93F6C1597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5FB5EDC-E676-4BCE-B86B-FD5A930E8802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C3E2894-D49A-4CF0-AB78-D078207F5A6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095E50-639A-486F-BA3B-755F49F3F031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8087186A-A87A-48EA-8D9E-AA0BB3E515E8}"/>
                </a:ext>
              </a:extLst>
            </p:cNvPr>
            <p:cNvCxnSpPr>
              <a:cxnSpLocks/>
              <a:endCxn id="145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FBB728B-49A6-4302-B7F6-91723ECA8B2F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662619E-6E79-449D-9FFB-F4F36D194650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F55D827-6CDD-4854-8181-C90E299B9B8B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E1E1C36-5988-489E-961E-CE864FCCB036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0BF0C90-F4BF-421C-9E27-25D1E8B9BC40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FB90F87-1BDE-4330-9E12-742164ED74FB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BBE6680C-5260-4971-8D2B-9D78ABABB3E9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84F75E1-1F4C-4568-BAC7-7F595C0E327C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9E9805F0-11D9-4131-9122-89FD147F24D7}"/>
                </a:ext>
              </a:extLst>
            </p:cNvPr>
            <p:cNvCxnSpPr>
              <a:cxnSpLocks/>
              <a:stCxn id="154" idx="6"/>
              <a:endCxn id="151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3E37723C-7CA5-4F2D-A2B7-8094BC281E1D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69BEE8E-CA5B-4B85-A04E-945FF8B5753C}"/>
                </a:ext>
              </a:extLst>
            </p:cNvPr>
            <p:cNvSpPr/>
            <p:nvPr/>
          </p:nvSpPr>
          <p:spPr>
            <a:xfrm>
              <a:off x="3786821" y="2903225"/>
              <a:ext cx="438064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8690B9BD-82EF-4543-9F7A-2A898D72CDEB}"/>
                </a:ext>
              </a:extLst>
            </p:cNvPr>
            <p:cNvSpPr/>
            <p:nvPr/>
          </p:nvSpPr>
          <p:spPr>
            <a:xfrm>
              <a:off x="3056176" y="2417032"/>
              <a:ext cx="2003505" cy="483648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E8E2C56-92BB-4E6C-B4DE-A9A3DBE9A7C9}"/>
              </a:ext>
            </a:extLst>
          </p:cNvPr>
          <p:cNvGrpSpPr/>
          <p:nvPr/>
        </p:nvGrpSpPr>
        <p:grpSpPr>
          <a:xfrm>
            <a:off x="8369686" y="4377517"/>
            <a:ext cx="2419190" cy="752909"/>
            <a:chOff x="8369686" y="4377517"/>
            <a:chExt cx="2419190" cy="752909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07CDC6D4-8D7F-475D-9C18-6E7D3486AB00}"/>
                </a:ext>
              </a:extLst>
            </p:cNvPr>
            <p:cNvGrpSpPr/>
            <p:nvPr/>
          </p:nvGrpSpPr>
          <p:grpSpPr>
            <a:xfrm>
              <a:off x="8369686" y="4701853"/>
              <a:ext cx="2419190" cy="428573"/>
              <a:chOff x="2253650" y="2827645"/>
              <a:chExt cx="3086410" cy="546773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1139792D-EDA0-4D22-BA85-E87D631A584F}"/>
                  </a:ext>
                </a:extLst>
              </p:cNvPr>
              <p:cNvSpPr/>
              <p:nvPr/>
            </p:nvSpPr>
            <p:spPr>
              <a:xfrm>
                <a:off x="4382481" y="2888681"/>
                <a:ext cx="371336" cy="37133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Heelvetica"/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E76AF109-AA84-4A0A-A100-C28D60AF7A26}"/>
                  </a:ext>
                </a:extLst>
              </p:cNvPr>
              <p:cNvSpPr/>
              <p:nvPr/>
            </p:nvSpPr>
            <p:spPr>
              <a:xfrm>
                <a:off x="4289846" y="2827645"/>
                <a:ext cx="575113" cy="47119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dirty="0">
                    <a:ln w="0"/>
                    <a:latin typeface="Heelvetica"/>
                    <a:cs typeface="Times New Roman" panose="02020603050405020304" pitchFamily="18" charset="0"/>
                  </a:rPr>
                  <a:t>14</a:t>
                </a:r>
                <a:endParaRPr lang="zh-CN" altLang="en-US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2AE957DE-D71B-4889-A3F7-0EF3874F300D}"/>
                  </a:ext>
                </a:extLst>
              </p:cNvPr>
              <p:cNvSpPr/>
              <p:nvPr/>
            </p:nvSpPr>
            <p:spPr>
              <a:xfrm>
                <a:off x="4885502" y="2898398"/>
                <a:ext cx="371337" cy="37133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Heelvetica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486D7E2-2A7D-49C3-9C2C-C7C314074BC0}"/>
                  </a:ext>
                </a:extLst>
              </p:cNvPr>
              <p:cNvSpPr/>
              <p:nvPr/>
            </p:nvSpPr>
            <p:spPr>
              <a:xfrm>
                <a:off x="4806144" y="2839699"/>
                <a:ext cx="533916" cy="47119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dirty="0">
                    <a:ln w="0"/>
                    <a:latin typeface="Heelvetica"/>
                    <a:cs typeface="Times New Roman" panose="02020603050405020304" pitchFamily="18" charset="0"/>
                  </a:rPr>
                  <a:t>15</a:t>
                </a:r>
                <a:endParaRPr lang="zh-CN" altLang="en-US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6975DCB1-24AC-4B3E-914A-271917C4DC6B}"/>
                  </a:ext>
                </a:extLst>
              </p:cNvPr>
              <p:cNvCxnSpPr>
                <a:cxnSpLocks/>
                <a:endCxn id="126" idx="2"/>
              </p:cNvCxnSpPr>
              <p:nvPr/>
            </p:nvCxnSpPr>
            <p:spPr>
              <a:xfrm>
                <a:off x="4755772" y="3084066"/>
                <a:ext cx="12973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851B2D32-376E-42DB-9162-84677A52437E}"/>
                  </a:ext>
                </a:extLst>
              </p:cNvPr>
              <p:cNvSpPr/>
              <p:nvPr/>
            </p:nvSpPr>
            <p:spPr>
              <a:xfrm>
                <a:off x="3259397" y="2888682"/>
                <a:ext cx="371336" cy="37133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Heelvetica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4974C6F0-24C2-467B-9C3B-F5F1988BAEAA}"/>
                  </a:ext>
                </a:extLst>
              </p:cNvPr>
              <p:cNvSpPr/>
              <p:nvPr/>
            </p:nvSpPr>
            <p:spPr>
              <a:xfrm>
                <a:off x="3253645" y="2849420"/>
                <a:ext cx="382847" cy="47119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cap="none" spc="0" dirty="0">
                    <a:ln w="0"/>
                    <a:solidFill>
                      <a:schemeClr val="tx1"/>
                    </a:solidFill>
                    <a:latin typeface="Heelvetica"/>
                    <a:cs typeface="Times New Roman" panose="02020603050405020304" pitchFamily="18" charset="0"/>
                  </a:rPr>
                  <a:t>2</a:t>
                </a:r>
                <a:endParaRPr lang="zh-CN" altLang="en-US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33CA4B5E-D1BF-4752-B0E2-02118CAF5917}"/>
                  </a:ext>
                </a:extLst>
              </p:cNvPr>
              <p:cNvCxnSpPr>
                <a:cxnSpLocks/>
                <a:endCxn id="124" idx="2"/>
              </p:cNvCxnSpPr>
              <p:nvPr/>
            </p:nvCxnSpPr>
            <p:spPr>
              <a:xfrm>
                <a:off x="4244450" y="3074349"/>
                <a:ext cx="13803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E71CD8F-B152-45A9-8AF0-117984347E02}"/>
                  </a:ext>
                </a:extLst>
              </p:cNvPr>
              <p:cNvSpPr/>
              <p:nvPr/>
            </p:nvSpPr>
            <p:spPr>
              <a:xfrm>
                <a:off x="2758933" y="2888677"/>
                <a:ext cx="371337" cy="37133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Heelvetica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30CB4043-C2FD-42D0-AE86-17F90A72E8FB}"/>
                  </a:ext>
                </a:extLst>
              </p:cNvPr>
              <p:cNvSpPr/>
              <p:nvPr/>
            </p:nvSpPr>
            <p:spPr>
              <a:xfrm>
                <a:off x="2753180" y="2849426"/>
                <a:ext cx="382847" cy="4711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cap="none" spc="0" dirty="0">
                    <a:ln w="0"/>
                    <a:solidFill>
                      <a:schemeClr val="tx1"/>
                    </a:solidFill>
                    <a:latin typeface="Heelvetica"/>
                    <a:cs typeface="Times New Roman" panose="02020603050405020304" pitchFamily="18" charset="0"/>
                  </a:rPr>
                  <a:t>1</a:t>
                </a:r>
                <a:endParaRPr lang="zh-CN" altLang="en-US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181C83F6-6AB0-4987-89BC-1E3D87AAC29A}"/>
                  </a:ext>
                </a:extLst>
              </p:cNvPr>
              <p:cNvCxnSpPr>
                <a:cxnSpLocks/>
                <a:stCxn id="132" idx="6"/>
                <a:endCxn id="129" idx="2"/>
              </p:cNvCxnSpPr>
              <p:nvPr/>
            </p:nvCxnSpPr>
            <p:spPr>
              <a:xfrm>
                <a:off x="3130269" y="3074349"/>
                <a:ext cx="1291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D68EE175-973F-4605-A7CC-0F333C7862E5}"/>
                  </a:ext>
                </a:extLst>
              </p:cNvPr>
              <p:cNvSpPr/>
              <p:nvPr/>
            </p:nvSpPr>
            <p:spPr>
              <a:xfrm>
                <a:off x="2259404" y="2888677"/>
                <a:ext cx="371335" cy="37133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Heelvetica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34C4CC8-B23A-4A19-99FC-195C3831461D}"/>
                  </a:ext>
                </a:extLst>
              </p:cNvPr>
              <p:cNvSpPr/>
              <p:nvPr/>
            </p:nvSpPr>
            <p:spPr>
              <a:xfrm>
                <a:off x="2253650" y="2859148"/>
                <a:ext cx="382847" cy="4711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cap="none" spc="0" dirty="0">
                    <a:ln w="0"/>
                    <a:solidFill>
                      <a:schemeClr val="tx1"/>
                    </a:solidFill>
                    <a:latin typeface="Heelvetica"/>
                    <a:cs typeface="Times New Roman" panose="02020603050405020304" pitchFamily="18" charset="0"/>
                  </a:rPr>
                  <a:t>0</a:t>
                </a:r>
                <a:endParaRPr lang="zh-CN" altLang="en-US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5B1BA573-954A-455C-9759-D90A5FB8FBF7}"/>
                  </a:ext>
                </a:extLst>
              </p:cNvPr>
              <p:cNvCxnSpPr>
                <a:cxnSpLocks/>
                <a:stCxn id="135" idx="6"/>
                <a:endCxn id="132" idx="2"/>
              </p:cNvCxnSpPr>
              <p:nvPr/>
            </p:nvCxnSpPr>
            <p:spPr>
              <a:xfrm>
                <a:off x="2630740" y="3074349"/>
                <a:ext cx="1281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35DCF949-65CE-4B03-AF1C-D6412E43B51D}"/>
                  </a:ext>
                </a:extLst>
              </p:cNvPr>
              <p:cNvCxnSpPr>
                <a:cxnSpLocks/>
                <a:stCxn id="129" idx="6"/>
              </p:cNvCxnSpPr>
              <p:nvPr/>
            </p:nvCxnSpPr>
            <p:spPr>
              <a:xfrm>
                <a:off x="3630733" y="3074350"/>
                <a:ext cx="13803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0F8990B-D897-4414-BDEB-8A9DC59EA7AF}"/>
                  </a:ext>
                </a:extLst>
              </p:cNvPr>
              <p:cNvSpPr/>
              <p:nvPr/>
            </p:nvSpPr>
            <p:spPr>
              <a:xfrm>
                <a:off x="3786821" y="2903225"/>
                <a:ext cx="438064" cy="47119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dirty="0">
                    <a:ln w="0"/>
                    <a:latin typeface="Heelvetica"/>
                    <a:cs typeface="Times New Roman" panose="02020603050405020304" pitchFamily="18" charset="0"/>
                  </a:rPr>
                  <a:t>…</a:t>
                </a:r>
                <a:endParaRPr lang="zh-CN" altLang="en-US" cap="none" spc="0" dirty="0">
                  <a:ln w="0"/>
                  <a:latin typeface="Heelvetic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0076669E-62E8-4D49-833F-816A9DD134BB}"/>
                </a:ext>
              </a:extLst>
            </p:cNvPr>
            <p:cNvSpPr/>
            <p:nvPr/>
          </p:nvSpPr>
          <p:spPr>
            <a:xfrm>
              <a:off x="9004295" y="4377517"/>
              <a:ext cx="1570387" cy="379094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AAE7DE8-1815-4C96-B687-9E81D60E9A79}"/>
              </a:ext>
            </a:extLst>
          </p:cNvPr>
          <p:cNvSpPr/>
          <p:nvPr/>
        </p:nvSpPr>
        <p:spPr>
          <a:xfrm>
            <a:off x="2991446" y="5303339"/>
            <a:ext cx="3914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e</a:t>
            </a:r>
            <a:endParaRPr lang="zh-CN" altLang="en-US" sz="3200" b="1" cap="none" spc="0" dirty="0">
              <a:ln w="0"/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73E43AB-E622-4FFC-B01C-E530BBDBD08C}"/>
              </a:ext>
            </a:extLst>
          </p:cNvPr>
          <p:cNvCxnSpPr>
            <a:cxnSpLocks/>
          </p:cNvCxnSpPr>
          <p:nvPr/>
        </p:nvCxnSpPr>
        <p:spPr>
          <a:xfrm flipV="1">
            <a:off x="3286622" y="5142297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754DE0B-8367-45FB-91CF-4DC8C665E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32392"/>
              </p:ext>
            </p:extLst>
          </p:nvPr>
        </p:nvGraphicFramePr>
        <p:xfrm>
          <a:off x="8369686" y="1841906"/>
          <a:ext cx="3128808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9867">
                  <a:extLst>
                    <a:ext uri="{9D8B030D-6E8A-4147-A177-3AD203B41FA5}">
                      <a16:colId xmlns:a16="http://schemas.microsoft.com/office/drawing/2014/main" val="977494253"/>
                    </a:ext>
                  </a:extLst>
                </a:gridCol>
                <a:gridCol w="2118941">
                  <a:extLst>
                    <a:ext uri="{9D8B030D-6E8A-4147-A177-3AD203B41FA5}">
                      <a16:colId xmlns:a16="http://schemas.microsoft.com/office/drawing/2014/main" val="18904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True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Estimated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15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15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34069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27B3A67-FA15-4F2C-B180-3D596DC35BCD}"/>
              </a:ext>
            </a:extLst>
          </p:cNvPr>
          <p:cNvSpPr/>
          <p:nvPr/>
        </p:nvSpPr>
        <p:spPr>
          <a:xfrm>
            <a:off x="3340245" y="479227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15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C450C4B-ACDD-46AF-9013-F58CCF14BD73}"/>
              </a:ext>
            </a:extLst>
          </p:cNvPr>
          <p:cNvSpPr/>
          <p:nvPr/>
        </p:nvSpPr>
        <p:spPr>
          <a:xfrm rot="20700000">
            <a:off x="86221" y="1769519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Example 2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8848FF7-ECA4-47BD-87F5-9078F8055D3F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D238C37-E577-41A2-BBD1-C19F56C9B7D0}"/>
              </a:ext>
            </a:extLst>
          </p:cNvPr>
          <p:cNvGrpSpPr/>
          <p:nvPr/>
        </p:nvGrpSpPr>
        <p:grpSpPr>
          <a:xfrm>
            <a:off x="7497352" y="2919499"/>
            <a:ext cx="902161" cy="1832851"/>
            <a:chOff x="7497352" y="2919499"/>
            <a:chExt cx="902161" cy="1832851"/>
          </a:xfrm>
        </p:grpSpPr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84815028-718D-44F6-8764-6AF0ED4F07C6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3307080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904474D-01B0-4FA1-B7E5-8B1D4790D04A}"/>
                </a:ext>
              </a:extLst>
            </p:cNvPr>
            <p:cNvSpPr/>
            <p:nvPr/>
          </p:nvSpPr>
          <p:spPr>
            <a:xfrm>
              <a:off x="7497352" y="2919499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DCBD8016-11D8-4C09-A8B6-D0D8A0650B65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4512647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488DF32-92CF-4D63-ACAC-5972A83BDE16}"/>
                </a:ext>
              </a:extLst>
            </p:cNvPr>
            <p:cNvSpPr/>
            <p:nvPr/>
          </p:nvSpPr>
          <p:spPr>
            <a:xfrm>
              <a:off x="7497352" y="4125066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851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39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7CDC6D4-8D7F-475D-9C18-6E7D3486AB00}"/>
              </a:ext>
            </a:extLst>
          </p:cNvPr>
          <p:cNvGrpSpPr/>
          <p:nvPr/>
        </p:nvGrpSpPr>
        <p:grpSpPr>
          <a:xfrm>
            <a:off x="8369686" y="4701853"/>
            <a:ext cx="2419190" cy="428573"/>
            <a:chOff x="2253650" y="2827645"/>
            <a:chExt cx="3086410" cy="546773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1139792D-EDA0-4D22-BA85-E87D631A584F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76AF109-AA84-4A0A-A100-C28D60AF7A26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2AE957DE-D71B-4889-A3F7-0EF3874F300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486D7E2-2A7D-49C3-9C2C-C7C314074BC0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6975DCB1-24AC-4B3E-914A-271917C4DC6B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851B2D32-376E-42DB-9162-84677A52437E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974C6F0-24C2-467B-9C3B-F5F1988BAEAA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33CA4B5E-D1BF-4752-B0E2-02118CAF591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1E71CD8F-B152-45A9-8AF0-117984347E02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0CB4043-C2FD-42D0-AE86-17F90A72E8FB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181C83F6-6AB0-4987-89BC-1E3D87AAC29A}"/>
                </a:ext>
              </a:extLst>
            </p:cNvPr>
            <p:cNvCxnSpPr>
              <a:cxnSpLocks/>
              <a:stCxn id="132" idx="6"/>
              <a:endCxn id="129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68EE175-973F-4605-A7CC-0F333C7862E5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34C4CC8-B23A-4A19-99FC-195C3831461D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B1BA573-954A-455C-9759-D90A5FB8FBF7}"/>
                </a:ext>
              </a:extLst>
            </p:cNvPr>
            <p:cNvCxnSpPr>
              <a:cxnSpLocks/>
              <a:stCxn id="135" idx="6"/>
              <a:endCxn id="132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5DCF949-65CE-4B03-AF1C-D6412E43B51D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0F8990B-D897-4414-BDEB-8A9DC59EA7AF}"/>
                </a:ext>
              </a:extLst>
            </p:cNvPr>
            <p:cNvSpPr/>
            <p:nvPr/>
          </p:nvSpPr>
          <p:spPr>
            <a:xfrm>
              <a:off x="3786821" y="2903225"/>
              <a:ext cx="438064" cy="47119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5D79BE75-900B-40BF-A681-EB17D2FA91F1}"/>
              </a:ext>
            </a:extLst>
          </p:cNvPr>
          <p:cNvSpPr/>
          <p:nvPr/>
        </p:nvSpPr>
        <p:spPr>
          <a:xfrm>
            <a:off x="7944380" y="5594018"/>
            <a:ext cx="310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Counting State Machine (CSM)</a:t>
            </a:r>
          </a:p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We suppose every counter costs 4 bits</a:t>
            </a:r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.</a:t>
            </a:r>
            <a:endParaRPr lang="zh-CN" altLang="en-US" dirty="0">
              <a:latin typeface="Heelvetica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569A68D-0C48-4650-82AD-1B419D7BDDA4}"/>
              </a:ext>
            </a:extLst>
          </p:cNvPr>
          <p:cNvGrpSpPr/>
          <p:nvPr/>
        </p:nvGrpSpPr>
        <p:grpSpPr>
          <a:xfrm>
            <a:off x="8369686" y="3158043"/>
            <a:ext cx="2419190" cy="750421"/>
            <a:chOff x="2253650" y="2417032"/>
            <a:chExt cx="3086410" cy="957387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1F5E5C0-0014-4532-9083-8ED93F6C1597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5FB5EDC-E676-4BCE-B86B-FD5A930E8802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C3E2894-D49A-4CF0-AB78-D078207F5A6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095E50-639A-486F-BA3B-755F49F3F031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8087186A-A87A-48EA-8D9E-AA0BB3E515E8}"/>
                </a:ext>
              </a:extLst>
            </p:cNvPr>
            <p:cNvCxnSpPr>
              <a:cxnSpLocks/>
              <a:endCxn id="145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FBB728B-49A6-4302-B7F6-91723ECA8B2F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662619E-6E79-449D-9FFB-F4F36D194650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F55D827-6CDD-4854-8181-C90E299B9B8B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E1E1C36-5988-489E-961E-CE864FCCB036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0BF0C90-F4BF-421C-9E27-25D1E8B9BC40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FB90F87-1BDE-4330-9E12-742164ED74FB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BBE6680C-5260-4971-8D2B-9D78ABABB3E9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84F75E1-1F4C-4568-BAC7-7F595C0E327C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9E9805F0-11D9-4131-9122-89FD147F24D7}"/>
                </a:ext>
              </a:extLst>
            </p:cNvPr>
            <p:cNvCxnSpPr>
              <a:cxnSpLocks/>
              <a:stCxn id="154" idx="6"/>
              <a:endCxn id="151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3E37723C-7CA5-4F2D-A2B7-8094BC281E1D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69BEE8E-CA5B-4B85-A04E-945FF8B5753C}"/>
                </a:ext>
              </a:extLst>
            </p:cNvPr>
            <p:cNvSpPr/>
            <p:nvPr/>
          </p:nvSpPr>
          <p:spPr>
            <a:xfrm>
              <a:off x="3786821" y="2903225"/>
              <a:ext cx="438064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8690B9BD-82EF-4543-9F7A-2A898D72CDEB}"/>
                </a:ext>
              </a:extLst>
            </p:cNvPr>
            <p:cNvSpPr/>
            <p:nvPr/>
          </p:nvSpPr>
          <p:spPr>
            <a:xfrm>
              <a:off x="3056176" y="2417032"/>
              <a:ext cx="2003505" cy="483648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0076669E-62E8-4D49-833F-816A9DD134BB}"/>
              </a:ext>
            </a:extLst>
          </p:cNvPr>
          <p:cNvSpPr/>
          <p:nvPr/>
        </p:nvSpPr>
        <p:spPr>
          <a:xfrm>
            <a:off x="9004295" y="4377517"/>
            <a:ext cx="1570387" cy="379094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AE7DE8-1815-4C96-B687-9E81D60E9A79}"/>
              </a:ext>
            </a:extLst>
          </p:cNvPr>
          <p:cNvSpPr/>
          <p:nvPr/>
        </p:nvSpPr>
        <p:spPr>
          <a:xfrm>
            <a:off x="2991446" y="5303339"/>
            <a:ext cx="3914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e</a:t>
            </a:r>
            <a:endParaRPr lang="zh-CN" altLang="en-US" sz="3200" b="1" cap="none" spc="0" dirty="0">
              <a:ln w="0"/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73E43AB-E622-4FFC-B01C-E530BBDBD08C}"/>
              </a:ext>
            </a:extLst>
          </p:cNvPr>
          <p:cNvCxnSpPr>
            <a:cxnSpLocks/>
          </p:cNvCxnSpPr>
          <p:nvPr/>
        </p:nvCxnSpPr>
        <p:spPr>
          <a:xfrm flipV="1">
            <a:off x="3286622" y="5142297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754DE0B-8367-45FB-91CF-4DC8C665E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89324"/>
              </p:ext>
            </p:extLst>
          </p:nvPr>
        </p:nvGraphicFramePr>
        <p:xfrm>
          <a:off x="8369686" y="1841906"/>
          <a:ext cx="3128808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9867">
                  <a:extLst>
                    <a:ext uri="{9D8B030D-6E8A-4147-A177-3AD203B41FA5}">
                      <a16:colId xmlns:a16="http://schemas.microsoft.com/office/drawing/2014/main" val="977494253"/>
                    </a:ext>
                  </a:extLst>
                </a:gridCol>
                <a:gridCol w="2118941">
                  <a:extLst>
                    <a:ext uri="{9D8B030D-6E8A-4147-A177-3AD203B41FA5}">
                      <a16:colId xmlns:a16="http://schemas.microsoft.com/office/drawing/2014/main" val="18904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True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Estimated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16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16=1+1×15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34069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27B3A67-FA15-4F2C-B180-3D596DC35BCD}"/>
              </a:ext>
            </a:extLst>
          </p:cNvPr>
          <p:cNvSpPr/>
          <p:nvPr/>
        </p:nvSpPr>
        <p:spPr>
          <a:xfrm>
            <a:off x="3393143" y="4792274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C450C4B-ACDD-46AF-9013-F58CCF14BD73}"/>
              </a:ext>
            </a:extLst>
          </p:cNvPr>
          <p:cNvSpPr/>
          <p:nvPr/>
        </p:nvSpPr>
        <p:spPr>
          <a:xfrm rot="20700000">
            <a:off x="86221" y="1769519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Example 2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CFACB29-2AB8-4842-B69D-1E718B634F4C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CEE48C77-4602-4B6E-B1D5-6106FA412BDC}"/>
              </a:ext>
            </a:extLst>
          </p:cNvPr>
          <p:cNvGrpSpPr/>
          <p:nvPr/>
        </p:nvGrpSpPr>
        <p:grpSpPr>
          <a:xfrm>
            <a:off x="7497352" y="2919499"/>
            <a:ext cx="902161" cy="1832851"/>
            <a:chOff x="7497352" y="2919499"/>
            <a:chExt cx="902161" cy="1832851"/>
          </a:xfrm>
        </p:grpSpPr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826C5E3A-EACA-46ED-AE74-7D15ADDB2616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3307080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B2A3FE8-DF40-4DC7-BDA9-80022523A317}"/>
                </a:ext>
              </a:extLst>
            </p:cNvPr>
            <p:cNvSpPr/>
            <p:nvPr/>
          </p:nvSpPr>
          <p:spPr>
            <a:xfrm>
              <a:off x="7497352" y="2919499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48C9FDBB-63BB-4A36-A77D-FD8781EC98D7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4512647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1187CF3-1CA5-42E5-B5D7-941CF2501DDD}"/>
                </a:ext>
              </a:extLst>
            </p:cNvPr>
            <p:cNvSpPr/>
            <p:nvPr/>
          </p:nvSpPr>
          <p:spPr>
            <a:xfrm>
              <a:off x="7497352" y="4125066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7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4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4612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B32CC7-5658-48C6-962F-B4FAB025472B}"/>
              </a:ext>
            </a:extLst>
          </p:cNvPr>
          <p:cNvSpPr/>
          <p:nvPr/>
        </p:nvSpPr>
        <p:spPr>
          <a:xfrm>
            <a:off x="8897207" y="1962814"/>
            <a:ext cx="2414106" cy="2755157"/>
          </a:xfrm>
          <a:prstGeom prst="rect">
            <a:avLst/>
          </a:prstGeom>
          <a:solidFill>
            <a:srgbClr val="990033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4B2211-145A-454A-9B80-FEC6D0A45FB1}"/>
              </a:ext>
            </a:extLst>
          </p:cNvPr>
          <p:cNvCxnSpPr>
            <a:cxnSpLocks/>
          </p:cNvCxnSpPr>
          <p:nvPr/>
        </p:nvCxnSpPr>
        <p:spPr>
          <a:xfrm>
            <a:off x="1816181" y="3861469"/>
            <a:ext cx="708102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BA8A9499-12EA-4F84-9C01-EEAA8AFA31DF}"/>
              </a:ext>
            </a:extLst>
          </p:cNvPr>
          <p:cNvSpPr txBox="1">
            <a:spLocks/>
          </p:cNvSpPr>
          <p:nvPr/>
        </p:nvSpPr>
        <p:spPr>
          <a:xfrm>
            <a:off x="5297538" y="4116323"/>
            <a:ext cx="2363508" cy="6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Data Stream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D395377F-E351-4E42-AB0D-FFC8490B7BE4}"/>
              </a:ext>
            </a:extLst>
          </p:cNvPr>
          <p:cNvSpPr txBox="1">
            <a:spLocks/>
          </p:cNvSpPr>
          <p:nvPr/>
        </p:nvSpPr>
        <p:spPr>
          <a:xfrm>
            <a:off x="2536270" y="2513756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Item(s)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542A45-487D-40DE-B351-ABF3FEB93A2F}"/>
              </a:ext>
            </a:extLst>
          </p:cNvPr>
          <p:cNvCxnSpPr>
            <a:cxnSpLocks/>
          </p:cNvCxnSpPr>
          <p:nvPr/>
        </p:nvCxnSpPr>
        <p:spPr>
          <a:xfrm flipH="1">
            <a:off x="2536270" y="2898501"/>
            <a:ext cx="339618" cy="19211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8074B4D2-94AE-42A7-B613-A53AC997BF66}"/>
              </a:ext>
            </a:extLst>
          </p:cNvPr>
          <p:cNvSpPr txBox="1">
            <a:spLocks/>
          </p:cNvSpPr>
          <p:nvPr/>
        </p:nvSpPr>
        <p:spPr>
          <a:xfrm>
            <a:off x="6477583" y="2692144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Upcoming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F6F29042-7433-47DF-9AC8-9CCD6C7C9A18}"/>
              </a:ext>
            </a:extLst>
          </p:cNvPr>
          <p:cNvSpPr txBox="1">
            <a:spLocks/>
          </p:cNvSpPr>
          <p:nvPr/>
        </p:nvSpPr>
        <p:spPr>
          <a:xfrm>
            <a:off x="8115955" y="2719838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</a:t>
            </a: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0CCAAC71-A820-47CC-B1C0-EAEAEE15D324}"/>
              </a:ext>
            </a:extLst>
          </p:cNvPr>
          <p:cNvSpPr txBox="1">
            <a:spLocks/>
          </p:cNvSpPr>
          <p:nvPr/>
        </p:nvSpPr>
        <p:spPr>
          <a:xfrm>
            <a:off x="9674726" y="2736827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 come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B2681AA-C2C9-49BA-9723-5772151795B6}"/>
              </a:ext>
            </a:extLst>
          </p:cNvPr>
          <p:cNvCxnSpPr>
            <a:cxnSpLocks/>
          </p:cNvCxnSpPr>
          <p:nvPr/>
        </p:nvCxnSpPr>
        <p:spPr>
          <a:xfrm>
            <a:off x="8897207" y="3861469"/>
            <a:ext cx="24606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7B44C9-16CE-4040-B9F7-098B9551BB78}"/>
              </a:ext>
            </a:extLst>
          </p:cNvPr>
          <p:cNvCxnSpPr>
            <a:cxnSpLocks/>
          </p:cNvCxnSpPr>
          <p:nvPr/>
        </p:nvCxnSpPr>
        <p:spPr>
          <a:xfrm>
            <a:off x="8897207" y="1429467"/>
            <a:ext cx="1" cy="44463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AC9041F-AD89-482C-81CC-E82826991671}"/>
              </a:ext>
            </a:extLst>
          </p:cNvPr>
          <p:cNvGrpSpPr/>
          <p:nvPr/>
        </p:nvGrpSpPr>
        <p:grpSpPr>
          <a:xfrm>
            <a:off x="1593512" y="3182226"/>
            <a:ext cx="9284201" cy="373210"/>
            <a:chOff x="1593512" y="3182226"/>
            <a:chExt cx="9284201" cy="37321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5B28F4-C3C5-4B9F-B415-D1DAB11A1E7A}"/>
                </a:ext>
              </a:extLst>
            </p:cNvPr>
            <p:cNvSpPr/>
            <p:nvPr/>
          </p:nvSpPr>
          <p:spPr>
            <a:xfrm>
              <a:off x="159351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6B1F15E-D9C5-4A5C-8FAC-79E56F68845C}"/>
                </a:ext>
              </a:extLst>
            </p:cNvPr>
            <p:cNvSpPr/>
            <p:nvPr/>
          </p:nvSpPr>
          <p:spPr>
            <a:xfrm>
              <a:off x="207744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46C73E0-BA6B-4925-895D-A31E7DD98B01}"/>
                </a:ext>
              </a:extLst>
            </p:cNvPr>
            <p:cNvSpPr/>
            <p:nvPr/>
          </p:nvSpPr>
          <p:spPr>
            <a:xfrm>
              <a:off x="256137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D724C28-20A2-4D8F-B42D-FE3B517F4594}"/>
                </a:ext>
              </a:extLst>
            </p:cNvPr>
            <p:cNvSpPr/>
            <p:nvPr/>
          </p:nvSpPr>
          <p:spPr>
            <a:xfrm>
              <a:off x="304281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D2324E1-0280-4F09-90F9-B8EABD8FF29D}"/>
                </a:ext>
              </a:extLst>
            </p:cNvPr>
            <p:cNvSpPr/>
            <p:nvPr/>
          </p:nvSpPr>
          <p:spPr>
            <a:xfrm>
              <a:off x="352549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3B5139E-5A5C-451E-B022-9886542A90FF}"/>
                </a:ext>
              </a:extLst>
            </p:cNvPr>
            <p:cNvSpPr/>
            <p:nvPr/>
          </p:nvSpPr>
          <p:spPr>
            <a:xfrm>
              <a:off x="405171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CCD13D-3097-4D13-B2B8-4F72EC602721}"/>
                </a:ext>
              </a:extLst>
            </p:cNvPr>
            <p:cNvSpPr/>
            <p:nvPr/>
          </p:nvSpPr>
          <p:spPr>
            <a:xfrm>
              <a:off x="4535646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F97D88D-02D9-4AFD-9A19-DD22E813C6D4}"/>
                </a:ext>
              </a:extLst>
            </p:cNvPr>
            <p:cNvSpPr/>
            <p:nvPr/>
          </p:nvSpPr>
          <p:spPr>
            <a:xfrm>
              <a:off x="5019575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0AE19EA-B4CF-4316-9AAB-832C13B1E615}"/>
                </a:ext>
              </a:extLst>
            </p:cNvPr>
            <p:cNvSpPr/>
            <p:nvPr/>
          </p:nvSpPr>
          <p:spPr>
            <a:xfrm>
              <a:off x="550350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3ECF73E-5A4A-457D-A6A4-9BA31AD0BBE9}"/>
                </a:ext>
              </a:extLst>
            </p:cNvPr>
            <p:cNvSpPr/>
            <p:nvPr/>
          </p:nvSpPr>
          <p:spPr>
            <a:xfrm>
              <a:off x="598494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9CC5E13-97B1-454F-8427-FAB811B127F9}"/>
                </a:ext>
              </a:extLst>
            </p:cNvPr>
            <p:cNvSpPr/>
            <p:nvPr/>
          </p:nvSpPr>
          <p:spPr>
            <a:xfrm>
              <a:off x="646762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1C65D87-1BED-4AFC-9947-444E1FB320E2}"/>
                </a:ext>
              </a:extLst>
            </p:cNvPr>
            <p:cNvSpPr/>
            <p:nvPr/>
          </p:nvSpPr>
          <p:spPr>
            <a:xfrm>
              <a:off x="699385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8E582F8-4F74-451E-BE41-255B2182BA4A}"/>
                </a:ext>
              </a:extLst>
            </p:cNvPr>
            <p:cNvSpPr/>
            <p:nvPr/>
          </p:nvSpPr>
          <p:spPr>
            <a:xfrm>
              <a:off x="7520075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3453F95-F1DF-4534-87C0-3956AB999052}"/>
                </a:ext>
              </a:extLst>
            </p:cNvPr>
            <p:cNvSpPr/>
            <p:nvPr/>
          </p:nvSpPr>
          <p:spPr>
            <a:xfrm>
              <a:off x="8004004" y="3182226"/>
              <a:ext cx="373210" cy="3732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E3726FA-0079-40B9-98B5-CCF1E88B4C64}"/>
                </a:ext>
              </a:extLst>
            </p:cNvPr>
            <p:cNvSpPr/>
            <p:nvPr/>
          </p:nvSpPr>
          <p:spPr>
            <a:xfrm>
              <a:off x="8487932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3CBDDB-F5CD-46FF-8E58-EFBC25BED131}"/>
                </a:ext>
              </a:extLst>
            </p:cNvPr>
            <p:cNvSpPr/>
            <p:nvPr/>
          </p:nvSpPr>
          <p:spPr>
            <a:xfrm>
              <a:off x="8969374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EA754B1-670D-4D62-9297-C036165E0CEE}"/>
                </a:ext>
              </a:extLst>
            </p:cNvPr>
            <p:cNvSpPr/>
            <p:nvPr/>
          </p:nvSpPr>
          <p:spPr>
            <a:xfrm>
              <a:off x="945205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5BD27C0-77E7-4E81-B896-261486126CEB}"/>
                </a:ext>
              </a:extLst>
            </p:cNvPr>
            <p:cNvSpPr/>
            <p:nvPr/>
          </p:nvSpPr>
          <p:spPr>
            <a:xfrm>
              <a:off x="997828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D692D31-6ED0-4DF7-92A7-4E879DBD9285}"/>
                </a:ext>
              </a:extLst>
            </p:cNvPr>
            <p:cNvSpPr/>
            <p:nvPr/>
          </p:nvSpPr>
          <p:spPr>
            <a:xfrm>
              <a:off x="10504503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2BDEDD-705E-406D-9E24-5EA52CCAB07E}"/>
              </a:ext>
            </a:extLst>
          </p:cNvPr>
          <p:cNvSpPr/>
          <p:nvPr/>
        </p:nvSpPr>
        <p:spPr>
          <a:xfrm>
            <a:off x="8899923" y="4849582"/>
            <a:ext cx="373210" cy="3732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6B1874-9A8E-4013-8F21-684D0150BCDC}"/>
              </a:ext>
            </a:extLst>
          </p:cNvPr>
          <p:cNvSpPr/>
          <p:nvPr/>
        </p:nvSpPr>
        <p:spPr>
          <a:xfrm>
            <a:off x="9917655" y="4849582"/>
            <a:ext cx="373210" cy="373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2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6F814-E540-432D-9A60-5116AFD25F57}"/>
              </a:ext>
            </a:extLst>
          </p:cNvPr>
          <p:cNvSpPr/>
          <p:nvPr/>
        </p:nvSpPr>
        <p:spPr>
          <a:xfrm>
            <a:off x="10935387" y="4872029"/>
            <a:ext cx="373210" cy="37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61CB872-B48C-4CD1-BAED-42100FFCCD13}"/>
              </a:ext>
            </a:extLst>
          </p:cNvPr>
          <p:cNvSpPr/>
          <p:nvPr/>
        </p:nvSpPr>
        <p:spPr>
          <a:xfrm>
            <a:off x="-61603" y="68678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</a:t>
            </a:r>
            <a:endParaRPr lang="zh-CN" altLang="en-US" sz="2400" dirty="0">
              <a:latin typeface="Heelvetica"/>
            </a:endParaRPr>
          </a:p>
        </p:txBody>
      </p:sp>
      <p:pic>
        <p:nvPicPr>
          <p:cNvPr id="49" name="图形 48" descr="光标">
            <a:extLst>
              <a:ext uri="{FF2B5EF4-FFF2-40B4-BE49-F238E27FC236}">
                <a16:creationId xmlns:a16="http://schemas.microsoft.com/office/drawing/2014/main" id="{3A53A1F7-05F4-463F-B913-7571B6620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4260" y="5028289"/>
            <a:ext cx="564775" cy="564775"/>
          </a:xfrm>
          <a:prstGeom prst="rect">
            <a:avLst/>
          </a:prstGeom>
        </p:spPr>
      </p:pic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8DFB3C8B-B20E-43D9-8433-A803DFB368E9}"/>
              </a:ext>
            </a:extLst>
          </p:cNvPr>
          <p:cNvSpPr txBox="1">
            <a:spLocks/>
          </p:cNvSpPr>
          <p:nvPr/>
        </p:nvSpPr>
        <p:spPr>
          <a:xfrm>
            <a:off x="7899130" y="926792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1459205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40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ln w="0"/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7CDC6D4-8D7F-475D-9C18-6E7D3486AB00}"/>
              </a:ext>
            </a:extLst>
          </p:cNvPr>
          <p:cNvGrpSpPr/>
          <p:nvPr/>
        </p:nvGrpSpPr>
        <p:grpSpPr>
          <a:xfrm>
            <a:off x="8369686" y="4701853"/>
            <a:ext cx="2419190" cy="428573"/>
            <a:chOff x="2253650" y="2827645"/>
            <a:chExt cx="3086410" cy="546773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1139792D-EDA0-4D22-BA85-E87D631A584F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76AF109-AA84-4A0A-A100-C28D60AF7A26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2AE957DE-D71B-4889-A3F7-0EF3874F300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486D7E2-2A7D-49C3-9C2C-C7C314074BC0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6975DCB1-24AC-4B3E-914A-271917C4DC6B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851B2D32-376E-42DB-9162-84677A52437E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974C6F0-24C2-467B-9C3B-F5F1988BAEAA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33CA4B5E-D1BF-4752-B0E2-02118CAF591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1E71CD8F-B152-45A9-8AF0-117984347E02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0CB4043-C2FD-42D0-AE86-17F90A72E8FB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181C83F6-6AB0-4987-89BC-1E3D87AAC29A}"/>
                </a:ext>
              </a:extLst>
            </p:cNvPr>
            <p:cNvCxnSpPr>
              <a:cxnSpLocks/>
              <a:stCxn id="132" idx="6"/>
              <a:endCxn id="129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68EE175-973F-4605-A7CC-0F333C7862E5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34C4CC8-B23A-4A19-99FC-195C3831461D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B1BA573-954A-455C-9759-D90A5FB8FBF7}"/>
                </a:ext>
              </a:extLst>
            </p:cNvPr>
            <p:cNvCxnSpPr>
              <a:cxnSpLocks/>
              <a:stCxn id="135" idx="6"/>
              <a:endCxn id="132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5DCF949-65CE-4B03-AF1C-D6412E43B51D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0F8990B-D897-4414-BDEB-8A9DC59EA7AF}"/>
                </a:ext>
              </a:extLst>
            </p:cNvPr>
            <p:cNvSpPr/>
            <p:nvPr/>
          </p:nvSpPr>
          <p:spPr>
            <a:xfrm>
              <a:off x="3786821" y="2903225"/>
              <a:ext cx="438064" cy="47119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5D79BE75-900B-40BF-A681-EB17D2FA91F1}"/>
              </a:ext>
            </a:extLst>
          </p:cNvPr>
          <p:cNvSpPr/>
          <p:nvPr/>
        </p:nvSpPr>
        <p:spPr>
          <a:xfrm>
            <a:off x="7944380" y="5594018"/>
            <a:ext cx="310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Counting State Machine (CSM)</a:t>
            </a:r>
          </a:p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We suppose every counter costs 4 bits</a:t>
            </a:r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.</a:t>
            </a:r>
            <a:endParaRPr lang="zh-CN" altLang="en-US" dirty="0">
              <a:latin typeface="Heelvetica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569A68D-0C48-4650-82AD-1B419D7BDDA4}"/>
              </a:ext>
            </a:extLst>
          </p:cNvPr>
          <p:cNvGrpSpPr/>
          <p:nvPr/>
        </p:nvGrpSpPr>
        <p:grpSpPr>
          <a:xfrm>
            <a:off x="8369686" y="3158043"/>
            <a:ext cx="2419190" cy="750421"/>
            <a:chOff x="2253650" y="2417032"/>
            <a:chExt cx="3086410" cy="957387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1F5E5C0-0014-4532-9083-8ED93F6C1597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5FB5EDC-E676-4BCE-B86B-FD5A930E8802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C3E2894-D49A-4CF0-AB78-D078207F5A6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095E50-639A-486F-BA3B-755F49F3F031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8087186A-A87A-48EA-8D9E-AA0BB3E515E8}"/>
                </a:ext>
              </a:extLst>
            </p:cNvPr>
            <p:cNvCxnSpPr>
              <a:cxnSpLocks/>
              <a:endCxn id="145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FBB728B-49A6-4302-B7F6-91723ECA8B2F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662619E-6E79-449D-9FFB-F4F36D194650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F55D827-6CDD-4854-8181-C90E299B9B8B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E1E1C36-5988-489E-961E-CE864FCCB036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0BF0C90-F4BF-421C-9E27-25D1E8B9BC40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FB90F87-1BDE-4330-9E12-742164ED74FB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BBE6680C-5260-4971-8D2B-9D78ABABB3E9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84F75E1-1F4C-4568-BAC7-7F595C0E327C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9E9805F0-11D9-4131-9122-89FD147F24D7}"/>
                </a:ext>
              </a:extLst>
            </p:cNvPr>
            <p:cNvCxnSpPr>
              <a:cxnSpLocks/>
              <a:stCxn id="154" idx="6"/>
              <a:endCxn id="151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3E37723C-7CA5-4F2D-A2B7-8094BC281E1D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69BEE8E-CA5B-4B85-A04E-945FF8B5753C}"/>
                </a:ext>
              </a:extLst>
            </p:cNvPr>
            <p:cNvSpPr/>
            <p:nvPr/>
          </p:nvSpPr>
          <p:spPr>
            <a:xfrm>
              <a:off x="3786821" y="2903225"/>
              <a:ext cx="438064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8690B9BD-82EF-4543-9F7A-2A898D72CDEB}"/>
                </a:ext>
              </a:extLst>
            </p:cNvPr>
            <p:cNvSpPr/>
            <p:nvPr/>
          </p:nvSpPr>
          <p:spPr>
            <a:xfrm>
              <a:off x="3056176" y="2417032"/>
              <a:ext cx="2003505" cy="483648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0076669E-62E8-4D49-833F-816A9DD134BB}"/>
              </a:ext>
            </a:extLst>
          </p:cNvPr>
          <p:cNvSpPr/>
          <p:nvPr/>
        </p:nvSpPr>
        <p:spPr>
          <a:xfrm>
            <a:off x="9004295" y="4377517"/>
            <a:ext cx="1570387" cy="379094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AE7DE8-1815-4C96-B687-9E81D60E9A79}"/>
              </a:ext>
            </a:extLst>
          </p:cNvPr>
          <p:cNvSpPr/>
          <p:nvPr/>
        </p:nvSpPr>
        <p:spPr>
          <a:xfrm>
            <a:off x="2991446" y="5303339"/>
            <a:ext cx="3914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e</a:t>
            </a:r>
            <a:endParaRPr lang="zh-CN" altLang="en-US" sz="3200" b="1" cap="none" spc="0" dirty="0">
              <a:ln w="0"/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73E43AB-E622-4FFC-B01C-E530BBDBD08C}"/>
              </a:ext>
            </a:extLst>
          </p:cNvPr>
          <p:cNvCxnSpPr>
            <a:cxnSpLocks/>
          </p:cNvCxnSpPr>
          <p:nvPr/>
        </p:nvCxnSpPr>
        <p:spPr>
          <a:xfrm flipV="1">
            <a:off x="3286622" y="5142297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754DE0B-8367-45FB-91CF-4DC8C665E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158165"/>
              </p:ext>
            </p:extLst>
          </p:nvPr>
        </p:nvGraphicFramePr>
        <p:xfrm>
          <a:off x="8369686" y="1841906"/>
          <a:ext cx="3128808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9867">
                  <a:extLst>
                    <a:ext uri="{9D8B030D-6E8A-4147-A177-3AD203B41FA5}">
                      <a16:colId xmlns:a16="http://schemas.microsoft.com/office/drawing/2014/main" val="977494253"/>
                    </a:ext>
                  </a:extLst>
                </a:gridCol>
                <a:gridCol w="2118941">
                  <a:extLst>
                    <a:ext uri="{9D8B030D-6E8A-4147-A177-3AD203B41FA5}">
                      <a16:colId xmlns:a16="http://schemas.microsoft.com/office/drawing/2014/main" val="18904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True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Estimated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240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240=15+15×15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34069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27B3A67-FA15-4F2C-B180-3D596DC35BCD}"/>
              </a:ext>
            </a:extLst>
          </p:cNvPr>
          <p:cNvSpPr/>
          <p:nvPr/>
        </p:nvSpPr>
        <p:spPr>
          <a:xfrm>
            <a:off x="3340244" y="479227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15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C450C4B-ACDD-46AF-9013-F58CCF14BD73}"/>
              </a:ext>
            </a:extLst>
          </p:cNvPr>
          <p:cNvSpPr/>
          <p:nvPr/>
        </p:nvSpPr>
        <p:spPr>
          <a:xfrm rot="20700000">
            <a:off x="86221" y="1769519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Example 3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ABBD5F9-0536-49BF-984C-D605BA3CB18C}"/>
              </a:ext>
            </a:extLst>
          </p:cNvPr>
          <p:cNvSpPr/>
          <p:nvPr/>
        </p:nvSpPr>
        <p:spPr>
          <a:xfrm>
            <a:off x="3670755" y="427189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15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7C2F316-0C06-4D8D-A5B9-643B4D27CFB1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1752B57-1D2B-4A3A-9B1B-E36245F956C3}"/>
              </a:ext>
            </a:extLst>
          </p:cNvPr>
          <p:cNvGrpSpPr/>
          <p:nvPr/>
        </p:nvGrpSpPr>
        <p:grpSpPr>
          <a:xfrm>
            <a:off x="7497352" y="2919499"/>
            <a:ext cx="902161" cy="1832851"/>
            <a:chOff x="7497352" y="2919499"/>
            <a:chExt cx="902161" cy="1832851"/>
          </a:xfrm>
        </p:grpSpPr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2CE185A7-9988-4CEA-854D-D704A09AA4CB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3307080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FAB3E67-135A-4BA5-BCA3-16EAEBC5C898}"/>
                </a:ext>
              </a:extLst>
            </p:cNvPr>
            <p:cNvSpPr/>
            <p:nvPr/>
          </p:nvSpPr>
          <p:spPr>
            <a:xfrm>
              <a:off x="7497352" y="2919499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E33492A-5290-4E5E-B00C-09D2704A6EC9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4512647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63BF2B4F-9792-48A9-BA02-84D70EBCBF40}"/>
                </a:ext>
              </a:extLst>
            </p:cNvPr>
            <p:cNvSpPr/>
            <p:nvPr/>
          </p:nvSpPr>
          <p:spPr>
            <a:xfrm>
              <a:off x="7497352" y="4125066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45CAF546-D913-422E-8D10-F7B14A0C06AA}"/>
              </a:ext>
            </a:extLst>
          </p:cNvPr>
          <p:cNvSpPr/>
          <p:nvPr/>
        </p:nvSpPr>
        <p:spPr>
          <a:xfrm>
            <a:off x="6797553" y="2919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ln w="0"/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64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41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ln w="0"/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7CDC6D4-8D7F-475D-9C18-6E7D3486AB00}"/>
              </a:ext>
            </a:extLst>
          </p:cNvPr>
          <p:cNvGrpSpPr/>
          <p:nvPr/>
        </p:nvGrpSpPr>
        <p:grpSpPr>
          <a:xfrm>
            <a:off x="8369686" y="4701853"/>
            <a:ext cx="2419190" cy="428573"/>
            <a:chOff x="2253650" y="2827645"/>
            <a:chExt cx="3086410" cy="546773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1139792D-EDA0-4D22-BA85-E87D631A584F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76AF109-AA84-4A0A-A100-C28D60AF7A26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2AE957DE-D71B-4889-A3F7-0EF3874F300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486D7E2-2A7D-49C3-9C2C-C7C314074BC0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6975DCB1-24AC-4B3E-914A-271917C4DC6B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851B2D32-376E-42DB-9162-84677A52437E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974C6F0-24C2-467B-9C3B-F5F1988BAEAA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33CA4B5E-D1BF-4752-B0E2-02118CAF591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1E71CD8F-B152-45A9-8AF0-117984347E02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0CB4043-C2FD-42D0-AE86-17F90A72E8FB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181C83F6-6AB0-4987-89BC-1E3D87AAC29A}"/>
                </a:ext>
              </a:extLst>
            </p:cNvPr>
            <p:cNvCxnSpPr>
              <a:cxnSpLocks/>
              <a:stCxn id="132" idx="6"/>
              <a:endCxn id="129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68EE175-973F-4605-A7CC-0F333C7862E5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34C4CC8-B23A-4A19-99FC-195C3831461D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B1BA573-954A-455C-9759-D90A5FB8FBF7}"/>
                </a:ext>
              </a:extLst>
            </p:cNvPr>
            <p:cNvCxnSpPr>
              <a:cxnSpLocks/>
              <a:stCxn id="135" idx="6"/>
              <a:endCxn id="132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5DCF949-65CE-4B03-AF1C-D6412E43B51D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0F8990B-D897-4414-BDEB-8A9DC59EA7AF}"/>
                </a:ext>
              </a:extLst>
            </p:cNvPr>
            <p:cNvSpPr/>
            <p:nvPr/>
          </p:nvSpPr>
          <p:spPr>
            <a:xfrm>
              <a:off x="3786821" y="2903225"/>
              <a:ext cx="438064" cy="47119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5D79BE75-900B-40BF-A681-EB17D2FA91F1}"/>
              </a:ext>
            </a:extLst>
          </p:cNvPr>
          <p:cNvSpPr/>
          <p:nvPr/>
        </p:nvSpPr>
        <p:spPr>
          <a:xfrm>
            <a:off x="7944380" y="5594018"/>
            <a:ext cx="310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Counting State Machine (CSM)</a:t>
            </a:r>
          </a:p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We suppose every counter costs 4 bits</a:t>
            </a:r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.</a:t>
            </a:r>
            <a:endParaRPr lang="zh-CN" altLang="en-US" dirty="0">
              <a:latin typeface="Heelvetica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569A68D-0C48-4650-82AD-1B419D7BDDA4}"/>
              </a:ext>
            </a:extLst>
          </p:cNvPr>
          <p:cNvGrpSpPr/>
          <p:nvPr/>
        </p:nvGrpSpPr>
        <p:grpSpPr>
          <a:xfrm>
            <a:off x="8369686" y="3158043"/>
            <a:ext cx="2419190" cy="750421"/>
            <a:chOff x="2253650" y="2417032"/>
            <a:chExt cx="3086410" cy="957387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1F5E5C0-0014-4532-9083-8ED93F6C1597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5FB5EDC-E676-4BCE-B86B-FD5A930E8802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C3E2894-D49A-4CF0-AB78-D078207F5A6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095E50-639A-486F-BA3B-755F49F3F031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8087186A-A87A-48EA-8D9E-AA0BB3E515E8}"/>
                </a:ext>
              </a:extLst>
            </p:cNvPr>
            <p:cNvCxnSpPr>
              <a:cxnSpLocks/>
              <a:endCxn id="145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FBB728B-49A6-4302-B7F6-91723ECA8B2F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662619E-6E79-449D-9FFB-F4F36D194650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F55D827-6CDD-4854-8181-C90E299B9B8B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E1E1C36-5988-489E-961E-CE864FCCB036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0BF0C90-F4BF-421C-9E27-25D1E8B9BC40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FB90F87-1BDE-4330-9E12-742164ED74FB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BBE6680C-5260-4971-8D2B-9D78ABABB3E9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84F75E1-1F4C-4568-BAC7-7F595C0E327C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9E9805F0-11D9-4131-9122-89FD147F24D7}"/>
                </a:ext>
              </a:extLst>
            </p:cNvPr>
            <p:cNvCxnSpPr>
              <a:cxnSpLocks/>
              <a:stCxn id="154" idx="6"/>
              <a:endCxn id="151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3E37723C-7CA5-4F2D-A2B7-8094BC281E1D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69BEE8E-CA5B-4B85-A04E-945FF8B5753C}"/>
                </a:ext>
              </a:extLst>
            </p:cNvPr>
            <p:cNvSpPr/>
            <p:nvPr/>
          </p:nvSpPr>
          <p:spPr>
            <a:xfrm>
              <a:off x="3786821" y="2903225"/>
              <a:ext cx="438064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8690B9BD-82EF-4543-9F7A-2A898D72CDEB}"/>
                </a:ext>
              </a:extLst>
            </p:cNvPr>
            <p:cNvSpPr/>
            <p:nvPr/>
          </p:nvSpPr>
          <p:spPr>
            <a:xfrm>
              <a:off x="3056176" y="2417032"/>
              <a:ext cx="2003505" cy="483648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0076669E-62E8-4D49-833F-816A9DD134BB}"/>
              </a:ext>
            </a:extLst>
          </p:cNvPr>
          <p:cNvSpPr/>
          <p:nvPr/>
        </p:nvSpPr>
        <p:spPr>
          <a:xfrm>
            <a:off x="9004295" y="4377517"/>
            <a:ext cx="1570387" cy="379094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AE7DE8-1815-4C96-B687-9E81D60E9A79}"/>
              </a:ext>
            </a:extLst>
          </p:cNvPr>
          <p:cNvSpPr/>
          <p:nvPr/>
        </p:nvSpPr>
        <p:spPr>
          <a:xfrm>
            <a:off x="2991446" y="5303339"/>
            <a:ext cx="3914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e</a:t>
            </a:r>
            <a:endParaRPr lang="zh-CN" altLang="en-US" sz="3200" b="1" cap="none" spc="0" dirty="0">
              <a:ln w="0"/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73E43AB-E622-4FFC-B01C-E530BBDBD08C}"/>
              </a:ext>
            </a:extLst>
          </p:cNvPr>
          <p:cNvCxnSpPr>
            <a:cxnSpLocks/>
          </p:cNvCxnSpPr>
          <p:nvPr/>
        </p:nvCxnSpPr>
        <p:spPr>
          <a:xfrm flipV="1">
            <a:off x="3286622" y="5142297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27B3A67-FA15-4F2C-B180-3D596DC35BCD}"/>
              </a:ext>
            </a:extLst>
          </p:cNvPr>
          <p:cNvSpPr/>
          <p:nvPr/>
        </p:nvSpPr>
        <p:spPr>
          <a:xfrm>
            <a:off x="3340244" y="479227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15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C450C4B-ACDD-46AF-9013-F58CCF14BD73}"/>
              </a:ext>
            </a:extLst>
          </p:cNvPr>
          <p:cNvSpPr/>
          <p:nvPr/>
        </p:nvSpPr>
        <p:spPr>
          <a:xfrm rot="20700000">
            <a:off x="86221" y="1769519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Example 3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ABBD5F9-0536-49BF-984C-D605BA3CB18C}"/>
              </a:ext>
            </a:extLst>
          </p:cNvPr>
          <p:cNvSpPr/>
          <p:nvPr/>
        </p:nvSpPr>
        <p:spPr>
          <a:xfrm>
            <a:off x="3670755" y="427189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15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F3BFFF05-672E-4858-A69C-A8ECE1694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22404"/>
              </p:ext>
            </p:extLst>
          </p:nvPr>
        </p:nvGraphicFramePr>
        <p:xfrm>
          <a:off x="8369686" y="1841906"/>
          <a:ext cx="3128808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9867">
                  <a:extLst>
                    <a:ext uri="{9D8B030D-6E8A-4147-A177-3AD203B41FA5}">
                      <a16:colId xmlns:a16="http://schemas.microsoft.com/office/drawing/2014/main" val="977494253"/>
                    </a:ext>
                  </a:extLst>
                </a:gridCol>
                <a:gridCol w="2118941">
                  <a:extLst>
                    <a:ext uri="{9D8B030D-6E8A-4147-A177-3AD203B41FA5}">
                      <a16:colId xmlns:a16="http://schemas.microsoft.com/office/drawing/2014/main" val="18904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True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Estimated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240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240=15+15×15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34069"/>
                  </a:ext>
                </a:extLst>
              </a:tr>
            </a:tbl>
          </a:graphicData>
        </a:graphic>
      </p:graphicFrame>
      <p:sp>
        <p:nvSpPr>
          <p:cNvPr id="107" name="矩形 106">
            <a:extLst>
              <a:ext uri="{FF2B5EF4-FFF2-40B4-BE49-F238E27FC236}">
                <a16:creationId xmlns:a16="http://schemas.microsoft.com/office/drawing/2014/main" id="{35251D03-EC24-49EB-828E-2636A26F973E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B6086503-A5DB-41BB-A1CA-2F3B1B62EE52}"/>
              </a:ext>
            </a:extLst>
          </p:cNvPr>
          <p:cNvGrpSpPr/>
          <p:nvPr/>
        </p:nvGrpSpPr>
        <p:grpSpPr>
          <a:xfrm>
            <a:off x="7497352" y="2919499"/>
            <a:ext cx="902161" cy="1832851"/>
            <a:chOff x="7497352" y="2919499"/>
            <a:chExt cx="902161" cy="1832851"/>
          </a:xfrm>
        </p:grpSpPr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48904BB-3387-4307-BDDB-0FC95D6DB4D4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3307080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578DF38-F67E-4344-9647-21C4ADB63C95}"/>
                </a:ext>
              </a:extLst>
            </p:cNvPr>
            <p:cNvSpPr/>
            <p:nvPr/>
          </p:nvSpPr>
          <p:spPr>
            <a:xfrm>
              <a:off x="7497352" y="2919499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09E276B-2588-4A97-941C-D8468900A740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4512647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6F491A8-8F6C-4163-A6E1-FFD66491A876}"/>
                </a:ext>
              </a:extLst>
            </p:cNvPr>
            <p:cNvSpPr/>
            <p:nvPr/>
          </p:nvSpPr>
          <p:spPr>
            <a:xfrm>
              <a:off x="7497352" y="4125066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3E2FAC97-963D-4D54-8C7F-0B53F92C75DE}"/>
              </a:ext>
            </a:extLst>
          </p:cNvPr>
          <p:cNvSpPr/>
          <p:nvPr/>
        </p:nvSpPr>
        <p:spPr>
          <a:xfrm>
            <a:off x="6797553" y="2919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ln w="0"/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91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A363579-C19B-4733-BBF0-0FAC5778AC49}"/>
              </a:ext>
            </a:extLst>
          </p:cNvPr>
          <p:cNvSpPr/>
          <p:nvPr/>
        </p:nvSpPr>
        <p:spPr>
          <a:xfrm>
            <a:off x="2895408" y="3104110"/>
            <a:ext cx="2167594" cy="2153562"/>
          </a:xfrm>
          <a:custGeom>
            <a:avLst/>
            <a:gdLst>
              <a:gd name="connsiteX0" fmla="*/ 887698 w 2167594"/>
              <a:gd name="connsiteY0" fmla="*/ 96290 h 2153562"/>
              <a:gd name="connsiteX1" fmla="*/ 18121 w 2167594"/>
              <a:gd name="connsiteY1" fmla="*/ 522114 h 2153562"/>
              <a:gd name="connsiteX2" fmla="*/ 385674 w 2167594"/>
              <a:gd name="connsiteY2" fmla="*/ 2126796 h 2153562"/>
              <a:gd name="connsiteX3" fmla="*/ 1403168 w 2167594"/>
              <a:gd name="connsiteY3" fmla="*/ 1485819 h 2153562"/>
              <a:gd name="connsiteX4" fmla="*/ 1098368 w 2167594"/>
              <a:gd name="connsiteY4" fmla="*/ 956902 h 2153562"/>
              <a:gd name="connsiteX5" fmla="*/ 2133792 w 2167594"/>
              <a:gd name="connsiteY5" fmla="*/ 419019 h 2153562"/>
              <a:gd name="connsiteX6" fmla="*/ 1820027 w 2167594"/>
              <a:gd name="connsiteY6" fmla="*/ 24572 h 2153562"/>
              <a:gd name="connsiteX7" fmla="*/ 887698 w 2167594"/>
              <a:gd name="connsiteY7" fmla="*/ 96290 h 215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7594" h="2153562">
                <a:moveTo>
                  <a:pt x="887698" y="96290"/>
                </a:moveTo>
                <a:cubicBezTo>
                  <a:pt x="587380" y="179214"/>
                  <a:pt x="101792" y="183696"/>
                  <a:pt x="18121" y="522114"/>
                </a:cubicBezTo>
                <a:cubicBezTo>
                  <a:pt x="-65550" y="860532"/>
                  <a:pt x="154833" y="1966179"/>
                  <a:pt x="385674" y="2126796"/>
                </a:cubicBezTo>
                <a:cubicBezTo>
                  <a:pt x="616515" y="2287413"/>
                  <a:pt x="1284386" y="1680801"/>
                  <a:pt x="1403168" y="1485819"/>
                </a:cubicBezTo>
                <a:cubicBezTo>
                  <a:pt x="1521950" y="1290837"/>
                  <a:pt x="976597" y="1134702"/>
                  <a:pt x="1098368" y="956902"/>
                </a:cubicBezTo>
                <a:cubicBezTo>
                  <a:pt x="1220139" y="779102"/>
                  <a:pt x="2013516" y="574407"/>
                  <a:pt x="2133792" y="419019"/>
                </a:cubicBezTo>
                <a:cubicBezTo>
                  <a:pt x="2254068" y="263631"/>
                  <a:pt x="2030698" y="79854"/>
                  <a:pt x="1820027" y="24572"/>
                </a:cubicBezTo>
                <a:cubicBezTo>
                  <a:pt x="1609356" y="-30710"/>
                  <a:pt x="1188016" y="13366"/>
                  <a:pt x="887698" y="9629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42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6293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#1: Bit-pitching counter tree (BCTree)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7590F87-D287-4DE0-A55D-E15D8D8CD75F}"/>
              </a:ext>
            </a:extLst>
          </p:cNvPr>
          <p:cNvSpPr/>
          <p:nvPr/>
        </p:nvSpPr>
        <p:spPr>
          <a:xfrm>
            <a:off x="2178153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35F575-37C4-42B3-9580-039D33E35940}"/>
              </a:ext>
            </a:extLst>
          </p:cNvPr>
          <p:cNvSpPr/>
          <p:nvPr/>
        </p:nvSpPr>
        <p:spPr>
          <a:xfrm>
            <a:off x="2796255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DA182D-85CE-4AA7-ACB4-545A535987A8}"/>
              </a:ext>
            </a:extLst>
          </p:cNvPr>
          <p:cNvSpPr/>
          <p:nvPr/>
        </p:nvSpPr>
        <p:spPr>
          <a:xfrm>
            <a:off x="3414357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DFB4DC5-8FF5-461A-8CBB-E5CB3AED5A17}"/>
              </a:ext>
            </a:extLst>
          </p:cNvPr>
          <p:cNvSpPr/>
          <p:nvPr/>
        </p:nvSpPr>
        <p:spPr>
          <a:xfrm>
            <a:off x="4032459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93A17-A95B-4799-B454-2A8724FFDEA6}"/>
              </a:ext>
            </a:extLst>
          </p:cNvPr>
          <p:cNvSpPr/>
          <p:nvPr/>
        </p:nvSpPr>
        <p:spPr>
          <a:xfrm>
            <a:off x="5268664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69B8845-F34D-4AFB-BB42-97F9FB23D2B9}"/>
              </a:ext>
            </a:extLst>
          </p:cNvPr>
          <p:cNvSpPr/>
          <p:nvPr/>
        </p:nvSpPr>
        <p:spPr>
          <a:xfrm>
            <a:off x="5887635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D9E139-CBDD-4AB4-8518-5EDCC9C2A4ED}"/>
              </a:ext>
            </a:extLst>
          </p:cNvPr>
          <p:cNvSpPr/>
          <p:nvPr/>
        </p:nvSpPr>
        <p:spPr>
          <a:xfrm>
            <a:off x="6491532" y="4804599"/>
            <a:ext cx="30296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A4943C-BF3C-4313-92DC-5D5600077C7B}"/>
              </a:ext>
            </a:extLst>
          </p:cNvPr>
          <p:cNvSpPr/>
          <p:nvPr/>
        </p:nvSpPr>
        <p:spPr>
          <a:xfrm>
            <a:off x="6796230" y="4804599"/>
            <a:ext cx="30296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D1E6D6-C6DA-424C-81C9-9C575FBD2FA8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811616" y="4460414"/>
            <a:ext cx="14799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D792F4-9A59-4D5C-B3AB-97F0980A4509}"/>
              </a:ext>
            </a:extLst>
          </p:cNvPr>
          <p:cNvCxnSpPr>
            <a:cxnSpLocks/>
            <a:stCxn id="45" idx="0"/>
            <a:endCxn id="68" idx="1"/>
          </p:cNvCxnSpPr>
          <p:nvPr/>
        </p:nvCxnSpPr>
        <p:spPr>
          <a:xfrm flipV="1">
            <a:off x="3568883" y="4460412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0355BD9-B259-42D2-86B4-7189C6139C81}"/>
              </a:ext>
            </a:extLst>
          </p:cNvPr>
          <p:cNvCxnSpPr>
            <a:cxnSpLocks/>
            <a:stCxn id="47" idx="0"/>
            <a:endCxn id="68" idx="3"/>
          </p:cNvCxnSpPr>
          <p:nvPr/>
        </p:nvCxnSpPr>
        <p:spPr>
          <a:xfrm flipH="1" flipV="1">
            <a:off x="4042320" y="4460412"/>
            <a:ext cx="144665" cy="344187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659E15-5572-4313-85EE-F62828BFD896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345933" y="4460414"/>
            <a:ext cx="140134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208FF7-2A42-4B4D-A021-750BB2633B83}"/>
              </a:ext>
            </a:extLst>
          </p:cNvPr>
          <p:cNvCxnSpPr>
            <a:cxnSpLocks/>
            <a:stCxn id="44" idx="0"/>
            <a:endCxn id="67" idx="3"/>
          </p:cNvCxnSpPr>
          <p:nvPr/>
        </p:nvCxnSpPr>
        <p:spPr>
          <a:xfrm flipH="1" flipV="1">
            <a:off x="2795120" y="4460414"/>
            <a:ext cx="155660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8C15BE-E91C-4162-8483-010DA82190CE}"/>
              </a:ext>
            </a:extLst>
          </p:cNvPr>
          <p:cNvCxnSpPr>
            <a:cxnSpLocks/>
            <a:stCxn id="50" idx="0"/>
            <a:endCxn id="86" idx="3"/>
          </p:cNvCxnSpPr>
          <p:nvPr/>
        </p:nvCxnSpPr>
        <p:spPr>
          <a:xfrm flipH="1" flipV="1">
            <a:off x="5268663" y="4460414"/>
            <a:ext cx="154526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D4FC410-CB26-45B2-9B54-95DCF581A733}"/>
              </a:ext>
            </a:extLst>
          </p:cNvPr>
          <p:cNvCxnSpPr>
            <a:cxnSpLocks/>
            <a:stCxn id="52" idx="0"/>
            <a:endCxn id="70" idx="1"/>
          </p:cNvCxnSpPr>
          <p:nvPr/>
        </p:nvCxnSpPr>
        <p:spPr>
          <a:xfrm flipV="1">
            <a:off x="6039116" y="4460414"/>
            <a:ext cx="146839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2AD93-B33B-43B9-B75C-2EA7A1449002}"/>
              </a:ext>
            </a:extLst>
          </p:cNvPr>
          <p:cNvCxnSpPr>
            <a:cxnSpLocks/>
            <a:stCxn id="54" idx="0"/>
            <a:endCxn id="70" idx="3"/>
          </p:cNvCxnSpPr>
          <p:nvPr/>
        </p:nvCxnSpPr>
        <p:spPr>
          <a:xfrm flipH="1" flipV="1">
            <a:off x="6495006" y="4460412"/>
            <a:ext cx="148005" cy="344184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48556C5-8120-49E3-B4A1-D6C5774BBB8F}"/>
              </a:ext>
            </a:extLst>
          </p:cNvPr>
          <p:cNvSpPr/>
          <p:nvPr/>
        </p:nvSpPr>
        <p:spPr>
          <a:xfrm>
            <a:off x="24860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94FFCAF-B445-4F1A-9944-D9A5D95F0438}"/>
              </a:ext>
            </a:extLst>
          </p:cNvPr>
          <p:cNvSpPr/>
          <p:nvPr/>
        </p:nvSpPr>
        <p:spPr>
          <a:xfrm>
            <a:off x="3733269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5654996-771D-4275-BA5C-8E3FD9C07AD4}"/>
              </a:ext>
            </a:extLst>
          </p:cNvPr>
          <p:cNvSpPr/>
          <p:nvPr/>
        </p:nvSpPr>
        <p:spPr>
          <a:xfrm>
            <a:off x="3102129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0C05B4-2B9D-416F-8569-28357BDEB1C6}"/>
              </a:ext>
            </a:extLst>
          </p:cNvPr>
          <p:cNvSpPr/>
          <p:nvPr/>
        </p:nvSpPr>
        <p:spPr>
          <a:xfrm>
            <a:off x="6185955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A1A7594-7811-47E5-BBF5-82A05DF60B3D}"/>
              </a:ext>
            </a:extLst>
          </p:cNvPr>
          <p:cNvCxnSpPr>
            <a:cxnSpLocks/>
            <a:stCxn id="67" idx="0"/>
            <a:endCxn id="69" idx="1"/>
          </p:cNvCxnSpPr>
          <p:nvPr/>
        </p:nvCxnSpPr>
        <p:spPr>
          <a:xfrm flipV="1">
            <a:off x="2640592" y="3935742"/>
            <a:ext cx="461534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115803D-C21E-4D67-96C6-34FDF94B32BA}"/>
              </a:ext>
            </a:extLst>
          </p:cNvPr>
          <p:cNvCxnSpPr>
            <a:cxnSpLocks/>
            <a:stCxn id="68" idx="0"/>
            <a:endCxn id="69" idx="3"/>
          </p:cNvCxnSpPr>
          <p:nvPr/>
        </p:nvCxnSpPr>
        <p:spPr>
          <a:xfrm flipH="1" flipV="1">
            <a:off x="3411180" y="3935742"/>
            <a:ext cx="476615" cy="36175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3ACDE4E-7FD5-4A82-ADE4-A21D69AA070A}"/>
              </a:ext>
            </a:extLst>
          </p:cNvPr>
          <p:cNvCxnSpPr>
            <a:cxnSpLocks/>
            <a:stCxn id="86" idx="0"/>
            <a:endCxn id="87" idx="1"/>
          </p:cNvCxnSpPr>
          <p:nvPr/>
        </p:nvCxnSpPr>
        <p:spPr>
          <a:xfrm flipV="1">
            <a:off x="5114138" y="3935742"/>
            <a:ext cx="445359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1BA44B5-56C3-4162-B756-663289C458C6}"/>
              </a:ext>
            </a:extLst>
          </p:cNvPr>
          <p:cNvCxnSpPr>
            <a:cxnSpLocks/>
            <a:stCxn id="70" idx="0"/>
            <a:endCxn id="87" idx="3"/>
          </p:cNvCxnSpPr>
          <p:nvPr/>
        </p:nvCxnSpPr>
        <p:spPr>
          <a:xfrm flipH="1" flipV="1">
            <a:off x="5868550" y="3935742"/>
            <a:ext cx="471932" cy="361758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C0E64C-FF7C-4257-B179-B76410EA0761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flipH="1" flipV="1">
            <a:off x="4650562" y="3425950"/>
            <a:ext cx="1063463" cy="34687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58D5682-B6D9-4051-8C4F-BACD19272785}"/>
              </a:ext>
            </a:extLst>
          </p:cNvPr>
          <p:cNvCxnSpPr>
            <a:cxnSpLocks/>
            <a:stCxn id="69" idx="0"/>
            <a:endCxn id="88" idx="1"/>
          </p:cNvCxnSpPr>
          <p:nvPr/>
        </p:nvCxnSpPr>
        <p:spPr>
          <a:xfrm flipV="1">
            <a:off x="3256654" y="3425950"/>
            <a:ext cx="1084857" cy="346879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95CC42-03B6-40A4-8196-4A615D95214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96035" y="3106622"/>
            <a:ext cx="2604824" cy="156416"/>
          </a:xfrm>
          <a:prstGeom prst="straightConnector1">
            <a:avLst/>
          </a:prstGeom>
          <a:ln w="9525">
            <a:solidFill>
              <a:srgbClr val="2F559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850630C-A01E-45F8-AFCA-A2256F865C57}"/>
              </a:ext>
            </a:extLst>
          </p:cNvPr>
          <p:cNvSpPr/>
          <p:nvPr/>
        </p:nvSpPr>
        <p:spPr>
          <a:xfrm>
            <a:off x="4650562" y="4804599"/>
            <a:ext cx="309051" cy="32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4788288-75A4-4D65-8B67-A18C5CEFE20B}"/>
              </a:ext>
            </a:extLst>
          </p:cNvPr>
          <p:cNvSpPr/>
          <p:nvPr/>
        </p:nvSpPr>
        <p:spPr>
          <a:xfrm>
            <a:off x="4959612" y="4297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AD82C6D-EB19-4229-BE67-6AF8496D86C1}"/>
              </a:ext>
            </a:extLst>
          </p:cNvPr>
          <p:cNvSpPr/>
          <p:nvPr/>
        </p:nvSpPr>
        <p:spPr>
          <a:xfrm>
            <a:off x="5559498" y="377282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A59A712-4306-4F39-A1C3-1F78545BF984}"/>
              </a:ext>
            </a:extLst>
          </p:cNvPr>
          <p:cNvSpPr/>
          <p:nvPr/>
        </p:nvSpPr>
        <p:spPr>
          <a:xfrm>
            <a:off x="4341510" y="3263037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ln w="0"/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0FB9DD-5F75-44A1-9FE9-3D5EEB9C28B3}"/>
              </a:ext>
            </a:extLst>
          </p:cNvPr>
          <p:cNvSpPr/>
          <p:nvPr/>
        </p:nvSpPr>
        <p:spPr>
          <a:xfrm>
            <a:off x="1104308" y="478661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0-level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4C1164A-D538-4F6D-870D-82AFEB72966E}"/>
              </a:ext>
            </a:extLst>
          </p:cNvPr>
          <p:cNvSpPr/>
          <p:nvPr/>
        </p:nvSpPr>
        <p:spPr>
          <a:xfrm>
            <a:off x="1412742" y="3022328"/>
            <a:ext cx="35779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C3202F8-159F-438E-86CC-E45E7E351CD1}"/>
              </a:ext>
            </a:extLst>
          </p:cNvPr>
          <p:cNvSpPr/>
          <p:nvPr/>
        </p:nvSpPr>
        <p:spPr>
          <a:xfrm>
            <a:off x="7049477" y="2839919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0D5DDB8-B580-496E-918B-73F5FD54EADF}"/>
              </a:ext>
            </a:extLst>
          </p:cNvPr>
          <p:cNvSpPr/>
          <p:nvPr/>
        </p:nvSpPr>
        <p:spPr>
          <a:xfrm>
            <a:off x="6785608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F7F36E-5D51-418C-BC1D-6C6B8C5B030F}"/>
              </a:ext>
            </a:extLst>
          </p:cNvPr>
          <p:cNvSpPr/>
          <p:nvPr/>
        </p:nvSpPr>
        <p:spPr>
          <a:xfrm>
            <a:off x="1879092" y="48045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D7030C1-D2A6-43EC-A745-ADD6A2395F3E}"/>
              </a:ext>
            </a:extLst>
          </p:cNvPr>
          <p:cNvSpPr/>
          <p:nvPr/>
        </p:nvSpPr>
        <p:spPr>
          <a:xfrm>
            <a:off x="1949108" y="4790063"/>
            <a:ext cx="184730" cy="369331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31B584E-1313-4390-AA3A-89D5B306AE7D}"/>
              </a:ext>
            </a:extLst>
          </p:cNvPr>
          <p:cNvSpPr/>
          <p:nvPr/>
        </p:nvSpPr>
        <p:spPr>
          <a:xfrm>
            <a:off x="1855723" y="4734113"/>
            <a:ext cx="357790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Heelvetica"/>
                <a:cs typeface="Arial" panose="020B0604020202020204" pitchFamily="34" charset="0"/>
              </a:rPr>
              <a:t>...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2D60DE4-DB57-41CF-8C31-E55072278B1E}"/>
              </a:ext>
            </a:extLst>
          </p:cNvPr>
          <p:cNvSpPr/>
          <p:nvPr/>
        </p:nvSpPr>
        <p:spPr>
          <a:xfrm>
            <a:off x="1104308" y="4243809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1-level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94CB00B-DF39-4823-B27A-8426CFADA4FA}"/>
              </a:ext>
            </a:extLst>
          </p:cNvPr>
          <p:cNvSpPr/>
          <p:nvPr/>
        </p:nvSpPr>
        <p:spPr>
          <a:xfrm>
            <a:off x="1104308" y="3755734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2-level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57E653-BAA1-4594-8898-F49DDE62B4D2}"/>
              </a:ext>
            </a:extLst>
          </p:cNvPr>
          <p:cNvSpPr/>
          <p:nvPr/>
        </p:nvSpPr>
        <p:spPr>
          <a:xfrm>
            <a:off x="1104308" y="3348661"/>
            <a:ext cx="80964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3-level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4F9503F4-2A73-4814-8526-61FAA6E3BE55}"/>
              </a:ext>
            </a:extLst>
          </p:cNvPr>
          <p:cNvCxnSpPr>
            <a:cxnSpLocks/>
          </p:cNvCxnSpPr>
          <p:nvPr/>
        </p:nvCxnSpPr>
        <p:spPr>
          <a:xfrm flipV="1">
            <a:off x="1879092" y="2990211"/>
            <a:ext cx="0" cy="21402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E8E41A8-96D8-465F-91B7-E64FAF6917D9}"/>
              </a:ext>
            </a:extLst>
          </p:cNvPr>
          <p:cNvCxnSpPr>
            <a:cxnSpLocks/>
          </p:cNvCxnSpPr>
          <p:nvPr/>
        </p:nvCxnSpPr>
        <p:spPr>
          <a:xfrm>
            <a:off x="1879092" y="5130425"/>
            <a:ext cx="5482543" cy="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1BB6CF-10FF-40C6-A222-A026F2700661}"/>
              </a:ext>
            </a:extLst>
          </p:cNvPr>
          <p:cNvSpPr txBox="1"/>
          <p:nvPr/>
        </p:nvSpPr>
        <p:spPr>
          <a:xfrm>
            <a:off x="6674509" y="5173931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Address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FAF134-7B62-4A44-B1DE-EAB6EB4D0E04}"/>
              </a:ext>
            </a:extLst>
          </p:cNvPr>
          <p:cNvSpPr txBox="1"/>
          <p:nvPr/>
        </p:nvSpPr>
        <p:spPr>
          <a:xfrm>
            <a:off x="1836353" y="298436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Counter Level </a:t>
            </a:r>
            <a:endParaRPr lang="zh-CN" altLang="en-US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CED510-D988-413C-ACCC-60CE85E86245}"/>
              </a:ext>
            </a:extLst>
          </p:cNvPr>
          <p:cNvSpPr/>
          <p:nvPr/>
        </p:nvSpPr>
        <p:spPr>
          <a:xfrm>
            <a:off x="3043384" y="2386279"/>
            <a:ext cx="274854" cy="276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7A0879-9DF0-4033-9084-1E1ADBA39553}"/>
              </a:ext>
            </a:extLst>
          </p:cNvPr>
          <p:cNvSpPr/>
          <p:nvPr/>
        </p:nvSpPr>
        <p:spPr>
          <a:xfrm>
            <a:off x="5292830" y="2373371"/>
            <a:ext cx="274854" cy="2768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62A6DA-7B2F-4E36-ABB3-B68D74B24125}"/>
              </a:ext>
            </a:extLst>
          </p:cNvPr>
          <p:cNvSpPr/>
          <p:nvPr/>
        </p:nvSpPr>
        <p:spPr>
          <a:xfrm>
            <a:off x="3286622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0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C00CC6-6142-46E9-8583-E86D2F2AAC34}"/>
              </a:ext>
            </a:extLst>
          </p:cNvPr>
          <p:cNvCxnSpPr>
            <a:cxnSpLocks/>
          </p:cNvCxnSpPr>
          <p:nvPr/>
        </p:nvCxnSpPr>
        <p:spPr>
          <a:xfrm flipV="1">
            <a:off x="945520" y="2369194"/>
            <a:ext cx="653" cy="2932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D4B259A-29B5-40E2-B748-4D66E2336837}"/>
              </a:ext>
            </a:extLst>
          </p:cNvPr>
          <p:cNvSpPr/>
          <p:nvPr/>
        </p:nvSpPr>
        <p:spPr>
          <a:xfrm>
            <a:off x="1010913" y="2359175"/>
            <a:ext cx="190364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Carry direction.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AC036CF-1E31-42A6-8733-C95916371BB4}"/>
              </a:ext>
            </a:extLst>
          </p:cNvPr>
          <p:cNvSpPr/>
          <p:nvPr/>
        </p:nvSpPr>
        <p:spPr>
          <a:xfrm>
            <a:off x="5559497" y="2340044"/>
            <a:ext cx="53783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: nonzero level counter.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4A64-FF61-4895-AEF4-3B4CF8C4175B}"/>
              </a:ext>
            </a:extLst>
          </p:cNvPr>
          <p:cNvSpPr/>
          <p:nvPr/>
        </p:nvSpPr>
        <p:spPr>
          <a:xfrm>
            <a:off x="3286622" y="5594018"/>
            <a:ext cx="240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Inlay Carry Mode (ICM)</a:t>
            </a:r>
            <a:endParaRPr lang="zh-CN" altLang="en-US" dirty="0">
              <a:latin typeface="Heelvetica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7CDC6D4-8D7F-475D-9C18-6E7D3486AB00}"/>
              </a:ext>
            </a:extLst>
          </p:cNvPr>
          <p:cNvGrpSpPr/>
          <p:nvPr/>
        </p:nvGrpSpPr>
        <p:grpSpPr>
          <a:xfrm>
            <a:off x="8369686" y="4701853"/>
            <a:ext cx="2419190" cy="428573"/>
            <a:chOff x="2253650" y="2827645"/>
            <a:chExt cx="3086410" cy="546773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1139792D-EDA0-4D22-BA85-E87D631A584F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76AF109-AA84-4A0A-A100-C28D60AF7A26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2AE957DE-D71B-4889-A3F7-0EF3874F300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486D7E2-2A7D-49C3-9C2C-C7C314074BC0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6975DCB1-24AC-4B3E-914A-271917C4DC6B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851B2D32-376E-42DB-9162-84677A52437E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974C6F0-24C2-467B-9C3B-F5F1988BAEAA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33CA4B5E-D1BF-4752-B0E2-02118CAF5917}"/>
                </a:ext>
              </a:extLst>
            </p:cNvPr>
            <p:cNvCxnSpPr>
              <a:cxnSpLocks/>
              <a:endCxn id="124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1E71CD8F-B152-45A9-8AF0-117984347E02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30CB4043-C2FD-42D0-AE86-17F90A72E8FB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181C83F6-6AB0-4987-89BC-1E3D87AAC29A}"/>
                </a:ext>
              </a:extLst>
            </p:cNvPr>
            <p:cNvCxnSpPr>
              <a:cxnSpLocks/>
              <a:stCxn id="132" idx="6"/>
              <a:endCxn id="129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68EE175-973F-4605-A7CC-0F333C7862E5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34C4CC8-B23A-4A19-99FC-195C3831461D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B1BA573-954A-455C-9759-D90A5FB8FBF7}"/>
                </a:ext>
              </a:extLst>
            </p:cNvPr>
            <p:cNvCxnSpPr>
              <a:cxnSpLocks/>
              <a:stCxn id="135" idx="6"/>
              <a:endCxn id="132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35DCF949-65CE-4B03-AF1C-D6412E43B51D}"/>
                </a:ext>
              </a:extLst>
            </p:cNvPr>
            <p:cNvCxnSpPr>
              <a:cxnSpLocks/>
              <a:stCxn id="129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0F8990B-D897-4414-BDEB-8A9DC59EA7AF}"/>
                </a:ext>
              </a:extLst>
            </p:cNvPr>
            <p:cNvSpPr/>
            <p:nvPr/>
          </p:nvSpPr>
          <p:spPr>
            <a:xfrm>
              <a:off x="3786821" y="2903225"/>
              <a:ext cx="438064" cy="47119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5D79BE75-900B-40BF-A681-EB17D2FA91F1}"/>
              </a:ext>
            </a:extLst>
          </p:cNvPr>
          <p:cNvSpPr/>
          <p:nvPr/>
        </p:nvSpPr>
        <p:spPr>
          <a:xfrm>
            <a:off x="7944380" y="5594018"/>
            <a:ext cx="31008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Counting State Machine (CSM)</a:t>
            </a:r>
          </a:p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We suppose every counter costs 4 bits</a:t>
            </a:r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.</a:t>
            </a:r>
            <a:endParaRPr lang="zh-CN" altLang="en-US" dirty="0">
              <a:latin typeface="Heelvetica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569A68D-0C48-4650-82AD-1B419D7BDDA4}"/>
              </a:ext>
            </a:extLst>
          </p:cNvPr>
          <p:cNvGrpSpPr/>
          <p:nvPr/>
        </p:nvGrpSpPr>
        <p:grpSpPr>
          <a:xfrm>
            <a:off x="8369686" y="3158043"/>
            <a:ext cx="2419190" cy="750421"/>
            <a:chOff x="2253650" y="2417032"/>
            <a:chExt cx="3086410" cy="957387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D1F5E5C0-0014-4532-9083-8ED93F6C1597}"/>
                </a:ext>
              </a:extLst>
            </p:cNvPr>
            <p:cNvSpPr/>
            <p:nvPr/>
          </p:nvSpPr>
          <p:spPr>
            <a:xfrm>
              <a:off x="4382481" y="2888681"/>
              <a:ext cx="371336" cy="371334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5FB5EDC-E676-4BCE-B86B-FD5A930E8802}"/>
                </a:ext>
              </a:extLst>
            </p:cNvPr>
            <p:cNvSpPr/>
            <p:nvPr/>
          </p:nvSpPr>
          <p:spPr>
            <a:xfrm>
              <a:off x="4289846" y="2827645"/>
              <a:ext cx="575113" cy="4711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14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C3E2894-D49A-4CF0-AB78-D078207F5A6D}"/>
                </a:ext>
              </a:extLst>
            </p:cNvPr>
            <p:cNvSpPr/>
            <p:nvPr/>
          </p:nvSpPr>
          <p:spPr>
            <a:xfrm>
              <a:off x="4885502" y="2898398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C095E50-639A-486F-BA3B-755F49F3F031}"/>
                </a:ext>
              </a:extLst>
            </p:cNvPr>
            <p:cNvSpPr/>
            <p:nvPr/>
          </p:nvSpPr>
          <p:spPr>
            <a:xfrm>
              <a:off x="4806144" y="2839699"/>
              <a:ext cx="533916" cy="47119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15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8087186A-A87A-48EA-8D9E-AA0BB3E515E8}"/>
                </a:ext>
              </a:extLst>
            </p:cNvPr>
            <p:cNvCxnSpPr>
              <a:cxnSpLocks/>
              <a:endCxn id="145" idx="2"/>
            </p:cNvCxnSpPr>
            <p:nvPr/>
          </p:nvCxnSpPr>
          <p:spPr>
            <a:xfrm>
              <a:off x="4755772" y="3084066"/>
              <a:ext cx="1297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FBB728B-49A6-4302-B7F6-91723ECA8B2F}"/>
                </a:ext>
              </a:extLst>
            </p:cNvPr>
            <p:cNvSpPr/>
            <p:nvPr/>
          </p:nvSpPr>
          <p:spPr>
            <a:xfrm>
              <a:off x="3259397" y="2888682"/>
              <a:ext cx="371336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662619E-6E79-449D-9FFB-F4F36D194650}"/>
                </a:ext>
              </a:extLst>
            </p:cNvPr>
            <p:cNvSpPr/>
            <p:nvPr/>
          </p:nvSpPr>
          <p:spPr>
            <a:xfrm>
              <a:off x="3253645" y="2849420"/>
              <a:ext cx="382847" cy="471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2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F55D827-6CDD-4854-8181-C90E299B9B8B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>
              <a:off x="4244450" y="3074349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9E1E1C36-5988-489E-961E-CE864FCCB036}"/>
                </a:ext>
              </a:extLst>
            </p:cNvPr>
            <p:cNvSpPr/>
            <p:nvPr/>
          </p:nvSpPr>
          <p:spPr>
            <a:xfrm>
              <a:off x="2758933" y="2888677"/>
              <a:ext cx="371337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0BF0C90-F4BF-421C-9E27-25D1E8B9BC40}"/>
                </a:ext>
              </a:extLst>
            </p:cNvPr>
            <p:cNvSpPr/>
            <p:nvPr/>
          </p:nvSpPr>
          <p:spPr>
            <a:xfrm>
              <a:off x="2753180" y="2849426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1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FB90F87-1BDE-4330-9E12-742164ED74FB}"/>
                </a:ext>
              </a:extLst>
            </p:cNvPr>
            <p:cNvCxnSpPr>
              <a:cxnSpLocks/>
              <a:stCxn id="151" idx="6"/>
              <a:endCxn id="148" idx="2"/>
            </p:cNvCxnSpPr>
            <p:nvPr/>
          </p:nvCxnSpPr>
          <p:spPr>
            <a:xfrm>
              <a:off x="3130269" y="3074349"/>
              <a:ext cx="1291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BBE6680C-5260-4971-8D2B-9D78ABABB3E9}"/>
                </a:ext>
              </a:extLst>
            </p:cNvPr>
            <p:cNvSpPr/>
            <p:nvPr/>
          </p:nvSpPr>
          <p:spPr>
            <a:xfrm>
              <a:off x="2259404" y="2888677"/>
              <a:ext cx="371335" cy="371335"/>
            </a:xfrm>
            <a:prstGeom prst="ellipse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Heelvetica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084F75E1-1F4C-4568-BAC7-7F595C0E327C}"/>
                </a:ext>
              </a:extLst>
            </p:cNvPr>
            <p:cNvSpPr/>
            <p:nvPr/>
          </p:nvSpPr>
          <p:spPr>
            <a:xfrm>
              <a:off x="2253650" y="2859148"/>
              <a:ext cx="382847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Times New Roman" panose="02020603050405020304" pitchFamily="18" charset="0"/>
                </a:rPr>
                <a:t>0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9E9805F0-11D9-4131-9122-89FD147F24D7}"/>
                </a:ext>
              </a:extLst>
            </p:cNvPr>
            <p:cNvCxnSpPr>
              <a:cxnSpLocks/>
              <a:stCxn id="154" idx="6"/>
              <a:endCxn id="151" idx="2"/>
            </p:cNvCxnSpPr>
            <p:nvPr/>
          </p:nvCxnSpPr>
          <p:spPr>
            <a:xfrm>
              <a:off x="2630740" y="3074349"/>
              <a:ext cx="1281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3E37723C-7CA5-4F2D-A2B7-8094BC281E1D}"/>
                </a:ext>
              </a:extLst>
            </p:cNvPr>
            <p:cNvCxnSpPr>
              <a:cxnSpLocks/>
              <a:stCxn id="148" idx="6"/>
            </p:cNvCxnSpPr>
            <p:nvPr/>
          </p:nvCxnSpPr>
          <p:spPr>
            <a:xfrm>
              <a:off x="3630733" y="3074350"/>
              <a:ext cx="1380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969BEE8E-CA5B-4B85-A04E-945FF8B5753C}"/>
                </a:ext>
              </a:extLst>
            </p:cNvPr>
            <p:cNvSpPr/>
            <p:nvPr/>
          </p:nvSpPr>
          <p:spPr>
            <a:xfrm>
              <a:off x="3786821" y="2903225"/>
              <a:ext cx="438064" cy="47119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…</a:t>
              </a:r>
              <a:endParaRPr lang="zh-CN" altLang="en-US" cap="none" spc="0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8690B9BD-82EF-4543-9F7A-2A898D72CDEB}"/>
                </a:ext>
              </a:extLst>
            </p:cNvPr>
            <p:cNvSpPr/>
            <p:nvPr/>
          </p:nvSpPr>
          <p:spPr>
            <a:xfrm>
              <a:off x="3056176" y="2417032"/>
              <a:ext cx="2003505" cy="483648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0076669E-62E8-4D49-833F-816A9DD134BB}"/>
              </a:ext>
            </a:extLst>
          </p:cNvPr>
          <p:cNvSpPr/>
          <p:nvPr/>
        </p:nvSpPr>
        <p:spPr>
          <a:xfrm>
            <a:off x="9004295" y="4377517"/>
            <a:ext cx="1570387" cy="379094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AE7DE8-1815-4C96-B687-9E81D60E9A79}"/>
              </a:ext>
            </a:extLst>
          </p:cNvPr>
          <p:cNvSpPr/>
          <p:nvPr/>
        </p:nvSpPr>
        <p:spPr>
          <a:xfrm>
            <a:off x="2991446" y="5303339"/>
            <a:ext cx="3914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e</a:t>
            </a:r>
            <a:endParaRPr lang="zh-CN" altLang="en-US" sz="3200" b="1" cap="none" spc="0" dirty="0">
              <a:ln w="0"/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73E43AB-E622-4FFC-B01C-E530BBDBD08C}"/>
              </a:ext>
            </a:extLst>
          </p:cNvPr>
          <p:cNvCxnSpPr>
            <a:cxnSpLocks/>
          </p:cNvCxnSpPr>
          <p:nvPr/>
        </p:nvCxnSpPr>
        <p:spPr>
          <a:xfrm flipV="1">
            <a:off x="3286622" y="5142297"/>
            <a:ext cx="164386" cy="344187"/>
          </a:xfrm>
          <a:prstGeom prst="straightConnector1">
            <a:avLst/>
          </a:prstGeom>
          <a:ln w="9525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754DE0B-8367-45FB-91CF-4DC8C665E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3647"/>
              </p:ext>
            </p:extLst>
          </p:nvPr>
        </p:nvGraphicFramePr>
        <p:xfrm>
          <a:off x="8369686" y="1841906"/>
          <a:ext cx="3128808" cy="1010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9867">
                  <a:extLst>
                    <a:ext uri="{9D8B030D-6E8A-4147-A177-3AD203B41FA5}">
                      <a16:colId xmlns:a16="http://schemas.microsoft.com/office/drawing/2014/main" val="977494253"/>
                    </a:ext>
                  </a:extLst>
                </a:gridCol>
                <a:gridCol w="2118941">
                  <a:extLst>
                    <a:ext uri="{9D8B030D-6E8A-4147-A177-3AD203B41FA5}">
                      <a16:colId xmlns:a16="http://schemas.microsoft.com/office/drawing/2014/main" val="189048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True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Estimated val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3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241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Heelvetica"/>
                        </a:rPr>
                        <a:t>3616=1+15+15×15+15×15×15</a:t>
                      </a:r>
                      <a:endParaRPr lang="zh-CN" altLang="en-US" sz="1800" dirty="0">
                        <a:latin typeface="He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34069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27B3A67-FA15-4F2C-B180-3D596DC35BCD}"/>
              </a:ext>
            </a:extLst>
          </p:cNvPr>
          <p:cNvSpPr/>
          <p:nvPr/>
        </p:nvSpPr>
        <p:spPr>
          <a:xfrm>
            <a:off x="3393143" y="479227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C450C4B-ACDD-46AF-9013-F58CCF14BD73}"/>
              </a:ext>
            </a:extLst>
          </p:cNvPr>
          <p:cNvSpPr/>
          <p:nvPr/>
        </p:nvSpPr>
        <p:spPr>
          <a:xfrm rot="20700000">
            <a:off x="86221" y="1769519"/>
            <a:ext cx="1494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Example 3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ABBD5F9-0536-49BF-984C-D605BA3CB18C}"/>
              </a:ext>
            </a:extLst>
          </p:cNvPr>
          <p:cNvSpPr/>
          <p:nvPr/>
        </p:nvSpPr>
        <p:spPr>
          <a:xfrm>
            <a:off x="3723654" y="427189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2E70DDB-FBF9-49F8-96D9-833EC3FFAEEA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4218438-EA8F-4BB4-B50D-3D3584091FC8}"/>
              </a:ext>
            </a:extLst>
          </p:cNvPr>
          <p:cNvGrpSpPr/>
          <p:nvPr/>
        </p:nvGrpSpPr>
        <p:grpSpPr>
          <a:xfrm>
            <a:off x="3496098" y="3562904"/>
            <a:ext cx="1308987" cy="799704"/>
            <a:chOff x="3664228" y="3576108"/>
            <a:chExt cx="1308987" cy="799704"/>
          </a:xfrm>
        </p:grpSpPr>
        <p:sp>
          <p:nvSpPr>
            <p:cNvPr id="14" name="爆炸形: 8 pt  13">
              <a:extLst>
                <a:ext uri="{FF2B5EF4-FFF2-40B4-BE49-F238E27FC236}">
                  <a16:creationId xmlns:a16="http://schemas.microsoft.com/office/drawing/2014/main" id="{90F4D1BA-468B-4FEE-B056-B36F5A810050}"/>
                </a:ext>
              </a:extLst>
            </p:cNvPr>
            <p:cNvSpPr/>
            <p:nvPr/>
          </p:nvSpPr>
          <p:spPr>
            <a:xfrm>
              <a:off x="3664228" y="3576108"/>
              <a:ext cx="1308987" cy="799704"/>
            </a:xfrm>
            <a:prstGeom prst="irregularSeal1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902388C-CF45-4E0E-9830-D09799B1B0DC}"/>
                </a:ext>
              </a:extLst>
            </p:cNvPr>
            <p:cNvSpPr/>
            <p:nvPr/>
          </p:nvSpPr>
          <p:spPr>
            <a:xfrm>
              <a:off x="3843716" y="3764790"/>
              <a:ext cx="912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Heelvetica"/>
                  <a:ea typeface="黑体" panose="02010609060101010101" pitchFamily="49" charset="-122"/>
                  <a:cs typeface="Helvetica" panose="020B0604020202020204" pitchFamily="34" charset="0"/>
                </a:rPr>
                <a:t>Collide!</a:t>
              </a:r>
              <a:endParaRPr lang="zh-CN" altLang="en-US" dirty="0">
                <a:solidFill>
                  <a:schemeClr val="bg1"/>
                </a:solidFill>
                <a:latin typeface="Heelvetica"/>
              </a:endParaRPr>
            </a:p>
          </p:txBody>
        </p:sp>
      </p:grpSp>
      <p:pic>
        <p:nvPicPr>
          <p:cNvPr id="113" name="图形 112" descr="光标">
            <a:extLst>
              <a:ext uri="{FF2B5EF4-FFF2-40B4-BE49-F238E27FC236}">
                <a16:creationId xmlns:a16="http://schemas.microsoft.com/office/drawing/2014/main" id="{6C868170-BC39-431B-9230-2298C9BC1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6587" y="3990963"/>
            <a:ext cx="564775" cy="564775"/>
          </a:xfrm>
          <a:prstGeom prst="rect">
            <a:avLst/>
          </a:prstGeom>
        </p:spPr>
      </p:pic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1068C90E-7CA1-4E7D-8EA8-F015346A43A4}"/>
              </a:ext>
            </a:extLst>
          </p:cNvPr>
          <p:cNvGrpSpPr/>
          <p:nvPr/>
        </p:nvGrpSpPr>
        <p:grpSpPr>
          <a:xfrm>
            <a:off x="7497352" y="2919499"/>
            <a:ext cx="902161" cy="1832851"/>
            <a:chOff x="7497352" y="2919499"/>
            <a:chExt cx="902161" cy="1832851"/>
          </a:xfrm>
        </p:grpSpPr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C4F349CE-D083-4D65-8141-1066C7BD4D7A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3307080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455C4CC-1686-4355-8178-285506180ED2}"/>
                </a:ext>
              </a:extLst>
            </p:cNvPr>
            <p:cNvSpPr/>
            <p:nvPr/>
          </p:nvSpPr>
          <p:spPr>
            <a:xfrm>
              <a:off x="7497352" y="2919499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B178D52C-ED38-495A-896F-CB00BD1347CA}"/>
                </a:ext>
              </a:extLst>
            </p:cNvPr>
            <p:cNvCxnSpPr>
              <a:cxnSpLocks/>
            </p:cNvCxnSpPr>
            <p:nvPr/>
          </p:nvCxnSpPr>
          <p:spPr>
            <a:xfrm>
              <a:off x="8026400" y="4512647"/>
              <a:ext cx="373113" cy="239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56F25A8-6A01-4B4A-9A10-8EC6342DB55F}"/>
                </a:ext>
              </a:extLst>
            </p:cNvPr>
            <p:cNvSpPr/>
            <p:nvPr/>
          </p:nvSpPr>
          <p:spPr>
            <a:xfrm>
              <a:off x="7497352" y="4125066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Heelvetica"/>
                  <a:cs typeface="Times New Roman" panose="02020603050405020304" pitchFamily="18" charset="0"/>
                </a:rPr>
                <a:t>begin</a:t>
              </a:r>
              <a:endParaRPr lang="zh-CN" altLang="en-US" dirty="0">
                <a:ln w="0"/>
                <a:latin typeface="Heelvetica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CDDB3863-D227-4F41-B0FE-862BB79BD639}"/>
              </a:ext>
            </a:extLst>
          </p:cNvPr>
          <p:cNvSpPr/>
          <p:nvPr/>
        </p:nvSpPr>
        <p:spPr>
          <a:xfrm>
            <a:off x="4863092" y="4188276"/>
            <a:ext cx="3296910" cy="1012742"/>
          </a:xfrm>
          <a:prstGeom prst="rect">
            <a:avLst/>
          </a:prstGeom>
          <a:solidFill>
            <a:srgbClr val="FFFF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In paper, we provide some tricks, even though time consuming, to avoid high level collision. </a:t>
            </a:r>
            <a:endParaRPr lang="zh-CN" altLang="en-US" baseline="-25000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C2C1A9F-7621-41C5-B413-D5A0BF201EE8}"/>
              </a:ext>
            </a:extLst>
          </p:cNvPr>
          <p:cNvSpPr/>
          <p:nvPr/>
        </p:nvSpPr>
        <p:spPr>
          <a:xfrm>
            <a:off x="6797553" y="2919499"/>
            <a:ext cx="309051" cy="325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0</a:t>
            </a:r>
            <a:endParaRPr lang="zh-CN" altLang="en-US" dirty="0">
              <a:ln w="0"/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37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矩形 199">
            <a:extLst>
              <a:ext uri="{FF2B5EF4-FFF2-40B4-BE49-F238E27FC236}">
                <a16:creationId xmlns:a16="http://schemas.microsoft.com/office/drawing/2014/main" id="{67288A7C-2020-4359-B46D-51501E3B6D23}"/>
              </a:ext>
            </a:extLst>
          </p:cNvPr>
          <p:cNvSpPr/>
          <p:nvPr/>
        </p:nvSpPr>
        <p:spPr>
          <a:xfrm>
            <a:off x="3259057" y="4133987"/>
            <a:ext cx="1622225" cy="477866"/>
          </a:xfrm>
          <a:prstGeom prst="rect">
            <a:avLst/>
          </a:prstGeom>
          <a:solidFill>
            <a:srgbClr val="FFFF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Heelvetica"/>
              </a:rPr>
              <a:t>: item 1</a:t>
            </a:r>
            <a:endParaRPr lang="zh-CN" altLang="en-US" dirty="0">
              <a:solidFill>
                <a:schemeClr val="tx1"/>
              </a:solidFill>
              <a:latin typeface="Heelvetica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43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41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#2: Prophet Queue (PQueue)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B26F30E-F526-4FF1-BFAC-64E6344DA04B}"/>
              </a:ext>
            </a:extLst>
          </p:cNvPr>
          <p:cNvSpPr/>
          <p:nvPr/>
        </p:nvSpPr>
        <p:spPr>
          <a:xfrm>
            <a:off x="2549263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0688E819-34B8-4E8A-9745-BA6BBDF8CE9E}"/>
              </a:ext>
            </a:extLst>
          </p:cNvPr>
          <p:cNvSpPr/>
          <p:nvPr/>
        </p:nvSpPr>
        <p:spPr>
          <a:xfrm>
            <a:off x="1921734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14EC8779-1AFE-49AA-A466-7D838D0A0C6D}"/>
              </a:ext>
            </a:extLst>
          </p:cNvPr>
          <p:cNvSpPr/>
          <p:nvPr/>
        </p:nvSpPr>
        <p:spPr>
          <a:xfrm>
            <a:off x="1294205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baseline="-25000" dirty="0">
              <a:solidFill>
                <a:schemeClr val="accent6">
                  <a:lumMod val="75000"/>
                </a:schemeClr>
              </a:solidFill>
              <a:latin typeface="Heelvetica"/>
              <a:cs typeface="Arial" panose="020B0604020202020204" pitchFamily="34" charset="0"/>
            </a:endParaRPr>
          </a:p>
        </p:txBody>
      </p:sp>
      <p:pic>
        <p:nvPicPr>
          <p:cNvPr id="199" name="图形 198" descr="光标">
            <a:extLst>
              <a:ext uri="{FF2B5EF4-FFF2-40B4-BE49-F238E27FC236}">
                <a16:creationId xmlns:a16="http://schemas.microsoft.com/office/drawing/2014/main" id="{BE3CEB5B-EEAA-429A-A594-B3F734B47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2552" y="3936674"/>
            <a:ext cx="564775" cy="564775"/>
          </a:xfrm>
          <a:prstGeom prst="rect">
            <a:avLst/>
          </a:prstGeom>
        </p:spPr>
      </p:pic>
      <p:sp>
        <p:nvSpPr>
          <p:cNvPr id="201" name="矩形 200">
            <a:extLst>
              <a:ext uri="{FF2B5EF4-FFF2-40B4-BE49-F238E27FC236}">
                <a16:creationId xmlns:a16="http://schemas.microsoft.com/office/drawing/2014/main" id="{5955281F-AC6A-4EFD-BB36-0D841CF35A7E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Prefetch technique to shorten critical path.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39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44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41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#2: Prophet Queue (PQueue)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B26F30E-F526-4FF1-BFAC-64E6344DA04B}"/>
              </a:ext>
            </a:extLst>
          </p:cNvPr>
          <p:cNvSpPr/>
          <p:nvPr/>
        </p:nvSpPr>
        <p:spPr>
          <a:xfrm>
            <a:off x="2549263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8" name="箭头: 右 177">
            <a:extLst>
              <a:ext uri="{FF2B5EF4-FFF2-40B4-BE49-F238E27FC236}">
                <a16:creationId xmlns:a16="http://schemas.microsoft.com/office/drawing/2014/main" id="{FFCA993A-AEF4-44B2-8A16-EF520A9B64B1}"/>
              </a:ext>
            </a:extLst>
          </p:cNvPr>
          <p:cNvSpPr/>
          <p:nvPr/>
        </p:nvSpPr>
        <p:spPr>
          <a:xfrm>
            <a:off x="3121879" y="3819948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3604294-06BF-4AB3-9D59-BA10CBF99F03}"/>
              </a:ext>
            </a:extLst>
          </p:cNvPr>
          <p:cNvSpPr/>
          <p:nvPr/>
        </p:nvSpPr>
        <p:spPr>
          <a:xfrm>
            <a:off x="3878497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68CB636-49C3-4FB3-909F-B30A5444B9A3}"/>
              </a:ext>
            </a:extLst>
          </p:cNvPr>
          <p:cNvSpPr/>
          <p:nvPr/>
        </p:nvSpPr>
        <p:spPr>
          <a:xfrm>
            <a:off x="3091599" y="3525006"/>
            <a:ext cx="65113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Hash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02ECB3-0D4F-42B8-90F8-C60F2D5FED9B}"/>
              </a:ext>
            </a:extLst>
          </p:cNvPr>
          <p:cNvSpPr/>
          <p:nvPr/>
        </p:nvSpPr>
        <p:spPr>
          <a:xfrm>
            <a:off x="1921734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BA4523A-C0C0-49EF-BA9E-BE78CA367083}"/>
              </a:ext>
            </a:extLst>
          </p:cNvPr>
          <p:cNvSpPr/>
          <p:nvPr/>
        </p:nvSpPr>
        <p:spPr>
          <a:xfrm>
            <a:off x="1294205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baseline="-25000" dirty="0">
              <a:solidFill>
                <a:schemeClr val="accent6">
                  <a:lumMod val="75000"/>
                </a:schemeClr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1E52EF4-5AE7-4397-8150-2F06D65B1128}"/>
              </a:ext>
            </a:extLst>
          </p:cNvPr>
          <p:cNvSpPr/>
          <p:nvPr/>
        </p:nvSpPr>
        <p:spPr>
          <a:xfrm>
            <a:off x="4585833" y="4133987"/>
            <a:ext cx="1622225" cy="693508"/>
          </a:xfrm>
          <a:prstGeom prst="rect">
            <a:avLst/>
          </a:prstGeom>
          <a:solidFill>
            <a:srgbClr val="FFFF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Heelvetica"/>
              </a:rPr>
              <a:t>: item 1</a:t>
            </a:r>
          </a:p>
          <a:p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Heelvetica"/>
              </a:rPr>
              <a:t>: address 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pic>
        <p:nvPicPr>
          <p:cNvPr id="54" name="图形 53" descr="光标">
            <a:extLst>
              <a:ext uri="{FF2B5EF4-FFF2-40B4-BE49-F238E27FC236}">
                <a16:creationId xmlns:a16="http://schemas.microsoft.com/office/drawing/2014/main" id="{4353045A-132A-4FC1-B127-2A09713A3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9328" y="3936674"/>
            <a:ext cx="564775" cy="564775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2F19CC83-5F89-4589-B8C3-98E4E21FA927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Prefetch technique to shorten critical path.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81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45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41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#2: Prophet Queue (PQueue)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B26F30E-F526-4FF1-BFAC-64E6344DA04B}"/>
              </a:ext>
            </a:extLst>
          </p:cNvPr>
          <p:cNvSpPr/>
          <p:nvPr/>
        </p:nvSpPr>
        <p:spPr>
          <a:xfrm>
            <a:off x="2549263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8" name="箭头: 右 177">
            <a:extLst>
              <a:ext uri="{FF2B5EF4-FFF2-40B4-BE49-F238E27FC236}">
                <a16:creationId xmlns:a16="http://schemas.microsoft.com/office/drawing/2014/main" id="{FFCA993A-AEF4-44B2-8A16-EF520A9B64B1}"/>
              </a:ext>
            </a:extLst>
          </p:cNvPr>
          <p:cNvSpPr/>
          <p:nvPr/>
        </p:nvSpPr>
        <p:spPr>
          <a:xfrm>
            <a:off x="3121879" y="3819948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3604294-06BF-4AB3-9D59-BA10CBF99F03}"/>
              </a:ext>
            </a:extLst>
          </p:cNvPr>
          <p:cNvSpPr/>
          <p:nvPr/>
        </p:nvSpPr>
        <p:spPr>
          <a:xfrm>
            <a:off x="3878497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68CB636-49C3-4FB3-909F-B30A5444B9A3}"/>
              </a:ext>
            </a:extLst>
          </p:cNvPr>
          <p:cNvSpPr/>
          <p:nvPr/>
        </p:nvSpPr>
        <p:spPr>
          <a:xfrm>
            <a:off x="3091599" y="3525006"/>
            <a:ext cx="65113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Hash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3" name="箭头: 右 182">
            <a:extLst>
              <a:ext uri="{FF2B5EF4-FFF2-40B4-BE49-F238E27FC236}">
                <a16:creationId xmlns:a16="http://schemas.microsoft.com/office/drawing/2014/main" id="{341C3941-572A-4E8C-850A-324B0D2EB9E8}"/>
              </a:ext>
            </a:extLst>
          </p:cNvPr>
          <p:cNvSpPr/>
          <p:nvPr/>
        </p:nvSpPr>
        <p:spPr>
          <a:xfrm rot="18900000">
            <a:off x="4258348" y="3319072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85D608-AF7E-40F7-BFF1-87A8BF457294}"/>
              </a:ext>
            </a:extLst>
          </p:cNvPr>
          <p:cNvSpPr/>
          <p:nvPr/>
        </p:nvSpPr>
        <p:spPr>
          <a:xfrm>
            <a:off x="3094930" y="3082233"/>
            <a:ext cx="140333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Take Address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0B2C302-C15C-4E71-A77D-D76E6F12862B}"/>
              </a:ext>
            </a:extLst>
          </p:cNvPr>
          <p:cNvSpPr/>
          <p:nvPr/>
        </p:nvSpPr>
        <p:spPr>
          <a:xfrm>
            <a:off x="4949068" y="2547591"/>
            <a:ext cx="801614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Mem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BDD2C05-B714-4B41-8E15-3F44F63B9542}"/>
              </a:ext>
            </a:extLst>
          </p:cNvPr>
          <p:cNvSpPr/>
          <p:nvPr/>
        </p:nvSpPr>
        <p:spPr>
          <a:xfrm>
            <a:off x="1921734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8667ACE-0A8B-4544-81B8-57E412BEB7A3}"/>
              </a:ext>
            </a:extLst>
          </p:cNvPr>
          <p:cNvSpPr/>
          <p:nvPr/>
        </p:nvSpPr>
        <p:spPr>
          <a:xfrm>
            <a:off x="1294205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baseline="-25000" dirty="0">
              <a:solidFill>
                <a:schemeClr val="accent6">
                  <a:lumMod val="75000"/>
                </a:schemeClr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1B2061F-A371-4451-898A-E957355984FF}"/>
              </a:ext>
            </a:extLst>
          </p:cNvPr>
          <p:cNvSpPr/>
          <p:nvPr/>
        </p:nvSpPr>
        <p:spPr>
          <a:xfrm>
            <a:off x="4585833" y="4133987"/>
            <a:ext cx="1622225" cy="693508"/>
          </a:xfrm>
          <a:prstGeom prst="rect">
            <a:avLst/>
          </a:prstGeom>
          <a:solidFill>
            <a:srgbClr val="FFFF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Heelvetica"/>
              </a:rPr>
              <a:t>: item 1</a:t>
            </a:r>
          </a:p>
          <a:p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Heelvetica"/>
              </a:rPr>
              <a:t>: address 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pic>
        <p:nvPicPr>
          <p:cNvPr id="54" name="图形 53" descr="光标">
            <a:extLst>
              <a:ext uri="{FF2B5EF4-FFF2-40B4-BE49-F238E27FC236}">
                <a16:creationId xmlns:a16="http://schemas.microsoft.com/office/drawing/2014/main" id="{17D6B9E4-D697-45CE-B922-E8EF23F5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9328" y="3936674"/>
            <a:ext cx="564775" cy="564775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65076239-23A4-42CB-98F4-9BC471DF61B8}"/>
              </a:ext>
            </a:extLst>
          </p:cNvPr>
          <p:cNvSpPr/>
          <p:nvPr/>
        </p:nvSpPr>
        <p:spPr>
          <a:xfrm>
            <a:off x="4796771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Benchmark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437DCE4-3DE0-4495-AB76-5CBA5A6A7FF4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Prefetch technique to shorten critical path.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29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46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41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#2: Prophet Queue (PQueue)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3A57558-8ABB-49B6-A78F-B1559F4E9FCD}"/>
              </a:ext>
            </a:extLst>
          </p:cNvPr>
          <p:cNvSpPr/>
          <p:nvPr/>
        </p:nvSpPr>
        <p:spPr>
          <a:xfrm>
            <a:off x="6682866" y="2547591"/>
            <a:ext cx="801615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Cache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68" name="箭头: 右 167">
            <a:extLst>
              <a:ext uri="{FF2B5EF4-FFF2-40B4-BE49-F238E27FC236}">
                <a16:creationId xmlns:a16="http://schemas.microsoft.com/office/drawing/2014/main" id="{10E3D5B9-5A54-41D0-9726-AE4DF105AF9A}"/>
              </a:ext>
            </a:extLst>
          </p:cNvPr>
          <p:cNvSpPr/>
          <p:nvPr/>
        </p:nvSpPr>
        <p:spPr>
          <a:xfrm>
            <a:off x="5910968" y="2707415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B26F30E-F526-4FF1-BFAC-64E6344DA04B}"/>
              </a:ext>
            </a:extLst>
          </p:cNvPr>
          <p:cNvSpPr/>
          <p:nvPr/>
        </p:nvSpPr>
        <p:spPr>
          <a:xfrm>
            <a:off x="2549263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8" name="箭头: 右 177">
            <a:extLst>
              <a:ext uri="{FF2B5EF4-FFF2-40B4-BE49-F238E27FC236}">
                <a16:creationId xmlns:a16="http://schemas.microsoft.com/office/drawing/2014/main" id="{FFCA993A-AEF4-44B2-8A16-EF520A9B64B1}"/>
              </a:ext>
            </a:extLst>
          </p:cNvPr>
          <p:cNvSpPr/>
          <p:nvPr/>
        </p:nvSpPr>
        <p:spPr>
          <a:xfrm>
            <a:off x="3121879" y="3819948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3604294-06BF-4AB3-9D59-BA10CBF99F03}"/>
              </a:ext>
            </a:extLst>
          </p:cNvPr>
          <p:cNvSpPr/>
          <p:nvPr/>
        </p:nvSpPr>
        <p:spPr>
          <a:xfrm>
            <a:off x="3878497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68CB636-49C3-4FB3-909F-B30A5444B9A3}"/>
              </a:ext>
            </a:extLst>
          </p:cNvPr>
          <p:cNvSpPr/>
          <p:nvPr/>
        </p:nvSpPr>
        <p:spPr>
          <a:xfrm>
            <a:off x="3091599" y="3525006"/>
            <a:ext cx="65113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Hash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3" name="箭头: 右 182">
            <a:extLst>
              <a:ext uri="{FF2B5EF4-FFF2-40B4-BE49-F238E27FC236}">
                <a16:creationId xmlns:a16="http://schemas.microsoft.com/office/drawing/2014/main" id="{341C3941-572A-4E8C-850A-324B0D2EB9E8}"/>
              </a:ext>
            </a:extLst>
          </p:cNvPr>
          <p:cNvSpPr/>
          <p:nvPr/>
        </p:nvSpPr>
        <p:spPr>
          <a:xfrm rot="18900000">
            <a:off x="4258348" y="3319072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85D608-AF7E-40F7-BFF1-87A8BF457294}"/>
              </a:ext>
            </a:extLst>
          </p:cNvPr>
          <p:cNvSpPr/>
          <p:nvPr/>
        </p:nvSpPr>
        <p:spPr>
          <a:xfrm>
            <a:off x="3094930" y="3082233"/>
            <a:ext cx="140333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Take Address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0B2C302-C15C-4E71-A77D-D76E6F12862B}"/>
              </a:ext>
            </a:extLst>
          </p:cNvPr>
          <p:cNvSpPr/>
          <p:nvPr/>
        </p:nvSpPr>
        <p:spPr>
          <a:xfrm>
            <a:off x="4949068" y="2547591"/>
            <a:ext cx="801614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Mem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1EE3D109-E00B-4179-BB52-EAF1BCCF2F68}"/>
              </a:ext>
            </a:extLst>
          </p:cNvPr>
          <p:cNvSpPr/>
          <p:nvPr/>
        </p:nvSpPr>
        <p:spPr>
          <a:xfrm>
            <a:off x="5886423" y="2294509"/>
            <a:ext cx="69499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Fetch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C346254-2A97-4417-8876-3C1B9C7BECA5}"/>
              </a:ext>
            </a:extLst>
          </p:cNvPr>
          <p:cNvSpPr/>
          <p:nvPr/>
        </p:nvSpPr>
        <p:spPr>
          <a:xfrm>
            <a:off x="6013535" y="2865366"/>
            <a:ext cx="360996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c</a:t>
            </a:r>
            <a:r>
              <a:rPr lang="en-US" altLang="zh-CN" baseline="-25000" dirty="0">
                <a:ln w="0"/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cap="none" spc="0" baseline="-25000" dirty="0">
              <a:ln w="0"/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DD0DC5-5954-4B99-BA3E-1ED301E38C83}"/>
              </a:ext>
            </a:extLst>
          </p:cNvPr>
          <p:cNvSpPr/>
          <p:nvPr/>
        </p:nvSpPr>
        <p:spPr>
          <a:xfrm>
            <a:off x="1921734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227B71B-5AAD-4983-BC51-BBFB29177923}"/>
              </a:ext>
            </a:extLst>
          </p:cNvPr>
          <p:cNvSpPr/>
          <p:nvPr/>
        </p:nvSpPr>
        <p:spPr>
          <a:xfrm>
            <a:off x="1294205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baseline="-25000" dirty="0">
              <a:solidFill>
                <a:schemeClr val="accent6">
                  <a:lumMod val="75000"/>
                </a:schemeClr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3C9E11-8625-49BC-AFBB-3D778BD85D7A}"/>
              </a:ext>
            </a:extLst>
          </p:cNvPr>
          <p:cNvSpPr/>
          <p:nvPr/>
        </p:nvSpPr>
        <p:spPr>
          <a:xfrm>
            <a:off x="6707991" y="3252742"/>
            <a:ext cx="1799515" cy="1090657"/>
          </a:xfrm>
          <a:prstGeom prst="rect">
            <a:avLst/>
          </a:prstGeom>
          <a:solidFill>
            <a:srgbClr val="FFFF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Heelvetica"/>
              </a:rPr>
              <a:t>: item 1</a:t>
            </a:r>
          </a:p>
          <a:p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Heelvetica"/>
              </a:rPr>
              <a:t>: address 1</a:t>
            </a:r>
          </a:p>
          <a:p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Heelvetica"/>
              </a:rPr>
              <a:t>: counter of </a:t>
            </a:r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pic>
        <p:nvPicPr>
          <p:cNvPr id="28" name="图形 27" descr="光标">
            <a:extLst>
              <a:ext uri="{FF2B5EF4-FFF2-40B4-BE49-F238E27FC236}">
                <a16:creationId xmlns:a16="http://schemas.microsoft.com/office/drawing/2014/main" id="{798DD9A6-01F2-4609-B582-07C9F1387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1486" y="3055430"/>
            <a:ext cx="564775" cy="56477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11B5D38B-D7D5-4CF7-BCAB-2E95BC993DEB}"/>
              </a:ext>
            </a:extLst>
          </p:cNvPr>
          <p:cNvSpPr/>
          <p:nvPr/>
        </p:nvSpPr>
        <p:spPr>
          <a:xfrm>
            <a:off x="4796771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Benchmark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0971C82-5326-4CD0-B655-29F9283721B4}"/>
              </a:ext>
            </a:extLst>
          </p:cNvPr>
          <p:cNvSpPr/>
          <p:nvPr/>
        </p:nvSpPr>
        <p:spPr>
          <a:xfrm>
            <a:off x="8054849" y="5580571"/>
            <a:ext cx="3527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 this slides, Mem &amp; Cache are simplified statements that help comprehend.</a:t>
            </a:r>
            <a:endParaRPr lang="zh-CN" altLang="en-US" sz="1400" b="1" i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A69147D-D4AD-42AD-96F2-064C1B820227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Prefetch technique to shorten critical path.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02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47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41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#2: Prophet Queue (PQueue)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3A57558-8ABB-49B6-A78F-B1559F4E9FCD}"/>
              </a:ext>
            </a:extLst>
          </p:cNvPr>
          <p:cNvSpPr/>
          <p:nvPr/>
        </p:nvSpPr>
        <p:spPr>
          <a:xfrm>
            <a:off x="6682866" y="2547591"/>
            <a:ext cx="801615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Cache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68" name="箭头: 右 167">
            <a:extLst>
              <a:ext uri="{FF2B5EF4-FFF2-40B4-BE49-F238E27FC236}">
                <a16:creationId xmlns:a16="http://schemas.microsoft.com/office/drawing/2014/main" id="{10E3D5B9-5A54-41D0-9726-AE4DF105AF9A}"/>
              </a:ext>
            </a:extLst>
          </p:cNvPr>
          <p:cNvSpPr/>
          <p:nvPr/>
        </p:nvSpPr>
        <p:spPr>
          <a:xfrm>
            <a:off x="5910968" y="2707415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69" name="箭头: 右 168">
            <a:extLst>
              <a:ext uri="{FF2B5EF4-FFF2-40B4-BE49-F238E27FC236}">
                <a16:creationId xmlns:a16="http://schemas.microsoft.com/office/drawing/2014/main" id="{2CA6A221-FEEB-474D-A69E-BC9F33216EF2}"/>
              </a:ext>
            </a:extLst>
          </p:cNvPr>
          <p:cNvSpPr/>
          <p:nvPr/>
        </p:nvSpPr>
        <p:spPr>
          <a:xfrm rot="2700000">
            <a:off x="7385291" y="3382891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B26F30E-F526-4FF1-BFAC-64E6344DA04B}"/>
              </a:ext>
            </a:extLst>
          </p:cNvPr>
          <p:cNvSpPr/>
          <p:nvPr/>
        </p:nvSpPr>
        <p:spPr>
          <a:xfrm>
            <a:off x="2549263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63F2B1E-1E3C-46DF-91E6-63F7A3194C87}"/>
              </a:ext>
            </a:extLst>
          </p:cNvPr>
          <p:cNvSpPr/>
          <p:nvPr/>
        </p:nvSpPr>
        <p:spPr>
          <a:xfrm>
            <a:off x="7942047" y="3700982"/>
            <a:ext cx="110338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Update c</a:t>
            </a:r>
            <a:r>
              <a:rPr lang="en-US" altLang="zh-CN" baseline="-25000" dirty="0">
                <a:ln w="0"/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ln w="0"/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8" name="箭头: 右 177">
            <a:extLst>
              <a:ext uri="{FF2B5EF4-FFF2-40B4-BE49-F238E27FC236}">
                <a16:creationId xmlns:a16="http://schemas.microsoft.com/office/drawing/2014/main" id="{FFCA993A-AEF4-44B2-8A16-EF520A9B64B1}"/>
              </a:ext>
            </a:extLst>
          </p:cNvPr>
          <p:cNvSpPr/>
          <p:nvPr/>
        </p:nvSpPr>
        <p:spPr>
          <a:xfrm>
            <a:off x="3121879" y="3819948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3604294-06BF-4AB3-9D59-BA10CBF99F03}"/>
              </a:ext>
            </a:extLst>
          </p:cNvPr>
          <p:cNvSpPr/>
          <p:nvPr/>
        </p:nvSpPr>
        <p:spPr>
          <a:xfrm>
            <a:off x="3878497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68CB636-49C3-4FB3-909F-B30A5444B9A3}"/>
              </a:ext>
            </a:extLst>
          </p:cNvPr>
          <p:cNvSpPr/>
          <p:nvPr/>
        </p:nvSpPr>
        <p:spPr>
          <a:xfrm>
            <a:off x="3091599" y="3525006"/>
            <a:ext cx="65113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Hash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3" name="箭头: 右 182">
            <a:extLst>
              <a:ext uri="{FF2B5EF4-FFF2-40B4-BE49-F238E27FC236}">
                <a16:creationId xmlns:a16="http://schemas.microsoft.com/office/drawing/2014/main" id="{341C3941-572A-4E8C-850A-324B0D2EB9E8}"/>
              </a:ext>
            </a:extLst>
          </p:cNvPr>
          <p:cNvSpPr/>
          <p:nvPr/>
        </p:nvSpPr>
        <p:spPr>
          <a:xfrm rot="18900000">
            <a:off x="4258348" y="3319072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85D608-AF7E-40F7-BFF1-87A8BF457294}"/>
              </a:ext>
            </a:extLst>
          </p:cNvPr>
          <p:cNvSpPr/>
          <p:nvPr/>
        </p:nvSpPr>
        <p:spPr>
          <a:xfrm>
            <a:off x="3094930" y="3082233"/>
            <a:ext cx="140333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Take Address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0B2C302-C15C-4E71-A77D-D76E6F12862B}"/>
              </a:ext>
            </a:extLst>
          </p:cNvPr>
          <p:cNvSpPr/>
          <p:nvPr/>
        </p:nvSpPr>
        <p:spPr>
          <a:xfrm>
            <a:off x="4949068" y="2547591"/>
            <a:ext cx="801614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Mem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1EE3D109-E00B-4179-BB52-EAF1BCCF2F68}"/>
              </a:ext>
            </a:extLst>
          </p:cNvPr>
          <p:cNvSpPr/>
          <p:nvPr/>
        </p:nvSpPr>
        <p:spPr>
          <a:xfrm>
            <a:off x="5886423" y="2294509"/>
            <a:ext cx="69499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Fetch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FCDD7366-B7BB-4E0B-BD3B-88169337885B}"/>
              </a:ext>
            </a:extLst>
          </p:cNvPr>
          <p:cNvSpPr/>
          <p:nvPr/>
        </p:nvSpPr>
        <p:spPr>
          <a:xfrm>
            <a:off x="7742409" y="3041273"/>
            <a:ext cx="360996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c</a:t>
            </a:r>
            <a:r>
              <a:rPr lang="en-US" altLang="zh-CN" baseline="-25000" dirty="0">
                <a:ln w="0"/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cap="none" spc="0" baseline="-25000" dirty="0">
              <a:ln w="0"/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5A0ED4-25EB-48D8-85C0-E42AB06900B5}"/>
              </a:ext>
            </a:extLst>
          </p:cNvPr>
          <p:cNvSpPr/>
          <p:nvPr/>
        </p:nvSpPr>
        <p:spPr>
          <a:xfrm>
            <a:off x="1921734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E181CD-E670-4716-B65D-935306597003}"/>
              </a:ext>
            </a:extLst>
          </p:cNvPr>
          <p:cNvSpPr/>
          <p:nvPr/>
        </p:nvSpPr>
        <p:spPr>
          <a:xfrm>
            <a:off x="1294205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baseline="-25000" dirty="0">
              <a:solidFill>
                <a:schemeClr val="accent6">
                  <a:lumMod val="75000"/>
                </a:schemeClr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3ABD9DD-A549-41C1-8F03-4CDE0B8F9D90}"/>
              </a:ext>
            </a:extLst>
          </p:cNvPr>
          <p:cNvSpPr/>
          <p:nvPr/>
        </p:nvSpPr>
        <p:spPr>
          <a:xfrm>
            <a:off x="2597673" y="4256618"/>
            <a:ext cx="1900591" cy="750223"/>
          </a:xfrm>
          <a:prstGeom prst="rect">
            <a:avLst/>
          </a:prstGeom>
          <a:solidFill>
            <a:srgbClr val="FFFF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, e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3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have to wait until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is updated.</a:t>
            </a:r>
            <a:endParaRPr lang="zh-CN" altLang="en-US" baseline="-25000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pic>
        <p:nvPicPr>
          <p:cNvPr id="27" name="图形 26" descr="光标">
            <a:extLst>
              <a:ext uri="{FF2B5EF4-FFF2-40B4-BE49-F238E27FC236}">
                <a16:creationId xmlns:a16="http://schemas.microsoft.com/office/drawing/2014/main" id="{D4C6356B-BFBE-41F4-B771-3B785906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1168" y="4059306"/>
            <a:ext cx="564775" cy="56477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3D44C868-BDD6-47B4-B666-5A473E7EBC6B}"/>
              </a:ext>
            </a:extLst>
          </p:cNvPr>
          <p:cNvSpPr/>
          <p:nvPr/>
        </p:nvSpPr>
        <p:spPr>
          <a:xfrm>
            <a:off x="4796771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Benchmark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145341-E34F-413F-866B-BF648BD6B137}"/>
              </a:ext>
            </a:extLst>
          </p:cNvPr>
          <p:cNvSpPr/>
          <p:nvPr/>
        </p:nvSpPr>
        <p:spPr>
          <a:xfrm>
            <a:off x="8054849" y="5580571"/>
            <a:ext cx="3527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 this slides, Mem &amp; Cache are simplified statements that help comprehend.</a:t>
            </a:r>
            <a:endParaRPr lang="zh-CN" altLang="en-US" sz="1400" b="1" i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58A292-8EAE-4FF0-96BD-10CE9FCD54F9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Prefetch technique to shorten critical path.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96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48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41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#2: Prophet Queue (PQueue)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3A57558-8ABB-49B6-A78F-B1559F4E9FCD}"/>
              </a:ext>
            </a:extLst>
          </p:cNvPr>
          <p:cNvSpPr/>
          <p:nvPr/>
        </p:nvSpPr>
        <p:spPr>
          <a:xfrm>
            <a:off x="6682866" y="2547591"/>
            <a:ext cx="801615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Cache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68" name="箭头: 右 167">
            <a:extLst>
              <a:ext uri="{FF2B5EF4-FFF2-40B4-BE49-F238E27FC236}">
                <a16:creationId xmlns:a16="http://schemas.microsoft.com/office/drawing/2014/main" id="{10E3D5B9-5A54-41D0-9726-AE4DF105AF9A}"/>
              </a:ext>
            </a:extLst>
          </p:cNvPr>
          <p:cNvSpPr/>
          <p:nvPr/>
        </p:nvSpPr>
        <p:spPr>
          <a:xfrm>
            <a:off x="5910968" y="2707415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B26F30E-F526-4FF1-BFAC-64E6344DA04B}"/>
              </a:ext>
            </a:extLst>
          </p:cNvPr>
          <p:cNvSpPr/>
          <p:nvPr/>
        </p:nvSpPr>
        <p:spPr>
          <a:xfrm>
            <a:off x="2549263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8" name="箭头: 右 177">
            <a:extLst>
              <a:ext uri="{FF2B5EF4-FFF2-40B4-BE49-F238E27FC236}">
                <a16:creationId xmlns:a16="http://schemas.microsoft.com/office/drawing/2014/main" id="{FFCA993A-AEF4-44B2-8A16-EF520A9B64B1}"/>
              </a:ext>
            </a:extLst>
          </p:cNvPr>
          <p:cNvSpPr/>
          <p:nvPr/>
        </p:nvSpPr>
        <p:spPr>
          <a:xfrm>
            <a:off x="3121879" y="3819948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3604294-06BF-4AB3-9D59-BA10CBF99F03}"/>
              </a:ext>
            </a:extLst>
          </p:cNvPr>
          <p:cNvSpPr/>
          <p:nvPr/>
        </p:nvSpPr>
        <p:spPr>
          <a:xfrm>
            <a:off x="3878497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68CB636-49C3-4FB3-909F-B30A5444B9A3}"/>
              </a:ext>
            </a:extLst>
          </p:cNvPr>
          <p:cNvSpPr/>
          <p:nvPr/>
        </p:nvSpPr>
        <p:spPr>
          <a:xfrm>
            <a:off x="3091599" y="3525006"/>
            <a:ext cx="65113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Hash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3" name="箭头: 右 182">
            <a:extLst>
              <a:ext uri="{FF2B5EF4-FFF2-40B4-BE49-F238E27FC236}">
                <a16:creationId xmlns:a16="http://schemas.microsoft.com/office/drawing/2014/main" id="{341C3941-572A-4E8C-850A-324B0D2EB9E8}"/>
              </a:ext>
            </a:extLst>
          </p:cNvPr>
          <p:cNvSpPr/>
          <p:nvPr/>
        </p:nvSpPr>
        <p:spPr>
          <a:xfrm rot="18900000">
            <a:off x="4258348" y="3319072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85D608-AF7E-40F7-BFF1-87A8BF457294}"/>
              </a:ext>
            </a:extLst>
          </p:cNvPr>
          <p:cNvSpPr/>
          <p:nvPr/>
        </p:nvSpPr>
        <p:spPr>
          <a:xfrm>
            <a:off x="3094930" y="3082233"/>
            <a:ext cx="1403334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Take Address</a:t>
            </a:r>
            <a:endParaRPr lang="zh-CN" altLang="en-US" cap="none" spc="0" dirty="0">
              <a:ln w="0"/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0B2C302-C15C-4E71-A77D-D76E6F12862B}"/>
              </a:ext>
            </a:extLst>
          </p:cNvPr>
          <p:cNvSpPr/>
          <p:nvPr/>
        </p:nvSpPr>
        <p:spPr>
          <a:xfrm>
            <a:off x="4949068" y="2547591"/>
            <a:ext cx="801614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Mem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1EE3D109-E00B-4179-BB52-EAF1BCCF2F68}"/>
              </a:ext>
            </a:extLst>
          </p:cNvPr>
          <p:cNvSpPr/>
          <p:nvPr/>
        </p:nvSpPr>
        <p:spPr>
          <a:xfrm>
            <a:off x="5886423" y="2294509"/>
            <a:ext cx="69499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Fetch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5A0ED4-25EB-48D8-85C0-E42AB06900B5}"/>
              </a:ext>
            </a:extLst>
          </p:cNvPr>
          <p:cNvSpPr/>
          <p:nvPr/>
        </p:nvSpPr>
        <p:spPr>
          <a:xfrm>
            <a:off x="1921734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baseline="-25000" dirty="0">
              <a:solidFill>
                <a:schemeClr val="accent6">
                  <a:lumMod val="75000"/>
                </a:schemeClr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BFCF4C-408C-4C63-A6EF-A54E5A4A7157}"/>
              </a:ext>
            </a:extLst>
          </p:cNvPr>
          <p:cNvSpPr/>
          <p:nvPr/>
        </p:nvSpPr>
        <p:spPr>
          <a:xfrm>
            <a:off x="3400910" y="4256618"/>
            <a:ext cx="1962788" cy="962848"/>
          </a:xfrm>
          <a:prstGeom prst="rect">
            <a:avLst/>
          </a:prstGeom>
          <a:solidFill>
            <a:srgbClr val="FFFF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, e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3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have to wait until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is updated.</a:t>
            </a:r>
            <a:endParaRPr lang="zh-CN" altLang="en-US" baseline="-25000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Now we process </a:t>
            </a:r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pic>
        <p:nvPicPr>
          <p:cNvPr id="27" name="图形 26" descr="光标">
            <a:extLst>
              <a:ext uri="{FF2B5EF4-FFF2-40B4-BE49-F238E27FC236}">
                <a16:creationId xmlns:a16="http://schemas.microsoft.com/office/drawing/2014/main" id="{A87D7B95-0ABC-4A72-8041-E759D6419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4404" y="4059306"/>
            <a:ext cx="564775" cy="56477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A4AB0A08-D297-4C77-A549-A5261447EE59}"/>
              </a:ext>
            </a:extLst>
          </p:cNvPr>
          <p:cNvSpPr/>
          <p:nvPr/>
        </p:nvSpPr>
        <p:spPr>
          <a:xfrm>
            <a:off x="4796771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Benchmark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96A079-A930-4AB0-8F1C-28C8FBB6C894}"/>
              </a:ext>
            </a:extLst>
          </p:cNvPr>
          <p:cNvSpPr/>
          <p:nvPr/>
        </p:nvSpPr>
        <p:spPr>
          <a:xfrm>
            <a:off x="8054849" y="5580571"/>
            <a:ext cx="3527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 this slides, Mem &amp; Cache are simplified statements that help comprehend.</a:t>
            </a:r>
            <a:endParaRPr lang="zh-CN" altLang="en-US" sz="1400" b="1" i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9747D58-003E-488C-A9C6-3B4CA3737475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Prefetch technique to shorten critical path.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49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49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41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#2: Prophet Queue (PQueue)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3A57558-8ABB-49B6-A78F-B1559F4E9FCD}"/>
              </a:ext>
            </a:extLst>
          </p:cNvPr>
          <p:cNvSpPr/>
          <p:nvPr/>
        </p:nvSpPr>
        <p:spPr>
          <a:xfrm>
            <a:off x="6682866" y="2547591"/>
            <a:ext cx="801615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Cache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B26F30E-F526-4FF1-BFAC-64E6344DA04B}"/>
              </a:ext>
            </a:extLst>
          </p:cNvPr>
          <p:cNvSpPr/>
          <p:nvPr/>
        </p:nvSpPr>
        <p:spPr>
          <a:xfrm>
            <a:off x="2549263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9E1D80B-018F-46BD-BDA4-F8C8ABFE7015}"/>
              </a:ext>
            </a:extLst>
          </p:cNvPr>
          <p:cNvSpPr/>
          <p:nvPr/>
        </p:nvSpPr>
        <p:spPr>
          <a:xfrm>
            <a:off x="4159808" y="5006405"/>
            <a:ext cx="4168192" cy="320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9C67AE01-A4A5-471E-A24B-83DFA80BC0E5}"/>
              </a:ext>
            </a:extLst>
          </p:cNvPr>
          <p:cNvGrpSpPr/>
          <p:nvPr/>
        </p:nvGrpSpPr>
        <p:grpSpPr>
          <a:xfrm>
            <a:off x="8165272" y="5002285"/>
            <a:ext cx="325455" cy="325455"/>
            <a:chOff x="10293913" y="2007369"/>
            <a:chExt cx="325455" cy="325455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5F69E06-DC4B-43AE-95AC-2B676EF0676B}"/>
                </a:ext>
              </a:extLst>
            </p:cNvPr>
            <p:cNvSpPr/>
            <p:nvPr/>
          </p:nvSpPr>
          <p:spPr>
            <a:xfrm>
              <a:off x="10293913" y="2007369"/>
              <a:ext cx="325455" cy="3254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3611ADC-5796-489D-850A-007DC27A3B9A}"/>
                </a:ext>
              </a:extLst>
            </p:cNvPr>
            <p:cNvCxnSpPr>
              <a:stCxn id="124" idx="0"/>
              <a:endCxn id="124" idx="4"/>
            </p:cNvCxnSpPr>
            <p:nvPr/>
          </p:nvCxnSpPr>
          <p:spPr>
            <a:xfrm>
              <a:off x="10456641" y="2007369"/>
              <a:ext cx="0" cy="325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8A52A98-A387-49C2-94DF-4FEED73BC5B8}"/>
                </a:ext>
              </a:extLst>
            </p:cNvPr>
            <p:cNvCxnSpPr>
              <a:cxnSpLocks/>
              <a:stCxn id="124" idx="7"/>
              <a:endCxn id="124" idx="3"/>
            </p:cNvCxnSpPr>
            <p:nvPr/>
          </p:nvCxnSpPr>
          <p:spPr>
            <a:xfrm flipH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CEDFF998-FB44-4828-868A-9DBCEA5A81E6}"/>
                </a:ext>
              </a:extLst>
            </p:cNvPr>
            <p:cNvCxnSpPr>
              <a:cxnSpLocks/>
              <a:stCxn id="124" idx="6"/>
              <a:endCxn id="124" idx="2"/>
            </p:cNvCxnSpPr>
            <p:nvPr/>
          </p:nvCxnSpPr>
          <p:spPr>
            <a:xfrm flipH="1">
              <a:off x="10293913" y="2170097"/>
              <a:ext cx="32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6EB4B621-12F7-43A5-8B85-B8310E226A34}"/>
                </a:ext>
              </a:extLst>
            </p:cNvPr>
            <p:cNvCxnSpPr>
              <a:cxnSpLocks/>
              <a:stCxn id="124" idx="5"/>
              <a:endCxn id="124" idx="1"/>
            </p:cNvCxnSpPr>
            <p:nvPr/>
          </p:nvCxnSpPr>
          <p:spPr>
            <a:xfrm flipH="1" flipV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5CD4D7E0-45A4-401C-80FB-0D4282DBD24B}"/>
              </a:ext>
            </a:extLst>
          </p:cNvPr>
          <p:cNvGrpSpPr/>
          <p:nvPr/>
        </p:nvGrpSpPr>
        <p:grpSpPr>
          <a:xfrm>
            <a:off x="3968780" y="5002285"/>
            <a:ext cx="325455" cy="325455"/>
            <a:chOff x="10293913" y="2007369"/>
            <a:chExt cx="325455" cy="325455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F072C07A-B1DE-474F-B33F-2B14F40593EE}"/>
                </a:ext>
              </a:extLst>
            </p:cNvPr>
            <p:cNvSpPr/>
            <p:nvPr/>
          </p:nvSpPr>
          <p:spPr>
            <a:xfrm>
              <a:off x="10293913" y="2007369"/>
              <a:ext cx="325455" cy="3254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4B51589D-2E48-45C0-B6A7-8C1ACA9DF91A}"/>
                </a:ext>
              </a:extLst>
            </p:cNvPr>
            <p:cNvCxnSpPr>
              <a:stCxn id="159" idx="0"/>
              <a:endCxn id="159" idx="4"/>
            </p:cNvCxnSpPr>
            <p:nvPr/>
          </p:nvCxnSpPr>
          <p:spPr>
            <a:xfrm>
              <a:off x="10456641" y="2007369"/>
              <a:ext cx="0" cy="325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BC2F2CC0-E333-4AD9-BFD5-6AEF7745CA1E}"/>
                </a:ext>
              </a:extLst>
            </p:cNvPr>
            <p:cNvCxnSpPr>
              <a:cxnSpLocks/>
              <a:stCxn id="159" idx="7"/>
              <a:endCxn id="159" idx="3"/>
            </p:cNvCxnSpPr>
            <p:nvPr/>
          </p:nvCxnSpPr>
          <p:spPr>
            <a:xfrm flipH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2216956-541D-468C-91EB-56752E3FC1BE}"/>
                </a:ext>
              </a:extLst>
            </p:cNvPr>
            <p:cNvCxnSpPr>
              <a:cxnSpLocks/>
              <a:stCxn id="159" idx="6"/>
              <a:endCxn id="159" idx="2"/>
            </p:cNvCxnSpPr>
            <p:nvPr/>
          </p:nvCxnSpPr>
          <p:spPr>
            <a:xfrm flipH="1">
              <a:off x="10293913" y="2170097"/>
              <a:ext cx="32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80743FC3-EAD8-499C-A177-5CB3FD449499}"/>
                </a:ext>
              </a:extLst>
            </p:cNvPr>
            <p:cNvCxnSpPr>
              <a:cxnSpLocks/>
              <a:stCxn id="159" idx="5"/>
              <a:endCxn id="159" idx="1"/>
            </p:cNvCxnSpPr>
            <p:nvPr/>
          </p:nvCxnSpPr>
          <p:spPr>
            <a:xfrm flipH="1" flipV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06D3B43-E0E2-46E7-89AA-07383E46ABC8}"/>
              </a:ext>
            </a:extLst>
          </p:cNvPr>
          <p:cNvGrpSpPr/>
          <p:nvPr/>
        </p:nvGrpSpPr>
        <p:grpSpPr>
          <a:xfrm>
            <a:off x="5046509" y="5451620"/>
            <a:ext cx="2328733" cy="401804"/>
            <a:chOff x="3553886" y="5451620"/>
            <a:chExt cx="2763849" cy="401804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D474E62-AF91-4ECB-BB7E-6D865E3CD452}"/>
                </a:ext>
              </a:extLst>
            </p:cNvPr>
            <p:cNvSpPr/>
            <p:nvPr/>
          </p:nvSpPr>
          <p:spPr>
            <a:xfrm>
              <a:off x="4424508" y="5467856"/>
              <a:ext cx="9332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PQueue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C2075735-1900-46D1-9B4A-2C5B7FF36F34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3553890" y="5652522"/>
              <a:ext cx="870618" cy="4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864180BF-9B41-486D-9DDB-2BA5CCD2383B}"/>
                </a:ext>
              </a:extLst>
            </p:cNvPr>
            <p:cNvCxnSpPr>
              <a:cxnSpLocks/>
              <a:stCxn id="172" idx="3"/>
            </p:cNvCxnSpPr>
            <p:nvPr/>
          </p:nvCxnSpPr>
          <p:spPr>
            <a:xfrm>
              <a:off x="5357776" y="5652522"/>
              <a:ext cx="9599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E327E977-E0A0-45D0-9CB1-47CFA6A927AA}"/>
                </a:ext>
              </a:extLst>
            </p:cNvPr>
            <p:cNvCxnSpPr>
              <a:cxnSpLocks/>
            </p:cNvCxnSpPr>
            <p:nvPr/>
          </p:nvCxnSpPr>
          <p:spPr>
            <a:xfrm>
              <a:off x="3553886" y="5451620"/>
              <a:ext cx="0" cy="4018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908B22B6-1A11-448B-AA3F-BF43CD06F442}"/>
                </a:ext>
              </a:extLst>
            </p:cNvPr>
            <p:cNvCxnSpPr>
              <a:cxnSpLocks/>
            </p:cNvCxnSpPr>
            <p:nvPr/>
          </p:nvCxnSpPr>
          <p:spPr>
            <a:xfrm>
              <a:off x="6317735" y="5451620"/>
              <a:ext cx="0" cy="4018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8" name="箭头: 右 177">
            <a:extLst>
              <a:ext uri="{FF2B5EF4-FFF2-40B4-BE49-F238E27FC236}">
                <a16:creationId xmlns:a16="http://schemas.microsoft.com/office/drawing/2014/main" id="{FFCA993A-AEF4-44B2-8A16-EF520A9B64B1}"/>
              </a:ext>
            </a:extLst>
          </p:cNvPr>
          <p:cNvSpPr/>
          <p:nvPr/>
        </p:nvSpPr>
        <p:spPr>
          <a:xfrm>
            <a:off x="3121879" y="3819948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3604294-06BF-4AB3-9D59-BA10CBF99F03}"/>
              </a:ext>
            </a:extLst>
          </p:cNvPr>
          <p:cNvSpPr/>
          <p:nvPr/>
        </p:nvSpPr>
        <p:spPr>
          <a:xfrm>
            <a:off x="3878497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68CB636-49C3-4FB3-909F-B30A5444B9A3}"/>
              </a:ext>
            </a:extLst>
          </p:cNvPr>
          <p:cNvSpPr/>
          <p:nvPr/>
        </p:nvSpPr>
        <p:spPr>
          <a:xfrm>
            <a:off x="3091599" y="3525006"/>
            <a:ext cx="65113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Hash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0B2C302-C15C-4E71-A77D-D76E6F12862B}"/>
              </a:ext>
            </a:extLst>
          </p:cNvPr>
          <p:cNvSpPr/>
          <p:nvPr/>
        </p:nvSpPr>
        <p:spPr>
          <a:xfrm>
            <a:off x="4949068" y="2547591"/>
            <a:ext cx="801614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Mem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043F1A-49F3-453C-A842-243BDDF9C995}"/>
              </a:ext>
            </a:extLst>
          </p:cNvPr>
          <p:cNvSpPr/>
          <p:nvPr/>
        </p:nvSpPr>
        <p:spPr>
          <a:xfrm>
            <a:off x="1921734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BCD1F22-DEAF-4BEA-A278-09F758916B1D}"/>
              </a:ext>
            </a:extLst>
          </p:cNvPr>
          <p:cNvSpPr/>
          <p:nvPr/>
        </p:nvSpPr>
        <p:spPr>
          <a:xfrm>
            <a:off x="1294205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baseline="-25000" dirty="0">
              <a:solidFill>
                <a:srgbClr val="00B05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A47A509-412C-4196-BE31-AA73123A6C6C}"/>
              </a:ext>
            </a:extLst>
          </p:cNvPr>
          <p:cNvSpPr/>
          <p:nvPr/>
        </p:nvSpPr>
        <p:spPr>
          <a:xfrm>
            <a:off x="5046509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PQueue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2D5AE5E-C70B-45C5-8B57-A493BFEFB590}"/>
              </a:ext>
            </a:extLst>
          </p:cNvPr>
          <p:cNvSpPr/>
          <p:nvPr/>
        </p:nvSpPr>
        <p:spPr>
          <a:xfrm>
            <a:off x="4753078" y="4188250"/>
            <a:ext cx="1799515" cy="737357"/>
          </a:xfrm>
          <a:prstGeom prst="rect">
            <a:avLst/>
          </a:prstGeom>
          <a:solidFill>
            <a:srgbClr val="FFFF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Heelvetica"/>
              </a:rPr>
              <a:t>: item 1</a:t>
            </a:r>
          </a:p>
          <a:p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Heelvetica"/>
              </a:rPr>
              <a:t>: address 1</a:t>
            </a:r>
          </a:p>
        </p:txBody>
      </p:sp>
      <p:pic>
        <p:nvPicPr>
          <p:cNvPr id="55" name="图形 54" descr="光标">
            <a:extLst>
              <a:ext uri="{FF2B5EF4-FFF2-40B4-BE49-F238E27FC236}">
                <a16:creationId xmlns:a16="http://schemas.microsoft.com/office/drawing/2014/main" id="{9D88876B-63F4-4C3F-B915-939B73835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6573" y="3990938"/>
            <a:ext cx="564775" cy="564775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43FE2D5C-B080-4C3C-A0DD-E4CA68925A67}"/>
              </a:ext>
            </a:extLst>
          </p:cNvPr>
          <p:cNvSpPr/>
          <p:nvPr/>
        </p:nvSpPr>
        <p:spPr>
          <a:xfrm>
            <a:off x="8054849" y="5580571"/>
            <a:ext cx="3527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 this slides, Mem &amp; Cache are simplified statements that help comprehend.</a:t>
            </a:r>
            <a:endParaRPr lang="zh-CN" altLang="en-US" sz="1400" b="1" i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741A376-A0CB-4B84-8D15-7964EFDFE3DA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Prefetch technique to shorten critical path.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9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5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4612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B32CC7-5658-48C6-962F-B4FAB025472B}"/>
              </a:ext>
            </a:extLst>
          </p:cNvPr>
          <p:cNvSpPr/>
          <p:nvPr/>
        </p:nvSpPr>
        <p:spPr>
          <a:xfrm>
            <a:off x="8897207" y="1962814"/>
            <a:ext cx="2414106" cy="2755157"/>
          </a:xfrm>
          <a:prstGeom prst="rect">
            <a:avLst/>
          </a:prstGeom>
          <a:solidFill>
            <a:srgbClr val="990033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4B2211-145A-454A-9B80-FEC6D0A45FB1}"/>
              </a:ext>
            </a:extLst>
          </p:cNvPr>
          <p:cNvCxnSpPr>
            <a:cxnSpLocks/>
          </p:cNvCxnSpPr>
          <p:nvPr/>
        </p:nvCxnSpPr>
        <p:spPr>
          <a:xfrm>
            <a:off x="1816181" y="3861469"/>
            <a:ext cx="708102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BA8A9499-12EA-4F84-9C01-EEAA8AFA31DF}"/>
              </a:ext>
            </a:extLst>
          </p:cNvPr>
          <p:cNvSpPr txBox="1">
            <a:spLocks/>
          </p:cNvSpPr>
          <p:nvPr/>
        </p:nvSpPr>
        <p:spPr>
          <a:xfrm>
            <a:off x="5297538" y="4116323"/>
            <a:ext cx="2363508" cy="6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Data Stream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D395377F-E351-4E42-AB0D-FFC8490B7BE4}"/>
              </a:ext>
            </a:extLst>
          </p:cNvPr>
          <p:cNvSpPr txBox="1">
            <a:spLocks/>
          </p:cNvSpPr>
          <p:nvPr/>
        </p:nvSpPr>
        <p:spPr>
          <a:xfrm>
            <a:off x="2536270" y="2513756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solidFill>
                  <a:srgbClr val="C0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Item(s)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542A45-487D-40DE-B351-ABF3FEB93A2F}"/>
              </a:ext>
            </a:extLst>
          </p:cNvPr>
          <p:cNvCxnSpPr>
            <a:cxnSpLocks/>
          </p:cNvCxnSpPr>
          <p:nvPr/>
        </p:nvCxnSpPr>
        <p:spPr>
          <a:xfrm flipH="1">
            <a:off x="2536270" y="2898501"/>
            <a:ext cx="339618" cy="19211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8074B4D2-94AE-42A7-B613-A53AC997BF66}"/>
              </a:ext>
            </a:extLst>
          </p:cNvPr>
          <p:cNvSpPr txBox="1">
            <a:spLocks/>
          </p:cNvSpPr>
          <p:nvPr/>
        </p:nvSpPr>
        <p:spPr>
          <a:xfrm>
            <a:off x="6477583" y="2692144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Upcoming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F6F29042-7433-47DF-9AC8-9CCD6C7C9A18}"/>
              </a:ext>
            </a:extLst>
          </p:cNvPr>
          <p:cNvSpPr txBox="1">
            <a:spLocks/>
          </p:cNvSpPr>
          <p:nvPr/>
        </p:nvSpPr>
        <p:spPr>
          <a:xfrm>
            <a:off x="8115955" y="2719838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</a:t>
            </a: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0CCAAC71-A820-47CC-B1C0-EAEAEE15D324}"/>
              </a:ext>
            </a:extLst>
          </p:cNvPr>
          <p:cNvSpPr txBox="1">
            <a:spLocks/>
          </p:cNvSpPr>
          <p:nvPr/>
        </p:nvSpPr>
        <p:spPr>
          <a:xfrm>
            <a:off x="9674726" y="2736827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 come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B2681AA-C2C9-49BA-9723-5772151795B6}"/>
              </a:ext>
            </a:extLst>
          </p:cNvPr>
          <p:cNvCxnSpPr>
            <a:cxnSpLocks/>
          </p:cNvCxnSpPr>
          <p:nvPr/>
        </p:nvCxnSpPr>
        <p:spPr>
          <a:xfrm>
            <a:off x="8897207" y="3861469"/>
            <a:ext cx="24606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7B44C9-16CE-4040-B9F7-098B9551BB78}"/>
              </a:ext>
            </a:extLst>
          </p:cNvPr>
          <p:cNvCxnSpPr>
            <a:cxnSpLocks/>
          </p:cNvCxnSpPr>
          <p:nvPr/>
        </p:nvCxnSpPr>
        <p:spPr>
          <a:xfrm>
            <a:off x="8897207" y="1429467"/>
            <a:ext cx="1" cy="44463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AC9041F-AD89-482C-81CC-E82826991671}"/>
              </a:ext>
            </a:extLst>
          </p:cNvPr>
          <p:cNvGrpSpPr/>
          <p:nvPr/>
        </p:nvGrpSpPr>
        <p:grpSpPr>
          <a:xfrm>
            <a:off x="1593512" y="3182226"/>
            <a:ext cx="9284201" cy="373210"/>
            <a:chOff x="1593512" y="3182226"/>
            <a:chExt cx="9284201" cy="37321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5B28F4-C3C5-4B9F-B415-D1DAB11A1E7A}"/>
                </a:ext>
              </a:extLst>
            </p:cNvPr>
            <p:cNvSpPr/>
            <p:nvPr/>
          </p:nvSpPr>
          <p:spPr>
            <a:xfrm>
              <a:off x="159351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6B1F15E-D9C5-4A5C-8FAC-79E56F68845C}"/>
                </a:ext>
              </a:extLst>
            </p:cNvPr>
            <p:cNvSpPr/>
            <p:nvPr/>
          </p:nvSpPr>
          <p:spPr>
            <a:xfrm>
              <a:off x="207744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46C73E0-BA6B-4925-895D-A31E7DD98B01}"/>
                </a:ext>
              </a:extLst>
            </p:cNvPr>
            <p:cNvSpPr/>
            <p:nvPr/>
          </p:nvSpPr>
          <p:spPr>
            <a:xfrm>
              <a:off x="256137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D724C28-20A2-4D8F-B42D-FE3B517F4594}"/>
                </a:ext>
              </a:extLst>
            </p:cNvPr>
            <p:cNvSpPr/>
            <p:nvPr/>
          </p:nvSpPr>
          <p:spPr>
            <a:xfrm>
              <a:off x="304281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D2324E1-0280-4F09-90F9-B8EABD8FF29D}"/>
                </a:ext>
              </a:extLst>
            </p:cNvPr>
            <p:cNvSpPr/>
            <p:nvPr/>
          </p:nvSpPr>
          <p:spPr>
            <a:xfrm>
              <a:off x="352549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3B5139E-5A5C-451E-B022-9886542A90FF}"/>
                </a:ext>
              </a:extLst>
            </p:cNvPr>
            <p:cNvSpPr/>
            <p:nvPr/>
          </p:nvSpPr>
          <p:spPr>
            <a:xfrm>
              <a:off x="405171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CCD13D-3097-4D13-B2B8-4F72EC602721}"/>
                </a:ext>
              </a:extLst>
            </p:cNvPr>
            <p:cNvSpPr/>
            <p:nvPr/>
          </p:nvSpPr>
          <p:spPr>
            <a:xfrm>
              <a:off x="4535646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F97D88D-02D9-4AFD-9A19-DD22E813C6D4}"/>
                </a:ext>
              </a:extLst>
            </p:cNvPr>
            <p:cNvSpPr/>
            <p:nvPr/>
          </p:nvSpPr>
          <p:spPr>
            <a:xfrm>
              <a:off x="5019575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0AE19EA-B4CF-4316-9AAB-832C13B1E615}"/>
                </a:ext>
              </a:extLst>
            </p:cNvPr>
            <p:cNvSpPr/>
            <p:nvPr/>
          </p:nvSpPr>
          <p:spPr>
            <a:xfrm>
              <a:off x="550350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3ECF73E-5A4A-457D-A6A4-9BA31AD0BBE9}"/>
                </a:ext>
              </a:extLst>
            </p:cNvPr>
            <p:cNvSpPr/>
            <p:nvPr/>
          </p:nvSpPr>
          <p:spPr>
            <a:xfrm>
              <a:off x="598494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9CC5E13-97B1-454F-8427-FAB811B127F9}"/>
                </a:ext>
              </a:extLst>
            </p:cNvPr>
            <p:cNvSpPr/>
            <p:nvPr/>
          </p:nvSpPr>
          <p:spPr>
            <a:xfrm>
              <a:off x="646762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1C65D87-1BED-4AFC-9947-444E1FB320E2}"/>
                </a:ext>
              </a:extLst>
            </p:cNvPr>
            <p:cNvSpPr/>
            <p:nvPr/>
          </p:nvSpPr>
          <p:spPr>
            <a:xfrm>
              <a:off x="699385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8E582F8-4F74-451E-BE41-255B2182BA4A}"/>
                </a:ext>
              </a:extLst>
            </p:cNvPr>
            <p:cNvSpPr/>
            <p:nvPr/>
          </p:nvSpPr>
          <p:spPr>
            <a:xfrm>
              <a:off x="7520075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3453F95-F1DF-4534-87C0-3956AB999052}"/>
                </a:ext>
              </a:extLst>
            </p:cNvPr>
            <p:cNvSpPr/>
            <p:nvPr/>
          </p:nvSpPr>
          <p:spPr>
            <a:xfrm>
              <a:off x="8004004" y="3182226"/>
              <a:ext cx="373210" cy="3732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E3726FA-0079-40B9-98B5-CCF1E88B4C64}"/>
                </a:ext>
              </a:extLst>
            </p:cNvPr>
            <p:cNvSpPr/>
            <p:nvPr/>
          </p:nvSpPr>
          <p:spPr>
            <a:xfrm>
              <a:off x="8487932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3CBDDB-F5CD-46FF-8E58-EFBC25BED131}"/>
                </a:ext>
              </a:extLst>
            </p:cNvPr>
            <p:cNvSpPr/>
            <p:nvPr/>
          </p:nvSpPr>
          <p:spPr>
            <a:xfrm>
              <a:off x="8969374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EA754B1-670D-4D62-9297-C036165E0CEE}"/>
                </a:ext>
              </a:extLst>
            </p:cNvPr>
            <p:cNvSpPr/>
            <p:nvPr/>
          </p:nvSpPr>
          <p:spPr>
            <a:xfrm>
              <a:off x="945205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5BD27C0-77E7-4E81-B896-261486126CEB}"/>
                </a:ext>
              </a:extLst>
            </p:cNvPr>
            <p:cNvSpPr/>
            <p:nvPr/>
          </p:nvSpPr>
          <p:spPr>
            <a:xfrm>
              <a:off x="997828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D692D31-6ED0-4DF7-92A7-4E879DBD9285}"/>
                </a:ext>
              </a:extLst>
            </p:cNvPr>
            <p:cNvSpPr/>
            <p:nvPr/>
          </p:nvSpPr>
          <p:spPr>
            <a:xfrm>
              <a:off x="10504503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2BDEDD-705E-406D-9E24-5EA52CCAB07E}"/>
              </a:ext>
            </a:extLst>
          </p:cNvPr>
          <p:cNvSpPr/>
          <p:nvPr/>
        </p:nvSpPr>
        <p:spPr>
          <a:xfrm>
            <a:off x="8899923" y="4849582"/>
            <a:ext cx="373210" cy="3732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6B1874-9A8E-4013-8F21-684D0150BCDC}"/>
              </a:ext>
            </a:extLst>
          </p:cNvPr>
          <p:cNvSpPr/>
          <p:nvPr/>
        </p:nvSpPr>
        <p:spPr>
          <a:xfrm>
            <a:off x="9917655" y="4849582"/>
            <a:ext cx="373210" cy="373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2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6F814-E540-432D-9A60-5116AFD25F57}"/>
              </a:ext>
            </a:extLst>
          </p:cNvPr>
          <p:cNvSpPr/>
          <p:nvPr/>
        </p:nvSpPr>
        <p:spPr>
          <a:xfrm>
            <a:off x="10935387" y="4872029"/>
            <a:ext cx="373210" cy="37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61CB872-B48C-4CD1-BAED-42100FFCCD13}"/>
              </a:ext>
            </a:extLst>
          </p:cNvPr>
          <p:cNvSpPr/>
          <p:nvPr/>
        </p:nvSpPr>
        <p:spPr>
          <a:xfrm>
            <a:off x="-61603" y="68678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</a:t>
            </a:r>
            <a:endParaRPr lang="zh-CN" altLang="en-US" sz="2400" dirty="0">
              <a:latin typeface="Heelvetica"/>
            </a:endParaRPr>
          </a:p>
        </p:txBody>
      </p:sp>
      <p:pic>
        <p:nvPicPr>
          <p:cNvPr id="49" name="图形 48" descr="光标">
            <a:extLst>
              <a:ext uri="{FF2B5EF4-FFF2-40B4-BE49-F238E27FC236}">
                <a16:creationId xmlns:a16="http://schemas.microsoft.com/office/drawing/2014/main" id="{3A53A1F7-05F4-463F-B913-7571B6620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4260" y="5028289"/>
            <a:ext cx="564775" cy="564775"/>
          </a:xfrm>
          <a:prstGeom prst="rect">
            <a:avLst/>
          </a:prstGeom>
        </p:spPr>
      </p:pic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A6F53E12-1B57-49D9-8A02-DC8D69D0DFAC}"/>
              </a:ext>
            </a:extLst>
          </p:cNvPr>
          <p:cNvSpPr txBox="1">
            <a:spLocks/>
          </p:cNvSpPr>
          <p:nvPr/>
        </p:nvSpPr>
        <p:spPr>
          <a:xfrm>
            <a:off x="7899130" y="926792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416137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50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41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#2: Prophet Queue (PQueue)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3A57558-8ABB-49B6-A78F-B1559F4E9FCD}"/>
              </a:ext>
            </a:extLst>
          </p:cNvPr>
          <p:cNvSpPr/>
          <p:nvPr/>
        </p:nvSpPr>
        <p:spPr>
          <a:xfrm>
            <a:off x="6682866" y="2547591"/>
            <a:ext cx="801615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Cache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B26F30E-F526-4FF1-BFAC-64E6344DA04B}"/>
              </a:ext>
            </a:extLst>
          </p:cNvPr>
          <p:cNvSpPr/>
          <p:nvPr/>
        </p:nvSpPr>
        <p:spPr>
          <a:xfrm>
            <a:off x="2549263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9E1D80B-018F-46BD-BDA4-F8C8ABFE7015}"/>
              </a:ext>
            </a:extLst>
          </p:cNvPr>
          <p:cNvSpPr/>
          <p:nvPr/>
        </p:nvSpPr>
        <p:spPr>
          <a:xfrm>
            <a:off x="4159808" y="5006405"/>
            <a:ext cx="4168192" cy="320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6A43402-BB3E-4C13-B309-7F86E2D7223D}"/>
              </a:ext>
            </a:extLst>
          </p:cNvPr>
          <p:cNvSpPr/>
          <p:nvPr/>
        </p:nvSpPr>
        <p:spPr>
          <a:xfrm>
            <a:off x="5046509" y="4639924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9C67AE01-A4A5-471E-A24B-83DFA80BC0E5}"/>
              </a:ext>
            </a:extLst>
          </p:cNvPr>
          <p:cNvGrpSpPr/>
          <p:nvPr/>
        </p:nvGrpSpPr>
        <p:grpSpPr>
          <a:xfrm>
            <a:off x="8165272" y="5002285"/>
            <a:ext cx="325455" cy="325455"/>
            <a:chOff x="10293913" y="2007369"/>
            <a:chExt cx="325455" cy="325455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5F69E06-DC4B-43AE-95AC-2B676EF0676B}"/>
                </a:ext>
              </a:extLst>
            </p:cNvPr>
            <p:cNvSpPr/>
            <p:nvPr/>
          </p:nvSpPr>
          <p:spPr>
            <a:xfrm>
              <a:off x="10293913" y="2007369"/>
              <a:ext cx="325455" cy="3254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3611ADC-5796-489D-850A-007DC27A3B9A}"/>
                </a:ext>
              </a:extLst>
            </p:cNvPr>
            <p:cNvCxnSpPr>
              <a:stCxn id="124" idx="0"/>
              <a:endCxn id="124" idx="4"/>
            </p:cNvCxnSpPr>
            <p:nvPr/>
          </p:nvCxnSpPr>
          <p:spPr>
            <a:xfrm>
              <a:off x="10456641" y="2007369"/>
              <a:ext cx="0" cy="325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8A52A98-A387-49C2-94DF-4FEED73BC5B8}"/>
                </a:ext>
              </a:extLst>
            </p:cNvPr>
            <p:cNvCxnSpPr>
              <a:cxnSpLocks/>
              <a:stCxn id="124" idx="7"/>
              <a:endCxn id="124" idx="3"/>
            </p:cNvCxnSpPr>
            <p:nvPr/>
          </p:nvCxnSpPr>
          <p:spPr>
            <a:xfrm flipH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CEDFF998-FB44-4828-868A-9DBCEA5A81E6}"/>
                </a:ext>
              </a:extLst>
            </p:cNvPr>
            <p:cNvCxnSpPr>
              <a:cxnSpLocks/>
              <a:stCxn id="124" idx="6"/>
              <a:endCxn id="124" idx="2"/>
            </p:cNvCxnSpPr>
            <p:nvPr/>
          </p:nvCxnSpPr>
          <p:spPr>
            <a:xfrm flipH="1">
              <a:off x="10293913" y="2170097"/>
              <a:ext cx="32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6EB4B621-12F7-43A5-8B85-B8310E226A34}"/>
                </a:ext>
              </a:extLst>
            </p:cNvPr>
            <p:cNvCxnSpPr>
              <a:cxnSpLocks/>
              <a:stCxn id="124" idx="5"/>
              <a:endCxn id="124" idx="1"/>
            </p:cNvCxnSpPr>
            <p:nvPr/>
          </p:nvCxnSpPr>
          <p:spPr>
            <a:xfrm flipH="1" flipV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5CD4D7E0-45A4-401C-80FB-0D4282DBD24B}"/>
              </a:ext>
            </a:extLst>
          </p:cNvPr>
          <p:cNvGrpSpPr/>
          <p:nvPr/>
        </p:nvGrpSpPr>
        <p:grpSpPr>
          <a:xfrm>
            <a:off x="3968780" y="5002285"/>
            <a:ext cx="325455" cy="325455"/>
            <a:chOff x="10293913" y="2007369"/>
            <a:chExt cx="325455" cy="325455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F072C07A-B1DE-474F-B33F-2B14F40593EE}"/>
                </a:ext>
              </a:extLst>
            </p:cNvPr>
            <p:cNvSpPr/>
            <p:nvPr/>
          </p:nvSpPr>
          <p:spPr>
            <a:xfrm>
              <a:off x="10293913" y="2007369"/>
              <a:ext cx="325455" cy="3254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4B51589D-2E48-45C0-B6A7-8C1ACA9DF91A}"/>
                </a:ext>
              </a:extLst>
            </p:cNvPr>
            <p:cNvCxnSpPr>
              <a:stCxn id="159" idx="0"/>
              <a:endCxn id="159" idx="4"/>
            </p:cNvCxnSpPr>
            <p:nvPr/>
          </p:nvCxnSpPr>
          <p:spPr>
            <a:xfrm>
              <a:off x="10456641" y="2007369"/>
              <a:ext cx="0" cy="325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BC2F2CC0-E333-4AD9-BFD5-6AEF7745CA1E}"/>
                </a:ext>
              </a:extLst>
            </p:cNvPr>
            <p:cNvCxnSpPr>
              <a:cxnSpLocks/>
              <a:stCxn id="159" idx="7"/>
              <a:endCxn id="159" idx="3"/>
            </p:cNvCxnSpPr>
            <p:nvPr/>
          </p:nvCxnSpPr>
          <p:spPr>
            <a:xfrm flipH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2216956-541D-468C-91EB-56752E3FC1BE}"/>
                </a:ext>
              </a:extLst>
            </p:cNvPr>
            <p:cNvCxnSpPr>
              <a:cxnSpLocks/>
              <a:stCxn id="159" idx="6"/>
              <a:endCxn id="159" idx="2"/>
            </p:cNvCxnSpPr>
            <p:nvPr/>
          </p:nvCxnSpPr>
          <p:spPr>
            <a:xfrm flipH="1">
              <a:off x="10293913" y="2170097"/>
              <a:ext cx="32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80743FC3-EAD8-499C-A177-5CB3FD449499}"/>
                </a:ext>
              </a:extLst>
            </p:cNvPr>
            <p:cNvCxnSpPr>
              <a:cxnSpLocks/>
              <a:stCxn id="159" idx="5"/>
              <a:endCxn id="159" idx="1"/>
            </p:cNvCxnSpPr>
            <p:nvPr/>
          </p:nvCxnSpPr>
          <p:spPr>
            <a:xfrm flipH="1" flipV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06D3B43-E0E2-46E7-89AA-07383E46ABC8}"/>
              </a:ext>
            </a:extLst>
          </p:cNvPr>
          <p:cNvGrpSpPr/>
          <p:nvPr/>
        </p:nvGrpSpPr>
        <p:grpSpPr>
          <a:xfrm>
            <a:off x="5046509" y="5451620"/>
            <a:ext cx="2328733" cy="401804"/>
            <a:chOff x="3553886" y="5451620"/>
            <a:chExt cx="2763849" cy="401804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D474E62-AF91-4ECB-BB7E-6D865E3CD452}"/>
                </a:ext>
              </a:extLst>
            </p:cNvPr>
            <p:cNvSpPr/>
            <p:nvPr/>
          </p:nvSpPr>
          <p:spPr>
            <a:xfrm>
              <a:off x="4424508" y="5467856"/>
              <a:ext cx="9332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PQueue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C2075735-1900-46D1-9B4A-2C5B7FF36F34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3553890" y="5652522"/>
              <a:ext cx="870618" cy="4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864180BF-9B41-486D-9DDB-2BA5CCD2383B}"/>
                </a:ext>
              </a:extLst>
            </p:cNvPr>
            <p:cNvCxnSpPr>
              <a:cxnSpLocks/>
              <a:stCxn id="172" idx="3"/>
            </p:cNvCxnSpPr>
            <p:nvPr/>
          </p:nvCxnSpPr>
          <p:spPr>
            <a:xfrm>
              <a:off x="5357776" y="5652522"/>
              <a:ext cx="9599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E327E977-E0A0-45D0-9CB1-47CFA6A927AA}"/>
                </a:ext>
              </a:extLst>
            </p:cNvPr>
            <p:cNvCxnSpPr>
              <a:cxnSpLocks/>
            </p:cNvCxnSpPr>
            <p:nvPr/>
          </p:nvCxnSpPr>
          <p:spPr>
            <a:xfrm>
              <a:off x="3553886" y="5451620"/>
              <a:ext cx="0" cy="4018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908B22B6-1A11-448B-AA3F-BF43CD06F442}"/>
                </a:ext>
              </a:extLst>
            </p:cNvPr>
            <p:cNvCxnSpPr>
              <a:cxnSpLocks/>
            </p:cNvCxnSpPr>
            <p:nvPr/>
          </p:nvCxnSpPr>
          <p:spPr>
            <a:xfrm>
              <a:off x="6317735" y="5451620"/>
              <a:ext cx="0" cy="4018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8" name="箭头: 右 177">
            <a:extLst>
              <a:ext uri="{FF2B5EF4-FFF2-40B4-BE49-F238E27FC236}">
                <a16:creationId xmlns:a16="http://schemas.microsoft.com/office/drawing/2014/main" id="{FFCA993A-AEF4-44B2-8A16-EF520A9B64B1}"/>
              </a:ext>
            </a:extLst>
          </p:cNvPr>
          <p:cNvSpPr/>
          <p:nvPr/>
        </p:nvSpPr>
        <p:spPr>
          <a:xfrm>
            <a:off x="3121879" y="3819948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3604294-06BF-4AB3-9D59-BA10CBF99F03}"/>
              </a:ext>
            </a:extLst>
          </p:cNvPr>
          <p:cNvSpPr/>
          <p:nvPr/>
        </p:nvSpPr>
        <p:spPr>
          <a:xfrm>
            <a:off x="3878497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68CB636-49C3-4FB3-909F-B30A5444B9A3}"/>
              </a:ext>
            </a:extLst>
          </p:cNvPr>
          <p:cNvSpPr/>
          <p:nvPr/>
        </p:nvSpPr>
        <p:spPr>
          <a:xfrm>
            <a:off x="3091599" y="3525006"/>
            <a:ext cx="65113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Hash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1" name="箭头: 右 180">
            <a:extLst>
              <a:ext uri="{FF2B5EF4-FFF2-40B4-BE49-F238E27FC236}">
                <a16:creationId xmlns:a16="http://schemas.microsoft.com/office/drawing/2014/main" id="{612A56CD-B5C7-4EC2-BAC2-18D5339A0D97}"/>
              </a:ext>
            </a:extLst>
          </p:cNvPr>
          <p:cNvSpPr/>
          <p:nvPr/>
        </p:nvSpPr>
        <p:spPr>
          <a:xfrm rot="2700000">
            <a:off x="4267187" y="4314780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4A001BB1-8A1B-4F06-9421-AD188C8E03C0}"/>
              </a:ext>
            </a:extLst>
          </p:cNvPr>
          <p:cNvSpPr/>
          <p:nvPr/>
        </p:nvSpPr>
        <p:spPr>
          <a:xfrm>
            <a:off x="3553644" y="4362668"/>
            <a:ext cx="1015022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Enqueue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3" name="箭头: 右 182">
            <a:extLst>
              <a:ext uri="{FF2B5EF4-FFF2-40B4-BE49-F238E27FC236}">
                <a16:creationId xmlns:a16="http://schemas.microsoft.com/office/drawing/2014/main" id="{341C3941-572A-4E8C-850A-324B0D2EB9E8}"/>
              </a:ext>
            </a:extLst>
          </p:cNvPr>
          <p:cNvSpPr/>
          <p:nvPr/>
        </p:nvSpPr>
        <p:spPr>
          <a:xfrm rot="18900000">
            <a:off x="4258348" y="3319072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85D608-AF7E-40F7-BFF1-87A8BF457294}"/>
              </a:ext>
            </a:extLst>
          </p:cNvPr>
          <p:cNvSpPr/>
          <p:nvPr/>
        </p:nvSpPr>
        <p:spPr>
          <a:xfrm>
            <a:off x="3577914" y="3082233"/>
            <a:ext cx="966482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Prefetch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0B2C302-C15C-4E71-A77D-D76E6F12862B}"/>
              </a:ext>
            </a:extLst>
          </p:cNvPr>
          <p:cNvSpPr/>
          <p:nvPr/>
        </p:nvSpPr>
        <p:spPr>
          <a:xfrm>
            <a:off x="4949068" y="2547591"/>
            <a:ext cx="801614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Mem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043F1A-49F3-453C-A842-243BDDF9C995}"/>
              </a:ext>
            </a:extLst>
          </p:cNvPr>
          <p:cNvSpPr/>
          <p:nvPr/>
        </p:nvSpPr>
        <p:spPr>
          <a:xfrm>
            <a:off x="1921734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BCD1F22-DEAF-4BEA-A278-09F758916B1D}"/>
              </a:ext>
            </a:extLst>
          </p:cNvPr>
          <p:cNvSpPr/>
          <p:nvPr/>
        </p:nvSpPr>
        <p:spPr>
          <a:xfrm>
            <a:off x="1294205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baseline="-25000" dirty="0">
              <a:solidFill>
                <a:srgbClr val="00B05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8B4F638-C84B-4EB9-8950-D106B16A4DE8}"/>
              </a:ext>
            </a:extLst>
          </p:cNvPr>
          <p:cNvSpPr/>
          <p:nvPr/>
        </p:nvSpPr>
        <p:spPr>
          <a:xfrm>
            <a:off x="5046509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PQueue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61F809C-A860-4B52-A487-C535EDA08A52}"/>
              </a:ext>
            </a:extLst>
          </p:cNvPr>
          <p:cNvSpPr/>
          <p:nvPr/>
        </p:nvSpPr>
        <p:spPr>
          <a:xfrm>
            <a:off x="8054849" y="5580571"/>
            <a:ext cx="3527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 this slides, Mem &amp; Cache are simplified statements that help comprehend.</a:t>
            </a:r>
            <a:endParaRPr lang="zh-CN" altLang="en-US" sz="1400" b="1" i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77B6B6B-0878-45CC-81BD-0C0809D241CD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Prefetch technique to shorten critical path.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67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51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41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#2: Prophet Queue (PQueue)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3A57558-8ABB-49B6-A78F-B1559F4E9FCD}"/>
              </a:ext>
            </a:extLst>
          </p:cNvPr>
          <p:cNvSpPr/>
          <p:nvPr/>
        </p:nvSpPr>
        <p:spPr>
          <a:xfrm>
            <a:off x="6682866" y="2547591"/>
            <a:ext cx="801615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Cache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68" name="箭头: 右 167">
            <a:extLst>
              <a:ext uri="{FF2B5EF4-FFF2-40B4-BE49-F238E27FC236}">
                <a16:creationId xmlns:a16="http://schemas.microsoft.com/office/drawing/2014/main" id="{10E3D5B9-5A54-41D0-9726-AE4DF105AF9A}"/>
              </a:ext>
            </a:extLst>
          </p:cNvPr>
          <p:cNvSpPr/>
          <p:nvPr/>
        </p:nvSpPr>
        <p:spPr>
          <a:xfrm>
            <a:off x="5910968" y="2707415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B26F30E-F526-4FF1-BFAC-64E6344DA04B}"/>
              </a:ext>
            </a:extLst>
          </p:cNvPr>
          <p:cNvSpPr/>
          <p:nvPr/>
        </p:nvSpPr>
        <p:spPr>
          <a:xfrm>
            <a:off x="2549263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F5597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2F5597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rgbClr val="2F5597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9E1D80B-018F-46BD-BDA4-F8C8ABFE7015}"/>
              </a:ext>
            </a:extLst>
          </p:cNvPr>
          <p:cNvSpPr/>
          <p:nvPr/>
        </p:nvSpPr>
        <p:spPr>
          <a:xfrm>
            <a:off x="4159808" y="5006405"/>
            <a:ext cx="4168192" cy="320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6A43402-BB3E-4C13-B309-7F86E2D7223D}"/>
              </a:ext>
            </a:extLst>
          </p:cNvPr>
          <p:cNvSpPr/>
          <p:nvPr/>
        </p:nvSpPr>
        <p:spPr>
          <a:xfrm>
            <a:off x="5046509" y="4639924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F5597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2F5597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rgbClr val="2F5597"/>
              </a:solidFill>
              <a:latin typeface="Heelvetica"/>
              <a:cs typeface="Arial" panose="020B0604020202020204" pitchFamily="34" charset="0"/>
            </a:endParaRP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9C67AE01-A4A5-471E-A24B-83DFA80BC0E5}"/>
              </a:ext>
            </a:extLst>
          </p:cNvPr>
          <p:cNvGrpSpPr/>
          <p:nvPr/>
        </p:nvGrpSpPr>
        <p:grpSpPr>
          <a:xfrm rot="2700000">
            <a:off x="8165272" y="5002285"/>
            <a:ext cx="325455" cy="325455"/>
            <a:chOff x="10293913" y="2007369"/>
            <a:chExt cx="325455" cy="325455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5F69E06-DC4B-43AE-95AC-2B676EF0676B}"/>
                </a:ext>
              </a:extLst>
            </p:cNvPr>
            <p:cNvSpPr/>
            <p:nvPr/>
          </p:nvSpPr>
          <p:spPr>
            <a:xfrm>
              <a:off x="10293913" y="2007369"/>
              <a:ext cx="325455" cy="3254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3611ADC-5796-489D-850A-007DC27A3B9A}"/>
                </a:ext>
              </a:extLst>
            </p:cNvPr>
            <p:cNvCxnSpPr>
              <a:stCxn id="124" idx="0"/>
              <a:endCxn id="124" idx="4"/>
            </p:cNvCxnSpPr>
            <p:nvPr/>
          </p:nvCxnSpPr>
          <p:spPr>
            <a:xfrm>
              <a:off x="10456641" y="2007369"/>
              <a:ext cx="0" cy="325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8A52A98-A387-49C2-94DF-4FEED73BC5B8}"/>
                </a:ext>
              </a:extLst>
            </p:cNvPr>
            <p:cNvCxnSpPr>
              <a:cxnSpLocks/>
              <a:stCxn id="124" idx="7"/>
              <a:endCxn id="124" idx="3"/>
            </p:cNvCxnSpPr>
            <p:nvPr/>
          </p:nvCxnSpPr>
          <p:spPr>
            <a:xfrm flipH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CEDFF998-FB44-4828-868A-9DBCEA5A81E6}"/>
                </a:ext>
              </a:extLst>
            </p:cNvPr>
            <p:cNvCxnSpPr>
              <a:cxnSpLocks/>
              <a:stCxn id="124" idx="6"/>
              <a:endCxn id="124" idx="2"/>
            </p:cNvCxnSpPr>
            <p:nvPr/>
          </p:nvCxnSpPr>
          <p:spPr>
            <a:xfrm flipH="1">
              <a:off x="10293913" y="2170097"/>
              <a:ext cx="32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6EB4B621-12F7-43A5-8B85-B8310E226A34}"/>
                </a:ext>
              </a:extLst>
            </p:cNvPr>
            <p:cNvCxnSpPr>
              <a:cxnSpLocks/>
              <a:stCxn id="124" idx="5"/>
              <a:endCxn id="124" idx="1"/>
            </p:cNvCxnSpPr>
            <p:nvPr/>
          </p:nvCxnSpPr>
          <p:spPr>
            <a:xfrm flipH="1" flipV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5CD4D7E0-45A4-401C-80FB-0D4282DBD24B}"/>
              </a:ext>
            </a:extLst>
          </p:cNvPr>
          <p:cNvGrpSpPr/>
          <p:nvPr/>
        </p:nvGrpSpPr>
        <p:grpSpPr>
          <a:xfrm rot="2700000">
            <a:off x="3968780" y="5002285"/>
            <a:ext cx="325455" cy="325455"/>
            <a:chOff x="10293913" y="2007369"/>
            <a:chExt cx="325455" cy="325455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F072C07A-B1DE-474F-B33F-2B14F40593EE}"/>
                </a:ext>
              </a:extLst>
            </p:cNvPr>
            <p:cNvSpPr/>
            <p:nvPr/>
          </p:nvSpPr>
          <p:spPr>
            <a:xfrm>
              <a:off x="10293913" y="2007369"/>
              <a:ext cx="325455" cy="3254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4B51589D-2E48-45C0-B6A7-8C1ACA9DF91A}"/>
                </a:ext>
              </a:extLst>
            </p:cNvPr>
            <p:cNvCxnSpPr>
              <a:stCxn id="159" idx="0"/>
              <a:endCxn id="159" idx="4"/>
            </p:cNvCxnSpPr>
            <p:nvPr/>
          </p:nvCxnSpPr>
          <p:spPr>
            <a:xfrm>
              <a:off x="10456641" y="2007369"/>
              <a:ext cx="0" cy="325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BC2F2CC0-E333-4AD9-BFD5-6AEF7745CA1E}"/>
                </a:ext>
              </a:extLst>
            </p:cNvPr>
            <p:cNvCxnSpPr>
              <a:cxnSpLocks/>
              <a:stCxn id="159" idx="7"/>
              <a:endCxn id="159" idx="3"/>
            </p:cNvCxnSpPr>
            <p:nvPr/>
          </p:nvCxnSpPr>
          <p:spPr>
            <a:xfrm flipH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2216956-541D-468C-91EB-56752E3FC1BE}"/>
                </a:ext>
              </a:extLst>
            </p:cNvPr>
            <p:cNvCxnSpPr>
              <a:cxnSpLocks/>
              <a:stCxn id="159" idx="6"/>
              <a:endCxn id="159" idx="2"/>
            </p:cNvCxnSpPr>
            <p:nvPr/>
          </p:nvCxnSpPr>
          <p:spPr>
            <a:xfrm flipH="1">
              <a:off x="10293913" y="2170097"/>
              <a:ext cx="32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80743FC3-EAD8-499C-A177-5CB3FD449499}"/>
                </a:ext>
              </a:extLst>
            </p:cNvPr>
            <p:cNvCxnSpPr>
              <a:cxnSpLocks/>
              <a:stCxn id="159" idx="5"/>
              <a:endCxn id="159" idx="1"/>
            </p:cNvCxnSpPr>
            <p:nvPr/>
          </p:nvCxnSpPr>
          <p:spPr>
            <a:xfrm flipH="1" flipV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06D3B43-E0E2-46E7-89AA-07383E46ABC8}"/>
              </a:ext>
            </a:extLst>
          </p:cNvPr>
          <p:cNvGrpSpPr/>
          <p:nvPr/>
        </p:nvGrpSpPr>
        <p:grpSpPr>
          <a:xfrm>
            <a:off x="5046509" y="5451620"/>
            <a:ext cx="2328733" cy="401804"/>
            <a:chOff x="3553886" y="5451620"/>
            <a:chExt cx="2763849" cy="401804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D474E62-AF91-4ECB-BB7E-6D865E3CD452}"/>
                </a:ext>
              </a:extLst>
            </p:cNvPr>
            <p:cNvSpPr/>
            <p:nvPr/>
          </p:nvSpPr>
          <p:spPr>
            <a:xfrm>
              <a:off x="4424508" y="5467856"/>
              <a:ext cx="9332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PQueue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C2075735-1900-46D1-9B4A-2C5B7FF36F34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3553890" y="5652522"/>
              <a:ext cx="870618" cy="4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864180BF-9B41-486D-9DDB-2BA5CCD2383B}"/>
                </a:ext>
              </a:extLst>
            </p:cNvPr>
            <p:cNvCxnSpPr>
              <a:cxnSpLocks/>
              <a:stCxn id="172" idx="3"/>
            </p:cNvCxnSpPr>
            <p:nvPr/>
          </p:nvCxnSpPr>
          <p:spPr>
            <a:xfrm>
              <a:off x="5357776" y="5652522"/>
              <a:ext cx="9599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E327E977-E0A0-45D0-9CB1-47CFA6A927AA}"/>
                </a:ext>
              </a:extLst>
            </p:cNvPr>
            <p:cNvCxnSpPr>
              <a:cxnSpLocks/>
            </p:cNvCxnSpPr>
            <p:nvPr/>
          </p:nvCxnSpPr>
          <p:spPr>
            <a:xfrm>
              <a:off x="3553886" y="5451620"/>
              <a:ext cx="0" cy="4018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908B22B6-1A11-448B-AA3F-BF43CD06F442}"/>
                </a:ext>
              </a:extLst>
            </p:cNvPr>
            <p:cNvCxnSpPr>
              <a:cxnSpLocks/>
            </p:cNvCxnSpPr>
            <p:nvPr/>
          </p:nvCxnSpPr>
          <p:spPr>
            <a:xfrm>
              <a:off x="6317735" y="5451620"/>
              <a:ext cx="0" cy="4018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8" name="箭头: 右 177">
            <a:extLst>
              <a:ext uri="{FF2B5EF4-FFF2-40B4-BE49-F238E27FC236}">
                <a16:creationId xmlns:a16="http://schemas.microsoft.com/office/drawing/2014/main" id="{FFCA993A-AEF4-44B2-8A16-EF520A9B64B1}"/>
              </a:ext>
            </a:extLst>
          </p:cNvPr>
          <p:cNvSpPr/>
          <p:nvPr/>
        </p:nvSpPr>
        <p:spPr>
          <a:xfrm>
            <a:off x="3121879" y="3819948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3604294-06BF-4AB3-9D59-BA10CBF99F03}"/>
              </a:ext>
            </a:extLst>
          </p:cNvPr>
          <p:cNvSpPr/>
          <p:nvPr/>
        </p:nvSpPr>
        <p:spPr>
          <a:xfrm>
            <a:off x="3878497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2F5597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2F5597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rgbClr val="2F5597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68CB636-49C3-4FB3-909F-B30A5444B9A3}"/>
              </a:ext>
            </a:extLst>
          </p:cNvPr>
          <p:cNvSpPr/>
          <p:nvPr/>
        </p:nvSpPr>
        <p:spPr>
          <a:xfrm>
            <a:off x="3091599" y="3525006"/>
            <a:ext cx="65113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Hash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1" name="箭头: 右 180">
            <a:extLst>
              <a:ext uri="{FF2B5EF4-FFF2-40B4-BE49-F238E27FC236}">
                <a16:creationId xmlns:a16="http://schemas.microsoft.com/office/drawing/2014/main" id="{612A56CD-B5C7-4EC2-BAC2-18D5339A0D97}"/>
              </a:ext>
            </a:extLst>
          </p:cNvPr>
          <p:cNvSpPr/>
          <p:nvPr/>
        </p:nvSpPr>
        <p:spPr>
          <a:xfrm rot="2700000">
            <a:off x="4267187" y="4314780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4A001BB1-8A1B-4F06-9421-AD188C8E03C0}"/>
              </a:ext>
            </a:extLst>
          </p:cNvPr>
          <p:cNvSpPr/>
          <p:nvPr/>
        </p:nvSpPr>
        <p:spPr>
          <a:xfrm>
            <a:off x="3553644" y="4362668"/>
            <a:ext cx="1015022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Enqueue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3" name="箭头: 右 182">
            <a:extLst>
              <a:ext uri="{FF2B5EF4-FFF2-40B4-BE49-F238E27FC236}">
                <a16:creationId xmlns:a16="http://schemas.microsoft.com/office/drawing/2014/main" id="{341C3941-572A-4E8C-850A-324B0D2EB9E8}"/>
              </a:ext>
            </a:extLst>
          </p:cNvPr>
          <p:cNvSpPr/>
          <p:nvPr/>
        </p:nvSpPr>
        <p:spPr>
          <a:xfrm rot="18900000">
            <a:off x="4258348" y="3319072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85D608-AF7E-40F7-BFF1-87A8BF457294}"/>
              </a:ext>
            </a:extLst>
          </p:cNvPr>
          <p:cNvSpPr/>
          <p:nvPr/>
        </p:nvSpPr>
        <p:spPr>
          <a:xfrm>
            <a:off x="3577914" y="3082233"/>
            <a:ext cx="966482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Prefetch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0B2C302-C15C-4E71-A77D-D76E6F12862B}"/>
              </a:ext>
            </a:extLst>
          </p:cNvPr>
          <p:cNvSpPr/>
          <p:nvPr/>
        </p:nvSpPr>
        <p:spPr>
          <a:xfrm>
            <a:off x="4949068" y="2547591"/>
            <a:ext cx="801614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Mem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1EE3D109-E00B-4179-BB52-EAF1BCCF2F68}"/>
              </a:ext>
            </a:extLst>
          </p:cNvPr>
          <p:cNvSpPr/>
          <p:nvPr/>
        </p:nvSpPr>
        <p:spPr>
          <a:xfrm>
            <a:off x="5750681" y="2294509"/>
            <a:ext cx="966482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Prefetch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DF7F9CE-7F3A-4483-B359-671A2C51C045}"/>
              </a:ext>
            </a:extLst>
          </p:cNvPr>
          <p:cNvSpPr/>
          <p:nvPr/>
        </p:nvSpPr>
        <p:spPr>
          <a:xfrm>
            <a:off x="6007586" y="4643984"/>
            <a:ext cx="406578" cy="3564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043F1A-49F3-453C-A842-243BDDF9C995}"/>
              </a:ext>
            </a:extLst>
          </p:cNvPr>
          <p:cNvSpPr/>
          <p:nvPr/>
        </p:nvSpPr>
        <p:spPr>
          <a:xfrm>
            <a:off x="1921734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baseline="-25000" dirty="0">
              <a:solidFill>
                <a:srgbClr val="00B05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BCD1F22-DEAF-4BEA-A278-09F758916B1D}"/>
              </a:ext>
            </a:extLst>
          </p:cNvPr>
          <p:cNvSpPr/>
          <p:nvPr/>
        </p:nvSpPr>
        <p:spPr>
          <a:xfrm>
            <a:off x="1294205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7030A0"/>
                </a:solidFill>
                <a:latin typeface="Heelvetica"/>
                <a:cs typeface="Arial" panose="020B0604020202020204" pitchFamily="34" charset="0"/>
              </a:rPr>
              <a:t>4</a:t>
            </a:r>
            <a:endParaRPr lang="zh-CN" altLang="en-US" baseline="-25000" dirty="0">
              <a:solidFill>
                <a:srgbClr val="7030A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4048FD8-3D1C-4738-B54B-EB509F98556B}"/>
              </a:ext>
            </a:extLst>
          </p:cNvPr>
          <p:cNvSpPr/>
          <p:nvPr/>
        </p:nvSpPr>
        <p:spPr>
          <a:xfrm>
            <a:off x="6013535" y="2865366"/>
            <a:ext cx="360996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c</a:t>
            </a:r>
            <a:r>
              <a:rPr lang="en-US" altLang="zh-CN" baseline="-25000" dirty="0">
                <a:ln w="0"/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cap="none" spc="0" baseline="-25000" dirty="0">
              <a:ln w="0"/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D5CD9CF-1D42-4C89-BAA5-E0AD2784EC7D}"/>
              </a:ext>
            </a:extLst>
          </p:cNvPr>
          <p:cNvSpPr/>
          <p:nvPr/>
        </p:nvSpPr>
        <p:spPr>
          <a:xfrm>
            <a:off x="5046509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PQueue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F17226-31E4-484F-ADF5-335156049D48}"/>
              </a:ext>
            </a:extLst>
          </p:cNvPr>
          <p:cNvSpPr/>
          <p:nvPr/>
        </p:nvSpPr>
        <p:spPr>
          <a:xfrm>
            <a:off x="6707991" y="3252742"/>
            <a:ext cx="1799515" cy="1090657"/>
          </a:xfrm>
          <a:prstGeom prst="rect">
            <a:avLst/>
          </a:prstGeom>
          <a:solidFill>
            <a:srgbClr val="FFFF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Heelvetica"/>
              </a:rPr>
              <a:t>: item 1</a:t>
            </a:r>
          </a:p>
          <a:p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Heelvetica"/>
              </a:rPr>
              <a:t>: address 1</a:t>
            </a:r>
          </a:p>
          <a:p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c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Heelvetica"/>
              </a:rPr>
              <a:t>: counter of </a:t>
            </a:r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pic>
        <p:nvPicPr>
          <p:cNvPr id="56" name="图形 55" descr="光标">
            <a:extLst>
              <a:ext uri="{FF2B5EF4-FFF2-40B4-BE49-F238E27FC236}">
                <a16:creationId xmlns:a16="http://schemas.microsoft.com/office/drawing/2014/main" id="{63B90FD8-30DF-410B-8003-D8275E797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1486" y="3055430"/>
            <a:ext cx="564775" cy="564775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0CE9CA96-C5E6-4509-AF79-C2353FD889DC}"/>
              </a:ext>
            </a:extLst>
          </p:cNvPr>
          <p:cNvSpPr/>
          <p:nvPr/>
        </p:nvSpPr>
        <p:spPr>
          <a:xfrm>
            <a:off x="8054849" y="5580571"/>
            <a:ext cx="3527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 this slides, Mem &amp; Cache are simplified statements that help comprehend.</a:t>
            </a:r>
            <a:endParaRPr lang="zh-CN" altLang="en-US" sz="1400" b="1" i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438C088-B911-41CC-BBF8-9993AAA147A0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Prefetch technique to shorten critical path.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64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52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41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#2: Prophet Queue (PQueue)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3A57558-8ABB-49B6-A78F-B1559F4E9FCD}"/>
              </a:ext>
            </a:extLst>
          </p:cNvPr>
          <p:cNvSpPr/>
          <p:nvPr/>
        </p:nvSpPr>
        <p:spPr>
          <a:xfrm>
            <a:off x="6682866" y="2547591"/>
            <a:ext cx="801615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Cache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68" name="箭头: 右 167">
            <a:extLst>
              <a:ext uri="{FF2B5EF4-FFF2-40B4-BE49-F238E27FC236}">
                <a16:creationId xmlns:a16="http://schemas.microsoft.com/office/drawing/2014/main" id="{10E3D5B9-5A54-41D0-9726-AE4DF105AF9A}"/>
              </a:ext>
            </a:extLst>
          </p:cNvPr>
          <p:cNvSpPr/>
          <p:nvPr/>
        </p:nvSpPr>
        <p:spPr>
          <a:xfrm>
            <a:off x="5910968" y="2707415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69" name="箭头: 右 168">
            <a:extLst>
              <a:ext uri="{FF2B5EF4-FFF2-40B4-BE49-F238E27FC236}">
                <a16:creationId xmlns:a16="http://schemas.microsoft.com/office/drawing/2014/main" id="{2CA6A221-FEEB-474D-A69E-BC9F33216EF2}"/>
              </a:ext>
            </a:extLst>
          </p:cNvPr>
          <p:cNvSpPr/>
          <p:nvPr/>
        </p:nvSpPr>
        <p:spPr>
          <a:xfrm rot="2700000">
            <a:off x="7385291" y="3382891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B26F30E-F526-4FF1-BFAC-64E6344DA04B}"/>
              </a:ext>
            </a:extLst>
          </p:cNvPr>
          <p:cNvSpPr/>
          <p:nvPr/>
        </p:nvSpPr>
        <p:spPr>
          <a:xfrm>
            <a:off x="2549263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baseline="-25000" dirty="0">
              <a:solidFill>
                <a:srgbClr val="00B05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9E1D80B-018F-46BD-BDA4-F8C8ABFE7015}"/>
              </a:ext>
            </a:extLst>
          </p:cNvPr>
          <p:cNvSpPr/>
          <p:nvPr/>
        </p:nvSpPr>
        <p:spPr>
          <a:xfrm>
            <a:off x="4159808" y="5006405"/>
            <a:ext cx="4168192" cy="320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6A43402-BB3E-4C13-B309-7F86E2D7223D}"/>
              </a:ext>
            </a:extLst>
          </p:cNvPr>
          <p:cNvSpPr/>
          <p:nvPr/>
        </p:nvSpPr>
        <p:spPr>
          <a:xfrm>
            <a:off x="5046509" y="4639924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baseline="-25000" dirty="0">
              <a:solidFill>
                <a:srgbClr val="00B05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70DB7B8-40D6-48C6-86D0-166B6BD35376}"/>
              </a:ext>
            </a:extLst>
          </p:cNvPr>
          <p:cNvSpPr/>
          <p:nvPr/>
        </p:nvSpPr>
        <p:spPr>
          <a:xfrm>
            <a:off x="6968664" y="4643984"/>
            <a:ext cx="406578" cy="3564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9C67AE01-A4A5-471E-A24B-83DFA80BC0E5}"/>
              </a:ext>
            </a:extLst>
          </p:cNvPr>
          <p:cNvGrpSpPr/>
          <p:nvPr/>
        </p:nvGrpSpPr>
        <p:grpSpPr>
          <a:xfrm rot="5400000">
            <a:off x="8165272" y="5002285"/>
            <a:ext cx="325455" cy="325455"/>
            <a:chOff x="10293913" y="2007369"/>
            <a:chExt cx="325455" cy="325455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5F69E06-DC4B-43AE-95AC-2B676EF0676B}"/>
                </a:ext>
              </a:extLst>
            </p:cNvPr>
            <p:cNvSpPr/>
            <p:nvPr/>
          </p:nvSpPr>
          <p:spPr>
            <a:xfrm>
              <a:off x="10293913" y="2007369"/>
              <a:ext cx="325455" cy="3254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3611ADC-5796-489D-850A-007DC27A3B9A}"/>
                </a:ext>
              </a:extLst>
            </p:cNvPr>
            <p:cNvCxnSpPr>
              <a:stCxn id="124" idx="0"/>
              <a:endCxn id="124" idx="4"/>
            </p:cNvCxnSpPr>
            <p:nvPr/>
          </p:nvCxnSpPr>
          <p:spPr>
            <a:xfrm>
              <a:off x="10456641" y="2007369"/>
              <a:ext cx="0" cy="325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8A52A98-A387-49C2-94DF-4FEED73BC5B8}"/>
                </a:ext>
              </a:extLst>
            </p:cNvPr>
            <p:cNvCxnSpPr>
              <a:cxnSpLocks/>
              <a:stCxn id="124" idx="7"/>
              <a:endCxn id="124" idx="3"/>
            </p:cNvCxnSpPr>
            <p:nvPr/>
          </p:nvCxnSpPr>
          <p:spPr>
            <a:xfrm flipH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CEDFF998-FB44-4828-868A-9DBCEA5A81E6}"/>
                </a:ext>
              </a:extLst>
            </p:cNvPr>
            <p:cNvCxnSpPr>
              <a:cxnSpLocks/>
              <a:stCxn id="124" idx="6"/>
              <a:endCxn id="124" idx="2"/>
            </p:cNvCxnSpPr>
            <p:nvPr/>
          </p:nvCxnSpPr>
          <p:spPr>
            <a:xfrm flipH="1">
              <a:off x="10293913" y="2170097"/>
              <a:ext cx="32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6EB4B621-12F7-43A5-8B85-B8310E226A34}"/>
                </a:ext>
              </a:extLst>
            </p:cNvPr>
            <p:cNvCxnSpPr>
              <a:cxnSpLocks/>
              <a:stCxn id="124" idx="5"/>
              <a:endCxn id="124" idx="1"/>
            </p:cNvCxnSpPr>
            <p:nvPr/>
          </p:nvCxnSpPr>
          <p:spPr>
            <a:xfrm flipH="1" flipV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5CD4D7E0-45A4-401C-80FB-0D4282DBD24B}"/>
              </a:ext>
            </a:extLst>
          </p:cNvPr>
          <p:cNvGrpSpPr/>
          <p:nvPr/>
        </p:nvGrpSpPr>
        <p:grpSpPr>
          <a:xfrm rot="5400000">
            <a:off x="3968780" y="5002285"/>
            <a:ext cx="325455" cy="325455"/>
            <a:chOff x="10293913" y="2007369"/>
            <a:chExt cx="325455" cy="325455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F072C07A-B1DE-474F-B33F-2B14F40593EE}"/>
                </a:ext>
              </a:extLst>
            </p:cNvPr>
            <p:cNvSpPr/>
            <p:nvPr/>
          </p:nvSpPr>
          <p:spPr>
            <a:xfrm>
              <a:off x="10293913" y="2007369"/>
              <a:ext cx="325455" cy="3254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4B51589D-2E48-45C0-B6A7-8C1ACA9DF91A}"/>
                </a:ext>
              </a:extLst>
            </p:cNvPr>
            <p:cNvCxnSpPr>
              <a:stCxn id="159" idx="0"/>
              <a:endCxn id="159" idx="4"/>
            </p:cNvCxnSpPr>
            <p:nvPr/>
          </p:nvCxnSpPr>
          <p:spPr>
            <a:xfrm>
              <a:off x="10456641" y="2007369"/>
              <a:ext cx="0" cy="325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BC2F2CC0-E333-4AD9-BFD5-6AEF7745CA1E}"/>
                </a:ext>
              </a:extLst>
            </p:cNvPr>
            <p:cNvCxnSpPr>
              <a:cxnSpLocks/>
              <a:stCxn id="159" idx="7"/>
              <a:endCxn id="159" idx="3"/>
            </p:cNvCxnSpPr>
            <p:nvPr/>
          </p:nvCxnSpPr>
          <p:spPr>
            <a:xfrm flipH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2216956-541D-468C-91EB-56752E3FC1BE}"/>
                </a:ext>
              </a:extLst>
            </p:cNvPr>
            <p:cNvCxnSpPr>
              <a:cxnSpLocks/>
              <a:stCxn id="159" idx="6"/>
              <a:endCxn id="159" idx="2"/>
            </p:cNvCxnSpPr>
            <p:nvPr/>
          </p:nvCxnSpPr>
          <p:spPr>
            <a:xfrm flipH="1">
              <a:off x="10293913" y="2170097"/>
              <a:ext cx="32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80743FC3-EAD8-499C-A177-5CB3FD449499}"/>
                </a:ext>
              </a:extLst>
            </p:cNvPr>
            <p:cNvCxnSpPr>
              <a:cxnSpLocks/>
              <a:stCxn id="159" idx="5"/>
              <a:endCxn id="159" idx="1"/>
            </p:cNvCxnSpPr>
            <p:nvPr/>
          </p:nvCxnSpPr>
          <p:spPr>
            <a:xfrm flipH="1" flipV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矩形 163">
            <a:extLst>
              <a:ext uri="{FF2B5EF4-FFF2-40B4-BE49-F238E27FC236}">
                <a16:creationId xmlns:a16="http://schemas.microsoft.com/office/drawing/2014/main" id="{663F2B1E-1E3C-46DF-91E6-63F7A3194C87}"/>
              </a:ext>
            </a:extLst>
          </p:cNvPr>
          <p:cNvSpPr/>
          <p:nvPr/>
        </p:nvSpPr>
        <p:spPr>
          <a:xfrm>
            <a:off x="7942047" y="3700982"/>
            <a:ext cx="110338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Update c</a:t>
            </a:r>
            <a:r>
              <a:rPr lang="en-US" altLang="zh-CN" baseline="-25000" dirty="0">
                <a:ln w="0"/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baseline="-25000" dirty="0">
              <a:ln w="0"/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06D3B43-E0E2-46E7-89AA-07383E46ABC8}"/>
              </a:ext>
            </a:extLst>
          </p:cNvPr>
          <p:cNvGrpSpPr/>
          <p:nvPr/>
        </p:nvGrpSpPr>
        <p:grpSpPr>
          <a:xfrm>
            <a:off x="5046509" y="5451620"/>
            <a:ext cx="2328733" cy="401804"/>
            <a:chOff x="3553886" y="5451620"/>
            <a:chExt cx="2763849" cy="401804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D474E62-AF91-4ECB-BB7E-6D865E3CD452}"/>
                </a:ext>
              </a:extLst>
            </p:cNvPr>
            <p:cNvSpPr/>
            <p:nvPr/>
          </p:nvSpPr>
          <p:spPr>
            <a:xfrm>
              <a:off x="4424508" y="5467856"/>
              <a:ext cx="9332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PQueue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C2075735-1900-46D1-9B4A-2C5B7FF36F34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3553890" y="5652522"/>
              <a:ext cx="870618" cy="4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864180BF-9B41-486D-9DDB-2BA5CCD2383B}"/>
                </a:ext>
              </a:extLst>
            </p:cNvPr>
            <p:cNvCxnSpPr>
              <a:cxnSpLocks/>
              <a:stCxn id="172" idx="3"/>
            </p:cNvCxnSpPr>
            <p:nvPr/>
          </p:nvCxnSpPr>
          <p:spPr>
            <a:xfrm>
              <a:off x="5357776" y="5652522"/>
              <a:ext cx="9599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E327E977-E0A0-45D0-9CB1-47CFA6A927AA}"/>
                </a:ext>
              </a:extLst>
            </p:cNvPr>
            <p:cNvCxnSpPr>
              <a:cxnSpLocks/>
            </p:cNvCxnSpPr>
            <p:nvPr/>
          </p:nvCxnSpPr>
          <p:spPr>
            <a:xfrm>
              <a:off x="3553886" y="5451620"/>
              <a:ext cx="0" cy="4018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908B22B6-1A11-448B-AA3F-BF43CD06F442}"/>
                </a:ext>
              </a:extLst>
            </p:cNvPr>
            <p:cNvCxnSpPr>
              <a:cxnSpLocks/>
            </p:cNvCxnSpPr>
            <p:nvPr/>
          </p:nvCxnSpPr>
          <p:spPr>
            <a:xfrm>
              <a:off x="6317735" y="5451620"/>
              <a:ext cx="0" cy="4018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8" name="箭头: 右 177">
            <a:extLst>
              <a:ext uri="{FF2B5EF4-FFF2-40B4-BE49-F238E27FC236}">
                <a16:creationId xmlns:a16="http://schemas.microsoft.com/office/drawing/2014/main" id="{FFCA993A-AEF4-44B2-8A16-EF520A9B64B1}"/>
              </a:ext>
            </a:extLst>
          </p:cNvPr>
          <p:cNvSpPr/>
          <p:nvPr/>
        </p:nvSpPr>
        <p:spPr>
          <a:xfrm>
            <a:off x="3121879" y="3819948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3604294-06BF-4AB3-9D59-BA10CBF99F03}"/>
              </a:ext>
            </a:extLst>
          </p:cNvPr>
          <p:cNvSpPr/>
          <p:nvPr/>
        </p:nvSpPr>
        <p:spPr>
          <a:xfrm>
            <a:off x="3878497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baseline="-25000" dirty="0">
              <a:solidFill>
                <a:srgbClr val="00B05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68CB636-49C3-4FB3-909F-B30A5444B9A3}"/>
              </a:ext>
            </a:extLst>
          </p:cNvPr>
          <p:cNvSpPr/>
          <p:nvPr/>
        </p:nvSpPr>
        <p:spPr>
          <a:xfrm>
            <a:off x="3091599" y="3525006"/>
            <a:ext cx="65113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Hash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1" name="箭头: 右 180">
            <a:extLst>
              <a:ext uri="{FF2B5EF4-FFF2-40B4-BE49-F238E27FC236}">
                <a16:creationId xmlns:a16="http://schemas.microsoft.com/office/drawing/2014/main" id="{612A56CD-B5C7-4EC2-BAC2-18D5339A0D97}"/>
              </a:ext>
            </a:extLst>
          </p:cNvPr>
          <p:cNvSpPr/>
          <p:nvPr/>
        </p:nvSpPr>
        <p:spPr>
          <a:xfrm rot="2700000">
            <a:off x="4267187" y="4314780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4A001BB1-8A1B-4F06-9421-AD188C8E03C0}"/>
              </a:ext>
            </a:extLst>
          </p:cNvPr>
          <p:cNvSpPr/>
          <p:nvPr/>
        </p:nvSpPr>
        <p:spPr>
          <a:xfrm>
            <a:off x="3553644" y="4362668"/>
            <a:ext cx="1015022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Enqueue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3" name="箭头: 右 182">
            <a:extLst>
              <a:ext uri="{FF2B5EF4-FFF2-40B4-BE49-F238E27FC236}">
                <a16:creationId xmlns:a16="http://schemas.microsoft.com/office/drawing/2014/main" id="{341C3941-572A-4E8C-850A-324B0D2EB9E8}"/>
              </a:ext>
            </a:extLst>
          </p:cNvPr>
          <p:cNvSpPr/>
          <p:nvPr/>
        </p:nvSpPr>
        <p:spPr>
          <a:xfrm rot="18900000">
            <a:off x="4258348" y="3319072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85D608-AF7E-40F7-BFF1-87A8BF457294}"/>
              </a:ext>
            </a:extLst>
          </p:cNvPr>
          <p:cNvSpPr/>
          <p:nvPr/>
        </p:nvSpPr>
        <p:spPr>
          <a:xfrm>
            <a:off x="3577914" y="3082233"/>
            <a:ext cx="966482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Prefetch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0B2C302-C15C-4E71-A77D-D76E6F12862B}"/>
              </a:ext>
            </a:extLst>
          </p:cNvPr>
          <p:cNvSpPr/>
          <p:nvPr/>
        </p:nvSpPr>
        <p:spPr>
          <a:xfrm>
            <a:off x="4949068" y="2547591"/>
            <a:ext cx="801614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Mem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1EE3D109-E00B-4179-BB52-EAF1BCCF2F68}"/>
              </a:ext>
            </a:extLst>
          </p:cNvPr>
          <p:cNvSpPr/>
          <p:nvPr/>
        </p:nvSpPr>
        <p:spPr>
          <a:xfrm>
            <a:off x="5750681" y="2294509"/>
            <a:ext cx="966482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Prefetch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FCDD7366-B7BB-4E0B-BD3B-88169337885B}"/>
              </a:ext>
            </a:extLst>
          </p:cNvPr>
          <p:cNvSpPr/>
          <p:nvPr/>
        </p:nvSpPr>
        <p:spPr>
          <a:xfrm>
            <a:off x="7735997" y="3041273"/>
            <a:ext cx="37382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ln w="0"/>
                <a:solidFill>
                  <a:srgbClr val="C00000"/>
                </a:solidFill>
                <a:latin typeface="Heelvetica"/>
                <a:cs typeface="Arial" panose="020B0604020202020204" pitchFamily="34" charset="0"/>
              </a:rPr>
              <a:t>1</a:t>
            </a:r>
            <a:endParaRPr lang="zh-CN" altLang="en-US" cap="none" spc="0" baseline="-25000" dirty="0">
              <a:ln w="0"/>
              <a:solidFill>
                <a:srgbClr val="C0000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DF7F9CE-7F3A-4483-B359-671A2C51C045}"/>
              </a:ext>
            </a:extLst>
          </p:cNvPr>
          <p:cNvSpPr/>
          <p:nvPr/>
        </p:nvSpPr>
        <p:spPr>
          <a:xfrm>
            <a:off x="6007586" y="4643984"/>
            <a:ext cx="406578" cy="3564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0070C0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rgbClr val="0070C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94" name="箭头: 右 193">
            <a:extLst>
              <a:ext uri="{FF2B5EF4-FFF2-40B4-BE49-F238E27FC236}">
                <a16:creationId xmlns:a16="http://schemas.microsoft.com/office/drawing/2014/main" id="{0214D649-798E-438C-861B-F71316336016}"/>
              </a:ext>
            </a:extLst>
          </p:cNvPr>
          <p:cNvSpPr/>
          <p:nvPr/>
        </p:nvSpPr>
        <p:spPr>
          <a:xfrm rot="18900000">
            <a:off x="7360985" y="4206525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46D05B1-F627-4F33-ACE8-76D52D6A8E37}"/>
              </a:ext>
            </a:extLst>
          </p:cNvPr>
          <p:cNvSpPr/>
          <p:nvPr/>
        </p:nvSpPr>
        <p:spPr>
          <a:xfrm>
            <a:off x="7742409" y="4362668"/>
            <a:ext cx="103906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Dequeue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043F1A-49F3-453C-A842-243BDDF9C995}"/>
              </a:ext>
            </a:extLst>
          </p:cNvPr>
          <p:cNvSpPr/>
          <p:nvPr/>
        </p:nvSpPr>
        <p:spPr>
          <a:xfrm>
            <a:off x="1921734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7030A0"/>
                </a:solidFill>
                <a:latin typeface="Heelvetica"/>
                <a:cs typeface="Arial" panose="020B0604020202020204" pitchFamily="34" charset="0"/>
              </a:rPr>
              <a:t>4</a:t>
            </a:r>
            <a:endParaRPr lang="zh-CN" altLang="en-US" baseline="-25000" dirty="0">
              <a:solidFill>
                <a:srgbClr val="7030A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BCD1F22-DEAF-4BEA-A278-09F758916B1D}"/>
              </a:ext>
            </a:extLst>
          </p:cNvPr>
          <p:cNvSpPr/>
          <p:nvPr/>
        </p:nvSpPr>
        <p:spPr>
          <a:xfrm>
            <a:off x="1294205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2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5</a:t>
            </a:r>
            <a:endParaRPr lang="zh-CN" altLang="en-US" baseline="-25000" dirty="0">
              <a:solidFill>
                <a:schemeClr val="accent2">
                  <a:lumMod val="75000"/>
                </a:schemeClr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064E438-D663-427F-94AE-E5E41F3D86C3}"/>
              </a:ext>
            </a:extLst>
          </p:cNvPr>
          <p:cNvSpPr/>
          <p:nvPr/>
        </p:nvSpPr>
        <p:spPr>
          <a:xfrm>
            <a:off x="6013535" y="2865366"/>
            <a:ext cx="360996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0070C0"/>
                </a:solidFill>
                <a:latin typeface="Heelvetica"/>
                <a:cs typeface="Arial" panose="020B0604020202020204" pitchFamily="34" charset="0"/>
              </a:rPr>
              <a:t>c</a:t>
            </a:r>
            <a:r>
              <a:rPr lang="en-US" altLang="zh-CN" baseline="-25000" dirty="0">
                <a:ln w="0"/>
                <a:solidFill>
                  <a:srgbClr val="0070C0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cap="none" spc="0" baseline="-25000" dirty="0">
              <a:ln w="0"/>
              <a:solidFill>
                <a:srgbClr val="0070C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01119D-EF4C-470B-BF3F-39B15ABF4266}"/>
              </a:ext>
            </a:extLst>
          </p:cNvPr>
          <p:cNvSpPr/>
          <p:nvPr/>
        </p:nvSpPr>
        <p:spPr>
          <a:xfrm>
            <a:off x="5046509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PQueue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7C9A0-0729-4A46-91D9-FD2BB83A13F7}"/>
              </a:ext>
            </a:extLst>
          </p:cNvPr>
          <p:cNvSpPr/>
          <p:nvPr/>
        </p:nvSpPr>
        <p:spPr>
          <a:xfrm>
            <a:off x="5181032" y="3511910"/>
            <a:ext cx="2094483" cy="750223"/>
          </a:xfrm>
          <a:prstGeom prst="rect">
            <a:avLst/>
          </a:prstGeom>
          <a:solidFill>
            <a:srgbClr val="FFFF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Other items </a:t>
            </a:r>
            <a:r>
              <a:rPr lang="en-US" altLang="zh-CN" b="1" i="1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DON’T</a:t>
            </a:r>
            <a:r>
              <a:rPr lang="en-US" altLang="zh-CN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 have to wait.</a:t>
            </a:r>
            <a:endParaRPr lang="zh-CN" altLang="en-US" baseline="-25000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CDF457E-3C25-454E-8A8E-5CF0CF77AAD1}"/>
              </a:ext>
            </a:extLst>
          </p:cNvPr>
          <p:cNvSpPr/>
          <p:nvPr/>
        </p:nvSpPr>
        <p:spPr>
          <a:xfrm>
            <a:off x="8054849" y="5580571"/>
            <a:ext cx="3527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 this slides, Mem &amp; Cache are simplified statements that help comprehend.</a:t>
            </a:r>
            <a:endParaRPr lang="zh-CN" altLang="en-US" sz="1400" b="1" i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F8C7D11-2325-417B-B7EE-509887286898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Prefetch technique to shorten critical path.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7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8F6C5F4A-C5CF-4C9F-B299-8E022C84B785}"/>
              </a:ext>
            </a:extLst>
          </p:cNvPr>
          <p:cNvSpPr/>
          <p:nvPr/>
        </p:nvSpPr>
        <p:spPr>
          <a:xfrm>
            <a:off x="5181032" y="3511910"/>
            <a:ext cx="2094483" cy="750223"/>
          </a:xfrm>
          <a:prstGeom prst="rect">
            <a:avLst/>
          </a:prstGeom>
          <a:solidFill>
            <a:srgbClr val="FFFF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Other items </a:t>
            </a:r>
            <a:r>
              <a:rPr lang="en-US" altLang="zh-CN" b="1" i="1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DON’T</a:t>
            </a:r>
            <a:r>
              <a:rPr lang="en-US" altLang="zh-CN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 have to wait.</a:t>
            </a:r>
            <a:endParaRPr lang="zh-CN" altLang="en-US" baseline="-25000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53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416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#2: Prophet Queue (PQueue)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3A57558-8ABB-49B6-A78F-B1559F4E9FCD}"/>
              </a:ext>
            </a:extLst>
          </p:cNvPr>
          <p:cNvSpPr/>
          <p:nvPr/>
        </p:nvSpPr>
        <p:spPr>
          <a:xfrm>
            <a:off x="6682866" y="2547591"/>
            <a:ext cx="801615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Cache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68" name="箭头: 右 167">
            <a:extLst>
              <a:ext uri="{FF2B5EF4-FFF2-40B4-BE49-F238E27FC236}">
                <a16:creationId xmlns:a16="http://schemas.microsoft.com/office/drawing/2014/main" id="{10E3D5B9-5A54-41D0-9726-AE4DF105AF9A}"/>
              </a:ext>
            </a:extLst>
          </p:cNvPr>
          <p:cNvSpPr/>
          <p:nvPr/>
        </p:nvSpPr>
        <p:spPr>
          <a:xfrm>
            <a:off x="5910968" y="2707415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69" name="箭头: 右 168">
            <a:extLst>
              <a:ext uri="{FF2B5EF4-FFF2-40B4-BE49-F238E27FC236}">
                <a16:creationId xmlns:a16="http://schemas.microsoft.com/office/drawing/2014/main" id="{2CA6A221-FEEB-474D-A69E-BC9F33216EF2}"/>
              </a:ext>
            </a:extLst>
          </p:cNvPr>
          <p:cNvSpPr/>
          <p:nvPr/>
        </p:nvSpPr>
        <p:spPr>
          <a:xfrm rot="2700000">
            <a:off x="7385291" y="3382891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B26F30E-F526-4FF1-BFAC-64E6344DA04B}"/>
              </a:ext>
            </a:extLst>
          </p:cNvPr>
          <p:cNvSpPr/>
          <p:nvPr/>
        </p:nvSpPr>
        <p:spPr>
          <a:xfrm>
            <a:off x="2549263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rgbClr val="7030A0"/>
                </a:solidFill>
                <a:latin typeface="Heelvetica"/>
                <a:cs typeface="Arial" panose="020B0604020202020204" pitchFamily="34" charset="0"/>
              </a:rPr>
              <a:t>4</a:t>
            </a:r>
            <a:endParaRPr lang="zh-CN" altLang="en-US" baseline="-25000" dirty="0">
              <a:solidFill>
                <a:srgbClr val="7030A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9E1D80B-018F-46BD-BDA4-F8C8ABFE7015}"/>
              </a:ext>
            </a:extLst>
          </p:cNvPr>
          <p:cNvSpPr/>
          <p:nvPr/>
        </p:nvSpPr>
        <p:spPr>
          <a:xfrm>
            <a:off x="4159808" y="5006405"/>
            <a:ext cx="4168192" cy="320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6A43402-BB3E-4C13-B309-7F86E2D7223D}"/>
              </a:ext>
            </a:extLst>
          </p:cNvPr>
          <p:cNvSpPr/>
          <p:nvPr/>
        </p:nvSpPr>
        <p:spPr>
          <a:xfrm>
            <a:off x="5046509" y="4639924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7030A0"/>
                </a:solidFill>
                <a:latin typeface="Heelvetica"/>
                <a:cs typeface="Arial" panose="020B0604020202020204" pitchFamily="34" charset="0"/>
              </a:rPr>
              <a:t>4</a:t>
            </a:r>
            <a:endParaRPr lang="zh-CN" altLang="en-US" baseline="-25000" dirty="0">
              <a:solidFill>
                <a:srgbClr val="7030A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70DB7B8-40D6-48C6-86D0-166B6BD35376}"/>
              </a:ext>
            </a:extLst>
          </p:cNvPr>
          <p:cNvSpPr/>
          <p:nvPr/>
        </p:nvSpPr>
        <p:spPr>
          <a:xfrm>
            <a:off x="6968664" y="4643984"/>
            <a:ext cx="406578" cy="3564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9C67AE01-A4A5-471E-A24B-83DFA80BC0E5}"/>
              </a:ext>
            </a:extLst>
          </p:cNvPr>
          <p:cNvGrpSpPr/>
          <p:nvPr/>
        </p:nvGrpSpPr>
        <p:grpSpPr>
          <a:xfrm rot="8100000">
            <a:off x="8165272" y="5002285"/>
            <a:ext cx="325455" cy="325455"/>
            <a:chOff x="10293913" y="2007369"/>
            <a:chExt cx="325455" cy="325455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5F69E06-DC4B-43AE-95AC-2B676EF0676B}"/>
                </a:ext>
              </a:extLst>
            </p:cNvPr>
            <p:cNvSpPr/>
            <p:nvPr/>
          </p:nvSpPr>
          <p:spPr>
            <a:xfrm>
              <a:off x="10293913" y="2007369"/>
              <a:ext cx="325455" cy="3254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3611ADC-5796-489D-850A-007DC27A3B9A}"/>
                </a:ext>
              </a:extLst>
            </p:cNvPr>
            <p:cNvCxnSpPr>
              <a:stCxn id="124" idx="0"/>
              <a:endCxn id="124" idx="4"/>
            </p:cNvCxnSpPr>
            <p:nvPr/>
          </p:nvCxnSpPr>
          <p:spPr>
            <a:xfrm>
              <a:off x="10456641" y="2007369"/>
              <a:ext cx="0" cy="325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8A52A98-A387-49C2-94DF-4FEED73BC5B8}"/>
                </a:ext>
              </a:extLst>
            </p:cNvPr>
            <p:cNvCxnSpPr>
              <a:cxnSpLocks/>
              <a:stCxn id="124" idx="7"/>
              <a:endCxn id="124" idx="3"/>
            </p:cNvCxnSpPr>
            <p:nvPr/>
          </p:nvCxnSpPr>
          <p:spPr>
            <a:xfrm flipH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CEDFF998-FB44-4828-868A-9DBCEA5A81E6}"/>
                </a:ext>
              </a:extLst>
            </p:cNvPr>
            <p:cNvCxnSpPr>
              <a:cxnSpLocks/>
              <a:stCxn id="124" idx="6"/>
              <a:endCxn id="124" idx="2"/>
            </p:cNvCxnSpPr>
            <p:nvPr/>
          </p:nvCxnSpPr>
          <p:spPr>
            <a:xfrm flipH="1">
              <a:off x="10293913" y="2170097"/>
              <a:ext cx="32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6EB4B621-12F7-43A5-8B85-B8310E226A34}"/>
                </a:ext>
              </a:extLst>
            </p:cNvPr>
            <p:cNvCxnSpPr>
              <a:cxnSpLocks/>
              <a:stCxn id="124" idx="5"/>
              <a:endCxn id="124" idx="1"/>
            </p:cNvCxnSpPr>
            <p:nvPr/>
          </p:nvCxnSpPr>
          <p:spPr>
            <a:xfrm flipH="1" flipV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5CD4D7E0-45A4-401C-80FB-0D4282DBD24B}"/>
              </a:ext>
            </a:extLst>
          </p:cNvPr>
          <p:cNvGrpSpPr/>
          <p:nvPr/>
        </p:nvGrpSpPr>
        <p:grpSpPr>
          <a:xfrm rot="8100000">
            <a:off x="3968780" y="5002285"/>
            <a:ext cx="325455" cy="325455"/>
            <a:chOff x="10293913" y="2007369"/>
            <a:chExt cx="325455" cy="325455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F072C07A-B1DE-474F-B33F-2B14F40593EE}"/>
                </a:ext>
              </a:extLst>
            </p:cNvPr>
            <p:cNvSpPr/>
            <p:nvPr/>
          </p:nvSpPr>
          <p:spPr>
            <a:xfrm>
              <a:off x="10293913" y="2007369"/>
              <a:ext cx="325455" cy="3254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4B51589D-2E48-45C0-B6A7-8C1ACA9DF91A}"/>
                </a:ext>
              </a:extLst>
            </p:cNvPr>
            <p:cNvCxnSpPr>
              <a:stCxn id="159" idx="0"/>
              <a:endCxn id="159" idx="4"/>
            </p:cNvCxnSpPr>
            <p:nvPr/>
          </p:nvCxnSpPr>
          <p:spPr>
            <a:xfrm>
              <a:off x="10456641" y="2007369"/>
              <a:ext cx="0" cy="325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BC2F2CC0-E333-4AD9-BFD5-6AEF7745CA1E}"/>
                </a:ext>
              </a:extLst>
            </p:cNvPr>
            <p:cNvCxnSpPr>
              <a:cxnSpLocks/>
              <a:stCxn id="159" idx="7"/>
              <a:endCxn id="159" idx="3"/>
            </p:cNvCxnSpPr>
            <p:nvPr/>
          </p:nvCxnSpPr>
          <p:spPr>
            <a:xfrm flipH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2216956-541D-468C-91EB-56752E3FC1BE}"/>
                </a:ext>
              </a:extLst>
            </p:cNvPr>
            <p:cNvCxnSpPr>
              <a:cxnSpLocks/>
              <a:stCxn id="159" idx="6"/>
              <a:endCxn id="159" idx="2"/>
            </p:cNvCxnSpPr>
            <p:nvPr/>
          </p:nvCxnSpPr>
          <p:spPr>
            <a:xfrm flipH="1">
              <a:off x="10293913" y="2170097"/>
              <a:ext cx="3254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80743FC3-EAD8-499C-A177-5CB3FD449499}"/>
                </a:ext>
              </a:extLst>
            </p:cNvPr>
            <p:cNvCxnSpPr>
              <a:cxnSpLocks/>
              <a:stCxn id="159" idx="5"/>
              <a:endCxn id="159" idx="1"/>
            </p:cNvCxnSpPr>
            <p:nvPr/>
          </p:nvCxnSpPr>
          <p:spPr>
            <a:xfrm flipH="1" flipV="1">
              <a:off x="10341575" y="2055031"/>
              <a:ext cx="230131" cy="2301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矩形 163">
            <a:extLst>
              <a:ext uri="{FF2B5EF4-FFF2-40B4-BE49-F238E27FC236}">
                <a16:creationId xmlns:a16="http://schemas.microsoft.com/office/drawing/2014/main" id="{663F2B1E-1E3C-46DF-91E6-63F7A3194C87}"/>
              </a:ext>
            </a:extLst>
          </p:cNvPr>
          <p:cNvSpPr/>
          <p:nvPr/>
        </p:nvSpPr>
        <p:spPr>
          <a:xfrm>
            <a:off x="7942047" y="3700982"/>
            <a:ext cx="110338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Update c</a:t>
            </a:r>
            <a:r>
              <a:rPr lang="en-US" altLang="zh-CN" baseline="-25000" dirty="0">
                <a:ln w="0"/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baseline="-25000" dirty="0">
              <a:ln w="0"/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06D3B43-E0E2-46E7-89AA-07383E46ABC8}"/>
              </a:ext>
            </a:extLst>
          </p:cNvPr>
          <p:cNvGrpSpPr/>
          <p:nvPr/>
        </p:nvGrpSpPr>
        <p:grpSpPr>
          <a:xfrm>
            <a:off x="5046509" y="5451620"/>
            <a:ext cx="2328733" cy="401804"/>
            <a:chOff x="3553886" y="5451620"/>
            <a:chExt cx="2763849" cy="401804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D474E62-AF91-4ECB-BB7E-6D865E3CD452}"/>
                </a:ext>
              </a:extLst>
            </p:cNvPr>
            <p:cNvSpPr/>
            <p:nvPr/>
          </p:nvSpPr>
          <p:spPr>
            <a:xfrm>
              <a:off x="4424508" y="5467856"/>
              <a:ext cx="9332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solidFill>
                    <a:schemeClr val="tx1"/>
                  </a:solidFill>
                  <a:latin typeface="Heelvetica"/>
                  <a:cs typeface="Arial" panose="020B0604020202020204" pitchFamily="34" charset="0"/>
                </a:rPr>
                <a:t>PQueue</a:t>
              </a:r>
              <a:endParaRPr lang="zh-CN" altLang="en-US" cap="none" spc="0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endParaRPr>
            </a:p>
          </p:txBody>
        </p: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C2075735-1900-46D1-9B4A-2C5B7FF36F34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3553890" y="5652522"/>
              <a:ext cx="870618" cy="4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864180BF-9B41-486D-9DDB-2BA5CCD2383B}"/>
                </a:ext>
              </a:extLst>
            </p:cNvPr>
            <p:cNvCxnSpPr>
              <a:cxnSpLocks/>
              <a:stCxn id="172" idx="3"/>
            </p:cNvCxnSpPr>
            <p:nvPr/>
          </p:nvCxnSpPr>
          <p:spPr>
            <a:xfrm>
              <a:off x="5357776" y="5652522"/>
              <a:ext cx="9599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E327E977-E0A0-45D0-9CB1-47CFA6A927AA}"/>
                </a:ext>
              </a:extLst>
            </p:cNvPr>
            <p:cNvCxnSpPr>
              <a:cxnSpLocks/>
            </p:cNvCxnSpPr>
            <p:nvPr/>
          </p:nvCxnSpPr>
          <p:spPr>
            <a:xfrm>
              <a:off x="3553886" y="5451620"/>
              <a:ext cx="0" cy="4018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908B22B6-1A11-448B-AA3F-BF43CD06F442}"/>
                </a:ext>
              </a:extLst>
            </p:cNvPr>
            <p:cNvCxnSpPr>
              <a:cxnSpLocks/>
            </p:cNvCxnSpPr>
            <p:nvPr/>
          </p:nvCxnSpPr>
          <p:spPr>
            <a:xfrm>
              <a:off x="6317735" y="5451620"/>
              <a:ext cx="0" cy="4018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8" name="箭头: 右 177">
            <a:extLst>
              <a:ext uri="{FF2B5EF4-FFF2-40B4-BE49-F238E27FC236}">
                <a16:creationId xmlns:a16="http://schemas.microsoft.com/office/drawing/2014/main" id="{FFCA993A-AEF4-44B2-8A16-EF520A9B64B1}"/>
              </a:ext>
            </a:extLst>
          </p:cNvPr>
          <p:cNvSpPr/>
          <p:nvPr/>
        </p:nvSpPr>
        <p:spPr>
          <a:xfrm>
            <a:off x="3121879" y="3819948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B3604294-06BF-4AB3-9D59-BA10CBF99F03}"/>
              </a:ext>
            </a:extLst>
          </p:cNvPr>
          <p:cNvSpPr/>
          <p:nvPr/>
        </p:nvSpPr>
        <p:spPr>
          <a:xfrm>
            <a:off x="3878497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7030A0"/>
                </a:solidFill>
                <a:latin typeface="Heelvetica"/>
                <a:cs typeface="Arial" panose="020B0604020202020204" pitchFamily="34" charset="0"/>
              </a:rPr>
              <a:t>4</a:t>
            </a:r>
            <a:endParaRPr lang="zh-CN" altLang="en-US" baseline="-25000" dirty="0">
              <a:solidFill>
                <a:srgbClr val="7030A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F68CB636-49C3-4FB3-909F-B30A5444B9A3}"/>
              </a:ext>
            </a:extLst>
          </p:cNvPr>
          <p:cNvSpPr/>
          <p:nvPr/>
        </p:nvSpPr>
        <p:spPr>
          <a:xfrm>
            <a:off x="3091599" y="3525006"/>
            <a:ext cx="65113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Hash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1" name="箭头: 右 180">
            <a:extLst>
              <a:ext uri="{FF2B5EF4-FFF2-40B4-BE49-F238E27FC236}">
                <a16:creationId xmlns:a16="http://schemas.microsoft.com/office/drawing/2014/main" id="{612A56CD-B5C7-4EC2-BAC2-18D5339A0D97}"/>
              </a:ext>
            </a:extLst>
          </p:cNvPr>
          <p:cNvSpPr/>
          <p:nvPr/>
        </p:nvSpPr>
        <p:spPr>
          <a:xfrm rot="2700000">
            <a:off x="4267187" y="4314780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4A001BB1-8A1B-4F06-9421-AD188C8E03C0}"/>
              </a:ext>
            </a:extLst>
          </p:cNvPr>
          <p:cNvSpPr/>
          <p:nvPr/>
        </p:nvSpPr>
        <p:spPr>
          <a:xfrm>
            <a:off x="3553644" y="4362668"/>
            <a:ext cx="1015022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Enqueue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3" name="箭头: 右 182">
            <a:extLst>
              <a:ext uri="{FF2B5EF4-FFF2-40B4-BE49-F238E27FC236}">
                <a16:creationId xmlns:a16="http://schemas.microsoft.com/office/drawing/2014/main" id="{341C3941-572A-4E8C-850A-324B0D2EB9E8}"/>
              </a:ext>
            </a:extLst>
          </p:cNvPr>
          <p:cNvSpPr/>
          <p:nvPr/>
        </p:nvSpPr>
        <p:spPr>
          <a:xfrm rot="18900000">
            <a:off x="4258348" y="3319072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85D608-AF7E-40F7-BFF1-87A8BF457294}"/>
              </a:ext>
            </a:extLst>
          </p:cNvPr>
          <p:cNvSpPr/>
          <p:nvPr/>
        </p:nvSpPr>
        <p:spPr>
          <a:xfrm>
            <a:off x="3577914" y="3082233"/>
            <a:ext cx="966482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Prefetch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0B2C302-C15C-4E71-A77D-D76E6F12862B}"/>
              </a:ext>
            </a:extLst>
          </p:cNvPr>
          <p:cNvSpPr/>
          <p:nvPr/>
        </p:nvSpPr>
        <p:spPr>
          <a:xfrm>
            <a:off x="4949068" y="2547591"/>
            <a:ext cx="801614" cy="5423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Mem</a:t>
            </a:r>
            <a:endParaRPr lang="zh-CN" altLang="en-US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1EE3D109-E00B-4179-BB52-EAF1BCCF2F68}"/>
              </a:ext>
            </a:extLst>
          </p:cNvPr>
          <p:cNvSpPr/>
          <p:nvPr/>
        </p:nvSpPr>
        <p:spPr>
          <a:xfrm>
            <a:off x="5750681" y="2294509"/>
            <a:ext cx="966482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Prefetch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FCDD7366-B7BB-4E0B-BD3B-88169337885B}"/>
              </a:ext>
            </a:extLst>
          </p:cNvPr>
          <p:cNvSpPr/>
          <p:nvPr/>
        </p:nvSpPr>
        <p:spPr>
          <a:xfrm>
            <a:off x="7735997" y="3041273"/>
            <a:ext cx="37382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ln w="0"/>
                <a:solidFill>
                  <a:schemeClr val="accent1"/>
                </a:solidFill>
                <a:latin typeface="Heelvetica"/>
                <a:cs typeface="Arial" panose="020B0604020202020204" pitchFamily="34" charset="0"/>
              </a:rPr>
              <a:t>2</a:t>
            </a:r>
            <a:endParaRPr lang="zh-CN" altLang="en-US" cap="none" spc="0" baseline="-25000" dirty="0">
              <a:ln w="0"/>
              <a:solidFill>
                <a:schemeClr val="accent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DF7F9CE-7F3A-4483-B359-671A2C51C045}"/>
              </a:ext>
            </a:extLst>
          </p:cNvPr>
          <p:cNvSpPr/>
          <p:nvPr/>
        </p:nvSpPr>
        <p:spPr>
          <a:xfrm>
            <a:off x="6007586" y="4643984"/>
            <a:ext cx="406578" cy="3564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baseline="-25000" dirty="0">
              <a:solidFill>
                <a:srgbClr val="00B05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94" name="箭头: 右 193">
            <a:extLst>
              <a:ext uri="{FF2B5EF4-FFF2-40B4-BE49-F238E27FC236}">
                <a16:creationId xmlns:a16="http://schemas.microsoft.com/office/drawing/2014/main" id="{0214D649-798E-438C-861B-F71316336016}"/>
              </a:ext>
            </a:extLst>
          </p:cNvPr>
          <p:cNvSpPr/>
          <p:nvPr/>
        </p:nvSpPr>
        <p:spPr>
          <a:xfrm rot="18900000">
            <a:off x="7360985" y="4206525"/>
            <a:ext cx="662070" cy="2334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46D05B1-F627-4F33-ACE8-76D52D6A8E37}"/>
              </a:ext>
            </a:extLst>
          </p:cNvPr>
          <p:cNvSpPr/>
          <p:nvPr/>
        </p:nvSpPr>
        <p:spPr>
          <a:xfrm>
            <a:off x="7742409" y="4362668"/>
            <a:ext cx="103906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Heelvetica"/>
                <a:cs typeface="Arial" panose="020B0604020202020204" pitchFamily="34" charset="0"/>
              </a:rPr>
              <a:t>Dequeue</a:t>
            </a:r>
            <a:endParaRPr lang="zh-CN" altLang="en-US" cap="none" spc="0" dirty="0">
              <a:ln w="0"/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B043F1A-49F3-453C-A842-243BDDF9C995}"/>
              </a:ext>
            </a:extLst>
          </p:cNvPr>
          <p:cNvSpPr/>
          <p:nvPr/>
        </p:nvSpPr>
        <p:spPr>
          <a:xfrm>
            <a:off x="1921734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accent2">
                    <a:lumMod val="75000"/>
                  </a:schemeClr>
                </a:solidFill>
                <a:latin typeface="Heelvetica"/>
                <a:cs typeface="Arial" panose="020B0604020202020204" pitchFamily="34" charset="0"/>
              </a:rPr>
              <a:t>5</a:t>
            </a:r>
            <a:endParaRPr lang="zh-CN" altLang="en-US" baseline="-25000" dirty="0">
              <a:solidFill>
                <a:schemeClr val="accent2">
                  <a:lumMod val="75000"/>
                </a:schemeClr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BCD1F22-DEAF-4BEA-A278-09F758916B1D}"/>
              </a:ext>
            </a:extLst>
          </p:cNvPr>
          <p:cNvSpPr/>
          <p:nvPr/>
        </p:nvSpPr>
        <p:spPr>
          <a:xfrm>
            <a:off x="1294205" y="3758458"/>
            <a:ext cx="406578" cy="3564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6</a:t>
            </a:r>
            <a:endParaRPr lang="zh-CN" altLang="en-US" baseline="-25000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064E438-D663-427F-94AE-E5E41F3D86C3}"/>
              </a:ext>
            </a:extLst>
          </p:cNvPr>
          <p:cNvSpPr/>
          <p:nvPr/>
        </p:nvSpPr>
        <p:spPr>
          <a:xfrm>
            <a:off x="6013535" y="2865366"/>
            <a:ext cx="360996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c</a:t>
            </a:r>
            <a:r>
              <a:rPr lang="en-US" altLang="zh-CN" baseline="-25000" dirty="0">
                <a:ln w="0"/>
                <a:solidFill>
                  <a:srgbClr val="00B050"/>
                </a:solidFill>
                <a:latin typeface="Heelvetica"/>
                <a:cs typeface="Arial" panose="020B0604020202020204" pitchFamily="34" charset="0"/>
              </a:rPr>
              <a:t>3</a:t>
            </a:r>
            <a:endParaRPr lang="zh-CN" altLang="en-US" cap="none" spc="0" baseline="-25000" dirty="0">
              <a:ln w="0"/>
              <a:solidFill>
                <a:srgbClr val="00B050"/>
              </a:solidFill>
              <a:latin typeface="Heelvetica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2EA3415-9186-431D-9743-EE173E88F2BD}"/>
              </a:ext>
            </a:extLst>
          </p:cNvPr>
          <p:cNvSpPr/>
          <p:nvPr/>
        </p:nvSpPr>
        <p:spPr>
          <a:xfrm>
            <a:off x="5046509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PQueue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B3F3040-8892-4BD8-AC72-D25B93CCB349}"/>
              </a:ext>
            </a:extLst>
          </p:cNvPr>
          <p:cNvSpPr/>
          <p:nvPr/>
        </p:nvSpPr>
        <p:spPr>
          <a:xfrm>
            <a:off x="8054849" y="5580571"/>
            <a:ext cx="3527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In this slides, Mem &amp; Cache are simplified statements that help comprehend.</a:t>
            </a:r>
            <a:endParaRPr lang="zh-CN" altLang="en-US" sz="1400" b="1" i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1E83963-AC5A-460C-8E7C-4E55BC95270D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Prefetch technique to shorten critical path.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72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54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876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#3: Bounded Hash Split (BHS)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1E83963-AC5A-460C-8E7C-4E55BC95270D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“Index + offsets” to reduce hashing cost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5A8DB6D-9448-4C8F-9EB2-009CDD694057}"/>
              </a:ext>
            </a:extLst>
          </p:cNvPr>
          <p:cNvSpPr/>
          <p:nvPr/>
        </p:nvSpPr>
        <p:spPr>
          <a:xfrm>
            <a:off x="4323551" y="32869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F9C6B4E1-CD6D-4335-8E6E-E6505CC2283C}"/>
              </a:ext>
            </a:extLst>
          </p:cNvPr>
          <p:cNvSpPr/>
          <p:nvPr/>
        </p:nvSpPr>
        <p:spPr>
          <a:xfrm>
            <a:off x="4419856" y="3659005"/>
            <a:ext cx="131962" cy="662413"/>
          </a:xfrm>
          <a:prstGeom prst="downArrow">
            <a:avLst>
              <a:gd name="adj1" fmla="val 39390"/>
              <a:gd name="adj2" fmla="val 8006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97D5C1-D614-4863-8309-F4707D940C75}"/>
              </a:ext>
            </a:extLst>
          </p:cNvPr>
          <p:cNvGrpSpPr/>
          <p:nvPr/>
        </p:nvGrpSpPr>
        <p:grpSpPr>
          <a:xfrm>
            <a:off x="3116999" y="4386001"/>
            <a:ext cx="2976576" cy="683920"/>
            <a:chOff x="4234666" y="4386001"/>
            <a:chExt cx="1868316" cy="68392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0FE7B93-1349-44FD-BD2A-BC0A056B3374}"/>
                </a:ext>
              </a:extLst>
            </p:cNvPr>
            <p:cNvSpPr/>
            <p:nvPr/>
          </p:nvSpPr>
          <p:spPr>
            <a:xfrm>
              <a:off x="5454646" y="4433417"/>
              <a:ext cx="577864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765BC1B-5D0E-4277-98DE-A0B497BDFA0B}"/>
                </a:ext>
              </a:extLst>
            </p:cNvPr>
            <p:cNvSpPr/>
            <p:nvPr/>
          </p:nvSpPr>
          <p:spPr>
            <a:xfrm>
              <a:off x="4868307" y="4433417"/>
              <a:ext cx="577864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B701C2A-3030-428E-8D8E-C1A44F12CE1F}"/>
                </a:ext>
              </a:extLst>
            </p:cNvPr>
            <p:cNvSpPr/>
            <p:nvPr/>
          </p:nvSpPr>
          <p:spPr>
            <a:xfrm>
              <a:off x="4290443" y="4433417"/>
              <a:ext cx="577864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43545800-738C-47D8-949D-B207D600CE34}"/>
                </a:ext>
              </a:extLst>
            </p:cNvPr>
            <p:cNvGrpSpPr/>
            <p:nvPr/>
          </p:nvGrpSpPr>
          <p:grpSpPr>
            <a:xfrm>
              <a:off x="4234666" y="4386001"/>
              <a:ext cx="1845070" cy="369332"/>
              <a:chOff x="5528280" y="5556258"/>
              <a:chExt cx="1845070" cy="308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516EC87B-0C1E-471A-B46B-6A1E5C2C9749}"/>
                      </a:ext>
                    </a:extLst>
                  </p:cNvPr>
                  <p:cNvSpPr/>
                  <p:nvPr/>
                </p:nvSpPr>
                <p:spPr>
                  <a:xfrm>
                    <a:off x="6701033" y="5556258"/>
                    <a:ext cx="672317" cy="30865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𝐥𝐨𝐠</m:t>
                        </m:r>
                        <m:r>
                          <a:rPr lang="en-US" altLang="zh-CN" b="1" i="1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oMath>
                    </a14:m>
                    <a:r>
                      <a:rPr lang="en-US" altLang="zh-CN" cap="none" spc="0" dirty="0">
                        <a:ln w="0"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bits</a:t>
                    </a:r>
                    <a:endParaRPr lang="zh-CN" altLang="en-US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516EC87B-0C1E-471A-B46B-6A1E5C2C97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1033" y="5556258"/>
                    <a:ext cx="672317" cy="3086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73" t="-8197" r="-397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18BCCEC0-03C0-43C9-B6AA-0E37358E7C13}"/>
                      </a:ext>
                    </a:extLst>
                  </p:cNvPr>
                  <p:cNvSpPr/>
                  <p:nvPr/>
                </p:nvSpPr>
                <p:spPr>
                  <a:xfrm>
                    <a:off x="6118719" y="5556258"/>
                    <a:ext cx="664268" cy="30865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𝐥𝐨𝐠</m:t>
                        </m:r>
                        <m:r>
                          <a:rPr lang="en-US" altLang="zh-CN" b="1" i="1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cap="none" spc="0" dirty="0">
                        <a:ln w="0"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bits</a:t>
                    </a:r>
                    <a:endParaRPr lang="zh-CN" altLang="en-US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18BCCEC0-03C0-43C9-B6AA-0E37358E7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8719" y="5556258"/>
                    <a:ext cx="664268" cy="3086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12" t="-8197" r="-52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25DFB6BE-5510-4024-9E52-D2EC055E0A79}"/>
                      </a:ext>
                    </a:extLst>
                  </p:cNvPr>
                  <p:cNvSpPr/>
                  <p:nvPr/>
                </p:nvSpPr>
                <p:spPr>
                  <a:xfrm>
                    <a:off x="5528280" y="5556258"/>
                    <a:ext cx="689422" cy="30865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 i="0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𝐥𝐨𝐠</m:t>
                        </m:r>
                        <m:r>
                          <a:rPr lang="en-US" altLang="zh-CN" b="1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  <m:r>
                          <a:rPr lang="en-US" altLang="zh-CN" b="0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cap="none" spc="0" dirty="0">
                        <a:ln w="0"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bits</a:t>
                    </a:r>
                    <a:endParaRPr lang="zh-CN" altLang="en-US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25DFB6BE-5510-4024-9E52-D2EC055E0A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8280" y="5556258"/>
                    <a:ext cx="689422" cy="30865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197" r="-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D30C3D8-965E-4FF0-84BB-74F9BAE61623}"/>
                </a:ext>
              </a:extLst>
            </p:cNvPr>
            <p:cNvSpPr/>
            <p:nvPr/>
          </p:nvSpPr>
          <p:spPr>
            <a:xfrm>
              <a:off x="4264474" y="4700589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3A47829-0F50-46F3-A1AF-68F03ECED159}"/>
                </a:ext>
              </a:extLst>
            </p:cNvPr>
            <p:cNvSpPr/>
            <p:nvPr/>
          </p:nvSpPr>
          <p:spPr>
            <a:xfrm>
              <a:off x="4849969" y="4700589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FA65BD0-6D95-4FCC-9373-D882B6877542}"/>
                </a:ext>
              </a:extLst>
            </p:cNvPr>
            <p:cNvSpPr/>
            <p:nvPr/>
          </p:nvSpPr>
          <p:spPr>
            <a:xfrm>
              <a:off x="5422988" y="4700589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7" name="矩形 176">
            <a:extLst>
              <a:ext uri="{FF2B5EF4-FFF2-40B4-BE49-F238E27FC236}">
                <a16:creationId xmlns:a16="http://schemas.microsoft.com/office/drawing/2014/main" id="{D2F20C0B-41A3-40BC-84E7-845A74FABBE4}"/>
              </a:ext>
            </a:extLst>
          </p:cNvPr>
          <p:cNvSpPr/>
          <p:nvPr/>
        </p:nvSpPr>
        <p:spPr>
          <a:xfrm>
            <a:off x="4796771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Benchmark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19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55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876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#3: Bounded Hash Split (BHS)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1E83963-AC5A-460C-8E7C-4E55BC95270D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“Index + offsets” to reduce hashing cost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2D42398-54E1-4C22-96C9-53C1352F07A2}"/>
              </a:ext>
            </a:extLst>
          </p:cNvPr>
          <p:cNvGrpSpPr/>
          <p:nvPr/>
        </p:nvGrpSpPr>
        <p:grpSpPr>
          <a:xfrm>
            <a:off x="6194403" y="2992991"/>
            <a:ext cx="2915902" cy="270179"/>
            <a:chOff x="7394270" y="2265821"/>
            <a:chExt cx="2915902" cy="218496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FD0BC23C-CAA7-44C8-973F-64746427AD6F}"/>
                </a:ext>
              </a:extLst>
            </p:cNvPr>
            <p:cNvSpPr/>
            <p:nvPr/>
          </p:nvSpPr>
          <p:spPr>
            <a:xfrm>
              <a:off x="7394270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E13D8358-6D76-4866-8701-AC0D30AE6E72}"/>
                </a:ext>
              </a:extLst>
            </p:cNvPr>
            <p:cNvSpPr/>
            <p:nvPr/>
          </p:nvSpPr>
          <p:spPr>
            <a:xfrm>
              <a:off x="7636775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E30349A8-8C9D-4C2E-A6AC-E42D10F2DA2A}"/>
                </a:ext>
              </a:extLst>
            </p:cNvPr>
            <p:cNvSpPr/>
            <p:nvPr/>
          </p:nvSpPr>
          <p:spPr>
            <a:xfrm>
              <a:off x="7879281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2810C03-BB26-49C4-9E9A-50875B9A6003}"/>
                </a:ext>
              </a:extLst>
            </p:cNvPr>
            <p:cNvSpPr/>
            <p:nvPr/>
          </p:nvSpPr>
          <p:spPr>
            <a:xfrm>
              <a:off x="8117703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66255447-012D-4716-8696-AF19FCCADDB2}"/>
                </a:ext>
              </a:extLst>
            </p:cNvPr>
            <p:cNvSpPr/>
            <p:nvPr/>
          </p:nvSpPr>
          <p:spPr>
            <a:xfrm>
              <a:off x="9338559" y="2265821"/>
              <a:ext cx="243872" cy="218496"/>
            </a:xfrm>
            <a:prstGeom prst="rect">
              <a:avLst/>
            </a:prstGeom>
            <a:solidFill>
              <a:srgbClr val="EBCD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759E0343-778A-4651-8825-19635659B5B6}"/>
                </a:ext>
              </a:extLst>
            </p:cNvPr>
            <p:cNvSpPr/>
            <p:nvPr/>
          </p:nvSpPr>
          <p:spPr>
            <a:xfrm>
              <a:off x="9581289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7CC578F-0109-4F41-954F-FABE6BE2B267}"/>
                </a:ext>
              </a:extLst>
            </p:cNvPr>
            <p:cNvSpPr/>
            <p:nvPr/>
          </p:nvSpPr>
          <p:spPr>
            <a:xfrm>
              <a:off x="9823794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090D95A0-9E50-4E0C-B54F-B52253E924A3}"/>
                </a:ext>
              </a:extLst>
            </p:cNvPr>
            <p:cNvSpPr/>
            <p:nvPr/>
          </p:nvSpPr>
          <p:spPr>
            <a:xfrm>
              <a:off x="10066300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D814665-E68F-4A9E-9E83-B708634DBDC4}"/>
                </a:ext>
              </a:extLst>
            </p:cNvPr>
            <p:cNvSpPr/>
            <p:nvPr/>
          </p:nvSpPr>
          <p:spPr>
            <a:xfrm>
              <a:off x="8365377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F7D586B5-ED55-4823-822A-56227BDFBAE6}"/>
                </a:ext>
              </a:extLst>
            </p:cNvPr>
            <p:cNvSpPr/>
            <p:nvPr/>
          </p:nvSpPr>
          <p:spPr>
            <a:xfrm>
              <a:off x="8607882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72041DBD-C61E-4D29-933F-1F04985A20B3}"/>
                </a:ext>
              </a:extLst>
            </p:cNvPr>
            <p:cNvSpPr/>
            <p:nvPr/>
          </p:nvSpPr>
          <p:spPr>
            <a:xfrm>
              <a:off x="9095171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42721C8D-7F5F-4C05-8A17-5721EBCE6227}"/>
                </a:ext>
              </a:extLst>
            </p:cNvPr>
            <p:cNvSpPr/>
            <p:nvPr/>
          </p:nvSpPr>
          <p:spPr>
            <a:xfrm>
              <a:off x="8848835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D1A1070-C915-477F-9935-29EF9ADA01AF}"/>
              </a:ext>
            </a:extLst>
          </p:cNvPr>
          <p:cNvGrpSpPr/>
          <p:nvPr/>
        </p:nvGrpSpPr>
        <p:grpSpPr>
          <a:xfrm>
            <a:off x="6194403" y="3794955"/>
            <a:ext cx="2915902" cy="270179"/>
            <a:chOff x="7394270" y="2265821"/>
            <a:chExt cx="2915902" cy="218496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E5FD3DD-E1FB-4C38-B1EF-A97CBF40EF16}"/>
                </a:ext>
              </a:extLst>
            </p:cNvPr>
            <p:cNvSpPr/>
            <p:nvPr/>
          </p:nvSpPr>
          <p:spPr>
            <a:xfrm>
              <a:off x="7394270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39B16A5-EC02-4945-9131-FC9587ABF5B3}"/>
                </a:ext>
              </a:extLst>
            </p:cNvPr>
            <p:cNvSpPr/>
            <p:nvPr/>
          </p:nvSpPr>
          <p:spPr>
            <a:xfrm>
              <a:off x="7636775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ADBD2B7B-F178-46CB-9A6E-31DB2A56D2F7}"/>
                </a:ext>
              </a:extLst>
            </p:cNvPr>
            <p:cNvSpPr/>
            <p:nvPr/>
          </p:nvSpPr>
          <p:spPr>
            <a:xfrm>
              <a:off x="7879281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F455EE6F-5C19-4EB8-A192-E7E9ADC0C2F6}"/>
                </a:ext>
              </a:extLst>
            </p:cNvPr>
            <p:cNvSpPr/>
            <p:nvPr/>
          </p:nvSpPr>
          <p:spPr>
            <a:xfrm>
              <a:off x="8117703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6927A60D-38B9-4097-834C-08501B514613}"/>
                </a:ext>
              </a:extLst>
            </p:cNvPr>
            <p:cNvSpPr/>
            <p:nvPr/>
          </p:nvSpPr>
          <p:spPr>
            <a:xfrm>
              <a:off x="9338559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49A49A7-0155-40FF-88E5-8A07A8212C55}"/>
                </a:ext>
              </a:extLst>
            </p:cNvPr>
            <p:cNvSpPr/>
            <p:nvPr/>
          </p:nvSpPr>
          <p:spPr>
            <a:xfrm>
              <a:off x="9581289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CA91081E-8973-464F-9125-C7FE18048A6D}"/>
                </a:ext>
              </a:extLst>
            </p:cNvPr>
            <p:cNvSpPr/>
            <p:nvPr/>
          </p:nvSpPr>
          <p:spPr>
            <a:xfrm>
              <a:off x="9823794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27E86D37-6CE6-4BF1-8EC7-B2EA6F6AB84E}"/>
                </a:ext>
              </a:extLst>
            </p:cNvPr>
            <p:cNvSpPr/>
            <p:nvPr/>
          </p:nvSpPr>
          <p:spPr>
            <a:xfrm>
              <a:off x="10066300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7BE49103-1191-4A63-A767-B751A6A92BC3}"/>
                </a:ext>
              </a:extLst>
            </p:cNvPr>
            <p:cNvSpPr/>
            <p:nvPr/>
          </p:nvSpPr>
          <p:spPr>
            <a:xfrm>
              <a:off x="8365377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FEB43A1E-C5F3-43F6-A0BF-DF3C01CF989A}"/>
                </a:ext>
              </a:extLst>
            </p:cNvPr>
            <p:cNvSpPr/>
            <p:nvPr/>
          </p:nvSpPr>
          <p:spPr>
            <a:xfrm>
              <a:off x="8607882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3DA990FB-C70B-46F6-BCAD-DC0AC18C4371}"/>
                </a:ext>
              </a:extLst>
            </p:cNvPr>
            <p:cNvSpPr/>
            <p:nvPr/>
          </p:nvSpPr>
          <p:spPr>
            <a:xfrm>
              <a:off x="9095171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566129F-71B5-4A47-9BB4-CBCE7CB2409E}"/>
                </a:ext>
              </a:extLst>
            </p:cNvPr>
            <p:cNvSpPr/>
            <p:nvPr/>
          </p:nvSpPr>
          <p:spPr>
            <a:xfrm>
              <a:off x="8848835" y="2265821"/>
              <a:ext cx="243872" cy="218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EDEAEAF-724B-4D5A-9D75-488C31D67973}"/>
              </a:ext>
            </a:extLst>
          </p:cNvPr>
          <p:cNvGrpSpPr/>
          <p:nvPr/>
        </p:nvGrpSpPr>
        <p:grpSpPr>
          <a:xfrm>
            <a:off x="6194403" y="4528823"/>
            <a:ext cx="2915902" cy="270179"/>
            <a:chOff x="7394270" y="2265821"/>
            <a:chExt cx="2915902" cy="218496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393D72CB-D276-473D-B2CC-01C4904744D7}"/>
                </a:ext>
              </a:extLst>
            </p:cNvPr>
            <p:cNvSpPr/>
            <p:nvPr/>
          </p:nvSpPr>
          <p:spPr>
            <a:xfrm>
              <a:off x="7394270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2CEEE00-E20E-4EF5-8E63-07087AAC3B48}"/>
                </a:ext>
              </a:extLst>
            </p:cNvPr>
            <p:cNvSpPr/>
            <p:nvPr/>
          </p:nvSpPr>
          <p:spPr>
            <a:xfrm>
              <a:off x="7636775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7DFF2506-04E2-4EEA-83DD-3544EA14B328}"/>
                </a:ext>
              </a:extLst>
            </p:cNvPr>
            <p:cNvSpPr/>
            <p:nvPr/>
          </p:nvSpPr>
          <p:spPr>
            <a:xfrm>
              <a:off x="7879281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9842CB8D-938C-445B-8705-97CDA8C1B1DA}"/>
                </a:ext>
              </a:extLst>
            </p:cNvPr>
            <p:cNvSpPr/>
            <p:nvPr/>
          </p:nvSpPr>
          <p:spPr>
            <a:xfrm>
              <a:off x="8117703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3C33E6A-9F23-456E-9878-72135594DB38}"/>
                </a:ext>
              </a:extLst>
            </p:cNvPr>
            <p:cNvSpPr/>
            <p:nvPr/>
          </p:nvSpPr>
          <p:spPr>
            <a:xfrm>
              <a:off x="9338559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EE7CA7C-18D3-4889-A23F-1C70CC3B358E}"/>
                </a:ext>
              </a:extLst>
            </p:cNvPr>
            <p:cNvSpPr/>
            <p:nvPr/>
          </p:nvSpPr>
          <p:spPr>
            <a:xfrm>
              <a:off x="9581289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16DB48B2-209C-4CAA-953C-EFFCEE262CFF}"/>
                </a:ext>
              </a:extLst>
            </p:cNvPr>
            <p:cNvSpPr/>
            <p:nvPr/>
          </p:nvSpPr>
          <p:spPr>
            <a:xfrm>
              <a:off x="9823794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D6E3DA9-7FF2-4FEA-90BC-E3403EFF3F72}"/>
                </a:ext>
              </a:extLst>
            </p:cNvPr>
            <p:cNvSpPr/>
            <p:nvPr/>
          </p:nvSpPr>
          <p:spPr>
            <a:xfrm>
              <a:off x="10066300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1E8D661-B10E-4346-9BA1-122190414694}"/>
                </a:ext>
              </a:extLst>
            </p:cNvPr>
            <p:cNvSpPr/>
            <p:nvPr/>
          </p:nvSpPr>
          <p:spPr>
            <a:xfrm>
              <a:off x="8365377" y="2265821"/>
              <a:ext cx="243872" cy="2184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F0991C1-E910-4577-A5A8-808A49A6E431}"/>
                </a:ext>
              </a:extLst>
            </p:cNvPr>
            <p:cNvSpPr/>
            <p:nvPr/>
          </p:nvSpPr>
          <p:spPr>
            <a:xfrm>
              <a:off x="8607882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D2472FB-0DEA-4470-B949-AF8B49D7D3DA}"/>
                </a:ext>
              </a:extLst>
            </p:cNvPr>
            <p:cNvSpPr/>
            <p:nvPr/>
          </p:nvSpPr>
          <p:spPr>
            <a:xfrm>
              <a:off x="9095171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2BB2F168-DA25-413B-B9DF-806220BA4499}"/>
                </a:ext>
              </a:extLst>
            </p:cNvPr>
            <p:cNvSpPr/>
            <p:nvPr/>
          </p:nvSpPr>
          <p:spPr>
            <a:xfrm>
              <a:off x="8848835" y="2265821"/>
              <a:ext cx="243872" cy="218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C22B2E62-42D5-4781-9CEF-65566EAE8DF3}"/>
              </a:ext>
            </a:extLst>
          </p:cNvPr>
          <p:cNvSpPr/>
          <p:nvPr/>
        </p:nvSpPr>
        <p:spPr>
          <a:xfrm flipH="1">
            <a:off x="6194401" y="2589066"/>
            <a:ext cx="1788669" cy="376030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89BEFD2-885F-4052-8A89-ADD7A35192D5}"/>
              </a:ext>
            </a:extLst>
          </p:cNvPr>
          <p:cNvSpPr/>
          <p:nvPr/>
        </p:nvSpPr>
        <p:spPr>
          <a:xfrm>
            <a:off x="7945720" y="261186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baseline="-25000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)=8</a:t>
            </a:r>
            <a:endParaRPr lang="zh-CN" alt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85C5B3BD-90B9-4923-85C6-233C06C85167}"/>
              </a:ext>
            </a:extLst>
          </p:cNvPr>
          <p:cNvSpPr/>
          <p:nvPr/>
        </p:nvSpPr>
        <p:spPr>
          <a:xfrm flipH="1">
            <a:off x="6194402" y="3531808"/>
            <a:ext cx="1361143" cy="238358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509DD91-494D-4862-B27F-207B63C45E76}"/>
              </a:ext>
            </a:extLst>
          </p:cNvPr>
          <p:cNvSpPr/>
          <p:nvPr/>
        </p:nvSpPr>
        <p:spPr>
          <a:xfrm>
            <a:off x="7438759" y="3430003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baseline="-25000" dirty="0">
                <a:ln w="0"/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)=6</a:t>
            </a:r>
            <a:endParaRPr lang="zh-CN" alt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B363A255-9B61-472D-9164-9783E410B149}"/>
              </a:ext>
            </a:extLst>
          </p:cNvPr>
          <p:cNvSpPr/>
          <p:nvPr/>
        </p:nvSpPr>
        <p:spPr>
          <a:xfrm flipH="1">
            <a:off x="6180503" y="4265675"/>
            <a:ext cx="875607" cy="278652"/>
          </a:xfrm>
          <a:custGeom>
            <a:avLst/>
            <a:gdLst>
              <a:gd name="connsiteX0" fmla="*/ 2113280 w 2113280"/>
              <a:gd name="connsiteY0" fmla="*/ 619766 h 629926"/>
              <a:gd name="connsiteX1" fmla="*/ 1076960 w 2113280"/>
              <a:gd name="connsiteY1" fmla="*/ 6 h 629926"/>
              <a:gd name="connsiteX2" fmla="*/ 0 w 2113280"/>
              <a:gd name="connsiteY2" fmla="*/ 629926 h 62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280" h="629926">
                <a:moveTo>
                  <a:pt x="2113280" y="619766"/>
                </a:moveTo>
                <a:cubicBezTo>
                  <a:pt x="1771226" y="309039"/>
                  <a:pt x="1429173" y="-1687"/>
                  <a:pt x="1076960" y="6"/>
                </a:cubicBezTo>
                <a:cubicBezTo>
                  <a:pt x="724747" y="1699"/>
                  <a:pt x="362373" y="315812"/>
                  <a:pt x="0" y="629926"/>
                </a:cubicBezTo>
              </a:path>
            </a:pathLst>
          </a:custGeom>
          <a:noFill/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240095C-FD3E-416E-9814-19746924CDD9}"/>
              </a:ext>
            </a:extLst>
          </p:cNvPr>
          <p:cNvSpPr/>
          <p:nvPr/>
        </p:nvSpPr>
        <p:spPr>
          <a:xfrm>
            <a:off x="6960444" y="4160056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baseline="-25000" dirty="0">
                <a:ln w="0"/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)=4</a:t>
            </a:r>
            <a:endParaRPr lang="zh-CN" alt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16F745E-C25B-4BB2-A447-4D1E278D0A14}"/>
              </a:ext>
            </a:extLst>
          </p:cNvPr>
          <p:cNvGrpSpPr/>
          <p:nvPr/>
        </p:nvGrpSpPr>
        <p:grpSpPr>
          <a:xfrm>
            <a:off x="6194402" y="4890526"/>
            <a:ext cx="2915901" cy="369332"/>
            <a:chOff x="6676803" y="4890526"/>
            <a:chExt cx="2184385" cy="369332"/>
          </a:xfrm>
        </p:grpSpPr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4C92246-8F6E-46CE-86FC-6A40A970DA71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V="1">
              <a:off x="8234019" y="5074224"/>
              <a:ext cx="627169" cy="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845F9E0-AD12-4321-B6B3-022E4274C7CB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6676803" y="5075192"/>
              <a:ext cx="61070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405F7C1-375F-4469-8EF5-69B25FF446EE}"/>
                    </a:ext>
                  </a:extLst>
                </p:cNvPr>
                <p:cNvSpPr/>
                <p:nvPr/>
              </p:nvSpPr>
              <p:spPr>
                <a:xfrm>
                  <a:off x="7287505" y="4890526"/>
                  <a:ext cx="946514" cy="3693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</m:oMath>
                  </a14:m>
                  <a:r>
                    <a:rPr lang="en-US" altLang="zh-CN" b="1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counters</a:t>
                  </a:r>
                  <a:endParaRPr lang="zh-CN" altLang="en-US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405F7C1-375F-4469-8EF5-69B25FF44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505" y="4890526"/>
                  <a:ext cx="946514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3382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FC844BAA-6326-4211-A85E-7E15ABD3D84A}"/>
              </a:ext>
            </a:extLst>
          </p:cNvPr>
          <p:cNvSpPr/>
          <p:nvPr/>
        </p:nvSpPr>
        <p:spPr>
          <a:xfrm>
            <a:off x="9057859" y="2862029"/>
            <a:ext cx="4154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3765DAA-CFB4-410C-8A7C-27F7ABA591C3}"/>
              </a:ext>
            </a:extLst>
          </p:cNvPr>
          <p:cNvSpPr/>
          <p:nvPr/>
        </p:nvSpPr>
        <p:spPr>
          <a:xfrm>
            <a:off x="9081540" y="3674561"/>
            <a:ext cx="36813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A1423D6-68AA-4DD7-B457-B2950C65CB63}"/>
              </a:ext>
            </a:extLst>
          </p:cNvPr>
          <p:cNvSpPr/>
          <p:nvPr/>
        </p:nvSpPr>
        <p:spPr>
          <a:xfrm>
            <a:off x="9081540" y="4417753"/>
            <a:ext cx="36813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5A8DB6D-9448-4C8F-9EB2-009CDD694057}"/>
              </a:ext>
            </a:extLst>
          </p:cNvPr>
          <p:cNvSpPr/>
          <p:nvPr/>
        </p:nvSpPr>
        <p:spPr>
          <a:xfrm>
            <a:off x="4323551" y="32869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F9C6B4E1-CD6D-4335-8E6E-E6505CC2283C}"/>
              </a:ext>
            </a:extLst>
          </p:cNvPr>
          <p:cNvSpPr/>
          <p:nvPr/>
        </p:nvSpPr>
        <p:spPr>
          <a:xfrm>
            <a:off x="4419856" y="3659005"/>
            <a:ext cx="131962" cy="662413"/>
          </a:xfrm>
          <a:prstGeom prst="downArrow">
            <a:avLst>
              <a:gd name="adj1" fmla="val 39390"/>
              <a:gd name="adj2" fmla="val 8006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97D5C1-D614-4863-8309-F4707D940C75}"/>
              </a:ext>
            </a:extLst>
          </p:cNvPr>
          <p:cNvGrpSpPr/>
          <p:nvPr/>
        </p:nvGrpSpPr>
        <p:grpSpPr>
          <a:xfrm>
            <a:off x="3116999" y="4386001"/>
            <a:ext cx="2976576" cy="683920"/>
            <a:chOff x="4234666" y="4386001"/>
            <a:chExt cx="1868316" cy="68392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0FE7B93-1349-44FD-BD2A-BC0A056B3374}"/>
                </a:ext>
              </a:extLst>
            </p:cNvPr>
            <p:cNvSpPr/>
            <p:nvPr/>
          </p:nvSpPr>
          <p:spPr>
            <a:xfrm>
              <a:off x="5454646" y="4433417"/>
              <a:ext cx="577864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765BC1B-5D0E-4277-98DE-A0B497BDFA0B}"/>
                </a:ext>
              </a:extLst>
            </p:cNvPr>
            <p:cNvSpPr/>
            <p:nvPr/>
          </p:nvSpPr>
          <p:spPr>
            <a:xfrm>
              <a:off x="4868307" y="4433417"/>
              <a:ext cx="577864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B701C2A-3030-428E-8D8E-C1A44F12CE1F}"/>
                </a:ext>
              </a:extLst>
            </p:cNvPr>
            <p:cNvSpPr/>
            <p:nvPr/>
          </p:nvSpPr>
          <p:spPr>
            <a:xfrm>
              <a:off x="4290443" y="4433417"/>
              <a:ext cx="577864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43545800-738C-47D8-949D-B207D600CE34}"/>
                </a:ext>
              </a:extLst>
            </p:cNvPr>
            <p:cNvGrpSpPr/>
            <p:nvPr/>
          </p:nvGrpSpPr>
          <p:grpSpPr>
            <a:xfrm>
              <a:off x="4234666" y="4386001"/>
              <a:ext cx="1845070" cy="369332"/>
              <a:chOff x="5528280" y="5556258"/>
              <a:chExt cx="1845070" cy="308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516EC87B-0C1E-471A-B46B-6A1E5C2C9749}"/>
                      </a:ext>
                    </a:extLst>
                  </p:cNvPr>
                  <p:cNvSpPr/>
                  <p:nvPr/>
                </p:nvSpPr>
                <p:spPr>
                  <a:xfrm>
                    <a:off x="6701033" y="5556258"/>
                    <a:ext cx="672317" cy="30865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𝐥𝐨𝐠</m:t>
                        </m:r>
                        <m:r>
                          <a:rPr lang="en-US" altLang="zh-CN" b="1" i="1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oMath>
                    </a14:m>
                    <a:r>
                      <a:rPr lang="en-US" altLang="zh-CN" cap="none" spc="0" dirty="0">
                        <a:ln w="0"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bits</a:t>
                    </a:r>
                    <a:endParaRPr lang="zh-CN" altLang="en-US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516EC87B-0C1E-471A-B46B-6A1E5C2C97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1033" y="5556258"/>
                    <a:ext cx="672317" cy="3086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73" t="-8197" r="-397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18BCCEC0-03C0-43C9-B6AA-0E37358E7C13}"/>
                      </a:ext>
                    </a:extLst>
                  </p:cNvPr>
                  <p:cNvSpPr/>
                  <p:nvPr/>
                </p:nvSpPr>
                <p:spPr>
                  <a:xfrm>
                    <a:off x="6118719" y="5556258"/>
                    <a:ext cx="664268" cy="30865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𝐥𝐨𝐠</m:t>
                        </m:r>
                        <m:r>
                          <a:rPr lang="en-US" altLang="zh-CN" b="1" i="1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  <m:r>
                          <a:rPr lang="en-US" altLang="zh-CN" b="1" i="1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cap="none" spc="0" dirty="0">
                        <a:ln w="0"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bits</a:t>
                    </a:r>
                    <a:endParaRPr lang="zh-CN" altLang="en-US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18BCCEC0-03C0-43C9-B6AA-0E37358E7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8719" y="5556258"/>
                    <a:ext cx="664268" cy="30865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12" t="-8197" r="-52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25DFB6BE-5510-4024-9E52-D2EC055E0A79}"/>
                      </a:ext>
                    </a:extLst>
                  </p:cNvPr>
                  <p:cNvSpPr/>
                  <p:nvPr/>
                </p:nvSpPr>
                <p:spPr>
                  <a:xfrm>
                    <a:off x="5528280" y="5556258"/>
                    <a:ext cx="689422" cy="30865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 i="0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𝐥𝐨𝐠</m:t>
                        </m:r>
                        <m:r>
                          <a:rPr lang="en-US" altLang="zh-CN" b="1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  <m:r>
                          <a:rPr lang="en-US" altLang="zh-CN" b="0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cap="none" spc="0" dirty="0">
                        <a:ln w="0"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bits</a:t>
                    </a:r>
                    <a:endParaRPr lang="zh-CN" altLang="en-US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25DFB6BE-5510-4024-9E52-D2EC055E0A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8280" y="5556258"/>
                    <a:ext cx="689422" cy="30865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8197" r="-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D30C3D8-965E-4FF0-84BB-74F9BAE61623}"/>
                </a:ext>
              </a:extLst>
            </p:cNvPr>
            <p:cNvSpPr/>
            <p:nvPr/>
          </p:nvSpPr>
          <p:spPr>
            <a:xfrm>
              <a:off x="4264474" y="4700589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3A47829-0F50-46F3-A1AF-68F03ECED159}"/>
                </a:ext>
              </a:extLst>
            </p:cNvPr>
            <p:cNvSpPr/>
            <p:nvPr/>
          </p:nvSpPr>
          <p:spPr>
            <a:xfrm>
              <a:off x="4849969" y="4700589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FA65BD0-6D95-4FCC-9373-D882B6877542}"/>
                </a:ext>
              </a:extLst>
            </p:cNvPr>
            <p:cNvSpPr/>
            <p:nvPr/>
          </p:nvSpPr>
          <p:spPr>
            <a:xfrm>
              <a:off x="5422988" y="4700589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683C3B6-578F-4F6F-9784-AFF9C8004D80}"/>
                  </a:ext>
                </a:extLst>
              </p:cNvPr>
              <p:cNvSpPr/>
              <p:nvPr/>
            </p:nvSpPr>
            <p:spPr>
              <a:xfrm>
                <a:off x="8822479" y="2591665"/>
                <a:ext cx="7082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 ]</m:t>
                      </m:r>
                    </m:oMath>
                  </m:oMathPara>
                </a14:m>
                <a:endParaRPr lang="zh-CN" alt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683C3B6-578F-4F6F-9784-AFF9C8004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479" y="2591665"/>
                <a:ext cx="708271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134C7838-72EB-421A-A006-38071124657E}"/>
                  </a:ext>
                </a:extLst>
              </p:cNvPr>
              <p:cNvSpPr/>
              <p:nvPr/>
            </p:nvSpPr>
            <p:spPr>
              <a:xfrm>
                <a:off x="8819818" y="3400833"/>
                <a:ext cx="713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 ]</m:t>
                      </m:r>
                    </m:oMath>
                  </m:oMathPara>
                </a14:m>
                <a:endParaRPr lang="zh-CN" alt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134C7838-72EB-421A-A006-380711246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818" y="3400833"/>
                <a:ext cx="713593" cy="369332"/>
              </a:xfrm>
              <a:prstGeom prst="rect">
                <a:avLst/>
              </a:prstGeom>
              <a:blipFill>
                <a:blip r:embed="rId8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308A3B5-4537-4146-9F80-1FFE8E72BA79}"/>
                  </a:ext>
                </a:extLst>
              </p:cNvPr>
              <p:cNvSpPr/>
              <p:nvPr/>
            </p:nvSpPr>
            <p:spPr>
              <a:xfrm>
                <a:off x="8819818" y="4132846"/>
                <a:ext cx="713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 ]</m:t>
                      </m:r>
                    </m:oMath>
                  </m:oMathPara>
                </a14:m>
                <a:endParaRPr lang="zh-CN" altLang="en-US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308A3B5-4537-4146-9F80-1FFE8E72B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818" y="4132846"/>
                <a:ext cx="713593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矩形 96">
            <a:extLst>
              <a:ext uri="{FF2B5EF4-FFF2-40B4-BE49-F238E27FC236}">
                <a16:creationId xmlns:a16="http://schemas.microsoft.com/office/drawing/2014/main" id="{BB523C7F-2E1F-42C2-A01B-A0B797903677}"/>
              </a:ext>
            </a:extLst>
          </p:cNvPr>
          <p:cNvSpPr/>
          <p:nvPr/>
        </p:nvSpPr>
        <p:spPr>
          <a:xfrm>
            <a:off x="3200356" y="2890401"/>
            <a:ext cx="243872" cy="270179"/>
          </a:xfrm>
          <a:prstGeom prst="rect">
            <a:avLst/>
          </a:prstGeom>
          <a:solidFill>
            <a:srgbClr val="EBCD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E0A9175-78D3-4D31-826C-B4BC3DEA1CF2}"/>
              </a:ext>
            </a:extLst>
          </p:cNvPr>
          <p:cNvSpPr/>
          <p:nvPr/>
        </p:nvSpPr>
        <p:spPr>
          <a:xfrm>
            <a:off x="3484717" y="2893702"/>
            <a:ext cx="243872" cy="270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525FF11-B313-488F-A95A-D8F9260697AC}"/>
              </a:ext>
            </a:extLst>
          </p:cNvPr>
          <p:cNvSpPr/>
          <p:nvPr/>
        </p:nvSpPr>
        <p:spPr>
          <a:xfrm>
            <a:off x="3778611" y="2904077"/>
            <a:ext cx="243872" cy="270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BB589AB-0ACE-45EE-A4EC-40EAD7B960B6}"/>
              </a:ext>
            </a:extLst>
          </p:cNvPr>
          <p:cNvSpPr txBox="1"/>
          <p:nvPr/>
        </p:nvSpPr>
        <p:spPr>
          <a:xfrm>
            <a:off x="3967229" y="2848258"/>
            <a:ext cx="21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: Mapped counters.</a:t>
            </a:r>
            <a:endParaRPr lang="zh-CN" alt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9F38140A-6AE7-439D-A2CB-88C30132A9EB}"/>
              </a:ext>
            </a:extLst>
          </p:cNvPr>
          <p:cNvCxnSpPr>
            <a:cxnSpLocks/>
          </p:cNvCxnSpPr>
          <p:nvPr/>
        </p:nvCxnSpPr>
        <p:spPr>
          <a:xfrm>
            <a:off x="6194401" y="4869019"/>
            <a:ext cx="0" cy="4018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2CFE37C7-55F1-43B4-9AB6-9DDB539B2ABC}"/>
              </a:ext>
            </a:extLst>
          </p:cNvPr>
          <p:cNvCxnSpPr>
            <a:cxnSpLocks/>
          </p:cNvCxnSpPr>
          <p:nvPr/>
        </p:nvCxnSpPr>
        <p:spPr>
          <a:xfrm>
            <a:off x="9110303" y="4869019"/>
            <a:ext cx="0" cy="4018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D2F20C0B-41A3-40BC-84E7-845A74FABBE4}"/>
              </a:ext>
            </a:extLst>
          </p:cNvPr>
          <p:cNvSpPr/>
          <p:nvPr/>
        </p:nvSpPr>
        <p:spPr>
          <a:xfrm>
            <a:off x="4796771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Benchmark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1D39FE43-58CB-420B-8F90-9B1D88E041E1}"/>
              </a:ext>
            </a:extLst>
          </p:cNvPr>
          <p:cNvSpPr/>
          <p:nvPr/>
        </p:nvSpPr>
        <p:spPr>
          <a:xfrm>
            <a:off x="9549948" y="2960997"/>
            <a:ext cx="172145" cy="1838005"/>
          </a:xfrm>
          <a:prstGeom prst="rightBrace">
            <a:avLst>
              <a:gd name="adj1" fmla="val 1251"/>
              <a:gd name="adj2" fmla="val 496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8D3402-0140-48A9-8E71-7C9E3E1968B3}"/>
              </a:ext>
            </a:extLst>
          </p:cNvPr>
          <p:cNvSpPr/>
          <p:nvPr/>
        </p:nvSpPr>
        <p:spPr>
          <a:xfrm>
            <a:off x="9793120" y="3660344"/>
            <a:ext cx="173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d counter arrays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6526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56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876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#3: Bounded Hash Split (BHS)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1E83963-AC5A-460C-8E7C-4E55BC95270D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“Index + offsets” to reduce hashing cost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5A8DB6D-9448-4C8F-9EB2-009CDD694057}"/>
              </a:ext>
            </a:extLst>
          </p:cNvPr>
          <p:cNvSpPr/>
          <p:nvPr/>
        </p:nvSpPr>
        <p:spPr>
          <a:xfrm>
            <a:off x="4323551" y="32869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F9C6B4E1-CD6D-4335-8E6E-E6505CC2283C}"/>
              </a:ext>
            </a:extLst>
          </p:cNvPr>
          <p:cNvSpPr/>
          <p:nvPr/>
        </p:nvSpPr>
        <p:spPr>
          <a:xfrm>
            <a:off x="4419856" y="3659005"/>
            <a:ext cx="131962" cy="662413"/>
          </a:xfrm>
          <a:prstGeom prst="downArrow">
            <a:avLst>
              <a:gd name="adj1" fmla="val 39390"/>
              <a:gd name="adj2" fmla="val 8006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522E25B-D3EA-486E-B2AD-135A9614929A}"/>
              </a:ext>
            </a:extLst>
          </p:cNvPr>
          <p:cNvSpPr/>
          <p:nvPr/>
        </p:nvSpPr>
        <p:spPr>
          <a:xfrm>
            <a:off x="4642844" y="3790687"/>
            <a:ext cx="100540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Hash(</a:t>
            </a:r>
            <a:r>
              <a:rPr lang="en-US" altLang="zh-CN" b="1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0FE7B93-1349-44FD-BD2A-BC0A056B3374}"/>
              </a:ext>
            </a:extLst>
          </p:cNvPr>
          <p:cNvSpPr/>
          <p:nvPr/>
        </p:nvSpPr>
        <p:spPr>
          <a:xfrm>
            <a:off x="5454646" y="4433417"/>
            <a:ext cx="577864" cy="275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765BC1B-5D0E-4277-98DE-A0B497BDFA0B}"/>
              </a:ext>
            </a:extLst>
          </p:cNvPr>
          <p:cNvSpPr/>
          <p:nvPr/>
        </p:nvSpPr>
        <p:spPr>
          <a:xfrm>
            <a:off x="4868307" y="4433417"/>
            <a:ext cx="577864" cy="275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B701C2A-3030-428E-8D8E-C1A44F12CE1F}"/>
              </a:ext>
            </a:extLst>
          </p:cNvPr>
          <p:cNvSpPr/>
          <p:nvPr/>
        </p:nvSpPr>
        <p:spPr>
          <a:xfrm>
            <a:off x="4290443" y="4433417"/>
            <a:ext cx="577864" cy="275165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3545800-738C-47D8-949D-B207D600CE34}"/>
              </a:ext>
            </a:extLst>
          </p:cNvPr>
          <p:cNvGrpSpPr/>
          <p:nvPr/>
        </p:nvGrpSpPr>
        <p:grpSpPr>
          <a:xfrm>
            <a:off x="4204112" y="4386001"/>
            <a:ext cx="1914729" cy="369332"/>
            <a:chOff x="5497726" y="5556258"/>
            <a:chExt cx="1914729" cy="3086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516EC87B-0C1E-471A-B46B-6A1E5C2C9749}"/>
                    </a:ext>
                  </a:extLst>
                </p:cNvPr>
                <p:cNvSpPr/>
                <p:nvPr/>
              </p:nvSpPr>
              <p:spPr>
                <a:xfrm>
                  <a:off x="6661929" y="5556258"/>
                  <a:ext cx="750526" cy="30865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cap="none" spc="0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b="0" i="1" cap="none" spc="0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CN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bits</a:t>
                  </a:r>
                  <a:endParaRPr lang="zh-CN" altLang="en-US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7" name="矩形 706">
                  <a:extLst>
                    <a:ext uri="{FF2B5EF4-FFF2-40B4-BE49-F238E27FC236}">
                      <a16:creationId xmlns:a16="http://schemas.microsoft.com/office/drawing/2014/main" id="{E2B89E70-B3DF-4B4C-A4ED-790384A9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929" y="5556258"/>
                  <a:ext cx="750526" cy="308658"/>
                </a:xfrm>
                <a:prstGeom prst="rect">
                  <a:avLst/>
                </a:prstGeom>
                <a:blipFill>
                  <a:blip r:embed="rId13"/>
                  <a:stretch>
                    <a:fillRect t="-10000" r="-731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18BCCEC0-03C0-43C9-B6AA-0E37358E7C13}"/>
                    </a:ext>
                  </a:extLst>
                </p:cNvPr>
                <p:cNvSpPr/>
                <p:nvPr/>
              </p:nvSpPr>
              <p:spPr>
                <a:xfrm>
                  <a:off x="6075590" y="5556258"/>
                  <a:ext cx="750526" cy="30865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cap="none" spc="0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b="0" i="1" cap="none" spc="0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CN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bits</a:t>
                  </a:r>
                  <a:endParaRPr lang="zh-CN" altLang="en-US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8" name="矩形 707">
                  <a:extLst>
                    <a:ext uri="{FF2B5EF4-FFF2-40B4-BE49-F238E27FC236}">
                      <a16:creationId xmlns:a16="http://schemas.microsoft.com/office/drawing/2014/main" id="{E9DB4419-6E67-4726-A8D7-F84AF4EA8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590" y="5556258"/>
                  <a:ext cx="750526" cy="308658"/>
                </a:xfrm>
                <a:prstGeom prst="rect">
                  <a:avLst/>
                </a:prstGeom>
                <a:blipFill>
                  <a:blip r:embed="rId14"/>
                  <a:stretch>
                    <a:fillRect t="-10000" r="-813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25DFB6BE-5510-4024-9E52-D2EC055E0A79}"/>
                    </a:ext>
                  </a:extLst>
                </p:cNvPr>
                <p:cNvSpPr/>
                <p:nvPr/>
              </p:nvSpPr>
              <p:spPr>
                <a:xfrm>
                  <a:off x="5497726" y="5556258"/>
                  <a:ext cx="750526" cy="308658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cap="none" spc="0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b="0" i="1" cap="none" spc="0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CN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bits</a:t>
                  </a:r>
                  <a:endParaRPr lang="zh-CN" altLang="en-US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9" name="矩形 708">
                  <a:extLst>
                    <a:ext uri="{FF2B5EF4-FFF2-40B4-BE49-F238E27FC236}">
                      <a16:creationId xmlns:a16="http://schemas.microsoft.com/office/drawing/2014/main" id="{2B9D249E-3FB8-4A21-8737-EBFB9CBA9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726" y="5556258"/>
                  <a:ext cx="750526" cy="308658"/>
                </a:xfrm>
                <a:prstGeom prst="rect">
                  <a:avLst/>
                </a:prstGeom>
                <a:blipFill>
                  <a:blip r:embed="rId15"/>
                  <a:stretch>
                    <a:fillRect t="-10000" r="-731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C92A9D2A-034B-420D-B601-0966F57DEF97}"/>
              </a:ext>
            </a:extLst>
          </p:cNvPr>
          <p:cNvSpPr/>
          <p:nvPr/>
        </p:nvSpPr>
        <p:spPr>
          <a:xfrm>
            <a:off x="2802535" y="4433417"/>
            <a:ext cx="1483669" cy="2751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76C6BA4-F056-4826-9046-B6DB2BE4CF36}"/>
                  </a:ext>
                </a:extLst>
              </p:cNvPr>
              <p:cNvSpPr/>
              <p:nvPr/>
            </p:nvSpPr>
            <p:spPr>
              <a:xfrm>
                <a:off x="2806338" y="4397248"/>
                <a:ext cx="1557655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0" smtClean="0">
                        <a:ln w="0"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𝐥𝐨𝐠</m:t>
                    </m:r>
                    <m:r>
                      <a:rPr lang="en-US" altLang="zh-CN" b="1" i="1" smtClean="0">
                        <a:ln w="0"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altLang="zh-CN" b="1" i="1" smtClean="0">
                        <a:ln w="0"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1" i="1">
                        <a:ln w="0"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b="1" i="1">
                        <a:ln w="0"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bits</a:t>
                </a:r>
                <a:endParaRPr lang="zh-CN" altLang="en-US" cap="none" spc="0" dirty="0">
                  <a:ln w="0"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76C6BA4-F056-4826-9046-B6DB2BE4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338" y="4397248"/>
                <a:ext cx="1557655" cy="369332"/>
              </a:xfrm>
              <a:prstGeom prst="rect">
                <a:avLst/>
              </a:prstGeom>
              <a:blipFill>
                <a:blip r:embed="rId16"/>
                <a:stretch>
                  <a:fillRect t="-8197" r="-117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F98FF572-8317-4955-BE96-D499BFF96991}"/>
              </a:ext>
            </a:extLst>
          </p:cNvPr>
          <p:cNvSpPr/>
          <p:nvPr/>
        </p:nvSpPr>
        <p:spPr>
          <a:xfrm>
            <a:off x="3313591" y="4700589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baseline="-25000" dirty="0">
                <a:ln w="0"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D30C3D8-965E-4FF0-84BB-74F9BAE61623}"/>
              </a:ext>
            </a:extLst>
          </p:cNvPr>
          <p:cNvSpPr/>
          <p:nvPr/>
        </p:nvSpPr>
        <p:spPr>
          <a:xfrm>
            <a:off x="4264474" y="4700589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baseline="-25000" dirty="0">
                <a:ln w="0"/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3A47829-0F50-46F3-A1AF-68F03ECED159}"/>
              </a:ext>
            </a:extLst>
          </p:cNvPr>
          <p:cNvSpPr/>
          <p:nvPr/>
        </p:nvSpPr>
        <p:spPr>
          <a:xfrm>
            <a:off x="4849969" y="4700589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baseline="-25000" dirty="0">
                <a:ln w="0"/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FA65BD0-6D95-4FCC-9373-D882B6877542}"/>
              </a:ext>
            </a:extLst>
          </p:cNvPr>
          <p:cNvSpPr/>
          <p:nvPr/>
        </p:nvSpPr>
        <p:spPr>
          <a:xfrm>
            <a:off x="5422988" y="4700589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baseline="-25000" dirty="0">
                <a:ln w="0"/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7F8BB5-D950-4F0B-B2B5-EDBA16E81071}"/>
              </a:ext>
            </a:extLst>
          </p:cNvPr>
          <p:cNvSpPr/>
          <p:nvPr/>
        </p:nvSpPr>
        <p:spPr>
          <a:xfrm>
            <a:off x="4796771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BHS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B46FC60-7B12-4F28-BF0B-387229214E6C}"/>
              </a:ext>
            </a:extLst>
          </p:cNvPr>
          <p:cNvSpPr/>
          <p:nvPr/>
        </p:nvSpPr>
        <p:spPr>
          <a:xfrm>
            <a:off x="3200356" y="2890401"/>
            <a:ext cx="243872" cy="270179"/>
          </a:xfrm>
          <a:prstGeom prst="rect">
            <a:avLst/>
          </a:prstGeom>
          <a:solidFill>
            <a:srgbClr val="EBCD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E258B00-B3DB-4F82-9725-A15D81898F2B}"/>
              </a:ext>
            </a:extLst>
          </p:cNvPr>
          <p:cNvSpPr/>
          <p:nvPr/>
        </p:nvSpPr>
        <p:spPr>
          <a:xfrm>
            <a:off x="3484717" y="2893702"/>
            <a:ext cx="243872" cy="270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B999DE8-E9A8-4846-9BE6-20ECA65F037A}"/>
              </a:ext>
            </a:extLst>
          </p:cNvPr>
          <p:cNvSpPr/>
          <p:nvPr/>
        </p:nvSpPr>
        <p:spPr>
          <a:xfrm>
            <a:off x="3778611" y="2904077"/>
            <a:ext cx="243872" cy="270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3851A65-4C2B-47CE-8310-7EA819B16038}"/>
              </a:ext>
            </a:extLst>
          </p:cNvPr>
          <p:cNvSpPr txBox="1"/>
          <p:nvPr/>
        </p:nvSpPr>
        <p:spPr>
          <a:xfrm>
            <a:off x="3967229" y="2848258"/>
            <a:ext cx="21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: Mapped counters.</a:t>
            </a:r>
            <a:endParaRPr lang="zh-CN" alt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72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57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876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#3: Bounded Hash Split (BHS)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1E83963-AC5A-460C-8E7C-4E55BC95270D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“Index + offsets” to reduce hashing cost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8270C4-EA74-4A1E-A077-B99F1B4325DE}"/>
              </a:ext>
            </a:extLst>
          </p:cNvPr>
          <p:cNvGrpSpPr/>
          <p:nvPr/>
        </p:nvGrpSpPr>
        <p:grpSpPr>
          <a:xfrm>
            <a:off x="2802535" y="2591665"/>
            <a:ext cx="6730876" cy="2668193"/>
            <a:chOff x="2802535" y="2591665"/>
            <a:chExt cx="6730876" cy="2668193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2D42398-54E1-4C22-96C9-53C1352F07A2}"/>
                </a:ext>
              </a:extLst>
            </p:cNvPr>
            <p:cNvGrpSpPr/>
            <p:nvPr/>
          </p:nvGrpSpPr>
          <p:grpSpPr>
            <a:xfrm>
              <a:off x="6194403" y="2992991"/>
              <a:ext cx="2915902" cy="270179"/>
              <a:chOff x="7394270" y="2265821"/>
              <a:chExt cx="2915902" cy="218496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FD0BC23C-CAA7-44C8-973F-64746427AD6F}"/>
                  </a:ext>
                </a:extLst>
              </p:cNvPr>
              <p:cNvSpPr/>
              <p:nvPr/>
            </p:nvSpPr>
            <p:spPr>
              <a:xfrm>
                <a:off x="7394270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13D8358-6D76-4866-8701-AC0D30AE6E72}"/>
                  </a:ext>
                </a:extLst>
              </p:cNvPr>
              <p:cNvSpPr/>
              <p:nvPr/>
            </p:nvSpPr>
            <p:spPr>
              <a:xfrm>
                <a:off x="7636775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E30349A8-8C9D-4C2E-A6AC-E42D10F2DA2A}"/>
                  </a:ext>
                </a:extLst>
              </p:cNvPr>
              <p:cNvSpPr/>
              <p:nvPr/>
            </p:nvSpPr>
            <p:spPr>
              <a:xfrm>
                <a:off x="7879281" y="2265821"/>
                <a:ext cx="243872" cy="218496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2810C03-BB26-49C4-9E9A-50875B9A6003}"/>
                  </a:ext>
                </a:extLst>
              </p:cNvPr>
              <p:cNvSpPr/>
              <p:nvPr/>
            </p:nvSpPr>
            <p:spPr>
              <a:xfrm>
                <a:off x="8117703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66255447-012D-4716-8696-AF19FCCADDB2}"/>
                  </a:ext>
                </a:extLst>
              </p:cNvPr>
              <p:cNvSpPr/>
              <p:nvPr/>
            </p:nvSpPr>
            <p:spPr>
              <a:xfrm>
                <a:off x="9338559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759E0343-778A-4651-8825-19635659B5B6}"/>
                  </a:ext>
                </a:extLst>
              </p:cNvPr>
              <p:cNvSpPr/>
              <p:nvPr/>
            </p:nvSpPr>
            <p:spPr>
              <a:xfrm>
                <a:off x="9581289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17CC578F-0109-4F41-954F-FABE6BE2B267}"/>
                  </a:ext>
                </a:extLst>
              </p:cNvPr>
              <p:cNvSpPr/>
              <p:nvPr/>
            </p:nvSpPr>
            <p:spPr>
              <a:xfrm>
                <a:off x="9823794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090D95A0-9E50-4E0C-B54F-B52253E924A3}"/>
                  </a:ext>
                </a:extLst>
              </p:cNvPr>
              <p:cNvSpPr/>
              <p:nvPr/>
            </p:nvSpPr>
            <p:spPr>
              <a:xfrm>
                <a:off x="10066300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1D814665-E68F-4A9E-9E83-B708634DBDC4}"/>
                  </a:ext>
                </a:extLst>
              </p:cNvPr>
              <p:cNvSpPr/>
              <p:nvPr/>
            </p:nvSpPr>
            <p:spPr>
              <a:xfrm>
                <a:off x="8365377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F7D586B5-ED55-4823-822A-56227BDFBAE6}"/>
                  </a:ext>
                </a:extLst>
              </p:cNvPr>
              <p:cNvSpPr/>
              <p:nvPr/>
            </p:nvSpPr>
            <p:spPr>
              <a:xfrm>
                <a:off x="8607882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72041DBD-C61E-4D29-933F-1F04985A20B3}"/>
                  </a:ext>
                </a:extLst>
              </p:cNvPr>
              <p:cNvSpPr/>
              <p:nvPr/>
            </p:nvSpPr>
            <p:spPr>
              <a:xfrm>
                <a:off x="9095171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42721C8D-7F5F-4C05-8A17-5721EBCE6227}"/>
                  </a:ext>
                </a:extLst>
              </p:cNvPr>
              <p:cNvSpPr/>
              <p:nvPr/>
            </p:nvSpPr>
            <p:spPr>
              <a:xfrm>
                <a:off x="8848835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1D1A1070-C915-477F-9935-29EF9ADA01AF}"/>
                </a:ext>
              </a:extLst>
            </p:cNvPr>
            <p:cNvGrpSpPr/>
            <p:nvPr/>
          </p:nvGrpSpPr>
          <p:grpSpPr>
            <a:xfrm>
              <a:off x="6194403" y="3794955"/>
              <a:ext cx="2915902" cy="270179"/>
              <a:chOff x="7394270" y="2265821"/>
              <a:chExt cx="2915902" cy="218496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DE5FD3DD-E1FB-4C38-B1EF-A97CBF40EF16}"/>
                  </a:ext>
                </a:extLst>
              </p:cNvPr>
              <p:cNvSpPr/>
              <p:nvPr/>
            </p:nvSpPr>
            <p:spPr>
              <a:xfrm>
                <a:off x="7394270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39B16A5-EC02-4945-9131-FC9587ABF5B3}"/>
                  </a:ext>
                </a:extLst>
              </p:cNvPr>
              <p:cNvSpPr/>
              <p:nvPr/>
            </p:nvSpPr>
            <p:spPr>
              <a:xfrm>
                <a:off x="7636775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ADBD2B7B-F178-46CB-9A6E-31DB2A56D2F7}"/>
                  </a:ext>
                </a:extLst>
              </p:cNvPr>
              <p:cNvSpPr/>
              <p:nvPr/>
            </p:nvSpPr>
            <p:spPr>
              <a:xfrm>
                <a:off x="7879281" y="2265821"/>
                <a:ext cx="243872" cy="218496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455EE6F-5C19-4EB8-A192-E7E9ADC0C2F6}"/>
                  </a:ext>
                </a:extLst>
              </p:cNvPr>
              <p:cNvSpPr/>
              <p:nvPr/>
            </p:nvSpPr>
            <p:spPr>
              <a:xfrm>
                <a:off x="8117703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6927A60D-38B9-4097-834C-08501B514613}"/>
                  </a:ext>
                </a:extLst>
              </p:cNvPr>
              <p:cNvSpPr/>
              <p:nvPr/>
            </p:nvSpPr>
            <p:spPr>
              <a:xfrm>
                <a:off x="9338559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D49A49A7-0155-40FF-88E5-8A07A8212C55}"/>
                  </a:ext>
                </a:extLst>
              </p:cNvPr>
              <p:cNvSpPr/>
              <p:nvPr/>
            </p:nvSpPr>
            <p:spPr>
              <a:xfrm>
                <a:off x="9581289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A91081E-8973-464F-9125-C7FE18048A6D}"/>
                  </a:ext>
                </a:extLst>
              </p:cNvPr>
              <p:cNvSpPr/>
              <p:nvPr/>
            </p:nvSpPr>
            <p:spPr>
              <a:xfrm>
                <a:off x="9823794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27E86D37-6CE6-4BF1-8EC7-B2EA6F6AB84E}"/>
                  </a:ext>
                </a:extLst>
              </p:cNvPr>
              <p:cNvSpPr/>
              <p:nvPr/>
            </p:nvSpPr>
            <p:spPr>
              <a:xfrm>
                <a:off x="10066300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7BE49103-1191-4A63-A767-B751A6A92BC3}"/>
                  </a:ext>
                </a:extLst>
              </p:cNvPr>
              <p:cNvSpPr/>
              <p:nvPr/>
            </p:nvSpPr>
            <p:spPr>
              <a:xfrm>
                <a:off x="8365377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FEB43A1E-C5F3-43F6-A0BF-DF3C01CF989A}"/>
                  </a:ext>
                </a:extLst>
              </p:cNvPr>
              <p:cNvSpPr/>
              <p:nvPr/>
            </p:nvSpPr>
            <p:spPr>
              <a:xfrm>
                <a:off x="8607882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DA990FB-C70B-46F6-BCAD-DC0AC18C4371}"/>
                  </a:ext>
                </a:extLst>
              </p:cNvPr>
              <p:cNvSpPr/>
              <p:nvPr/>
            </p:nvSpPr>
            <p:spPr>
              <a:xfrm>
                <a:off x="9095171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1566129F-71B5-4A47-9BB4-CBCE7CB2409E}"/>
                  </a:ext>
                </a:extLst>
              </p:cNvPr>
              <p:cNvSpPr/>
              <p:nvPr/>
            </p:nvSpPr>
            <p:spPr>
              <a:xfrm>
                <a:off x="8848835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EDEAEAF-724B-4D5A-9D75-488C31D67973}"/>
                </a:ext>
              </a:extLst>
            </p:cNvPr>
            <p:cNvGrpSpPr/>
            <p:nvPr/>
          </p:nvGrpSpPr>
          <p:grpSpPr>
            <a:xfrm>
              <a:off x="6194403" y="4528823"/>
              <a:ext cx="2915902" cy="270179"/>
              <a:chOff x="7394270" y="2265821"/>
              <a:chExt cx="2915902" cy="218496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393D72CB-D276-473D-B2CC-01C4904744D7}"/>
                  </a:ext>
                </a:extLst>
              </p:cNvPr>
              <p:cNvSpPr/>
              <p:nvPr/>
            </p:nvSpPr>
            <p:spPr>
              <a:xfrm>
                <a:off x="7394270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CEEE00-E20E-4EF5-8E63-07087AAC3B48}"/>
                  </a:ext>
                </a:extLst>
              </p:cNvPr>
              <p:cNvSpPr/>
              <p:nvPr/>
            </p:nvSpPr>
            <p:spPr>
              <a:xfrm>
                <a:off x="7636775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7DFF2506-04E2-4EEA-83DD-3544EA14B328}"/>
                  </a:ext>
                </a:extLst>
              </p:cNvPr>
              <p:cNvSpPr/>
              <p:nvPr/>
            </p:nvSpPr>
            <p:spPr>
              <a:xfrm>
                <a:off x="7879281" y="2265821"/>
                <a:ext cx="243872" cy="218496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9842CB8D-938C-445B-8705-97CDA8C1B1DA}"/>
                  </a:ext>
                </a:extLst>
              </p:cNvPr>
              <p:cNvSpPr/>
              <p:nvPr/>
            </p:nvSpPr>
            <p:spPr>
              <a:xfrm>
                <a:off x="8117703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63C33E6A-9F23-456E-9878-72135594DB38}"/>
                  </a:ext>
                </a:extLst>
              </p:cNvPr>
              <p:cNvSpPr/>
              <p:nvPr/>
            </p:nvSpPr>
            <p:spPr>
              <a:xfrm>
                <a:off x="9338559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DEE7CA7C-18D3-4889-A23F-1C70CC3B358E}"/>
                  </a:ext>
                </a:extLst>
              </p:cNvPr>
              <p:cNvSpPr/>
              <p:nvPr/>
            </p:nvSpPr>
            <p:spPr>
              <a:xfrm>
                <a:off x="9581289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6DB48B2-209C-4CAA-953C-EFFCEE262CFF}"/>
                  </a:ext>
                </a:extLst>
              </p:cNvPr>
              <p:cNvSpPr/>
              <p:nvPr/>
            </p:nvSpPr>
            <p:spPr>
              <a:xfrm>
                <a:off x="9823794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ED6E3DA9-7FF2-4FEA-90BC-E3403EFF3F72}"/>
                  </a:ext>
                </a:extLst>
              </p:cNvPr>
              <p:cNvSpPr/>
              <p:nvPr/>
            </p:nvSpPr>
            <p:spPr>
              <a:xfrm>
                <a:off x="10066300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1E8D661-B10E-4346-9BA1-122190414694}"/>
                  </a:ext>
                </a:extLst>
              </p:cNvPr>
              <p:cNvSpPr/>
              <p:nvPr/>
            </p:nvSpPr>
            <p:spPr>
              <a:xfrm>
                <a:off x="8365377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4F0991C1-E910-4577-A5A8-808A49A6E431}"/>
                  </a:ext>
                </a:extLst>
              </p:cNvPr>
              <p:cNvSpPr/>
              <p:nvPr/>
            </p:nvSpPr>
            <p:spPr>
              <a:xfrm>
                <a:off x="8607882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D2472FB-0DEA-4470-B949-AF8B49D7D3DA}"/>
                  </a:ext>
                </a:extLst>
              </p:cNvPr>
              <p:cNvSpPr/>
              <p:nvPr/>
            </p:nvSpPr>
            <p:spPr>
              <a:xfrm>
                <a:off x="9095171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BB2F168-DA25-413B-B9DF-806220BA4499}"/>
                  </a:ext>
                </a:extLst>
              </p:cNvPr>
              <p:cNvSpPr/>
              <p:nvPr/>
            </p:nvSpPr>
            <p:spPr>
              <a:xfrm>
                <a:off x="8848835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FDFE704-D80C-4B49-A844-DC10AFCE01C8}"/>
                </a:ext>
              </a:extLst>
            </p:cNvPr>
            <p:cNvSpPr/>
            <p:nvPr/>
          </p:nvSpPr>
          <p:spPr>
            <a:xfrm>
              <a:off x="5083072" y="3350658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4C92246-8F6E-46CE-86FC-6A40A970DA71}"/>
                </a:ext>
              </a:extLst>
            </p:cNvPr>
            <p:cNvCxnSpPr>
              <a:cxnSpLocks/>
            </p:cNvCxnSpPr>
            <p:nvPr/>
          </p:nvCxnSpPr>
          <p:spPr>
            <a:xfrm>
              <a:off x="8397597" y="5074224"/>
              <a:ext cx="4635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845F9E0-AD12-4321-B6B3-022E4274C7CB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6676801" y="5075192"/>
              <a:ext cx="3865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405F7C1-375F-4469-8EF5-69B25FF446EE}"/>
                    </a:ext>
                  </a:extLst>
                </p:cNvPr>
                <p:cNvSpPr/>
                <p:nvPr/>
              </p:nvSpPr>
              <p:spPr>
                <a:xfrm>
                  <a:off x="7063326" y="4890526"/>
                  <a:ext cx="1394869" cy="3693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dirty="0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sup>
                      </m:sSup>
                    </m:oMath>
                  </a14:m>
                  <a:r>
                    <a:rPr lang="en-US" altLang="zh-CN" b="1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counters</a:t>
                  </a:r>
                  <a:endParaRPr lang="zh-CN" altLang="en-US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405F7C1-375F-4469-8EF5-69B25FF44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326" y="4890526"/>
                  <a:ext cx="1394869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3509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C844BAA-6326-4211-A85E-7E15ABD3D84A}"/>
                </a:ext>
              </a:extLst>
            </p:cNvPr>
            <p:cNvSpPr/>
            <p:nvPr/>
          </p:nvSpPr>
          <p:spPr>
            <a:xfrm>
              <a:off x="9057859" y="2862029"/>
              <a:ext cx="4154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765DAA-CFB4-410C-8A7C-27F7ABA591C3}"/>
                </a:ext>
              </a:extLst>
            </p:cNvPr>
            <p:cNvSpPr/>
            <p:nvPr/>
          </p:nvSpPr>
          <p:spPr>
            <a:xfrm>
              <a:off x="9081540" y="3674561"/>
              <a:ext cx="36813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A1423D6-68AA-4DD7-B457-B2950C65CB63}"/>
                </a:ext>
              </a:extLst>
            </p:cNvPr>
            <p:cNvSpPr/>
            <p:nvPr/>
          </p:nvSpPr>
          <p:spPr>
            <a:xfrm>
              <a:off x="9081540" y="4417753"/>
              <a:ext cx="36813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9520E54-C979-4ADC-8207-C3BD0ED7E510}"/>
                </a:ext>
              </a:extLst>
            </p:cNvPr>
            <p:cNvSpPr/>
            <p:nvPr/>
          </p:nvSpPr>
          <p:spPr>
            <a:xfrm>
              <a:off x="5731144" y="3350429"/>
              <a:ext cx="986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)=2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5A8DB6D-9448-4C8F-9EB2-009CDD694057}"/>
                </a:ext>
              </a:extLst>
            </p:cNvPr>
            <p:cNvSpPr/>
            <p:nvPr/>
          </p:nvSpPr>
          <p:spPr>
            <a:xfrm>
              <a:off x="4323551" y="3286986"/>
              <a:ext cx="31290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1" cap="none" spc="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箭头: 下 80">
              <a:extLst>
                <a:ext uri="{FF2B5EF4-FFF2-40B4-BE49-F238E27FC236}">
                  <a16:creationId xmlns:a16="http://schemas.microsoft.com/office/drawing/2014/main" id="{F9C6B4E1-CD6D-4335-8E6E-E6505CC2283C}"/>
                </a:ext>
              </a:extLst>
            </p:cNvPr>
            <p:cNvSpPr/>
            <p:nvPr/>
          </p:nvSpPr>
          <p:spPr>
            <a:xfrm>
              <a:off x="4419856" y="3659005"/>
              <a:ext cx="131962" cy="662413"/>
            </a:xfrm>
            <a:prstGeom prst="downArrow">
              <a:avLst>
                <a:gd name="adj1" fmla="val 39390"/>
                <a:gd name="adj2" fmla="val 8006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522E25B-D3EA-486E-B2AD-135A9614929A}"/>
                </a:ext>
              </a:extLst>
            </p:cNvPr>
            <p:cNvSpPr/>
            <p:nvPr/>
          </p:nvSpPr>
          <p:spPr>
            <a:xfrm>
              <a:off x="4642844" y="3790687"/>
              <a:ext cx="1005403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Hash(</a:t>
              </a:r>
              <a:r>
                <a:rPr lang="en-US" altLang="zh-CN" b="1" cap="none" spc="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cap="none" spc="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0FE7B93-1349-44FD-BD2A-BC0A056B3374}"/>
                </a:ext>
              </a:extLst>
            </p:cNvPr>
            <p:cNvSpPr/>
            <p:nvPr/>
          </p:nvSpPr>
          <p:spPr>
            <a:xfrm>
              <a:off x="5454646" y="4433417"/>
              <a:ext cx="577864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765BC1B-5D0E-4277-98DE-A0B497BDFA0B}"/>
                </a:ext>
              </a:extLst>
            </p:cNvPr>
            <p:cNvSpPr/>
            <p:nvPr/>
          </p:nvSpPr>
          <p:spPr>
            <a:xfrm>
              <a:off x="4868307" y="4433417"/>
              <a:ext cx="577864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B701C2A-3030-428E-8D8E-C1A44F12CE1F}"/>
                </a:ext>
              </a:extLst>
            </p:cNvPr>
            <p:cNvSpPr/>
            <p:nvPr/>
          </p:nvSpPr>
          <p:spPr>
            <a:xfrm>
              <a:off x="4290443" y="4433417"/>
              <a:ext cx="577864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43545800-738C-47D8-949D-B207D600CE34}"/>
                </a:ext>
              </a:extLst>
            </p:cNvPr>
            <p:cNvGrpSpPr/>
            <p:nvPr/>
          </p:nvGrpSpPr>
          <p:grpSpPr>
            <a:xfrm>
              <a:off x="4204112" y="4386001"/>
              <a:ext cx="1914729" cy="369332"/>
              <a:chOff x="5497726" y="5556258"/>
              <a:chExt cx="1914729" cy="308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516EC87B-0C1E-471A-B46B-6A1E5C2C9749}"/>
                      </a:ext>
                    </a:extLst>
                  </p:cNvPr>
                  <p:cNvSpPr/>
                  <p:nvPr/>
                </p:nvSpPr>
                <p:spPr>
                  <a:xfrm>
                    <a:off x="6661929" y="5556258"/>
                    <a:ext cx="750526" cy="30865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b="0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cap="none" spc="0" dirty="0">
                        <a:ln w="0"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bits</a:t>
                    </a:r>
                    <a:endParaRPr lang="zh-CN" altLang="en-US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7" name="矩形 706">
                    <a:extLst>
                      <a:ext uri="{FF2B5EF4-FFF2-40B4-BE49-F238E27FC236}">
                        <a16:creationId xmlns:a16="http://schemas.microsoft.com/office/drawing/2014/main" id="{E2B89E70-B3DF-4B4C-A4ED-790384A9DA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1929" y="5556258"/>
                    <a:ext cx="750526" cy="30865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10000" r="-731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18BCCEC0-03C0-43C9-B6AA-0E37358E7C13}"/>
                      </a:ext>
                    </a:extLst>
                  </p:cNvPr>
                  <p:cNvSpPr/>
                  <p:nvPr/>
                </p:nvSpPr>
                <p:spPr>
                  <a:xfrm>
                    <a:off x="6075590" y="5556258"/>
                    <a:ext cx="750526" cy="30865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b="0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cap="none" spc="0" dirty="0">
                        <a:ln w="0"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bits</a:t>
                    </a:r>
                    <a:endParaRPr lang="zh-CN" altLang="en-US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8" name="矩形 707">
                    <a:extLst>
                      <a:ext uri="{FF2B5EF4-FFF2-40B4-BE49-F238E27FC236}">
                        <a16:creationId xmlns:a16="http://schemas.microsoft.com/office/drawing/2014/main" id="{E9DB4419-6E67-4726-A8D7-F84AF4EA85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5590" y="5556258"/>
                    <a:ext cx="750526" cy="30865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0000" r="-813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25DFB6BE-5510-4024-9E52-D2EC055E0A79}"/>
                      </a:ext>
                    </a:extLst>
                  </p:cNvPr>
                  <p:cNvSpPr/>
                  <p:nvPr/>
                </p:nvSpPr>
                <p:spPr>
                  <a:xfrm>
                    <a:off x="5497726" y="5556258"/>
                    <a:ext cx="750526" cy="30865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b="0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cap="none" spc="0" dirty="0">
                        <a:ln w="0"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bits</a:t>
                    </a:r>
                    <a:endParaRPr lang="zh-CN" altLang="en-US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9" name="矩形 708">
                    <a:extLst>
                      <a:ext uri="{FF2B5EF4-FFF2-40B4-BE49-F238E27FC236}">
                        <a16:creationId xmlns:a16="http://schemas.microsoft.com/office/drawing/2014/main" id="{2B9D249E-3FB8-4A21-8737-EBFB9CBA9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7726" y="5556258"/>
                    <a:ext cx="750526" cy="30865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0000" r="-731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92A9D2A-034B-420D-B601-0966F57DEF97}"/>
                </a:ext>
              </a:extLst>
            </p:cNvPr>
            <p:cNvSpPr/>
            <p:nvPr/>
          </p:nvSpPr>
          <p:spPr>
            <a:xfrm>
              <a:off x="2802535" y="4433417"/>
              <a:ext cx="1483669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76C6BA4-F056-4826-9046-B6DB2BE4CF36}"/>
                    </a:ext>
                  </a:extLst>
                </p:cNvPr>
                <p:cNvSpPr/>
                <p:nvPr/>
              </p:nvSpPr>
              <p:spPr>
                <a:xfrm>
                  <a:off x="2806338" y="4397248"/>
                  <a:ext cx="1557655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0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𝐥𝐨𝐠</m:t>
                      </m:r>
                      <m:r>
                        <a:rPr lang="en-US" altLang="zh-CN" b="1" i="1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altLang="zh-CN" b="1" i="1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1" i="1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b="1" i="1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CN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bits</a:t>
                  </a:r>
                  <a:endParaRPr lang="zh-CN" altLang="en-US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76C6BA4-F056-4826-9046-B6DB2BE4C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338" y="4397248"/>
                  <a:ext cx="1557655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8197" r="-1172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98FF572-8317-4955-BE96-D499BFF96991}"/>
                </a:ext>
              </a:extLst>
            </p:cNvPr>
            <p:cNvSpPr/>
            <p:nvPr/>
          </p:nvSpPr>
          <p:spPr>
            <a:xfrm>
              <a:off x="3313591" y="4700589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D30C3D8-965E-4FF0-84BB-74F9BAE61623}"/>
                </a:ext>
              </a:extLst>
            </p:cNvPr>
            <p:cNvSpPr/>
            <p:nvPr/>
          </p:nvSpPr>
          <p:spPr>
            <a:xfrm>
              <a:off x="4264474" y="4700589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3A47829-0F50-46F3-A1AF-68F03ECED159}"/>
                </a:ext>
              </a:extLst>
            </p:cNvPr>
            <p:cNvSpPr/>
            <p:nvPr/>
          </p:nvSpPr>
          <p:spPr>
            <a:xfrm>
              <a:off x="4849969" y="4700589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FA65BD0-6D95-4FCC-9373-D882B6877542}"/>
                </a:ext>
              </a:extLst>
            </p:cNvPr>
            <p:cNvSpPr/>
            <p:nvPr/>
          </p:nvSpPr>
          <p:spPr>
            <a:xfrm>
              <a:off x="5422988" y="4700589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4683C3B6-578F-4F6F-9784-AFF9C8004D80}"/>
                    </a:ext>
                  </a:extLst>
                </p:cNvPr>
                <p:cNvSpPr/>
                <p:nvPr/>
              </p:nvSpPr>
              <p:spPr>
                <a:xfrm>
                  <a:off x="8822479" y="2591665"/>
                  <a:ext cx="7082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 ]</m:t>
                        </m:r>
                      </m:oMath>
                    </m:oMathPara>
                  </a14:m>
                  <a:endParaRPr lang="zh-CN" altLang="en-US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4683C3B6-578F-4F6F-9784-AFF9C8004D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2479" y="2591665"/>
                  <a:ext cx="708271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134C7838-72EB-421A-A006-38071124657E}"/>
                    </a:ext>
                  </a:extLst>
                </p:cNvPr>
                <p:cNvSpPr/>
                <p:nvPr/>
              </p:nvSpPr>
              <p:spPr>
                <a:xfrm>
                  <a:off x="8819818" y="3400833"/>
                  <a:ext cx="7135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 ]</m:t>
                        </m:r>
                      </m:oMath>
                    </m:oMathPara>
                  </a14:m>
                  <a:endParaRPr lang="zh-CN" altLang="en-US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134C7838-72EB-421A-A006-3807112465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9818" y="3400833"/>
                  <a:ext cx="713593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308A3B5-4537-4146-9F80-1FFE8E72BA79}"/>
                    </a:ext>
                  </a:extLst>
                </p:cNvPr>
                <p:cNvSpPr/>
                <p:nvPr/>
              </p:nvSpPr>
              <p:spPr>
                <a:xfrm>
                  <a:off x="8819818" y="4132846"/>
                  <a:ext cx="7135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 ]</m:t>
                        </m:r>
                      </m:oMath>
                    </m:oMathPara>
                  </a14:m>
                  <a:endParaRPr lang="zh-CN" altLang="en-US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308A3B5-4537-4146-9F80-1FFE8E72BA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9818" y="4132846"/>
                  <a:ext cx="713593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8B8E1C65-AA8C-41F9-B95E-A3FDC27518F2}"/>
              </a:ext>
            </a:extLst>
          </p:cNvPr>
          <p:cNvSpPr/>
          <p:nvPr/>
        </p:nvSpPr>
        <p:spPr>
          <a:xfrm>
            <a:off x="4796771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BHS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02750D3-DF72-44CB-93D1-96ABA5F1214C}"/>
              </a:ext>
            </a:extLst>
          </p:cNvPr>
          <p:cNvSpPr/>
          <p:nvPr/>
        </p:nvSpPr>
        <p:spPr>
          <a:xfrm>
            <a:off x="3200356" y="2890401"/>
            <a:ext cx="243872" cy="270179"/>
          </a:xfrm>
          <a:prstGeom prst="rect">
            <a:avLst/>
          </a:prstGeom>
          <a:solidFill>
            <a:srgbClr val="EBCD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12B460C-5FC6-4292-A56F-3A90BCB0E516}"/>
              </a:ext>
            </a:extLst>
          </p:cNvPr>
          <p:cNvSpPr/>
          <p:nvPr/>
        </p:nvSpPr>
        <p:spPr>
          <a:xfrm>
            <a:off x="3484717" y="2893702"/>
            <a:ext cx="243872" cy="2701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04B0BDE-F8E6-457C-9AA3-2412E06506EF}"/>
              </a:ext>
            </a:extLst>
          </p:cNvPr>
          <p:cNvSpPr/>
          <p:nvPr/>
        </p:nvSpPr>
        <p:spPr>
          <a:xfrm>
            <a:off x="3778611" y="2904077"/>
            <a:ext cx="243872" cy="270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BCD04E6-1629-4DB4-B266-1CA339E2701F}"/>
              </a:ext>
            </a:extLst>
          </p:cNvPr>
          <p:cNvSpPr txBox="1"/>
          <p:nvPr/>
        </p:nvSpPr>
        <p:spPr>
          <a:xfrm>
            <a:off x="3967229" y="2848258"/>
            <a:ext cx="21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: Mapped counters.</a:t>
            </a:r>
            <a:endParaRPr lang="zh-CN" altLang="en-US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44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58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52876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Technique #3: Bounded Hash Split (BHS)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8B2CD4E-601D-4E6C-AE8A-C752E90777A6}"/>
              </a:ext>
            </a:extLst>
          </p:cNvPr>
          <p:cNvSpPr/>
          <p:nvPr/>
        </p:nvSpPr>
        <p:spPr>
          <a:xfrm>
            <a:off x="-61603" y="68678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1E83963-AC5A-460C-8E7C-4E55BC95270D}"/>
              </a:ext>
            </a:extLst>
          </p:cNvPr>
          <p:cNvSpPr/>
          <p:nvPr/>
        </p:nvSpPr>
        <p:spPr>
          <a:xfrm>
            <a:off x="1132840" y="1441769"/>
            <a:ext cx="6850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“Index + offsets” to reduce hashing cost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CC7CB4-14E4-448D-94F2-C93BDE8342AE}"/>
              </a:ext>
            </a:extLst>
          </p:cNvPr>
          <p:cNvGrpSpPr/>
          <p:nvPr/>
        </p:nvGrpSpPr>
        <p:grpSpPr>
          <a:xfrm>
            <a:off x="2802535" y="2481428"/>
            <a:ext cx="6730876" cy="2927957"/>
            <a:chOff x="2385975" y="2376562"/>
            <a:chExt cx="6730876" cy="2927957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2D42398-54E1-4C22-96C9-53C1352F07A2}"/>
                </a:ext>
              </a:extLst>
            </p:cNvPr>
            <p:cNvGrpSpPr/>
            <p:nvPr/>
          </p:nvGrpSpPr>
          <p:grpSpPr>
            <a:xfrm>
              <a:off x="5777843" y="2888125"/>
              <a:ext cx="2915902" cy="270179"/>
              <a:chOff x="7394270" y="2265821"/>
              <a:chExt cx="2915902" cy="218496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FD0BC23C-CAA7-44C8-973F-64746427AD6F}"/>
                  </a:ext>
                </a:extLst>
              </p:cNvPr>
              <p:cNvSpPr/>
              <p:nvPr/>
            </p:nvSpPr>
            <p:spPr>
              <a:xfrm>
                <a:off x="7394270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13D8358-6D76-4866-8701-AC0D30AE6E72}"/>
                  </a:ext>
                </a:extLst>
              </p:cNvPr>
              <p:cNvSpPr/>
              <p:nvPr/>
            </p:nvSpPr>
            <p:spPr>
              <a:xfrm>
                <a:off x="7636775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E30349A8-8C9D-4C2E-A6AC-E42D10F2DA2A}"/>
                  </a:ext>
                </a:extLst>
              </p:cNvPr>
              <p:cNvSpPr/>
              <p:nvPr/>
            </p:nvSpPr>
            <p:spPr>
              <a:xfrm>
                <a:off x="7879281" y="2265821"/>
                <a:ext cx="243872" cy="218496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2810C03-BB26-49C4-9E9A-50875B9A6003}"/>
                  </a:ext>
                </a:extLst>
              </p:cNvPr>
              <p:cNvSpPr/>
              <p:nvPr/>
            </p:nvSpPr>
            <p:spPr>
              <a:xfrm>
                <a:off x="8117703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66255447-012D-4716-8696-AF19FCCADDB2}"/>
                  </a:ext>
                </a:extLst>
              </p:cNvPr>
              <p:cNvSpPr/>
              <p:nvPr/>
            </p:nvSpPr>
            <p:spPr>
              <a:xfrm>
                <a:off x="9338559" y="2265821"/>
                <a:ext cx="243872" cy="218496"/>
              </a:xfrm>
              <a:prstGeom prst="rect">
                <a:avLst/>
              </a:prstGeom>
              <a:solidFill>
                <a:srgbClr val="EBCD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759E0343-778A-4651-8825-19635659B5B6}"/>
                  </a:ext>
                </a:extLst>
              </p:cNvPr>
              <p:cNvSpPr/>
              <p:nvPr/>
            </p:nvSpPr>
            <p:spPr>
              <a:xfrm>
                <a:off x="9581289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17CC578F-0109-4F41-954F-FABE6BE2B267}"/>
                  </a:ext>
                </a:extLst>
              </p:cNvPr>
              <p:cNvSpPr/>
              <p:nvPr/>
            </p:nvSpPr>
            <p:spPr>
              <a:xfrm>
                <a:off x="9823794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090D95A0-9E50-4E0C-B54F-B52253E924A3}"/>
                  </a:ext>
                </a:extLst>
              </p:cNvPr>
              <p:cNvSpPr/>
              <p:nvPr/>
            </p:nvSpPr>
            <p:spPr>
              <a:xfrm>
                <a:off x="10066300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1D814665-E68F-4A9E-9E83-B708634DBDC4}"/>
                  </a:ext>
                </a:extLst>
              </p:cNvPr>
              <p:cNvSpPr/>
              <p:nvPr/>
            </p:nvSpPr>
            <p:spPr>
              <a:xfrm>
                <a:off x="8365377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F7D586B5-ED55-4823-822A-56227BDFBAE6}"/>
                  </a:ext>
                </a:extLst>
              </p:cNvPr>
              <p:cNvSpPr/>
              <p:nvPr/>
            </p:nvSpPr>
            <p:spPr>
              <a:xfrm>
                <a:off x="8607882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72041DBD-C61E-4D29-933F-1F04985A20B3}"/>
                  </a:ext>
                </a:extLst>
              </p:cNvPr>
              <p:cNvSpPr/>
              <p:nvPr/>
            </p:nvSpPr>
            <p:spPr>
              <a:xfrm>
                <a:off x="9095171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42721C8D-7F5F-4C05-8A17-5721EBCE6227}"/>
                  </a:ext>
                </a:extLst>
              </p:cNvPr>
              <p:cNvSpPr/>
              <p:nvPr/>
            </p:nvSpPr>
            <p:spPr>
              <a:xfrm>
                <a:off x="8848835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1D1A1070-C915-477F-9935-29EF9ADA01AF}"/>
                </a:ext>
              </a:extLst>
            </p:cNvPr>
            <p:cNvGrpSpPr/>
            <p:nvPr/>
          </p:nvGrpSpPr>
          <p:grpSpPr>
            <a:xfrm>
              <a:off x="5777843" y="3690089"/>
              <a:ext cx="2915902" cy="270179"/>
              <a:chOff x="7394270" y="2265821"/>
              <a:chExt cx="2915902" cy="218496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DE5FD3DD-E1FB-4C38-B1EF-A97CBF40EF16}"/>
                  </a:ext>
                </a:extLst>
              </p:cNvPr>
              <p:cNvSpPr/>
              <p:nvPr/>
            </p:nvSpPr>
            <p:spPr>
              <a:xfrm>
                <a:off x="7394270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39B16A5-EC02-4945-9131-FC9587ABF5B3}"/>
                  </a:ext>
                </a:extLst>
              </p:cNvPr>
              <p:cNvSpPr/>
              <p:nvPr/>
            </p:nvSpPr>
            <p:spPr>
              <a:xfrm>
                <a:off x="7636775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ADBD2B7B-F178-46CB-9A6E-31DB2A56D2F7}"/>
                  </a:ext>
                </a:extLst>
              </p:cNvPr>
              <p:cNvSpPr/>
              <p:nvPr/>
            </p:nvSpPr>
            <p:spPr>
              <a:xfrm>
                <a:off x="7879281" y="2265821"/>
                <a:ext cx="243872" cy="218496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455EE6F-5C19-4EB8-A192-E7E9ADC0C2F6}"/>
                  </a:ext>
                </a:extLst>
              </p:cNvPr>
              <p:cNvSpPr/>
              <p:nvPr/>
            </p:nvSpPr>
            <p:spPr>
              <a:xfrm>
                <a:off x="8117703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6927A60D-38B9-4097-834C-08501B514613}"/>
                  </a:ext>
                </a:extLst>
              </p:cNvPr>
              <p:cNvSpPr/>
              <p:nvPr/>
            </p:nvSpPr>
            <p:spPr>
              <a:xfrm>
                <a:off x="9338559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D49A49A7-0155-40FF-88E5-8A07A8212C55}"/>
                  </a:ext>
                </a:extLst>
              </p:cNvPr>
              <p:cNvSpPr/>
              <p:nvPr/>
            </p:nvSpPr>
            <p:spPr>
              <a:xfrm>
                <a:off x="9581289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A91081E-8973-464F-9125-C7FE18048A6D}"/>
                  </a:ext>
                </a:extLst>
              </p:cNvPr>
              <p:cNvSpPr/>
              <p:nvPr/>
            </p:nvSpPr>
            <p:spPr>
              <a:xfrm>
                <a:off x="9823794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27E86D37-6CE6-4BF1-8EC7-B2EA6F6AB84E}"/>
                  </a:ext>
                </a:extLst>
              </p:cNvPr>
              <p:cNvSpPr/>
              <p:nvPr/>
            </p:nvSpPr>
            <p:spPr>
              <a:xfrm>
                <a:off x="10066300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7BE49103-1191-4A63-A767-B751A6A92BC3}"/>
                  </a:ext>
                </a:extLst>
              </p:cNvPr>
              <p:cNvSpPr/>
              <p:nvPr/>
            </p:nvSpPr>
            <p:spPr>
              <a:xfrm>
                <a:off x="8365377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FEB43A1E-C5F3-43F6-A0BF-DF3C01CF989A}"/>
                  </a:ext>
                </a:extLst>
              </p:cNvPr>
              <p:cNvSpPr/>
              <p:nvPr/>
            </p:nvSpPr>
            <p:spPr>
              <a:xfrm>
                <a:off x="8607882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DA990FB-C70B-46F6-BCAD-DC0AC18C4371}"/>
                  </a:ext>
                </a:extLst>
              </p:cNvPr>
              <p:cNvSpPr/>
              <p:nvPr/>
            </p:nvSpPr>
            <p:spPr>
              <a:xfrm>
                <a:off x="9095171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1566129F-71B5-4A47-9BB4-CBCE7CB2409E}"/>
                  </a:ext>
                </a:extLst>
              </p:cNvPr>
              <p:cNvSpPr/>
              <p:nvPr/>
            </p:nvSpPr>
            <p:spPr>
              <a:xfrm>
                <a:off x="8848835" y="2265821"/>
                <a:ext cx="243872" cy="2184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EDEAEAF-724B-4D5A-9D75-488C31D67973}"/>
                </a:ext>
              </a:extLst>
            </p:cNvPr>
            <p:cNvGrpSpPr/>
            <p:nvPr/>
          </p:nvGrpSpPr>
          <p:grpSpPr>
            <a:xfrm>
              <a:off x="5777843" y="4423957"/>
              <a:ext cx="2915902" cy="270179"/>
              <a:chOff x="7394270" y="2265821"/>
              <a:chExt cx="2915902" cy="218496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393D72CB-D276-473D-B2CC-01C4904744D7}"/>
                  </a:ext>
                </a:extLst>
              </p:cNvPr>
              <p:cNvSpPr/>
              <p:nvPr/>
            </p:nvSpPr>
            <p:spPr>
              <a:xfrm>
                <a:off x="7394270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82CEEE00-E20E-4EF5-8E63-07087AAC3B48}"/>
                  </a:ext>
                </a:extLst>
              </p:cNvPr>
              <p:cNvSpPr/>
              <p:nvPr/>
            </p:nvSpPr>
            <p:spPr>
              <a:xfrm>
                <a:off x="7636775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7DFF2506-04E2-4EEA-83DD-3544EA14B328}"/>
                  </a:ext>
                </a:extLst>
              </p:cNvPr>
              <p:cNvSpPr/>
              <p:nvPr/>
            </p:nvSpPr>
            <p:spPr>
              <a:xfrm>
                <a:off x="7879281" y="2265821"/>
                <a:ext cx="243872" cy="218496"/>
              </a:xfrm>
              <a:prstGeom prst="rect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9842CB8D-938C-445B-8705-97CDA8C1B1DA}"/>
                  </a:ext>
                </a:extLst>
              </p:cNvPr>
              <p:cNvSpPr/>
              <p:nvPr/>
            </p:nvSpPr>
            <p:spPr>
              <a:xfrm>
                <a:off x="8117703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63C33E6A-9F23-456E-9878-72135594DB38}"/>
                  </a:ext>
                </a:extLst>
              </p:cNvPr>
              <p:cNvSpPr/>
              <p:nvPr/>
            </p:nvSpPr>
            <p:spPr>
              <a:xfrm>
                <a:off x="9338559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DEE7CA7C-18D3-4889-A23F-1C70CC3B358E}"/>
                  </a:ext>
                </a:extLst>
              </p:cNvPr>
              <p:cNvSpPr/>
              <p:nvPr/>
            </p:nvSpPr>
            <p:spPr>
              <a:xfrm>
                <a:off x="9581289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16DB48B2-209C-4CAA-953C-EFFCEE262CFF}"/>
                  </a:ext>
                </a:extLst>
              </p:cNvPr>
              <p:cNvSpPr/>
              <p:nvPr/>
            </p:nvSpPr>
            <p:spPr>
              <a:xfrm>
                <a:off x="9823794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ED6E3DA9-7FF2-4FEA-90BC-E3403EFF3F72}"/>
                  </a:ext>
                </a:extLst>
              </p:cNvPr>
              <p:cNvSpPr/>
              <p:nvPr/>
            </p:nvSpPr>
            <p:spPr>
              <a:xfrm>
                <a:off x="10066300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1E8D661-B10E-4346-9BA1-122190414694}"/>
                  </a:ext>
                </a:extLst>
              </p:cNvPr>
              <p:cNvSpPr/>
              <p:nvPr/>
            </p:nvSpPr>
            <p:spPr>
              <a:xfrm>
                <a:off x="8365377" y="2265821"/>
                <a:ext cx="243872" cy="2184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4F0991C1-E910-4577-A5A8-808A49A6E431}"/>
                  </a:ext>
                </a:extLst>
              </p:cNvPr>
              <p:cNvSpPr/>
              <p:nvPr/>
            </p:nvSpPr>
            <p:spPr>
              <a:xfrm>
                <a:off x="8607882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D2472FB-0DEA-4470-B949-AF8B49D7D3DA}"/>
                  </a:ext>
                </a:extLst>
              </p:cNvPr>
              <p:cNvSpPr/>
              <p:nvPr/>
            </p:nvSpPr>
            <p:spPr>
              <a:xfrm>
                <a:off x="9095171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2BB2F168-DA25-413B-B9DF-806220BA4499}"/>
                  </a:ext>
                </a:extLst>
              </p:cNvPr>
              <p:cNvSpPr/>
              <p:nvPr/>
            </p:nvSpPr>
            <p:spPr>
              <a:xfrm>
                <a:off x="8848835" y="2265821"/>
                <a:ext cx="243872" cy="218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C22B2E62-42D5-4781-9CEF-65566EAE8DF3}"/>
                </a:ext>
              </a:extLst>
            </p:cNvPr>
            <p:cNvSpPr/>
            <p:nvPr/>
          </p:nvSpPr>
          <p:spPr>
            <a:xfrm flipH="1">
              <a:off x="6269154" y="2484200"/>
              <a:ext cx="1313069" cy="376030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FDFE704-D80C-4B49-A844-DC10AFCE01C8}"/>
                </a:ext>
              </a:extLst>
            </p:cNvPr>
            <p:cNvSpPr/>
            <p:nvPr/>
          </p:nvSpPr>
          <p:spPr>
            <a:xfrm>
              <a:off x="4666512" y="3245792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89BEFD2-885F-4052-8A89-ADD7A35192D5}"/>
                </a:ext>
              </a:extLst>
            </p:cNvPr>
            <p:cNvSpPr/>
            <p:nvPr/>
          </p:nvSpPr>
          <p:spPr>
            <a:xfrm>
              <a:off x="7529160" y="2507000"/>
              <a:ext cx="9428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)=6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85C5B3BD-90B9-4923-85C6-233C06C85167}"/>
                </a:ext>
              </a:extLst>
            </p:cNvPr>
            <p:cNvSpPr/>
            <p:nvPr/>
          </p:nvSpPr>
          <p:spPr>
            <a:xfrm flipH="1">
              <a:off x="6269151" y="3426941"/>
              <a:ext cx="878761" cy="270181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509DD91-494D-4862-B27F-207B63C45E76}"/>
                </a:ext>
              </a:extLst>
            </p:cNvPr>
            <p:cNvSpPr/>
            <p:nvPr/>
          </p:nvSpPr>
          <p:spPr>
            <a:xfrm>
              <a:off x="7022199" y="3325137"/>
              <a:ext cx="9428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)=4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B363A255-9B61-472D-9164-9783E410B149}"/>
                </a:ext>
              </a:extLst>
            </p:cNvPr>
            <p:cNvSpPr/>
            <p:nvPr/>
          </p:nvSpPr>
          <p:spPr>
            <a:xfrm flipH="1">
              <a:off x="6272050" y="4160809"/>
              <a:ext cx="367501" cy="263147"/>
            </a:xfrm>
            <a:custGeom>
              <a:avLst/>
              <a:gdLst>
                <a:gd name="connsiteX0" fmla="*/ 2113280 w 2113280"/>
                <a:gd name="connsiteY0" fmla="*/ 619766 h 629926"/>
                <a:gd name="connsiteX1" fmla="*/ 1076960 w 2113280"/>
                <a:gd name="connsiteY1" fmla="*/ 6 h 629926"/>
                <a:gd name="connsiteX2" fmla="*/ 0 w 2113280"/>
                <a:gd name="connsiteY2" fmla="*/ 629926 h 62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3280" h="629926">
                  <a:moveTo>
                    <a:pt x="2113280" y="619766"/>
                  </a:moveTo>
                  <a:cubicBezTo>
                    <a:pt x="1771226" y="309039"/>
                    <a:pt x="1429173" y="-1687"/>
                    <a:pt x="1076960" y="6"/>
                  </a:cubicBezTo>
                  <a:cubicBezTo>
                    <a:pt x="724747" y="1699"/>
                    <a:pt x="362373" y="315812"/>
                    <a:pt x="0" y="629926"/>
                  </a:cubicBezTo>
                </a:path>
              </a:pathLst>
            </a:cu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240095C-FD3E-416E-9814-19746924CDD9}"/>
                </a:ext>
              </a:extLst>
            </p:cNvPr>
            <p:cNvSpPr/>
            <p:nvPr/>
          </p:nvSpPr>
          <p:spPr>
            <a:xfrm>
              <a:off x="6543884" y="4055190"/>
              <a:ext cx="9428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)=2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左中括号 70">
              <a:extLst>
                <a:ext uri="{FF2B5EF4-FFF2-40B4-BE49-F238E27FC236}">
                  <a16:creationId xmlns:a16="http://schemas.microsoft.com/office/drawing/2014/main" id="{F567CCF2-5F4D-4D30-9FCF-6DECCDBD35C2}"/>
                </a:ext>
              </a:extLst>
            </p:cNvPr>
            <p:cNvSpPr/>
            <p:nvPr/>
          </p:nvSpPr>
          <p:spPr>
            <a:xfrm>
              <a:off x="6263704" y="2376562"/>
              <a:ext cx="234109" cy="2927957"/>
            </a:xfrm>
            <a:prstGeom prst="leftBracket">
              <a:avLst>
                <a:gd name="adj" fmla="val 91129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左中括号 71">
              <a:extLst>
                <a:ext uri="{FF2B5EF4-FFF2-40B4-BE49-F238E27FC236}">
                  <a16:creationId xmlns:a16="http://schemas.microsoft.com/office/drawing/2014/main" id="{377CC454-6C0B-48A1-AE54-A7747D1DF972}"/>
                </a:ext>
              </a:extLst>
            </p:cNvPr>
            <p:cNvSpPr/>
            <p:nvPr/>
          </p:nvSpPr>
          <p:spPr>
            <a:xfrm flipH="1">
              <a:off x="8198715" y="2376562"/>
              <a:ext cx="251158" cy="2920792"/>
            </a:xfrm>
            <a:prstGeom prst="leftBracket">
              <a:avLst>
                <a:gd name="adj" fmla="val 911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4C92246-8F6E-46CE-86FC-6A40A970DA71}"/>
                </a:ext>
              </a:extLst>
            </p:cNvPr>
            <p:cNvCxnSpPr>
              <a:cxnSpLocks/>
            </p:cNvCxnSpPr>
            <p:nvPr/>
          </p:nvCxnSpPr>
          <p:spPr>
            <a:xfrm>
              <a:off x="7981037" y="4969358"/>
              <a:ext cx="4635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845F9E0-AD12-4321-B6B3-022E4274C7CB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6260241" y="4970326"/>
              <a:ext cx="3865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405F7C1-375F-4469-8EF5-69B25FF446EE}"/>
                    </a:ext>
                  </a:extLst>
                </p:cNvPr>
                <p:cNvSpPr/>
                <p:nvPr/>
              </p:nvSpPr>
              <p:spPr>
                <a:xfrm>
                  <a:off x="6646766" y="4785660"/>
                  <a:ext cx="1394869" cy="3693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dirty="0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dirty="0" smtClean="0">
                              <a:ln w="0"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sup>
                      </m:sSup>
                    </m:oMath>
                  </a14:m>
                  <a:r>
                    <a:rPr lang="en-US" altLang="zh-CN" b="1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counters</a:t>
                  </a:r>
                  <a:endParaRPr lang="zh-CN" altLang="en-US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405F7C1-375F-4469-8EF5-69B25FF44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766" y="4785660"/>
                  <a:ext cx="1394869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3509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C844BAA-6326-4211-A85E-7E15ABD3D84A}"/>
                </a:ext>
              </a:extLst>
            </p:cNvPr>
            <p:cNvSpPr/>
            <p:nvPr/>
          </p:nvSpPr>
          <p:spPr>
            <a:xfrm>
              <a:off x="8641299" y="2757163"/>
              <a:ext cx="4154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765DAA-CFB4-410C-8A7C-27F7ABA591C3}"/>
                </a:ext>
              </a:extLst>
            </p:cNvPr>
            <p:cNvSpPr/>
            <p:nvPr/>
          </p:nvSpPr>
          <p:spPr>
            <a:xfrm>
              <a:off x="8664980" y="3569695"/>
              <a:ext cx="36813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A1423D6-68AA-4DD7-B457-B2950C65CB63}"/>
                </a:ext>
              </a:extLst>
            </p:cNvPr>
            <p:cNvSpPr/>
            <p:nvPr/>
          </p:nvSpPr>
          <p:spPr>
            <a:xfrm>
              <a:off x="8664980" y="4312887"/>
              <a:ext cx="36813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zh-CN" altLang="en-US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9520E54-C979-4ADC-8207-C3BD0ED7E510}"/>
                </a:ext>
              </a:extLst>
            </p:cNvPr>
            <p:cNvSpPr/>
            <p:nvPr/>
          </p:nvSpPr>
          <p:spPr>
            <a:xfrm>
              <a:off x="5314584" y="3245563"/>
              <a:ext cx="986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)=2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5A8DB6D-9448-4C8F-9EB2-009CDD694057}"/>
                </a:ext>
              </a:extLst>
            </p:cNvPr>
            <p:cNvSpPr/>
            <p:nvPr/>
          </p:nvSpPr>
          <p:spPr>
            <a:xfrm>
              <a:off x="3906991" y="3182120"/>
              <a:ext cx="31290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1" cap="none" spc="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箭头: 下 80">
              <a:extLst>
                <a:ext uri="{FF2B5EF4-FFF2-40B4-BE49-F238E27FC236}">
                  <a16:creationId xmlns:a16="http://schemas.microsoft.com/office/drawing/2014/main" id="{F9C6B4E1-CD6D-4335-8E6E-E6505CC2283C}"/>
                </a:ext>
              </a:extLst>
            </p:cNvPr>
            <p:cNvSpPr/>
            <p:nvPr/>
          </p:nvSpPr>
          <p:spPr>
            <a:xfrm>
              <a:off x="4003296" y="3554139"/>
              <a:ext cx="131962" cy="662413"/>
            </a:xfrm>
            <a:prstGeom prst="downArrow">
              <a:avLst>
                <a:gd name="adj1" fmla="val 39390"/>
                <a:gd name="adj2" fmla="val 8006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522E25B-D3EA-486E-B2AD-135A9614929A}"/>
                </a:ext>
              </a:extLst>
            </p:cNvPr>
            <p:cNvSpPr/>
            <p:nvPr/>
          </p:nvSpPr>
          <p:spPr>
            <a:xfrm>
              <a:off x="4226284" y="3685821"/>
              <a:ext cx="1005403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cap="none" spc="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Hash(</a:t>
              </a:r>
              <a:r>
                <a:rPr lang="en-US" altLang="zh-CN" b="1" cap="none" spc="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cap="none" spc="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0FE7B93-1349-44FD-BD2A-BC0A056B3374}"/>
                </a:ext>
              </a:extLst>
            </p:cNvPr>
            <p:cNvSpPr/>
            <p:nvPr/>
          </p:nvSpPr>
          <p:spPr>
            <a:xfrm>
              <a:off x="5038086" y="4328551"/>
              <a:ext cx="577864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765BC1B-5D0E-4277-98DE-A0B497BDFA0B}"/>
                </a:ext>
              </a:extLst>
            </p:cNvPr>
            <p:cNvSpPr/>
            <p:nvPr/>
          </p:nvSpPr>
          <p:spPr>
            <a:xfrm>
              <a:off x="4451747" y="4328551"/>
              <a:ext cx="577864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B701C2A-3030-428E-8D8E-C1A44F12CE1F}"/>
                </a:ext>
              </a:extLst>
            </p:cNvPr>
            <p:cNvSpPr/>
            <p:nvPr/>
          </p:nvSpPr>
          <p:spPr>
            <a:xfrm>
              <a:off x="3873883" y="4328551"/>
              <a:ext cx="577864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43545800-738C-47D8-949D-B207D600CE34}"/>
                </a:ext>
              </a:extLst>
            </p:cNvPr>
            <p:cNvGrpSpPr/>
            <p:nvPr/>
          </p:nvGrpSpPr>
          <p:grpSpPr>
            <a:xfrm>
              <a:off x="3787552" y="4281135"/>
              <a:ext cx="1914729" cy="369332"/>
              <a:chOff x="5497726" y="5556258"/>
              <a:chExt cx="1914729" cy="308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516EC87B-0C1E-471A-B46B-6A1E5C2C9749}"/>
                      </a:ext>
                    </a:extLst>
                  </p:cNvPr>
                  <p:cNvSpPr/>
                  <p:nvPr/>
                </p:nvSpPr>
                <p:spPr>
                  <a:xfrm>
                    <a:off x="6661929" y="5556258"/>
                    <a:ext cx="750526" cy="30865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b="0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cap="none" spc="0" dirty="0">
                        <a:ln w="0"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bits</a:t>
                    </a:r>
                    <a:endParaRPr lang="zh-CN" altLang="en-US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7" name="矩形 706">
                    <a:extLst>
                      <a:ext uri="{FF2B5EF4-FFF2-40B4-BE49-F238E27FC236}">
                        <a16:creationId xmlns:a16="http://schemas.microsoft.com/office/drawing/2014/main" id="{E2B89E70-B3DF-4B4C-A4ED-790384A9DA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1929" y="5556258"/>
                    <a:ext cx="750526" cy="30865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10000" r="-731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18BCCEC0-03C0-43C9-B6AA-0E37358E7C13}"/>
                      </a:ext>
                    </a:extLst>
                  </p:cNvPr>
                  <p:cNvSpPr/>
                  <p:nvPr/>
                </p:nvSpPr>
                <p:spPr>
                  <a:xfrm>
                    <a:off x="6075590" y="5556258"/>
                    <a:ext cx="750526" cy="30865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b="0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cap="none" spc="0" dirty="0">
                        <a:ln w="0"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bits</a:t>
                    </a:r>
                    <a:endParaRPr lang="zh-CN" altLang="en-US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8" name="矩形 707">
                    <a:extLst>
                      <a:ext uri="{FF2B5EF4-FFF2-40B4-BE49-F238E27FC236}">
                        <a16:creationId xmlns:a16="http://schemas.microsoft.com/office/drawing/2014/main" id="{E9DB4419-6E67-4726-A8D7-F84AF4EA85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5590" y="5556258"/>
                    <a:ext cx="750526" cy="30865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0000" r="-813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25DFB6BE-5510-4024-9E52-D2EC055E0A79}"/>
                      </a:ext>
                    </a:extLst>
                  </p:cNvPr>
                  <p:cNvSpPr/>
                  <p:nvPr/>
                </p:nvSpPr>
                <p:spPr>
                  <a:xfrm>
                    <a:off x="5497726" y="5556258"/>
                    <a:ext cx="750526" cy="308658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  <m:r>
                          <a:rPr lang="en-US" altLang="zh-CN" b="0" i="1" cap="none" spc="0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cap="none" spc="0" dirty="0">
                        <a:ln w="0"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bits</a:t>
                    </a:r>
                    <a:endParaRPr lang="zh-CN" altLang="en-US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9" name="矩形 708">
                    <a:extLst>
                      <a:ext uri="{FF2B5EF4-FFF2-40B4-BE49-F238E27FC236}">
                        <a16:creationId xmlns:a16="http://schemas.microsoft.com/office/drawing/2014/main" id="{2B9D249E-3FB8-4A21-8737-EBFB9CBA9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7726" y="5556258"/>
                    <a:ext cx="750526" cy="30865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0000" r="-731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92A9D2A-034B-420D-B601-0966F57DEF97}"/>
                </a:ext>
              </a:extLst>
            </p:cNvPr>
            <p:cNvSpPr/>
            <p:nvPr/>
          </p:nvSpPr>
          <p:spPr>
            <a:xfrm>
              <a:off x="2385975" y="4328551"/>
              <a:ext cx="1483669" cy="2751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76C6BA4-F056-4826-9046-B6DB2BE4CF36}"/>
                    </a:ext>
                  </a:extLst>
                </p:cNvPr>
                <p:cNvSpPr/>
                <p:nvPr/>
              </p:nvSpPr>
              <p:spPr>
                <a:xfrm>
                  <a:off x="2389778" y="4292382"/>
                  <a:ext cx="1557655" cy="36933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0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𝐥𝐨𝐠</m:t>
                      </m:r>
                      <m:r>
                        <a:rPr lang="en-US" altLang="zh-CN" b="1" i="1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altLang="zh-CN" b="1" i="1" smtClean="0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1" i="1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b="1" i="1">
                          <a:ln w="0"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zh-CN" cap="none" spc="0" dirty="0">
                      <a:ln w="0"/>
                      <a:latin typeface="Arial" panose="020B0604020202020204" pitchFamily="34" charset="0"/>
                      <a:cs typeface="Arial" panose="020B0604020202020204" pitchFamily="34" charset="0"/>
                    </a:rPr>
                    <a:t>bits</a:t>
                  </a:r>
                  <a:endParaRPr lang="zh-CN" altLang="en-US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76C6BA4-F056-4826-9046-B6DB2BE4C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9778" y="4292382"/>
                  <a:ext cx="1557655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8197" r="-1172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98FF572-8317-4955-BE96-D499BFF96991}"/>
                </a:ext>
              </a:extLst>
            </p:cNvPr>
            <p:cNvSpPr/>
            <p:nvPr/>
          </p:nvSpPr>
          <p:spPr>
            <a:xfrm>
              <a:off x="2897031" y="4595723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D30C3D8-965E-4FF0-84BB-74F9BAE61623}"/>
                </a:ext>
              </a:extLst>
            </p:cNvPr>
            <p:cNvSpPr/>
            <p:nvPr/>
          </p:nvSpPr>
          <p:spPr>
            <a:xfrm>
              <a:off x="3847914" y="4595723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3A47829-0F50-46F3-A1AF-68F03ECED159}"/>
                </a:ext>
              </a:extLst>
            </p:cNvPr>
            <p:cNvSpPr/>
            <p:nvPr/>
          </p:nvSpPr>
          <p:spPr>
            <a:xfrm>
              <a:off x="4433409" y="4595723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FA65BD0-6D95-4FCC-9373-D882B6877542}"/>
                </a:ext>
              </a:extLst>
            </p:cNvPr>
            <p:cNvSpPr/>
            <p:nvPr/>
          </p:nvSpPr>
          <p:spPr>
            <a:xfrm>
              <a:off x="5006428" y="4595723"/>
              <a:ext cx="6799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baseline="-25000" dirty="0">
                  <a:ln w="0"/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4683C3B6-578F-4F6F-9784-AFF9C8004D80}"/>
                    </a:ext>
                  </a:extLst>
                </p:cNvPr>
                <p:cNvSpPr/>
                <p:nvPr/>
              </p:nvSpPr>
              <p:spPr>
                <a:xfrm>
                  <a:off x="8405919" y="2486799"/>
                  <a:ext cx="7082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 ]</m:t>
                        </m:r>
                      </m:oMath>
                    </m:oMathPara>
                  </a14:m>
                  <a:endParaRPr lang="zh-CN" altLang="en-US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4683C3B6-578F-4F6F-9784-AFF9C8004D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919" y="2486799"/>
                  <a:ext cx="708271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134C7838-72EB-421A-A006-38071124657E}"/>
                    </a:ext>
                  </a:extLst>
                </p:cNvPr>
                <p:cNvSpPr/>
                <p:nvPr/>
              </p:nvSpPr>
              <p:spPr>
                <a:xfrm>
                  <a:off x="8403258" y="3295967"/>
                  <a:ext cx="7135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 ]</m:t>
                        </m:r>
                      </m:oMath>
                    </m:oMathPara>
                  </a14:m>
                  <a:endParaRPr lang="zh-CN" altLang="en-US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134C7838-72EB-421A-A006-3807112465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258" y="3295967"/>
                  <a:ext cx="713593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308A3B5-4537-4146-9F80-1FFE8E72BA79}"/>
                    </a:ext>
                  </a:extLst>
                </p:cNvPr>
                <p:cNvSpPr/>
                <p:nvPr/>
              </p:nvSpPr>
              <p:spPr>
                <a:xfrm>
                  <a:off x="8403258" y="4027980"/>
                  <a:ext cx="7135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n w="0"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n w="0"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 ]</m:t>
                        </m:r>
                      </m:oMath>
                    </m:oMathPara>
                  </a14:m>
                  <a:endParaRPr lang="zh-CN" altLang="en-US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308A3B5-4537-4146-9F80-1FFE8E72BA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258" y="4027980"/>
                  <a:ext cx="713593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B523C7F-2E1F-42C2-A01B-A0B797903677}"/>
                </a:ext>
              </a:extLst>
            </p:cNvPr>
            <p:cNvSpPr/>
            <p:nvPr/>
          </p:nvSpPr>
          <p:spPr>
            <a:xfrm>
              <a:off x="2783796" y="2785535"/>
              <a:ext cx="243872" cy="270179"/>
            </a:xfrm>
            <a:prstGeom prst="rect">
              <a:avLst/>
            </a:prstGeom>
            <a:solidFill>
              <a:srgbClr val="EBCD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1E0A9175-78D3-4D31-826C-B4BC3DEA1CF2}"/>
                </a:ext>
              </a:extLst>
            </p:cNvPr>
            <p:cNvSpPr/>
            <p:nvPr/>
          </p:nvSpPr>
          <p:spPr>
            <a:xfrm>
              <a:off x="3068157" y="2788836"/>
              <a:ext cx="243872" cy="2701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525FF11-B313-488F-A95A-D8F9260697AC}"/>
                </a:ext>
              </a:extLst>
            </p:cNvPr>
            <p:cNvSpPr/>
            <p:nvPr/>
          </p:nvSpPr>
          <p:spPr>
            <a:xfrm>
              <a:off x="3362051" y="2799211"/>
              <a:ext cx="243872" cy="2701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BB589AB-0ACE-45EE-A4EC-40EAD7B960B6}"/>
                </a:ext>
              </a:extLst>
            </p:cNvPr>
            <p:cNvSpPr txBox="1"/>
            <p:nvPr/>
          </p:nvSpPr>
          <p:spPr>
            <a:xfrm>
              <a:off x="3550669" y="2743392"/>
              <a:ext cx="2104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: Mapped counters.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E423794B-44B5-42CB-BEED-B9214B3F249C}"/>
                </a:ext>
              </a:extLst>
            </p:cNvPr>
            <p:cNvGrpSpPr/>
            <p:nvPr/>
          </p:nvGrpSpPr>
          <p:grpSpPr>
            <a:xfrm>
              <a:off x="2815071" y="2505217"/>
              <a:ext cx="809737" cy="195278"/>
              <a:chOff x="6096000" y="2950034"/>
              <a:chExt cx="411085" cy="129306"/>
            </a:xfrm>
          </p:grpSpPr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CA53E3F6-CECE-4030-B2E5-FDD39154C6AE}"/>
                  </a:ext>
                </a:extLst>
              </p:cNvPr>
              <p:cNvCxnSpPr/>
              <p:nvPr/>
            </p:nvCxnSpPr>
            <p:spPr>
              <a:xfrm>
                <a:off x="6096000" y="2950034"/>
                <a:ext cx="411085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86192F8-F4FE-4EF0-9E92-160D34DFED30}"/>
                  </a:ext>
                </a:extLst>
              </p:cNvPr>
              <p:cNvCxnSpPr/>
              <p:nvPr/>
            </p:nvCxnSpPr>
            <p:spPr>
              <a:xfrm>
                <a:off x="6096000" y="3017520"/>
                <a:ext cx="411085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0BB1ABE3-DB46-4D16-8E0B-6012482FDE88}"/>
                  </a:ext>
                </a:extLst>
              </p:cNvPr>
              <p:cNvCxnSpPr/>
              <p:nvPr/>
            </p:nvCxnSpPr>
            <p:spPr>
              <a:xfrm>
                <a:off x="6096000" y="3079340"/>
                <a:ext cx="411085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EAE0AF9A-53DC-4068-AE25-7E1F19D2DBC0}"/>
                </a:ext>
              </a:extLst>
            </p:cNvPr>
            <p:cNvSpPr txBox="1"/>
            <p:nvPr/>
          </p:nvSpPr>
          <p:spPr>
            <a:xfrm>
              <a:off x="3549666" y="2427645"/>
              <a:ext cx="988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: Offset.</a:t>
              </a:r>
              <a:endParaRPr lang="zh-CN" altLang="en-US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矩形 107">
            <a:extLst>
              <a:ext uri="{FF2B5EF4-FFF2-40B4-BE49-F238E27FC236}">
                <a16:creationId xmlns:a16="http://schemas.microsoft.com/office/drawing/2014/main" id="{E7141F51-AA3C-4EE3-84B3-C236EBCABB51}"/>
              </a:ext>
            </a:extLst>
          </p:cNvPr>
          <p:cNvSpPr/>
          <p:nvPr/>
        </p:nvSpPr>
        <p:spPr>
          <a:xfrm>
            <a:off x="4796771" y="1838421"/>
            <a:ext cx="27945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BHS Solution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pic>
        <p:nvPicPr>
          <p:cNvPr id="111" name="图形 110" descr="光标">
            <a:extLst>
              <a:ext uri="{FF2B5EF4-FFF2-40B4-BE49-F238E27FC236}">
                <a16:creationId xmlns:a16="http://schemas.microsoft.com/office/drawing/2014/main" id="{5A859FFE-1C4B-49D3-88E1-70F8ABFDDC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057967" y="5089409"/>
            <a:ext cx="564775" cy="564775"/>
          </a:xfrm>
          <a:prstGeom prst="rect">
            <a:avLst/>
          </a:prstGeom>
        </p:spPr>
      </p:pic>
      <p:sp>
        <p:nvSpPr>
          <p:cNvPr id="112" name="矩形 111">
            <a:extLst>
              <a:ext uri="{FF2B5EF4-FFF2-40B4-BE49-F238E27FC236}">
                <a16:creationId xmlns:a16="http://schemas.microsoft.com/office/drawing/2014/main" id="{8910BEEA-6C95-4308-9516-BB0F8DCD17BB}"/>
              </a:ext>
            </a:extLst>
          </p:cNvPr>
          <p:cNvSpPr/>
          <p:nvPr/>
        </p:nvSpPr>
        <p:spPr>
          <a:xfrm>
            <a:off x="7564472" y="5286722"/>
            <a:ext cx="3296910" cy="1012742"/>
          </a:xfrm>
          <a:prstGeom prst="rect">
            <a:avLst/>
          </a:prstGeom>
          <a:solidFill>
            <a:srgbClr val="FFFFE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Heelvetica"/>
                <a:cs typeface="Arial" panose="020B0604020202020204" pitchFamily="34" charset="0"/>
              </a:rPr>
              <a:t>In paper, we’ve proved that this technique only causes a small accuracy drop. </a:t>
            </a:r>
            <a:endParaRPr lang="zh-CN" altLang="en-US" baseline="-25000" dirty="0">
              <a:solidFill>
                <a:schemeClr val="tx1"/>
              </a:solidFill>
              <a:latin typeface="Heelvetic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144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2EB604-8DF1-4E7F-8B08-DC5295A0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B4E6-92E8-4ECB-9D9C-4BBC5B3C7066}" type="slidenum">
              <a:rPr lang="zh-CN" altLang="en-US" smtClean="0"/>
              <a:t>59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87EB15E-E489-4BD7-8625-8555124EAB9E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9CECDD35-6BEE-4FFC-8900-CF481F1F156D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2C031E2F-5753-42AC-B178-F6F510667247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888B0179-8FAA-4FCB-9832-D991FCEC3C02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F656267-173E-4590-88FE-157948183274}"/>
              </a:ext>
            </a:extLst>
          </p:cNvPr>
          <p:cNvSpPr/>
          <p:nvPr/>
        </p:nvSpPr>
        <p:spPr>
          <a:xfrm>
            <a:off x="1132840" y="695960"/>
            <a:ext cx="120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Content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105A5-C847-47CF-A85D-A98F946F8C6B}"/>
              </a:ext>
            </a:extLst>
          </p:cNvPr>
          <p:cNvSpPr/>
          <p:nvPr/>
        </p:nvSpPr>
        <p:spPr>
          <a:xfrm>
            <a:off x="1354606" y="1756356"/>
            <a:ext cx="5404685" cy="3353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②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Strawman Solution: Count-min Sketch</a:t>
            </a:r>
            <a:endParaRPr lang="zh-CN" altLang="en-US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③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Prior Art</a:t>
            </a:r>
            <a:endParaRPr lang="zh-CN" altLang="en-US" sz="2400" dirty="0">
              <a:latin typeface="Heelvetic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④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Motivation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⑤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⑥ </a:t>
            </a:r>
            <a:r>
              <a:rPr lang="en-US" altLang="zh-CN" sz="2400" b="1" dirty="0">
                <a:solidFill>
                  <a:srgbClr val="FF0000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Experimental results</a:t>
            </a:r>
            <a:endParaRPr lang="zh-CN" altLang="en-US" sz="2400" dirty="0">
              <a:solidFill>
                <a:srgbClr val="FF0000"/>
              </a:solidFill>
              <a:latin typeface="Heelvetica"/>
            </a:endParaRPr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BEA1B68B-A211-4CD1-9FCC-70B75B14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7419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6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4612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B32CC7-5658-48C6-962F-B4FAB025472B}"/>
              </a:ext>
            </a:extLst>
          </p:cNvPr>
          <p:cNvSpPr/>
          <p:nvPr/>
        </p:nvSpPr>
        <p:spPr>
          <a:xfrm>
            <a:off x="8897207" y="1962814"/>
            <a:ext cx="2414106" cy="2755157"/>
          </a:xfrm>
          <a:prstGeom prst="rect">
            <a:avLst/>
          </a:prstGeom>
          <a:solidFill>
            <a:srgbClr val="990033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4B2211-145A-454A-9B80-FEC6D0A45FB1}"/>
              </a:ext>
            </a:extLst>
          </p:cNvPr>
          <p:cNvCxnSpPr>
            <a:cxnSpLocks/>
          </p:cNvCxnSpPr>
          <p:nvPr/>
        </p:nvCxnSpPr>
        <p:spPr>
          <a:xfrm>
            <a:off x="1816181" y="3861469"/>
            <a:ext cx="708102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BA8A9499-12EA-4F84-9C01-EEAA8AFA31DF}"/>
              </a:ext>
            </a:extLst>
          </p:cNvPr>
          <p:cNvSpPr txBox="1">
            <a:spLocks/>
          </p:cNvSpPr>
          <p:nvPr/>
        </p:nvSpPr>
        <p:spPr>
          <a:xfrm>
            <a:off x="5297538" y="4116323"/>
            <a:ext cx="2363508" cy="6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Data Stream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D395377F-E351-4E42-AB0D-FFC8490B7BE4}"/>
              </a:ext>
            </a:extLst>
          </p:cNvPr>
          <p:cNvSpPr txBox="1">
            <a:spLocks/>
          </p:cNvSpPr>
          <p:nvPr/>
        </p:nvSpPr>
        <p:spPr>
          <a:xfrm>
            <a:off x="2536270" y="2513756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Item(s)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542A45-487D-40DE-B351-ABF3FEB93A2F}"/>
              </a:ext>
            </a:extLst>
          </p:cNvPr>
          <p:cNvCxnSpPr>
            <a:cxnSpLocks/>
          </p:cNvCxnSpPr>
          <p:nvPr/>
        </p:nvCxnSpPr>
        <p:spPr>
          <a:xfrm flipH="1">
            <a:off x="2536270" y="2898501"/>
            <a:ext cx="339618" cy="19211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8074B4D2-94AE-42A7-B613-A53AC997BF66}"/>
              </a:ext>
            </a:extLst>
          </p:cNvPr>
          <p:cNvSpPr txBox="1">
            <a:spLocks/>
          </p:cNvSpPr>
          <p:nvPr/>
        </p:nvSpPr>
        <p:spPr>
          <a:xfrm>
            <a:off x="6477583" y="2692144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Upcoming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F6F29042-7433-47DF-9AC8-9CCD6C7C9A18}"/>
              </a:ext>
            </a:extLst>
          </p:cNvPr>
          <p:cNvSpPr txBox="1">
            <a:spLocks/>
          </p:cNvSpPr>
          <p:nvPr/>
        </p:nvSpPr>
        <p:spPr>
          <a:xfrm>
            <a:off x="8115955" y="2719838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</a:t>
            </a: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0CCAAC71-A820-47CC-B1C0-EAEAEE15D324}"/>
              </a:ext>
            </a:extLst>
          </p:cNvPr>
          <p:cNvSpPr txBox="1">
            <a:spLocks/>
          </p:cNvSpPr>
          <p:nvPr/>
        </p:nvSpPr>
        <p:spPr>
          <a:xfrm>
            <a:off x="9674726" y="2736827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 come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B2681AA-C2C9-49BA-9723-5772151795B6}"/>
              </a:ext>
            </a:extLst>
          </p:cNvPr>
          <p:cNvCxnSpPr>
            <a:cxnSpLocks/>
          </p:cNvCxnSpPr>
          <p:nvPr/>
        </p:nvCxnSpPr>
        <p:spPr>
          <a:xfrm>
            <a:off x="8897207" y="3861469"/>
            <a:ext cx="24606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7B44C9-16CE-4040-B9F7-098B9551BB78}"/>
              </a:ext>
            </a:extLst>
          </p:cNvPr>
          <p:cNvCxnSpPr>
            <a:cxnSpLocks/>
          </p:cNvCxnSpPr>
          <p:nvPr/>
        </p:nvCxnSpPr>
        <p:spPr>
          <a:xfrm>
            <a:off x="8897207" y="1429467"/>
            <a:ext cx="1" cy="44463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AC9041F-AD89-482C-81CC-E82826991671}"/>
              </a:ext>
            </a:extLst>
          </p:cNvPr>
          <p:cNvGrpSpPr/>
          <p:nvPr/>
        </p:nvGrpSpPr>
        <p:grpSpPr>
          <a:xfrm>
            <a:off x="1593512" y="3182226"/>
            <a:ext cx="9284201" cy="373210"/>
            <a:chOff x="1593512" y="3182226"/>
            <a:chExt cx="9284201" cy="37321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5B28F4-C3C5-4B9F-B415-D1DAB11A1E7A}"/>
                </a:ext>
              </a:extLst>
            </p:cNvPr>
            <p:cNvSpPr/>
            <p:nvPr/>
          </p:nvSpPr>
          <p:spPr>
            <a:xfrm>
              <a:off x="159351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6B1F15E-D9C5-4A5C-8FAC-79E56F68845C}"/>
                </a:ext>
              </a:extLst>
            </p:cNvPr>
            <p:cNvSpPr/>
            <p:nvPr/>
          </p:nvSpPr>
          <p:spPr>
            <a:xfrm>
              <a:off x="207744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46C73E0-BA6B-4925-895D-A31E7DD98B01}"/>
                </a:ext>
              </a:extLst>
            </p:cNvPr>
            <p:cNvSpPr/>
            <p:nvPr/>
          </p:nvSpPr>
          <p:spPr>
            <a:xfrm>
              <a:off x="256137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D724C28-20A2-4D8F-B42D-FE3B517F4594}"/>
                </a:ext>
              </a:extLst>
            </p:cNvPr>
            <p:cNvSpPr/>
            <p:nvPr/>
          </p:nvSpPr>
          <p:spPr>
            <a:xfrm>
              <a:off x="304281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D2324E1-0280-4F09-90F9-B8EABD8FF29D}"/>
                </a:ext>
              </a:extLst>
            </p:cNvPr>
            <p:cNvSpPr/>
            <p:nvPr/>
          </p:nvSpPr>
          <p:spPr>
            <a:xfrm>
              <a:off x="352549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3B5139E-5A5C-451E-B022-9886542A90FF}"/>
                </a:ext>
              </a:extLst>
            </p:cNvPr>
            <p:cNvSpPr/>
            <p:nvPr/>
          </p:nvSpPr>
          <p:spPr>
            <a:xfrm>
              <a:off x="405171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CCD13D-3097-4D13-B2B8-4F72EC602721}"/>
                </a:ext>
              </a:extLst>
            </p:cNvPr>
            <p:cNvSpPr/>
            <p:nvPr/>
          </p:nvSpPr>
          <p:spPr>
            <a:xfrm>
              <a:off x="4535646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F97D88D-02D9-4AFD-9A19-DD22E813C6D4}"/>
                </a:ext>
              </a:extLst>
            </p:cNvPr>
            <p:cNvSpPr/>
            <p:nvPr/>
          </p:nvSpPr>
          <p:spPr>
            <a:xfrm>
              <a:off x="5019575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0AE19EA-B4CF-4316-9AAB-832C13B1E615}"/>
                </a:ext>
              </a:extLst>
            </p:cNvPr>
            <p:cNvSpPr/>
            <p:nvPr/>
          </p:nvSpPr>
          <p:spPr>
            <a:xfrm>
              <a:off x="550350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3ECF73E-5A4A-457D-A6A4-9BA31AD0BBE9}"/>
                </a:ext>
              </a:extLst>
            </p:cNvPr>
            <p:cNvSpPr/>
            <p:nvPr/>
          </p:nvSpPr>
          <p:spPr>
            <a:xfrm>
              <a:off x="598494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9CC5E13-97B1-454F-8427-FAB811B127F9}"/>
                </a:ext>
              </a:extLst>
            </p:cNvPr>
            <p:cNvSpPr/>
            <p:nvPr/>
          </p:nvSpPr>
          <p:spPr>
            <a:xfrm>
              <a:off x="646762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1C65D87-1BED-4AFC-9947-444E1FB320E2}"/>
                </a:ext>
              </a:extLst>
            </p:cNvPr>
            <p:cNvSpPr/>
            <p:nvPr/>
          </p:nvSpPr>
          <p:spPr>
            <a:xfrm>
              <a:off x="699385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8E582F8-4F74-451E-BE41-255B2182BA4A}"/>
                </a:ext>
              </a:extLst>
            </p:cNvPr>
            <p:cNvSpPr/>
            <p:nvPr/>
          </p:nvSpPr>
          <p:spPr>
            <a:xfrm>
              <a:off x="7520075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3453F95-F1DF-4534-87C0-3956AB999052}"/>
                </a:ext>
              </a:extLst>
            </p:cNvPr>
            <p:cNvSpPr/>
            <p:nvPr/>
          </p:nvSpPr>
          <p:spPr>
            <a:xfrm>
              <a:off x="8004004" y="3182226"/>
              <a:ext cx="373210" cy="3732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E3726FA-0079-40B9-98B5-CCF1E88B4C64}"/>
                </a:ext>
              </a:extLst>
            </p:cNvPr>
            <p:cNvSpPr/>
            <p:nvPr/>
          </p:nvSpPr>
          <p:spPr>
            <a:xfrm>
              <a:off x="8487932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3CBDDB-F5CD-46FF-8E58-EFBC25BED131}"/>
                </a:ext>
              </a:extLst>
            </p:cNvPr>
            <p:cNvSpPr/>
            <p:nvPr/>
          </p:nvSpPr>
          <p:spPr>
            <a:xfrm>
              <a:off x="8969374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EA754B1-670D-4D62-9297-C036165E0CEE}"/>
                </a:ext>
              </a:extLst>
            </p:cNvPr>
            <p:cNvSpPr/>
            <p:nvPr/>
          </p:nvSpPr>
          <p:spPr>
            <a:xfrm>
              <a:off x="945205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5BD27C0-77E7-4E81-B896-261486126CEB}"/>
                </a:ext>
              </a:extLst>
            </p:cNvPr>
            <p:cNvSpPr/>
            <p:nvPr/>
          </p:nvSpPr>
          <p:spPr>
            <a:xfrm>
              <a:off x="997828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D692D31-6ED0-4DF7-92A7-4E879DBD9285}"/>
                </a:ext>
              </a:extLst>
            </p:cNvPr>
            <p:cNvSpPr/>
            <p:nvPr/>
          </p:nvSpPr>
          <p:spPr>
            <a:xfrm>
              <a:off x="10504503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2BDEDD-705E-406D-9E24-5EA52CCAB07E}"/>
              </a:ext>
            </a:extLst>
          </p:cNvPr>
          <p:cNvSpPr/>
          <p:nvPr/>
        </p:nvSpPr>
        <p:spPr>
          <a:xfrm>
            <a:off x="8899923" y="4849582"/>
            <a:ext cx="373210" cy="3732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6B1874-9A8E-4013-8F21-684D0150BCDC}"/>
              </a:ext>
            </a:extLst>
          </p:cNvPr>
          <p:cNvSpPr/>
          <p:nvPr/>
        </p:nvSpPr>
        <p:spPr>
          <a:xfrm>
            <a:off x="9917655" y="4849582"/>
            <a:ext cx="373210" cy="373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2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6F814-E540-432D-9A60-5116AFD25F57}"/>
              </a:ext>
            </a:extLst>
          </p:cNvPr>
          <p:cNvSpPr/>
          <p:nvPr/>
        </p:nvSpPr>
        <p:spPr>
          <a:xfrm>
            <a:off x="10935387" y="4872029"/>
            <a:ext cx="373210" cy="37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61CB872-B48C-4CD1-BAED-42100FFCCD13}"/>
              </a:ext>
            </a:extLst>
          </p:cNvPr>
          <p:cNvSpPr/>
          <p:nvPr/>
        </p:nvSpPr>
        <p:spPr>
          <a:xfrm>
            <a:off x="-61603" y="68678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</a:t>
            </a:r>
            <a:endParaRPr lang="zh-CN" altLang="en-US" sz="2400" dirty="0">
              <a:latin typeface="Heelvetica"/>
            </a:endParaRPr>
          </a:p>
        </p:txBody>
      </p:sp>
      <p:pic>
        <p:nvPicPr>
          <p:cNvPr id="49" name="图形 48" descr="光标">
            <a:extLst>
              <a:ext uri="{FF2B5EF4-FFF2-40B4-BE49-F238E27FC236}">
                <a16:creationId xmlns:a16="http://schemas.microsoft.com/office/drawing/2014/main" id="{3A53A1F7-05F4-463F-B913-7571B6620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4260" y="5028289"/>
            <a:ext cx="564775" cy="564775"/>
          </a:xfrm>
          <a:prstGeom prst="rect">
            <a:avLst/>
          </a:prstGeom>
        </p:spPr>
      </p:pic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8503ADC0-1B2E-44ED-929A-4A85F3A55BF9}"/>
              </a:ext>
            </a:extLst>
          </p:cNvPr>
          <p:cNvSpPr txBox="1">
            <a:spLocks/>
          </p:cNvSpPr>
          <p:nvPr/>
        </p:nvSpPr>
        <p:spPr>
          <a:xfrm>
            <a:off x="7899130" y="926792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7214533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60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28689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Experimental Results</a:t>
            </a:r>
          </a:p>
          <a:p>
            <a:endParaRPr lang="en-US" altLang="zh-CN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05BA19-3EE6-47E7-88AD-B291455BC35A}"/>
              </a:ext>
            </a:extLst>
          </p:cNvPr>
          <p:cNvSpPr/>
          <p:nvPr/>
        </p:nvSpPr>
        <p:spPr>
          <a:xfrm>
            <a:off x="1132840" y="1583678"/>
            <a:ext cx="95070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Datasets: </a:t>
            </a:r>
            <a:r>
              <a:rPr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Campus, Synthetic, Web Stream, CAIDA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Metrics: </a:t>
            </a:r>
            <a:r>
              <a:rPr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AAE (Average Absolute Error), AIT (Average Insert Throughput)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854B678-D4D0-4116-9CE9-2DE310724910}"/>
              </a:ext>
            </a:extLst>
          </p:cNvPr>
          <p:cNvGrpSpPr/>
          <p:nvPr/>
        </p:nvGrpSpPr>
        <p:grpSpPr>
          <a:xfrm>
            <a:off x="762000" y="2673946"/>
            <a:ext cx="10689434" cy="1810888"/>
            <a:chOff x="156366" y="2113098"/>
            <a:chExt cx="11897410" cy="201553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EF4096A-599B-411A-B3B6-30378E0F37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3749"/>
            <a:stretch/>
          </p:blipFill>
          <p:spPr>
            <a:xfrm>
              <a:off x="3993597" y="2113098"/>
              <a:ext cx="4132358" cy="1951471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D04C6CA-1366-4A7B-BEA0-A31A602C1FE9}"/>
                </a:ext>
              </a:extLst>
            </p:cNvPr>
            <p:cNvGrpSpPr/>
            <p:nvPr/>
          </p:nvGrpSpPr>
          <p:grpSpPr>
            <a:xfrm>
              <a:off x="156366" y="2226585"/>
              <a:ext cx="11897410" cy="1902043"/>
              <a:chOff x="1859707" y="2226585"/>
              <a:chExt cx="11897410" cy="1902043"/>
            </a:xfrm>
          </p:grpSpPr>
          <p:sp>
            <p:nvSpPr>
              <p:cNvPr id="96" name="内容占位符 2">
                <a:extLst>
                  <a:ext uri="{FF2B5EF4-FFF2-40B4-BE49-F238E27FC236}">
                    <a16:creationId xmlns:a16="http://schemas.microsoft.com/office/drawing/2014/main" id="{BCA5C9CC-AA42-480B-B45A-4DAFAE46A6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0480" y="2226585"/>
                <a:ext cx="10515600" cy="120241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Heelvetica"/>
                  <a:ea typeface="Arial" panose="020B0604020202090204" pitchFamily="34" charset="0"/>
                  <a:cs typeface="Arial" panose="020B060402020209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Heelvetica"/>
                  <a:ea typeface="Arial" panose="020B0604020202090204" pitchFamily="34" charset="0"/>
                  <a:cs typeface="Arial" panose="020B0604020202090204" pitchFamily="34" charset="0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2D40E024-6CB7-4369-B7F7-25FC27683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9707" y="2563935"/>
                <a:ext cx="3884212" cy="156469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C174AFFA-B269-4392-8AB8-7F83D1F38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82315" y="2286956"/>
                <a:ext cx="3974802" cy="1828972"/>
              </a:xfrm>
              <a:prstGeom prst="rect">
                <a:avLst/>
              </a:prstGeom>
            </p:spPr>
          </p:pic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EDB56BC-14E3-43F6-9ADF-BC4E513477C6}"/>
              </a:ext>
            </a:extLst>
          </p:cNvPr>
          <p:cNvSpPr/>
          <p:nvPr/>
        </p:nvSpPr>
        <p:spPr>
          <a:xfrm>
            <a:off x="943406" y="4629878"/>
            <a:ext cx="3444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Heelvetica"/>
              </a:rPr>
              <a:t>AAE of Stingy, Pyramid</a:t>
            </a:r>
            <a:r>
              <a:rPr lang="zh-CN" altLang="en-US" dirty="0">
                <a:latin typeface="Heelvetica"/>
              </a:rPr>
              <a:t> </a:t>
            </a:r>
            <a:r>
              <a:rPr lang="en-US" altLang="zh-CN" dirty="0">
                <a:latin typeface="Heelvetica"/>
              </a:rPr>
              <a:t>and Count-min (using d=4 hash functions).</a:t>
            </a:r>
            <a:endParaRPr lang="zh-CN" altLang="en-US" dirty="0">
              <a:latin typeface="Heelvetica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3D87C55-6FFE-47C0-B72E-F23BAD715EDD}"/>
              </a:ext>
            </a:extLst>
          </p:cNvPr>
          <p:cNvSpPr/>
          <p:nvPr/>
        </p:nvSpPr>
        <p:spPr>
          <a:xfrm>
            <a:off x="4435761" y="4629878"/>
            <a:ext cx="3444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Heelvetica"/>
              </a:rPr>
              <a:t>AAE of Stingy</a:t>
            </a:r>
            <a:r>
              <a:rPr lang="zh-CN" altLang="en-US" dirty="0">
                <a:latin typeface="Heelvetica"/>
              </a:rPr>
              <a:t> </a:t>
            </a:r>
            <a:r>
              <a:rPr lang="en-US" altLang="zh-CN" dirty="0">
                <a:latin typeface="Heelvetica"/>
              </a:rPr>
              <a:t>and Other Algorithms (Memory = 8 MB).</a:t>
            </a:r>
            <a:endParaRPr lang="zh-CN" altLang="en-US" dirty="0">
              <a:latin typeface="Heelvetic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5E4334-38CC-4DF5-A455-50B2BB7D1B6E}"/>
              </a:ext>
            </a:extLst>
          </p:cNvPr>
          <p:cNvSpPr/>
          <p:nvPr/>
        </p:nvSpPr>
        <p:spPr>
          <a:xfrm>
            <a:off x="8356240" y="4576845"/>
            <a:ext cx="3095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Heelvetica"/>
              </a:rPr>
              <a:t>AAE for Different Skewness of Datasets (Memory = 8 MB).</a:t>
            </a:r>
            <a:endParaRPr lang="zh-CN" altLang="en-US" dirty="0">
              <a:latin typeface="Heelvetic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8C84E9-4244-48ED-B583-0E67FE9F5C6D}"/>
              </a:ext>
            </a:extLst>
          </p:cNvPr>
          <p:cNvSpPr/>
          <p:nvPr/>
        </p:nvSpPr>
        <p:spPr>
          <a:xfrm>
            <a:off x="-61603" y="68678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⑥</a:t>
            </a:r>
            <a:endParaRPr lang="zh-CN" altLang="en-US" sz="2400" dirty="0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78939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61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28689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Experimental Results</a:t>
            </a:r>
          </a:p>
          <a:p>
            <a:endParaRPr lang="en-US" altLang="zh-CN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BE3E748-2391-4A62-859D-0CA61D47B194}"/>
              </a:ext>
            </a:extLst>
          </p:cNvPr>
          <p:cNvGrpSpPr/>
          <p:nvPr/>
        </p:nvGrpSpPr>
        <p:grpSpPr>
          <a:xfrm>
            <a:off x="2556104" y="2691085"/>
            <a:ext cx="7239000" cy="1879093"/>
            <a:chOff x="1339850" y="2770105"/>
            <a:chExt cx="9026525" cy="234309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1C7B546-A527-4D64-9759-CBEBB5E2B1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229"/>
            <a:stretch/>
          </p:blipFill>
          <p:spPr>
            <a:xfrm>
              <a:off x="1339850" y="3409949"/>
              <a:ext cx="4343400" cy="159956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AC46B84-84BA-4BDC-AD94-ACA2E4BF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425" y="3409949"/>
              <a:ext cx="4425950" cy="1703253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0BCE923-4331-491B-9191-676540740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8388"/>
            <a:stretch/>
          </p:blipFill>
          <p:spPr>
            <a:xfrm>
              <a:off x="3082290" y="2770105"/>
              <a:ext cx="5356606" cy="548192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57E1EA34-95F0-47A9-AD2A-315CC1F25B73}"/>
              </a:ext>
            </a:extLst>
          </p:cNvPr>
          <p:cNvSpPr/>
          <p:nvPr/>
        </p:nvSpPr>
        <p:spPr>
          <a:xfrm>
            <a:off x="4705230" y="4623890"/>
            <a:ext cx="2940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Heelvetica"/>
              </a:rPr>
              <a:t>AIT of Stingy</a:t>
            </a:r>
            <a:r>
              <a:rPr lang="zh-CN" altLang="en-US" sz="800" b="0" i="0" u="none" strike="noStrike" baseline="0" dirty="0">
                <a:latin typeface="Heelvetica"/>
              </a:rPr>
              <a:t> </a:t>
            </a:r>
            <a:r>
              <a:rPr lang="en-US" altLang="zh-CN" dirty="0">
                <a:latin typeface="Heelvetica"/>
              </a:rPr>
              <a:t>and Other Algorithms (d=2).</a:t>
            </a:r>
            <a:endParaRPr lang="zh-CN" altLang="en-US" dirty="0">
              <a:latin typeface="Heelvetic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D4DC11-8298-4F2C-ACAE-2ED4BF7294F9}"/>
              </a:ext>
            </a:extLst>
          </p:cNvPr>
          <p:cNvSpPr/>
          <p:nvPr/>
        </p:nvSpPr>
        <p:spPr>
          <a:xfrm>
            <a:off x="1132840" y="1583678"/>
            <a:ext cx="95070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Datasets: </a:t>
            </a:r>
            <a:r>
              <a:rPr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Campus, Synthetic, Web Stream, CAIDA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Metrics: </a:t>
            </a:r>
            <a:r>
              <a:rPr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AAE (Average Absolute Error), AIT (Average Insert Throughput)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13D3A-05F2-4051-9E97-53EE1AE86350}"/>
              </a:ext>
            </a:extLst>
          </p:cNvPr>
          <p:cNvSpPr/>
          <p:nvPr/>
        </p:nvSpPr>
        <p:spPr>
          <a:xfrm>
            <a:off x="-61603" y="68678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⑥</a:t>
            </a:r>
            <a:endParaRPr lang="zh-CN" altLang="en-US" sz="2400" dirty="0">
              <a:latin typeface="He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44184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62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1404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Summary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478B8A-42CF-4232-9104-F65F4D780246}"/>
              </a:ext>
            </a:extLst>
          </p:cNvPr>
          <p:cNvSpPr/>
          <p:nvPr/>
        </p:nvSpPr>
        <p:spPr>
          <a:xfrm>
            <a:off x="1813651" y="1931462"/>
            <a:ext cx="8207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Stingy Sketch</a:t>
            </a:r>
          </a:p>
          <a:p>
            <a:endParaRPr lang="en-US" altLang="zh-CN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uses a hierarchical data structure BCTree to reduce memory overhead and thus increase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uses PQueue to shorten critical path, which optimizes the processing speed.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uses BHS to reduce hash computation cost without losing much accuracy.</a:t>
            </a:r>
          </a:p>
        </p:txBody>
      </p:sp>
    </p:spTree>
    <p:extLst>
      <p:ext uri="{BB962C8B-B14F-4D97-AF65-F5344CB8AC3E}">
        <p14:creationId xmlns:p14="http://schemas.microsoft.com/office/powerpoint/2010/main" val="1109283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63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1188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Thanks!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7478B8A-42CF-4232-9104-F65F4D780246}"/>
              </a:ext>
            </a:extLst>
          </p:cNvPr>
          <p:cNvSpPr/>
          <p:nvPr/>
        </p:nvSpPr>
        <p:spPr>
          <a:xfrm>
            <a:off x="1393888" y="2899410"/>
            <a:ext cx="9032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Source code: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https://github.com/StingySketch/Stingy-Sketch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.</a:t>
            </a:r>
          </a:p>
          <a:p>
            <a:pPr algn="ctr"/>
            <a:endParaRPr lang="en-US" altLang="zh-CN" sz="2400" b="1" dirty="0">
              <a:solidFill>
                <a:schemeClr val="accent1"/>
              </a:solidFill>
              <a:latin typeface="Heelvetica"/>
              <a:ea typeface="黑体" panose="02010609060101010101" pitchFamily="49" charset="-122"/>
              <a:cs typeface="Helvetica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9F8765-96C0-4E10-9C9E-8435F400F003}"/>
              </a:ext>
            </a:extLst>
          </p:cNvPr>
          <p:cNvSpPr/>
          <p:nvPr/>
        </p:nvSpPr>
        <p:spPr>
          <a:xfrm>
            <a:off x="1741136" y="4366131"/>
            <a:ext cx="8709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Haoyu Li</a:t>
            </a:r>
          </a:p>
          <a:p>
            <a:pPr algn="ctr"/>
            <a:endParaRPr kumimoji="1" lang="en-US" altLang="zh-CN" sz="2400" b="1" dirty="0">
              <a:solidFill>
                <a:schemeClr val="accent1"/>
              </a:solidFill>
              <a:latin typeface="Heelvetica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Peking University,</a:t>
            </a:r>
            <a:r>
              <a:rPr kumimoji="1" lang="zh-CN" altLang="en-US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kumimoji="1" lang="en-US" altLang="zh-CN" sz="2400" dirty="0">
                <a:solidFill>
                  <a:schemeClr val="accent1"/>
                </a:solidFill>
                <a:latin typeface="Heelvetica"/>
                <a:ea typeface="Arial" panose="020B0604020202090204" pitchFamily="34" charset="0"/>
                <a:cs typeface="Arial" panose="020B0604020202090204" pitchFamily="34" charset="0"/>
              </a:rPr>
              <a:t>China</a:t>
            </a:r>
            <a:endParaRPr kumimoji="1" lang="zh-CN" altLang="en-US" sz="2400" dirty="0">
              <a:solidFill>
                <a:schemeClr val="accent1"/>
              </a:solidFill>
              <a:latin typeface="Heelvetica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1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7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4612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B32CC7-5658-48C6-962F-B4FAB025472B}"/>
              </a:ext>
            </a:extLst>
          </p:cNvPr>
          <p:cNvSpPr/>
          <p:nvPr/>
        </p:nvSpPr>
        <p:spPr>
          <a:xfrm>
            <a:off x="8897207" y="1962814"/>
            <a:ext cx="2414106" cy="2755157"/>
          </a:xfrm>
          <a:prstGeom prst="rect">
            <a:avLst/>
          </a:prstGeom>
          <a:solidFill>
            <a:srgbClr val="990033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4B2211-145A-454A-9B80-FEC6D0A45FB1}"/>
              </a:ext>
            </a:extLst>
          </p:cNvPr>
          <p:cNvCxnSpPr>
            <a:cxnSpLocks/>
          </p:cNvCxnSpPr>
          <p:nvPr/>
        </p:nvCxnSpPr>
        <p:spPr>
          <a:xfrm>
            <a:off x="2069599" y="3861469"/>
            <a:ext cx="682760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BA8A9499-12EA-4F84-9C01-EEAA8AFA31DF}"/>
              </a:ext>
            </a:extLst>
          </p:cNvPr>
          <p:cNvSpPr txBox="1">
            <a:spLocks/>
          </p:cNvSpPr>
          <p:nvPr/>
        </p:nvSpPr>
        <p:spPr>
          <a:xfrm>
            <a:off x="5297538" y="4116323"/>
            <a:ext cx="2363508" cy="6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Data Stream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D395377F-E351-4E42-AB0D-FFC8490B7BE4}"/>
              </a:ext>
            </a:extLst>
          </p:cNvPr>
          <p:cNvSpPr txBox="1">
            <a:spLocks/>
          </p:cNvSpPr>
          <p:nvPr/>
        </p:nvSpPr>
        <p:spPr>
          <a:xfrm>
            <a:off x="2536270" y="2513756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Item(s)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542A45-487D-40DE-B351-ABF3FEB93A2F}"/>
              </a:ext>
            </a:extLst>
          </p:cNvPr>
          <p:cNvCxnSpPr>
            <a:cxnSpLocks/>
          </p:cNvCxnSpPr>
          <p:nvPr/>
        </p:nvCxnSpPr>
        <p:spPr>
          <a:xfrm flipH="1">
            <a:off x="2536270" y="2898501"/>
            <a:ext cx="339618" cy="19211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8074B4D2-94AE-42A7-B613-A53AC997BF66}"/>
              </a:ext>
            </a:extLst>
          </p:cNvPr>
          <p:cNvSpPr txBox="1">
            <a:spLocks/>
          </p:cNvSpPr>
          <p:nvPr/>
        </p:nvSpPr>
        <p:spPr>
          <a:xfrm>
            <a:off x="6477583" y="2692144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Upcoming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F6F29042-7433-47DF-9AC8-9CCD6C7C9A18}"/>
              </a:ext>
            </a:extLst>
          </p:cNvPr>
          <p:cNvSpPr txBox="1">
            <a:spLocks/>
          </p:cNvSpPr>
          <p:nvPr/>
        </p:nvSpPr>
        <p:spPr>
          <a:xfrm>
            <a:off x="8115955" y="2719838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</a:t>
            </a: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0CCAAC71-A820-47CC-B1C0-EAEAEE15D324}"/>
              </a:ext>
            </a:extLst>
          </p:cNvPr>
          <p:cNvSpPr txBox="1">
            <a:spLocks/>
          </p:cNvSpPr>
          <p:nvPr/>
        </p:nvSpPr>
        <p:spPr>
          <a:xfrm>
            <a:off x="9674726" y="2736827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 come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B2681AA-C2C9-49BA-9723-5772151795B6}"/>
              </a:ext>
            </a:extLst>
          </p:cNvPr>
          <p:cNvCxnSpPr>
            <a:cxnSpLocks/>
          </p:cNvCxnSpPr>
          <p:nvPr/>
        </p:nvCxnSpPr>
        <p:spPr>
          <a:xfrm>
            <a:off x="8897207" y="3861469"/>
            <a:ext cx="24606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7B44C9-16CE-4040-B9F7-098B9551BB78}"/>
              </a:ext>
            </a:extLst>
          </p:cNvPr>
          <p:cNvCxnSpPr>
            <a:cxnSpLocks/>
          </p:cNvCxnSpPr>
          <p:nvPr/>
        </p:nvCxnSpPr>
        <p:spPr>
          <a:xfrm>
            <a:off x="8897207" y="1429467"/>
            <a:ext cx="1" cy="44463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AC9041F-AD89-482C-81CC-E82826991671}"/>
              </a:ext>
            </a:extLst>
          </p:cNvPr>
          <p:cNvGrpSpPr/>
          <p:nvPr/>
        </p:nvGrpSpPr>
        <p:grpSpPr>
          <a:xfrm>
            <a:off x="2069599" y="3182226"/>
            <a:ext cx="9284201" cy="373210"/>
            <a:chOff x="1593512" y="3182226"/>
            <a:chExt cx="9284201" cy="37321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5B28F4-C3C5-4B9F-B415-D1DAB11A1E7A}"/>
                </a:ext>
              </a:extLst>
            </p:cNvPr>
            <p:cNvSpPr/>
            <p:nvPr/>
          </p:nvSpPr>
          <p:spPr>
            <a:xfrm>
              <a:off x="159351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6B1F15E-D9C5-4A5C-8FAC-79E56F68845C}"/>
                </a:ext>
              </a:extLst>
            </p:cNvPr>
            <p:cNvSpPr/>
            <p:nvPr/>
          </p:nvSpPr>
          <p:spPr>
            <a:xfrm>
              <a:off x="207744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46C73E0-BA6B-4925-895D-A31E7DD98B01}"/>
                </a:ext>
              </a:extLst>
            </p:cNvPr>
            <p:cNvSpPr/>
            <p:nvPr/>
          </p:nvSpPr>
          <p:spPr>
            <a:xfrm>
              <a:off x="256137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D724C28-20A2-4D8F-B42D-FE3B517F4594}"/>
                </a:ext>
              </a:extLst>
            </p:cNvPr>
            <p:cNvSpPr/>
            <p:nvPr/>
          </p:nvSpPr>
          <p:spPr>
            <a:xfrm>
              <a:off x="304281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D2324E1-0280-4F09-90F9-B8EABD8FF29D}"/>
                </a:ext>
              </a:extLst>
            </p:cNvPr>
            <p:cNvSpPr/>
            <p:nvPr/>
          </p:nvSpPr>
          <p:spPr>
            <a:xfrm>
              <a:off x="352549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3B5139E-5A5C-451E-B022-9886542A90FF}"/>
                </a:ext>
              </a:extLst>
            </p:cNvPr>
            <p:cNvSpPr/>
            <p:nvPr/>
          </p:nvSpPr>
          <p:spPr>
            <a:xfrm>
              <a:off x="405171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CCD13D-3097-4D13-B2B8-4F72EC602721}"/>
                </a:ext>
              </a:extLst>
            </p:cNvPr>
            <p:cNvSpPr/>
            <p:nvPr/>
          </p:nvSpPr>
          <p:spPr>
            <a:xfrm>
              <a:off x="4535646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F97D88D-02D9-4AFD-9A19-DD22E813C6D4}"/>
                </a:ext>
              </a:extLst>
            </p:cNvPr>
            <p:cNvSpPr/>
            <p:nvPr/>
          </p:nvSpPr>
          <p:spPr>
            <a:xfrm>
              <a:off x="5019575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0AE19EA-B4CF-4316-9AAB-832C13B1E615}"/>
                </a:ext>
              </a:extLst>
            </p:cNvPr>
            <p:cNvSpPr/>
            <p:nvPr/>
          </p:nvSpPr>
          <p:spPr>
            <a:xfrm>
              <a:off x="550350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3ECF73E-5A4A-457D-A6A4-9BA31AD0BBE9}"/>
                </a:ext>
              </a:extLst>
            </p:cNvPr>
            <p:cNvSpPr/>
            <p:nvPr/>
          </p:nvSpPr>
          <p:spPr>
            <a:xfrm>
              <a:off x="598494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9CC5E13-97B1-454F-8427-FAB811B127F9}"/>
                </a:ext>
              </a:extLst>
            </p:cNvPr>
            <p:cNvSpPr/>
            <p:nvPr/>
          </p:nvSpPr>
          <p:spPr>
            <a:xfrm>
              <a:off x="646762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1C65D87-1BED-4AFC-9947-444E1FB320E2}"/>
                </a:ext>
              </a:extLst>
            </p:cNvPr>
            <p:cNvSpPr/>
            <p:nvPr/>
          </p:nvSpPr>
          <p:spPr>
            <a:xfrm>
              <a:off x="699385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8E582F8-4F74-451E-BE41-255B2182BA4A}"/>
                </a:ext>
              </a:extLst>
            </p:cNvPr>
            <p:cNvSpPr/>
            <p:nvPr/>
          </p:nvSpPr>
          <p:spPr>
            <a:xfrm>
              <a:off x="7520075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3453F95-F1DF-4534-87C0-3956AB999052}"/>
                </a:ext>
              </a:extLst>
            </p:cNvPr>
            <p:cNvSpPr/>
            <p:nvPr/>
          </p:nvSpPr>
          <p:spPr>
            <a:xfrm>
              <a:off x="8004004" y="3182226"/>
              <a:ext cx="373210" cy="3732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E3726FA-0079-40B9-98B5-CCF1E88B4C64}"/>
                </a:ext>
              </a:extLst>
            </p:cNvPr>
            <p:cNvSpPr/>
            <p:nvPr/>
          </p:nvSpPr>
          <p:spPr>
            <a:xfrm>
              <a:off x="8487932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3CBDDB-F5CD-46FF-8E58-EFBC25BED131}"/>
                </a:ext>
              </a:extLst>
            </p:cNvPr>
            <p:cNvSpPr/>
            <p:nvPr/>
          </p:nvSpPr>
          <p:spPr>
            <a:xfrm>
              <a:off x="8969374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EA754B1-670D-4D62-9297-C036165E0CEE}"/>
                </a:ext>
              </a:extLst>
            </p:cNvPr>
            <p:cNvSpPr/>
            <p:nvPr/>
          </p:nvSpPr>
          <p:spPr>
            <a:xfrm>
              <a:off x="945205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5BD27C0-77E7-4E81-B896-261486126CEB}"/>
                </a:ext>
              </a:extLst>
            </p:cNvPr>
            <p:cNvSpPr/>
            <p:nvPr/>
          </p:nvSpPr>
          <p:spPr>
            <a:xfrm>
              <a:off x="997828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D692D31-6ED0-4DF7-92A7-4E879DBD9285}"/>
                </a:ext>
              </a:extLst>
            </p:cNvPr>
            <p:cNvSpPr/>
            <p:nvPr/>
          </p:nvSpPr>
          <p:spPr>
            <a:xfrm>
              <a:off x="10504503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2BDEDD-705E-406D-9E24-5EA52CCAB07E}"/>
              </a:ext>
            </a:extLst>
          </p:cNvPr>
          <p:cNvSpPr/>
          <p:nvPr/>
        </p:nvSpPr>
        <p:spPr>
          <a:xfrm>
            <a:off x="8899923" y="4849582"/>
            <a:ext cx="373210" cy="3732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6B1874-9A8E-4013-8F21-684D0150BCDC}"/>
              </a:ext>
            </a:extLst>
          </p:cNvPr>
          <p:cNvSpPr/>
          <p:nvPr/>
        </p:nvSpPr>
        <p:spPr>
          <a:xfrm>
            <a:off x="9917655" y="4849582"/>
            <a:ext cx="373210" cy="373210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3</a:t>
            </a:r>
            <a:endParaRPr lang="zh-CN" altLang="en-US" dirty="0"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6F814-E540-432D-9A60-5116AFD25F57}"/>
              </a:ext>
            </a:extLst>
          </p:cNvPr>
          <p:cNvSpPr/>
          <p:nvPr/>
        </p:nvSpPr>
        <p:spPr>
          <a:xfrm>
            <a:off x="10935387" y="4872029"/>
            <a:ext cx="373210" cy="37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98752DC-0EB1-4A38-AE20-370372E602E4}"/>
              </a:ext>
            </a:extLst>
          </p:cNvPr>
          <p:cNvSpPr/>
          <p:nvPr/>
        </p:nvSpPr>
        <p:spPr>
          <a:xfrm>
            <a:off x="-61603" y="68678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</a:t>
            </a:r>
            <a:endParaRPr lang="zh-CN" altLang="en-US" sz="2400" dirty="0">
              <a:latin typeface="Heelvetica"/>
            </a:endParaRPr>
          </a:p>
        </p:txBody>
      </p:sp>
      <p:pic>
        <p:nvPicPr>
          <p:cNvPr id="45" name="图形 44" descr="光标">
            <a:extLst>
              <a:ext uri="{FF2B5EF4-FFF2-40B4-BE49-F238E27FC236}">
                <a16:creationId xmlns:a16="http://schemas.microsoft.com/office/drawing/2014/main" id="{035F78AE-9C3A-4271-9198-14DF74F51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4260" y="5028289"/>
            <a:ext cx="564775" cy="564775"/>
          </a:xfrm>
          <a:prstGeom prst="rect">
            <a:avLst/>
          </a:prstGeom>
        </p:spPr>
      </p:pic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9813593B-E23D-40A1-9322-70475EF89055}"/>
              </a:ext>
            </a:extLst>
          </p:cNvPr>
          <p:cNvSpPr txBox="1">
            <a:spLocks/>
          </p:cNvSpPr>
          <p:nvPr/>
        </p:nvSpPr>
        <p:spPr>
          <a:xfrm>
            <a:off x="7899130" y="926792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61476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8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4612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B32CC7-5658-48C6-962F-B4FAB025472B}"/>
              </a:ext>
            </a:extLst>
          </p:cNvPr>
          <p:cNvSpPr/>
          <p:nvPr/>
        </p:nvSpPr>
        <p:spPr>
          <a:xfrm>
            <a:off x="8897207" y="1962814"/>
            <a:ext cx="2414106" cy="2755157"/>
          </a:xfrm>
          <a:prstGeom prst="rect">
            <a:avLst/>
          </a:prstGeom>
          <a:solidFill>
            <a:srgbClr val="990033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4B2211-145A-454A-9B80-FEC6D0A45FB1}"/>
              </a:ext>
            </a:extLst>
          </p:cNvPr>
          <p:cNvCxnSpPr>
            <a:cxnSpLocks/>
          </p:cNvCxnSpPr>
          <p:nvPr/>
        </p:nvCxnSpPr>
        <p:spPr>
          <a:xfrm>
            <a:off x="2536270" y="3861469"/>
            <a:ext cx="636093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BA8A9499-12EA-4F84-9C01-EEAA8AFA31DF}"/>
              </a:ext>
            </a:extLst>
          </p:cNvPr>
          <p:cNvSpPr txBox="1">
            <a:spLocks/>
          </p:cNvSpPr>
          <p:nvPr/>
        </p:nvSpPr>
        <p:spPr>
          <a:xfrm>
            <a:off x="5297538" y="4116323"/>
            <a:ext cx="2363508" cy="6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Data Stream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D395377F-E351-4E42-AB0D-FFC8490B7BE4}"/>
              </a:ext>
            </a:extLst>
          </p:cNvPr>
          <p:cNvSpPr txBox="1">
            <a:spLocks/>
          </p:cNvSpPr>
          <p:nvPr/>
        </p:nvSpPr>
        <p:spPr>
          <a:xfrm>
            <a:off x="3020199" y="2513756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Item(s)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542A45-487D-40DE-B351-ABF3FEB93A2F}"/>
              </a:ext>
            </a:extLst>
          </p:cNvPr>
          <p:cNvCxnSpPr>
            <a:cxnSpLocks/>
          </p:cNvCxnSpPr>
          <p:nvPr/>
        </p:nvCxnSpPr>
        <p:spPr>
          <a:xfrm flipH="1">
            <a:off x="3020199" y="2898501"/>
            <a:ext cx="339618" cy="19211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8074B4D2-94AE-42A7-B613-A53AC997BF66}"/>
              </a:ext>
            </a:extLst>
          </p:cNvPr>
          <p:cNvSpPr txBox="1">
            <a:spLocks/>
          </p:cNvSpPr>
          <p:nvPr/>
        </p:nvSpPr>
        <p:spPr>
          <a:xfrm>
            <a:off x="6477583" y="2692144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Upcoming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F6F29042-7433-47DF-9AC8-9CCD6C7C9A18}"/>
              </a:ext>
            </a:extLst>
          </p:cNvPr>
          <p:cNvSpPr txBox="1">
            <a:spLocks/>
          </p:cNvSpPr>
          <p:nvPr/>
        </p:nvSpPr>
        <p:spPr>
          <a:xfrm>
            <a:off x="8115955" y="2719838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</a:t>
            </a: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0CCAAC71-A820-47CC-B1C0-EAEAEE15D324}"/>
              </a:ext>
            </a:extLst>
          </p:cNvPr>
          <p:cNvSpPr txBox="1">
            <a:spLocks/>
          </p:cNvSpPr>
          <p:nvPr/>
        </p:nvSpPr>
        <p:spPr>
          <a:xfrm>
            <a:off x="9674726" y="2736827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 come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B2681AA-C2C9-49BA-9723-5772151795B6}"/>
              </a:ext>
            </a:extLst>
          </p:cNvPr>
          <p:cNvCxnSpPr>
            <a:cxnSpLocks/>
          </p:cNvCxnSpPr>
          <p:nvPr/>
        </p:nvCxnSpPr>
        <p:spPr>
          <a:xfrm>
            <a:off x="8897207" y="3861469"/>
            <a:ext cx="24606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7B44C9-16CE-4040-B9F7-098B9551BB78}"/>
              </a:ext>
            </a:extLst>
          </p:cNvPr>
          <p:cNvCxnSpPr>
            <a:cxnSpLocks/>
          </p:cNvCxnSpPr>
          <p:nvPr/>
        </p:nvCxnSpPr>
        <p:spPr>
          <a:xfrm>
            <a:off x="8897207" y="1429467"/>
            <a:ext cx="1" cy="44463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AC9041F-AD89-482C-81CC-E82826991671}"/>
              </a:ext>
            </a:extLst>
          </p:cNvPr>
          <p:cNvGrpSpPr/>
          <p:nvPr/>
        </p:nvGrpSpPr>
        <p:grpSpPr>
          <a:xfrm>
            <a:off x="2536270" y="3182226"/>
            <a:ext cx="9284201" cy="373210"/>
            <a:chOff x="1593512" y="3182226"/>
            <a:chExt cx="9284201" cy="37321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5B28F4-C3C5-4B9F-B415-D1DAB11A1E7A}"/>
                </a:ext>
              </a:extLst>
            </p:cNvPr>
            <p:cNvSpPr/>
            <p:nvPr/>
          </p:nvSpPr>
          <p:spPr>
            <a:xfrm>
              <a:off x="159351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6B1F15E-D9C5-4A5C-8FAC-79E56F68845C}"/>
                </a:ext>
              </a:extLst>
            </p:cNvPr>
            <p:cNvSpPr/>
            <p:nvPr/>
          </p:nvSpPr>
          <p:spPr>
            <a:xfrm>
              <a:off x="207744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46C73E0-BA6B-4925-895D-A31E7DD98B01}"/>
                </a:ext>
              </a:extLst>
            </p:cNvPr>
            <p:cNvSpPr/>
            <p:nvPr/>
          </p:nvSpPr>
          <p:spPr>
            <a:xfrm>
              <a:off x="256137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D724C28-20A2-4D8F-B42D-FE3B517F4594}"/>
                </a:ext>
              </a:extLst>
            </p:cNvPr>
            <p:cNvSpPr/>
            <p:nvPr/>
          </p:nvSpPr>
          <p:spPr>
            <a:xfrm>
              <a:off x="304281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D2324E1-0280-4F09-90F9-B8EABD8FF29D}"/>
                </a:ext>
              </a:extLst>
            </p:cNvPr>
            <p:cNvSpPr/>
            <p:nvPr/>
          </p:nvSpPr>
          <p:spPr>
            <a:xfrm>
              <a:off x="352549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3B5139E-5A5C-451E-B022-9886542A90FF}"/>
                </a:ext>
              </a:extLst>
            </p:cNvPr>
            <p:cNvSpPr/>
            <p:nvPr/>
          </p:nvSpPr>
          <p:spPr>
            <a:xfrm>
              <a:off x="405171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CCD13D-3097-4D13-B2B8-4F72EC602721}"/>
                </a:ext>
              </a:extLst>
            </p:cNvPr>
            <p:cNvSpPr/>
            <p:nvPr/>
          </p:nvSpPr>
          <p:spPr>
            <a:xfrm>
              <a:off x="4535646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F97D88D-02D9-4AFD-9A19-DD22E813C6D4}"/>
                </a:ext>
              </a:extLst>
            </p:cNvPr>
            <p:cNvSpPr/>
            <p:nvPr/>
          </p:nvSpPr>
          <p:spPr>
            <a:xfrm>
              <a:off x="5019575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0AE19EA-B4CF-4316-9AAB-832C13B1E615}"/>
                </a:ext>
              </a:extLst>
            </p:cNvPr>
            <p:cNvSpPr/>
            <p:nvPr/>
          </p:nvSpPr>
          <p:spPr>
            <a:xfrm>
              <a:off x="550350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3ECF73E-5A4A-457D-A6A4-9BA31AD0BBE9}"/>
                </a:ext>
              </a:extLst>
            </p:cNvPr>
            <p:cNvSpPr/>
            <p:nvPr/>
          </p:nvSpPr>
          <p:spPr>
            <a:xfrm>
              <a:off x="598494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9CC5E13-97B1-454F-8427-FAB811B127F9}"/>
                </a:ext>
              </a:extLst>
            </p:cNvPr>
            <p:cNvSpPr/>
            <p:nvPr/>
          </p:nvSpPr>
          <p:spPr>
            <a:xfrm>
              <a:off x="646762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1C65D87-1BED-4AFC-9947-444E1FB320E2}"/>
                </a:ext>
              </a:extLst>
            </p:cNvPr>
            <p:cNvSpPr/>
            <p:nvPr/>
          </p:nvSpPr>
          <p:spPr>
            <a:xfrm>
              <a:off x="699385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8E582F8-4F74-451E-BE41-255B2182BA4A}"/>
                </a:ext>
              </a:extLst>
            </p:cNvPr>
            <p:cNvSpPr/>
            <p:nvPr/>
          </p:nvSpPr>
          <p:spPr>
            <a:xfrm>
              <a:off x="7520075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3453F95-F1DF-4534-87C0-3956AB999052}"/>
                </a:ext>
              </a:extLst>
            </p:cNvPr>
            <p:cNvSpPr/>
            <p:nvPr/>
          </p:nvSpPr>
          <p:spPr>
            <a:xfrm>
              <a:off x="8004004" y="3182226"/>
              <a:ext cx="373210" cy="3732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E3726FA-0079-40B9-98B5-CCF1E88B4C64}"/>
                </a:ext>
              </a:extLst>
            </p:cNvPr>
            <p:cNvSpPr/>
            <p:nvPr/>
          </p:nvSpPr>
          <p:spPr>
            <a:xfrm>
              <a:off x="8487932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3CBDDB-F5CD-46FF-8E58-EFBC25BED131}"/>
                </a:ext>
              </a:extLst>
            </p:cNvPr>
            <p:cNvSpPr/>
            <p:nvPr/>
          </p:nvSpPr>
          <p:spPr>
            <a:xfrm>
              <a:off x="8969374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EA754B1-670D-4D62-9297-C036165E0CEE}"/>
                </a:ext>
              </a:extLst>
            </p:cNvPr>
            <p:cNvSpPr/>
            <p:nvPr/>
          </p:nvSpPr>
          <p:spPr>
            <a:xfrm>
              <a:off x="945205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5BD27C0-77E7-4E81-B896-261486126CEB}"/>
                </a:ext>
              </a:extLst>
            </p:cNvPr>
            <p:cNvSpPr/>
            <p:nvPr/>
          </p:nvSpPr>
          <p:spPr>
            <a:xfrm>
              <a:off x="997828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D692D31-6ED0-4DF7-92A7-4E879DBD9285}"/>
                </a:ext>
              </a:extLst>
            </p:cNvPr>
            <p:cNvSpPr/>
            <p:nvPr/>
          </p:nvSpPr>
          <p:spPr>
            <a:xfrm>
              <a:off x="10504503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2BDEDD-705E-406D-9E24-5EA52CCAB07E}"/>
              </a:ext>
            </a:extLst>
          </p:cNvPr>
          <p:cNvSpPr/>
          <p:nvPr/>
        </p:nvSpPr>
        <p:spPr>
          <a:xfrm>
            <a:off x="8899923" y="4849582"/>
            <a:ext cx="373210" cy="373210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2</a:t>
            </a:r>
            <a:endParaRPr lang="zh-CN" altLang="en-US" dirty="0"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6B1874-9A8E-4013-8F21-684D0150BCDC}"/>
              </a:ext>
            </a:extLst>
          </p:cNvPr>
          <p:cNvSpPr/>
          <p:nvPr/>
        </p:nvSpPr>
        <p:spPr>
          <a:xfrm>
            <a:off x="9917655" y="4849582"/>
            <a:ext cx="373210" cy="373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3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6F814-E540-432D-9A60-5116AFD25F57}"/>
              </a:ext>
            </a:extLst>
          </p:cNvPr>
          <p:cNvSpPr/>
          <p:nvPr/>
        </p:nvSpPr>
        <p:spPr>
          <a:xfrm>
            <a:off x="10935387" y="4872029"/>
            <a:ext cx="373210" cy="37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6003994-D3AA-4E1B-B193-8ACF7B019119}"/>
              </a:ext>
            </a:extLst>
          </p:cNvPr>
          <p:cNvSpPr/>
          <p:nvPr/>
        </p:nvSpPr>
        <p:spPr>
          <a:xfrm>
            <a:off x="-61603" y="68678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</a:t>
            </a:r>
            <a:endParaRPr lang="zh-CN" altLang="en-US" sz="2400" dirty="0">
              <a:latin typeface="Heelvetica"/>
            </a:endParaRPr>
          </a:p>
        </p:txBody>
      </p:sp>
      <p:pic>
        <p:nvPicPr>
          <p:cNvPr id="45" name="图形 44" descr="光标">
            <a:extLst>
              <a:ext uri="{FF2B5EF4-FFF2-40B4-BE49-F238E27FC236}">
                <a16:creationId xmlns:a16="http://schemas.microsoft.com/office/drawing/2014/main" id="{1F6809B4-D106-4D4F-8F0C-C984A883B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6285" y="5028289"/>
            <a:ext cx="564775" cy="564775"/>
          </a:xfrm>
          <a:prstGeom prst="rect">
            <a:avLst/>
          </a:prstGeom>
        </p:spPr>
      </p:pic>
      <p:sp>
        <p:nvSpPr>
          <p:cNvPr id="46" name="文本占位符 6">
            <a:extLst>
              <a:ext uri="{FF2B5EF4-FFF2-40B4-BE49-F238E27FC236}">
                <a16:creationId xmlns:a16="http://schemas.microsoft.com/office/drawing/2014/main" id="{3743FF00-A23A-433A-A807-18E5DECCB05C}"/>
              </a:ext>
            </a:extLst>
          </p:cNvPr>
          <p:cNvSpPr txBox="1">
            <a:spLocks/>
          </p:cNvSpPr>
          <p:nvPr/>
        </p:nvSpPr>
        <p:spPr>
          <a:xfrm>
            <a:off x="7899130" y="926792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2810505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DCC2CA-9270-4F1D-8B18-19E27707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Heelvetica"/>
              </a:rPr>
              <a:t>StingySketch: A Sketch Framework for Accurate and Fast Frequency Estimation</a:t>
            </a:r>
            <a:endParaRPr lang="zh-CN" altLang="en-US" dirty="0">
              <a:latin typeface="Heelvetic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EB5EF-A481-4ED2-ACA6-0D842F3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EC9B4E6-92E8-4ECB-9D9C-4BBC5B3C7066}" type="slidenum">
              <a:rPr lang="zh-CN" altLang="en-US" smtClean="0">
                <a:latin typeface="Heelvetica"/>
              </a:rPr>
              <a:t>9</a:t>
            </a:fld>
            <a:endParaRPr lang="zh-CN" altLang="en-US" dirty="0">
              <a:latin typeface="Heelvetic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60C934F-3507-4004-A4A1-BC619D5D923C}"/>
              </a:ext>
            </a:extLst>
          </p:cNvPr>
          <p:cNvGrpSpPr/>
          <p:nvPr/>
        </p:nvGrpSpPr>
        <p:grpSpPr>
          <a:xfrm>
            <a:off x="0" y="711200"/>
            <a:ext cx="1056640" cy="381000"/>
            <a:chOff x="447040" y="990600"/>
            <a:chExt cx="1056640" cy="381000"/>
          </a:xfrm>
        </p:grpSpPr>
        <p:sp>
          <p:nvSpPr>
            <p:cNvPr id="4" name="箭头: 五边形 3">
              <a:extLst>
                <a:ext uri="{FF2B5EF4-FFF2-40B4-BE49-F238E27FC236}">
                  <a16:creationId xmlns:a16="http://schemas.microsoft.com/office/drawing/2014/main" id="{96566BB5-B6BA-45A5-A4B5-1F6619D345D3}"/>
                </a:ext>
              </a:extLst>
            </p:cNvPr>
            <p:cNvSpPr/>
            <p:nvPr/>
          </p:nvSpPr>
          <p:spPr>
            <a:xfrm>
              <a:off x="447040" y="990600"/>
              <a:ext cx="472440" cy="381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3AE1E30F-425A-4E77-B678-E580970F64FD}"/>
                </a:ext>
              </a:extLst>
            </p:cNvPr>
            <p:cNvSpPr/>
            <p:nvPr/>
          </p:nvSpPr>
          <p:spPr>
            <a:xfrm>
              <a:off x="81788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  <p:sp>
          <p:nvSpPr>
            <p:cNvPr id="8" name="箭头: V 形 7">
              <a:extLst>
                <a:ext uri="{FF2B5EF4-FFF2-40B4-BE49-F238E27FC236}">
                  <a16:creationId xmlns:a16="http://schemas.microsoft.com/office/drawing/2014/main" id="{5D539F23-90C1-47F8-819D-A1955BF3C200}"/>
                </a:ext>
              </a:extLst>
            </p:cNvPr>
            <p:cNvSpPr/>
            <p:nvPr/>
          </p:nvSpPr>
          <p:spPr>
            <a:xfrm>
              <a:off x="1112520" y="990600"/>
              <a:ext cx="391160" cy="381000"/>
            </a:xfrm>
            <a:prstGeom prst="chevron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Heelvetic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E9797C7-3CBD-45C0-A45C-E1D34C6646D4}"/>
              </a:ext>
            </a:extLst>
          </p:cNvPr>
          <p:cNvSpPr/>
          <p:nvPr/>
        </p:nvSpPr>
        <p:spPr>
          <a:xfrm>
            <a:off x="1132840" y="695960"/>
            <a:ext cx="4612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Background:</a:t>
            </a:r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Frequency Estimation</a:t>
            </a:r>
            <a:endParaRPr lang="zh-CN" altLang="en-US" sz="2400" dirty="0">
              <a:latin typeface="Heelvetic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B32CC7-5658-48C6-962F-B4FAB025472B}"/>
              </a:ext>
            </a:extLst>
          </p:cNvPr>
          <p:cNvSpPr/>
          <p:nvPr/>
        </p:nvSpPr>
        <p:spPr>
          <a:xfrm>
            <a:off x="8897207" y="1962814"/>
            <a:ext cx="2414106" cy="2755157"/>
          </a:xfrm>
          <a:prstGeom prst="rect">
            <a:avLst/>
          </a:prstGeom>
          <a:solidFill>
            <a:srgbClr val="990033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elvetica"/>
              <a:cs typeface="Helvetica" panose="020B060402020202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4B2211-145A-454A-9B80-FEC6D0A45FB1}"/>
              </a:ext>
            </a:extLst>
          </p:cNvPr>
          <p:cNvCxnSpPr>
            <a:cxnSpLocks/>
          </p:cNvCxnSpPr>
          <p:nvPr/>
        </p:nvCxnSpPr>
        <p:spPr>
          <a:xfrm>
            <a:off x="3020199" y="3861469"/>
            <a:ext cx="5877007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6">
            <a:extLst>
              <a:ext uri="{FF2B5EF4-FFF2-40B4-BE49-F238E27FC236}">
                <a16:creationId xmlns:a16="http://schemas.microsoft.com/office/drawing/2014/main" id="{BA8A9499-12EA-4F84-9C01-EEAA8AFA31DF}"/>
              </a:ext>
            </a:extLst>
          </p:cNvPr>
          <p:cNvSpPr txBox="1">
            <a:spLocks/>
          </p:cNvSpPr>
          <p:nvPr/>
        </p:nvSpPr>
        <p:spPr>
          <a:xfrm>
            <a:off x="5297538" y="4116323"/>
            <a:ext cx="2363508" cy="687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Data Stream</a:t>
            </a:r>
          </a:p>
        </p:txBody>
      </p: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D395377F-E351-4E42-AB0D-FFC8490B7BE4}"/>
              </a:ext>
            </a:extLst>
          </p:cNvPr>
          <p:cNvSpPr txBox="1">
            <a:spLocks/>
          </p:cNvSpPr>
          <p:nvPr/>
        </p:nvSpPr>
        <p:spPr>
          <a:xfrm>
            <a:off x="3447061" y="2513756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Item(s)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542A45-487D-40DE-B351-ABF3FEB93A2F}"/>
              </a:ext>
            </a:extLst>
          </p:cNvPr>
          <p:cNvCxnSpPr>
            <a:cxnSpLocks/>
          </p:cNvCxnSpPr>
          <p:nvPr/>
        </p:nvCxnSpPr>
        <p:spPr>
          <a:xfrm flipH="1">
            <a:off x="3447061" y="2898501"/>
            <a:ext cx="339618" cy="192114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8074B4D2-94AE-42A7-B613-A53AC997BF66}"/>
              </a:ext>
            </a:extLst>
          </p:cNvPr>
          <p:cNvSpPr txBox="1">
            <a:spLocks/>
          </p:cNvSpPr>
          <p:nvPr/>
        </p:nvSpPr>
        <p:spPr>
          <a:xfrm>
            <a:off x="6477583" y="2692144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Upcoming</a:t>
            </a: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F6F29042-7433-47DF-9AC8-9CCD6C7C9A18}"/>
              </a:ext>
            </a:extLst>
          </p:cNvPr>
          <p:cNvSpPr txBox="1">
            <a:spLocks/>
          </p:cNvSpPr>
          <p:nvPr/>
        </p:nvSpPr>
        <p:spPr>
          <a:xfrm>
            <a:off x="8115955" y="2719838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Coming</a:t>
            </a:r>
          </a:p>
        </p:txBody>
      </p:sp>
      <p:sp>
        <p:nvSpPr>
          <p:cNvPr id="37" name="文本占位符 6">
            <a:extLst>
              <a:ext uri="{FF2B5EF4-FFF2-40B4-BE49-F238E27FC236}">
                <a16:creationId xmlns:a16="http://schemas.microsoft.com/office/drawing/2014/main" id="{0CCAAC71-A820-47CC-B1C0-EAEAEE15D324}"/>
              </a:ext>
            </a:extLst>
          </p:cNvPr>
          <p:cNvSpPr txBox="1">
            <a:spLocks/>
          </p:cNvSpPr>
          <p:nvPr/>
        </p:nvSpPr>
        <p:spPr>
          <a:xfrm>
            <a:off x="9674726" y="2736827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Has come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B2681AA-C2C9-49BA-9723-5772151795B6}"/>
              </a:ext>
            </a:extLst>
          </p:cNvPr>
          <p:cNvCxnSpPr>
            <a:cxnSpLocks/>
          </p:cNvCxnSpPr>
          <p:nvPr/>
        </p:nvCxnSpPr>
        <p:spPr>
          <a:xfrm>
            <a:off x="8897207" y="3861469"/>
            <a:ext cx="24606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17B44C9-16CE-4040-B9F7-098B9551BB78}"/>
              </a:ext>
            </a:extLst>
          </p:cNvPr>
          <p:cNvCxnSpPr>
            <a:cxnSpLocks/>
          </p:cNvCxnSpPr>
          <p:nvPr/>
        </p:nvCxnSpPr>
        <p:spPr>
          <a:xfrm>
            <a:off x="8897207" y="1429467"/>
            <a:ext cx="1" cy="44463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AC9041F-AD89-482C-81CC-E82826991671}"/>
              </a:ext>
            </a:extLst>
          </p:cNvPr>
          <p:cNvGrpSpPr/>
          <p:nvPr/>
        </p:nvGrpSpPr>
        <p:grpSpPr>
          <a:xfrm>
            <a:off x="3020199" y="3182226"/>
            <a:ext cx="9284201" cy="373210"/>
            <a:chOff x="1593512" y="3182226"/>
            <a:chExt cx="9284201" cy="37321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5B28F4-C3C5-4B9F-B415-D1DAB11A1E7A}"/>
                </a:ext>
              </a:extLst>
            </p:cNvPr>
            <p:cNvSpPr/>
            <p:nvPr/>
          </p:nvSpPr>
          <p:spPr>
            <a:xfrm>
              <a:off x="159351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6B1F15E-D9C5-4A5C-8FAC-79E56F68845C}"/>
                </a:ext>
              </a:extLst>
            </p:cNvPr>
            <p:cNvSpPr/>
            <p:nvPr/>
          </p:nvSpPr>
          <p:spPr>
            <a:xfrm>
              <a:off x="207744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46C73E0-BA6B-4925-895D-A31E7DD98B01}"/>
                </a:ext>
              </a:extLst>
            </p:cNvPr>
            <p:cNvSpPr/>
            <p:nvPr/>
          </p:nvSpPr>
          <p:spPr>
            <a:xfrm>
              <a:off x="256137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D724C28-20A2-4D8F-B42D-FE3B517F4594}"/>
                </a:ext>
              </a:extLst>
            </p:cNvPr>
            <p:cNvSpPr/>
            <p:nvPr/>
          </p:nvSpPr>
          <p:spPr>
            <a:xfrm>
              <a:off x="3042811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D2324E1-0280-4F09-90F9-B8EABD8FF29D}"/>
                </a:ext>
              </a:extLst>
            </p:cNvPr>
            <p:cNvSpPr/>
            <p:nvPr/>
          </p:nvSpPr>
          <p:spPr>
            <a:xfrm>
              <a:off x="352549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3B5139E-5A5C-451E-B022-9886542A90FF}"/>
                </a:ext>
              </a:extLst>
            </p:cNvPr>
            <p:cNvSpPr/>
            <p:nvPr/>
          </p:nvSpPr>
          <p:spPr>
            <a:xfrm>
              <a:off x="405171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ECCD13D-3097-4D13-B2B8-4F72EC602721}"/>
                </a:ext>
              </a:extLst>
            </p:cNvPr>
            <p:cNvSpPr/>
            <p:nvPr/>
          </p:nvSpPr>
          <p:spPr>
            <a:xfrm>
              <a:off x="4535646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F97D88D-02D9-4AFD-9A19-DD22E813C6D4}"/>
                </a:ext>
              </a:extLst>
            </p:cNvPr>
            <p:cNvSpPr/>
            <p:nvPr/>
          </p:nvSpPr>
          <p:spPr>
            <a:xfrm>
              <a:off x="5019575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30AE19EA-B4CF-4316-9AAB-832C13B1E615}"/>
                </a:ext>
              </a:extLst>
            </p:cNvPr>
            <p:cNvSpPr/>
            <p:nvPr/>
          </p:nvSpPr>
          <p:spPr>
            <a:xfrm>
              <a:off x="550350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3ECF73E-5A4A-457D-A6A4-9BA31AD0BBE9}"/>
                </a:ext>
              </a:extLst>
            </p:cNvPr>
            <p:cNvSpPr/>
            <p:nvPr/>
          </p:nvSpPr>
          <p:spPr>
            <a:xfrm>
              <a:off x="5984944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9CC5E13-97B1-454F-8427-FAB811B127F9}"/>
                </a:ext>
              </a:extLst>
            </p:cNvPr>
            <p:cNvSpPr/>
            <p:nvPr/>
          </p:nvSpPr>
          <p:spPr>
            <a:xfrm>
              <a:off x="646762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1C65D87-1BED-4AFC-9947-444E1FB320E2}"/>
                </a:ext>
              </a:extLst>
            </p:cNvPr>
            <p:cNvSpPr/>
            <p:nvPr/>
          </p:nvSpPr>
          <p:spPr>
            <a:xfrm>
              <a:off x="6993852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8E582F8-4F74-451E-BE41-255B2182BA4A}"/>
                </a:ext>
              </a:extLst>
            </p:cNvPr>
            <p:cNvSpPr/>
            <p:nvPr/>
          </p:nvSpPr>
          <p:spPr>
            <a:xfrm>
              <a:off x="7520075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3453F95-F1DF-4534-87C0-3956AB999052}"/>
                </a:ext>
              </a:extLst>
            </p:cNvPr>
            <p:cNvSpPr/>
            <p:nvPr/>
          </p:nvSpPr>
          <p:spPr>
            <a:xfrm>
              <a:off x="8004004" y="3182226"/>
              <a:ext cx="373210" cy="3732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E3726FA-0079-40B9-98B5-CCF1E88B4C64}"/>
                </a:ext>
              </a:extLst>
            </p:cNvPr>
            <p:cNvSpPr/>
            <p:nvPr/>
          </p:nvSpPr>
          <p:spPr>
            <a:xfrm>
              <a:off x="8487932" y="3182226"/>
              <a:ext cx="373210" cy="37321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3CBDDB-F5CD-46FF-8E58-EFBC25BED131}"/>
                </a:ext>
              </a:extLst>
            </p:cNvPr>
            <p:cNvSpPr/>
            <p:nvPr/>
          </p:nvSpPr>
          <p:spPr>
            <a:xfrm>
              <a:off x="8969374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EA754B1-670D-4D62-9297-C036165E0CEE}"/>
                </a:ext>
              </a:extLst>
            </p:cNvPr>
            <p:cNvSpPr/>
            <p:nvPr/>
          </p:nvSpPr>
          <p:spPr>
            <a:xfrm>
              <a:off x="9452057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F5BD27C0-77E7-4E81-B896-261486126CEB}"/>
                </a:ext>
              </a:extLst>
            </p:cNvPr>
            <p:cNvSpPr/>
            <p:nvPr/>
          </p:nvSpPr>
          <p:spPr>
            <a:xfrm>
              <a:off x="9978280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D692D31-6ED0-4DF7-92A7-4E879DBD9285}"/>
                </a:ext>
              </a:extLst>
            </p:cNvPr>
            <p:cNvSpPr/>
            <p:nvPr/>
          </p:nvSpPr>
          <p:spPr>
            <a:xfrm>
              <a:off x="10504503" y="3182226"/>
              <a:ext cx="373210" cy="37321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elvetica"/>
                <a:cs typeface="Helvetica" panose="020B0604020202020204" pitchFamily="34" charset="0"/>
              </a:endParaRPr>
            </a:p>
          </p:txBody>
        </p:sp>
      </p:grp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2BDEDD-705E-406D-9E24-5EA52CCAB07E}"/>
              </a:ext>
            </a:extLst>
          </p:cNvPr>
          <p:cNvSpPr/>
          <p:nvPr/>
        </p:nvSpPr>
        <p:spPr>
          <a:xfrm>
            <a:off x="8899923" y="4849582"/>
            <a:ext cx="373210" cy="373210"/>
          </a:xfrm>
          <a:prstGeom prst="roundRect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Heelvetica"/>
                <a:cs typeface="Helvetica" panose="020B0604020202020204" pitchFamily="34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E6B1874-9A8E-4013-8F21-684D0150BCDC}"/>
              </a:ext>
            </a:extLst>
          </p:cNvPr>
          <p:cNvSpPr/>
          <p:nvPr/>
        </p:nvSpPr>
        <p:spPr>
          <a:xfrm>
            <a:off x="9917655" y="4849582"/>
            <a:ext cx="373210" cy="373210"/>
          </a:xfrm>
          <a:prstGeom prst="round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Heelvetica"/>
                <a:cs typeface="Helvetica" panose="020B0604020202020204" pitchFamily="34" charset="0"/>
              </a:rPr>
              <a:t>4</a:t>
            </a:r>
            <a:endParaRPr lang="zh-CN" altLang="en-US" dirty="0">
              <a:solidFill>
                <a:srgbClr val="C00000"/>
              </a:solidFill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4F6F814-E540-432D-9A60-5116AFD25F57}"/>
              </a:ext>
            </a:extLst>
          </p:cNvPr>
          <p:cNvSpPr/>
          <p:nvPr/>
        </p:nvSpPr>
        <p:spPr>
          <a:xfrm>
            <a:off x="10935387" y="4872029"/>
            <a:ext cx="373210" cy="37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elvetica"/>
                <a:cs typeface="Helvetica" panose="020B0604020202020204" pitchFamily="34" charset="0"/>
              </a:rPr>
              <a:t>1</a:t>
            </a:r>
            <a:endParaRPr lang="zh-CN" altLang="en-US" dirty="0">
              <a:latin typeface="Heelvetica"/>
              <a:cs typeface="Helvetica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1C74969-63E7-4341-B2D6-F5DB82DC0B91}"/>
              </a:ext>
            </a:extLst>
          </p:cNvPr>
          <p:cNvSpPr/>
          <p:nvPr/>
        </p:nvSpPr>
        <p:spPr>
          <a:xfrm>
            <a:off x="-61603" y="68678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①</a:t>
            </a:r>
            <a:endParaRPr lang="zh-CN" altLang="en-US" sz="2400" dirty="0">
              <a:latin typeface="Heelvetica"/>
            </a:endParaRPr>
          </a:p>
        </p:txBody>
      </p:sp>
      <p:pic>
        <p:nvPicPr>
          <p:cNvPr id="55" name="图形 54" descr="光标">
            <a:extLst>
              <a:ext uri="{FF2B5EF4-FFF2-40B4-BE49-F238E27FC236}">
                <a16:creationId xmlns:a16="http://schemas.microsoft.com/office/drawing/2014/main" id="{A899A821-4A84-4B8F-A0C9-AFAF1099E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4260" y="5028289"/>
            <a:ext cx="564775" cy="564775"/>
          </a:xfrm>
          <a:prstGeom prst="rect">
            <a:avLst/>
          </a:prstGeom>
        </p:spPr>
      </p:pic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DA633DE8-5034-4053-8D7F-FC55015CB999}"/>
              </a:ext>
            </a:extLst>
          </p:cNvPr>
          <p:cNvSpPr txBox="1">
            <a:spLocks/>
          </p:cNvSpPr>
          <p:nvPr/>
        </p:nvSpPr>
        <p:spPr>
          <a:xfrm>
            <a:off x="7899130" y="926792"/>
            <a:ext cx="1525105" cy="44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elvetica"/>
                <a:ea typeface="黑体" panose="02010609060101010101" pitchFamily="49" charset="-122"/>
                <a:cs typeface="Helvetica" panose="020B06040202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54309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7677</TotalTime>
  <Words>4114</Words>
  <Application>Microsoft Office PowerPoint</Application>
  <PresentationFormat>宽屏</PresentationFormat>
  <Paragraphs>1480</Paragraphs>
  <Slides>63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4" baseType="lpstr">
      <vt:lpstr>Heelvetica</vt:lpstr>
      <vt:lpstr>等线</vt:lpstr>
      <vt:lpstr>等线 Light</vt:lpstr>
      <vt:lpstr>黑体</vt:lpstr>
      <vt:lpstr>Adobe Devanagari</vt:lpstr>
      <vt:lpstr>Arial</vt:lpstr>
      <vt:lpstr>Cambria Math</vt:lpstr>
      <vt:lpstr>Helvetica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 Li</dc:creator>
  <cp:lastModifiedBy>Haoyu Li</cp:lastModifiedBy>
  <cp:revision>162</cp:revision>
  <dcterms:created xsi:type="dcterms:W3CDTF">2022-08-14T00:23:05Z</dcterms:created>
  <dcterms:modified xsi:type="dcterms:W3CDTF">2022-12-15T12:54:40Z</dcterms:modified>
</cp:coreProperties>
</file>