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463" r:id="rId3"/>
    <p:sldId id="1783" r:id="rId5"/>
    <p:sldId id="1778" r:id="rId6"/>
    <p:sldId id="1779" r:id="rId7"/>
    <p:sldId id="1780" r:id="rId8"/>
    <p:sldId id="1782" r:id="rId9"/>
    <p:sldId id="1789" r:id="rId10"/>
    <p:sldId id="1790" r:id="rId11"/>
    <p:sldId id="178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70641" autoAdjust="0"/>
  </p:normalViewPr>
  <p:slideViewPr>
    <p:cSldViewPr>
      <p:cViewPr>
        <p:scale>
          <a:sx n="60" d="100"/>
          <a:sy n="60" d="100"/>
        </p:scale>
        <p:origin x="-1848" y="-234"/>
      </p:cViewPr>
      <p:guideLst>
        <p:guide orient="horz" pos="2160"/>
        <p:guide orient="horz" pos="2108"/>
        <p:guide orient="horz" pos="729"/>
        <p:guide orient="horz" pos="585"/>
        <p:guide orient="horz" pos="2614"/>
        <p:guide pos="2920"/>
        <p:guide pos="249"/>
        <p:guide pos="5535"/>
        <p:guide pos="1622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C8B9F-6657-487F-8683-95371C42E14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B9E64B-6845-43AC-9CBC-71BC812CEB5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0C6955FD-4490-4F17-AC9E-FD3469BAD424}" type="datetime1">
              <a:rPr lang="en-US"/>
            </a:fld>
            <a:endParaRPr lang="en-US" sz="1200"/>
          </a:p>
        </p:txBody>
      </p:sp>
      <p:sp>
        <p:nvSpPr>
          <p:cNvPr id="26628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Click to edit Master text styles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Second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Third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Fourth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en-US" sz="1200"/>
              <a:t>Fifth level</a:t>
            </a:r>
            <a:endParaRPr lang="en-US" sz="1200"/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>
              <a:defRPr/>
            </a:pPr>
            <a:fld id="{7C0DD3FD-A2FC-433B-898C-DAF12D87502A}" type="slidenum">
              <a:rPr lang="en-US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4223B5F-0A99-4079-93DC-2687EF4D9095}" type="datetime1">
              <a:rPr lang="en-US" altLang="zh-CN" smtClean="0"/>
            </a:fld>
            <a:endParaRPr lang="en-US" altLang="zh-CN" sz="1200" smtClean="0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77ED1-6815-4A34-87FF-3A983822621C}" type="slidenum">
              <a:rPr lang="en-US" altLang="zh-CN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0813" y="230188"/>
            <a:ext cx="2035175" cy="6157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30188"/>
            <a:ext cx="5953125" cy="6157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8163" y="1054100"/>
            <a:ext cx="392271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054100"/>
            <a:ext cx="392271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4062413" y="6535738"/>
            <a:ext cx="1068387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第 </a:t>
            </a:r>
            <a:fld id="{873D5210-AB93-4E17-A686-12442E7B6476}" type="slidenum">
              <a:rPr lang="en-US" altLang="en-US" sz="1200">
                <a:solidFill>
                  <a:srgbClr val="000000"/>
                </a:solidFill>
                <a:sym typeface="Arial" panose="020B0604020202020204" pitchFamily="34" charset="0"/>
              </a:rPr>
            </a:fld>
            <a:r>
              <a:rPr 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页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88938" y="6483350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0" hangingPunct="0">
              <a:tabLst>
                <a:tab pos="1371600" algn="l"/>
              </a:tabLst>
              <a:defRPr/>
            </a:pPr>
            <a:r>
              <a:rPr lang="zh-CN" altLang="en-US" sz="1200" i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您身边的学习管家！</a:t>
            </a:r>
            <a:endParaRPr lang="en-US" sz="1200" i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230188"/>
            <a:ext cx="7264400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054100"/>
            <a:ext cx="7997825" cy="533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text styles</a:t>
            </a:r>
            <a:endParaRPr lang="zh-CN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Second level</a:t>
            </a:r>
            <a:endParaRPr lang="zh-CN" altLang="zh-CN" smtClean="0">
              <a:sym typeface="Arial" panose="020B0604020202020204" pitchFamily="34" charset="0"/>
            </a:endParaRP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Third level</a:t>
            </a:r>
            <a:endParaRPr lang="zh-CN" altLang="zh-CN" smtClean="0">
              <a:sym typeface="Arial" panose="020B0604020202020204" pitchFamily="34" charset="0"/>
            </a:endParaRP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Fourth level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pic>
        <p:nvPicPr>
          <p:cNvPr id="1034" name="图片 10" descr="巨文教育标志 - 副本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286625" y="0"/>
            <a:ext cx="15621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6429388" y="6500834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0" hangingPunct="0">
              <a:tabLst>
                <a:tab pos="1371600" algn="l"/>
              </a:tabLst>
              <a:defRPr/>
            </a:pPr>
            <a:r>
              <a:rPr lang="zh-CN" altLang="en-US" sz="12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咨询电话：</a:t>
            </a:r>
            <a:r>
              <a:rPr lang="en-US" altLang="zh-CN" sz="12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0539-8088365</a:t>
            </a:r>
            <a:endParaRPr lang="en-US" sz="12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q"/>
        <a:defRPr sz="2000" b="1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81050" indent="-32385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&lt;"/>
        <a:defRPr sz="28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362075" indent="-2813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="/>
        <a:defRPr sz="16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710055" indent="-1670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•"/>
        <a:defRPr sz="14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1780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26352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30924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35496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40068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3573463"/>
            <a:ext cx="9144000" cy="1419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1828165"/>
            <a:ext cx="9144000" cy="3589338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827088" y="3594100"/>
            <a:ext cx="836612" cy="1419225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1663700" y="3594100"/>
            <a:ext cx="825500" cy="1419225"/>
          </a:xfrm>
          <a:prstGeom prst="rect">
            <a:avLst/>
          </a:prstGeom>
          <a:solidFill>
            <a:srgbClr val="2FA583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-12700" y="3594100"/>
            <a:ext cx="839788" cy="1419225"/>
          </a:xfrm>
          <a:prstGeom prst="rect">
            <a:avLst/>
          </a:prstGeom>
          <a:solidFill>
            <a:srgbClr val="A7372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2489200" y="3594100"/>
            <a:ext cx="774700" cy="1419225"/>
          </a:xfrm>
          <a:prstGeom prst="rect">
            <a:avLst/>
          </a:prstGeom>
          <a:solidFill>
            <a:srgbClr val="D9EAF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56" name="图片 16" descr="巨文教育标志 - 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097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316038" y="-387350"/>
            <a:ext cx="7459662" cy="1790700"/>
          </a:xfrm>
        </p:spPr>
        <p:txBody>
          <a:bodyPr/>
          <a:lstStyle/>
          <a:p>
            <a:pPr algn="r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058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3268663" y="3860800"/>
            <a:ext cx="5507037" cy="1160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  <a:t>5</a:t>
            </a:r>
            <a:r>
              <a:rPr lang="zh-CN" altLang="en-US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  <a:t>年级上册典型例题精讲精练</a:t>
            </a:r>
            <a:br>
              <a:rPr lang="zh-CN" altLang="en-US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</a:br>
            <a:endParaRPr lang="zh-CN" altLang="en-US" sz="18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2060"/>
                </a:solidFill>
              </a:rPr>
              <a:t>——3 </a:t>
            </a:r>
            <a:r>
              <a:rPr lang="zh-CN" altLang="en-US" dirty="0" smtClean="0">
                <a:solidFill>
                  <a:srgbClr val="002060"/>
                </a:solidFill>
              </a:rPr>
              <a:t>小数除法</a:t>
            </a:r>
            <a:endParaRPr lang="zh-CN" altLang="en-US" dirty="0" smtClean="0">
              <a:solidFill>
                <a:srgbClr val="002060"/>
              </a:solidFill>
            </a:endParaRPr>
          </a:p>
        </p:txBody>
      </p:sp>
      <p:sp>
        <p:nvSpPr>
          <p:cNvPr id="2059" name="TextBox 10"/>
          <p:cNvSpPr txBox="1">
            <a:spLocks noChangeArrowheads="1"/>
          </p:cNvSpPr>
          <p:nvPr/>
        </p:nvSpPr>
        <p:spPr bwMode="auto">
          <a:xfrm>
            <a:off x="7358063" y="5643578"/>
            <a:ext cx="133882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2017.12.07</a:t>
            </a:r>
            <a:endParaRPr lang="en-US" altLang="zh-CN" dirty="0" smtClean="0"/>
          </a:p>
          <a:p>
            <a:r>
              <a:rPr lang="zh-CN" altLang="en-US" dirty="0" smtClean="0"/>
              <a:t>李老师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学习目标导航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397000"/>
          <a:ext cx="8143931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6000792"/>
                <a:gridCol w="642942"/>
                <a:gridCol w="64294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难点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/>
                        <a:t>除法计算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、掌握除数是整数的小数除法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、掌握一个数除以小数的计算方法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、确定商的小数点的位置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/>
                        <a:t>近似值法解决问题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、用进一法和去尾法截取商的近似数的方法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、用进一法和去尾法解决实际问题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1 G5AU3E01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除到被除数的末位仍有余数：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÷</a:t>
            </a:r>
            <a:r>
              <a:rPr lang="en-US" altLang="zh-CN" sz="2400" dirty="0" smtClean="0"/>
              <a:t>16</a:t>
            </a:r>
            <a:endParaRPr lang="en-US" altLang="zh-CN" sz="2400" dirty="0" smtClean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1389052"/>
            <a:ext cx="821537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r>
              <a:rPr lang="zh-CN" altLang="en-US" sz="2400" dirty="0"/>
              <a:t>根据小数的性质，</a:t>
            </a:r>
            <a:r>
              <a:rPr lang="en-US" altLang="zh-CN" sz="2400" dirty="0"/>
              <a:t>28=28.00</a:t>
            </a:r>
            <a:r>
              <a:rPr lang="zh-CN" altLang="en-US" sz="2400" dirty="0"/>
              <a:t>，先用整数部分</a:t>
            </a:r>
            <a:r>
              <a:rPr lang="en-US" altLang="zh-CN" sz="2400" dirty="0"/>
              <a:t>28</a:t>
            </a:r>
            <a:r>
              <a:rPr lang="zh-CN" altLang="en-US" sz="2400" dirty="0"/>
              <a:t>除以</a:t>
            </a:r>
            <a:r>
              <a:rPr lang="en-US" altLang="zh-CN" sz="2400" dirty="0"/>
              <a:t>16</a:t>
            </a:r>
            <a:r>
              <a:rPr lang="zh-CN" altLang="en-US" sz="2400" dirty="0"/>
              <a:t>，商</a:t>
            </a:r>
            <a:r>
              <a:rPr lang="en-US" altLang="zh-CN" sz="2400" dirty="0"/>
              <a:t>1</a:t>
            </a:r>
            <a:r>
              <a:rPr lang="zh-CN" altLang="en-US" sz="2400" dirty="0"/>
              <a:t>余</a:t>
            </a:r>
            <a:r>
              <a:rPr lang="en-US" altLang="zh-CN" sz="2400" dirty="0"/>
              <a:t>12</a:t>
            </a:r>
            <a:r>
              <a:rPr lang="zh-CN" altLang="en-US" sz="2400" dirty="0"/>
              <a:t>，在</a:t>
            </a:r>
            <a:r>
              <a:rPr lang="en-US" altLang="zh-CN" sz="2400" dirty="0"/>
              <a:t>12</a:t>
            </a:r>
            <a:r>
              <a:rPr lang="zh-CN" altLang="en-US" sz="2400" dirty="0"/>
              <a:t>的后面添</a:t>
            </a:r>
            <a:r>
              <a:rPr lang="en-US" altLang="zh-CN" sz="2400" dirty="0"/>
              <a:t>0</a:t>
            </a:r>
            <a:r>
              <a:rPr lang="zh-CN" altLang="en-US" sz="2400" dirty="0"/>
              <a:t>，用</a:t>
            </a:r>
            <a:r>
              <a:rPr lang="en-US" altLang="zh-CN" sz="2400" dirty="0"/>
              <a:t>120</a:t>
            </a:r>
            <a:r>
              <a:rPr lang="zh-CN" altLang="en-US" sz="2400" dirty="0"/>
              <a:t>个十分之一除以</a:t>
            </a:r>
            <a:r>
              <a:rPr lang="en-US" altLang="zh-CN" sz="2400" dirty="0"/>
              <a:t>16</a:t>
            </a:r>
            <a:r>
              <a:rPr lang="zh-CN" altLang="en-US" sz="2400" dirty="0"/>
              <a:t>，商</a:t>
            </a:r>
            <a:r>
              <a:rPr lang="en-US" altLang="zh-CN" sz="2400" dirty="0"/>
              <a:t>7</a:t>
            </a:r>
            <a:r>
              <a:rPr lang="zh-CN" altLang="en-US" sz="2400" dirty="0"/>
              <a:t>余</a:t>
            </a:r>
            <a:r>
              <a:rPr lang="en-US" altLang="zh-CN" sz="2400" dirty="0"/>
              <a:t>8,7</a:t>
            </a:r>
            <a:r>
              <a:rPr lang="zh-CN" altLang="en-US" sz="2400" dirty="0"/>
              <a:t>应写在商的十分位上。余数</a:t>
            </a:r>
            <a:r>
              <a:rPr lang="en-US" altLang="zh-CN" sz="2400" dirty="0"/>
              <a:t>8</a:t>
            </a:r>
            <a:r>
              <a:rPr lang="zh-CN" altLang="en-US" sz="2400" dirty="0"/>
              <a:t>表示余</a:t>
            </a:r>
            <a:r>
              <a:rPr lang="en-US" altLang="zh-CN" sz="2400" dirty="0"/>
              <a:t>8</a:t>
            </a:r>
            <a:r>
              <a:rPr lang="zh-CN" altLang="en-US" sz="2400" dirty="0"/>
              <a:t>个十分之一，在</a:t>
            </a:r>
            <a:r>
              <a:rPr lang="en-US" altLang="zh-CN" sz="2400" dirty="0"/>
              <a:t>8</a:t>
            </a:r>
            <a:r>
              <a:rPr lang="zh-CN" altLang="en-US" sz="2400" dirty="0"/>
              <a:t>后面添</a:t>
            </a:r>
            <a:r>
              <a:rPr lang="en-US" altLang="zh-CN" sz="2400" dirty="0"/>
              <a:t>0</a:t>
            </a:r>
            <a:r>
              <a:rPr lang="zh-CN" altLang="en-US" sz="2400" dirty="0"/>
              <a:t>，用</a:t>
            </a:r>
            <a:r>
              <a:rPr lang="en-US" altLang="zh-CN" sz="2400" dirty="0"/>
              <a:t>80</a:t>
            </a:r>
            <a:r>
              <a:rPr lang="zh-CN" altLang="en-US" sz="2400" dirty="0"/>
              <a:t>个百分之一除以</a:t>
            </a:r>
            <a:r>
              <a:rPr lang="en-US" altLang="zh-CN" sz="2400" dirty="0"/>
              <a:t>16</a:t>
            </a:r>
            <a:r>
              <a:rPr lang="zh-CN" altLang="en-US" sz="2400" dirty="0"/>
              <a:t>，商是</a:t>
            </a:r>
            <a:r>
              <a:rPr lang="en-US" altLang="zh-CN" sz="2400" dirty="0"/>
              <a:t>5</a:t>
            </a:r>
            <a:r>
              <a:rPr lang="zh-CN" altLang="en-US" sz="2400" dirty="0"/>
              <a:t>个百分之一，因此</a:t>
            </a:r>
            <a:r>
              <a:rPr lang="en-US" altLang="zh-CN" sz="2400" dirty="0"/>
              <a:t>5</a:t>
            </a:r>
            <a:r>
              <a:rPr lang="zh-CN" altLang="en-US" sz="2400" dirty="0"/>
              <a:t>写在商的百分位上。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3693160"/>
            <a:ext cx="6994525" cy="24047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G5AU3T01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ym typeface="+mn-ea"/>
              </a:rPr>
              <a:t>除到被除数的末位仍有余数：</a:t>
            </a:r>
            <a:r>
              <a:rPr lang="en-US" altLang="zh-CN" sz="2400" dirty="0" smtClean="0">
                <a:sym typeface="+mn-ea"/>
              </a:rPr>
              <a:t>58</a:t>
            </a:r>
            <a:r>
              <a:rPr lang="zh-CN" altLang="en-US" sz="2400" dirty="0" smtClean="0">
                <a:sym typeface="+mn-ea"/>
              </a:rPr>
              <a:t>÷</a:t>
            </a:r>
            <a:r>
              <a:rPr lang="en-US" altLang="zh-CN" sz="2400" dirty="0" smtClean="0">
                <a:sym typeface="+mn-ea"/>
              </a:rPr>
              <a:t>1</a:t>
            </a:r>
            <a:r>
              <a:rPr lang="en-US" sz="2400" dirty="0" smtClean="0">
                <a:sym typeface="+mn-ea"/>
              </a:rPr>
              <a:t>9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8" name="图片 7" descr="学习管家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2 G5AU3E02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 </a:t>
            </a:r>
            <a:r>
              <a:rPr lang="zh-CN" altLang="en-US" sz="2400" dirty="0" smtClean="0"/>
              <a:t>被除数的整数部分不够除：</a:t>
            </a:r>
            <a:r>
              <a:rPr lang="en-US" altLang="zh-CN" sz="2400" dirty="0" smtClean="0"/>
              <a:t>5.6</a:t>
            </a:r>
            <a:r>
              <a:rPr lang="zh-CN" altLang="en-US" sz="2400" dirty="0" smtClean="0"/>
              <a:t>÷</a:t>
            </a:r>
            <a:r>
              <a:rPr lang="en-US" altLang="zh-CN" sz="2400" dirty="0" smtClean="0"/>
              <a:t>7</a:t>
            </a:r>
            <a:endParaRPr lang="en-US" altLang="zh-CN" sz="2400" dirty="0" smtClean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464157" y="1511290"/>
            <a:ext cx="8215370" cy="4523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被除数</a:t>
            </a:r>
            <a:r>
              <a:rPr lang="en-US" altLang="zh-CN" sz="2400" dirty="0" smtClean="0"/>
              <a:t>5.6</a:t>
            </a:r>
            <a:r>
              <a:rPr lang="zh-CN" altLang="en-US" sz="2400" dirty="0" smtClean="0"/>
              <a:t>的整数部分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比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小，不够除，要在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的上面商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，对齐被除数的小数点点上商的小数点，再继续往下除。</a:t>
            </a:r>
            <a:r>
              <a:rPr lang="en-US" altLang="zh-CN" sz="2400" dirty="0" smtClean="0"/>
              <a:t>56</a:t>
            </a:r>
            <a:r>
              <a:rPr lang="zh-CN" altLang="en-US" sz="2400" dirty="0" smtClean="0"/>
              <a:t>个十分之一除以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等于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个十分之一，因此在商的十分位上写</a:t>
            </a:r>
            <a:r>
              <a:rPr lang="en-US" altLang="zh-CN" sz="2400" dirty="0" smtClean="0"/>
              <a:t>8.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3191510"/>
            <a:ext cx="6962140" cy="20313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G5AU3T02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ym typeface="+mn-ea"/>
              </a:rPr>
              <a:t>被除数的整数部分不够除：</a:t>
            </a:r>
            <a:r>
              <a:rPr lang="en-US" altLang="zh-CN" sz="2400" dirty="0" smtClean="0">
                <a:sym typeface="+mn-ea"/>
              </a:rPr>
              <a:t>20.4</a:t>
            </a:r>
            <a:r>
              <a:rPr lang="zh-CN" altLang="en-US" sz="2400" dirty="0" smtClean="0">
                <a:sym typeface="+mn-ea"/>
              </a:rPr>
              <a:t>÷</a:t>
            </a:r>
            <a:r>
              <a:rPr lang="en-US" altLang="zh-CN" sz="2400" dirty="0" smtClean="0">
                <a:sym typeface="+mn-ea"/>
              </a:rPr>
              <a:t>24</a:t>
            </a:r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7" name="图片 6" descr="学习管家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3 G5AU3E03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除数是小数，且被除数的小数位数比除数的小数位数少：</a:t>
            </a:r>
            <a:r>
              <a:rPr lang="en-US" altLang="zh-CN" sz="2400" dirty="0"/>
              <a:t>12.6</a:t>
            </a:r>
            <a:r>
              <a:rPr lang="zh-CN" altLang="en-US" sz="2400" dirty="0"/>
              <a:t>÷</a:t>
            </a:r>
            <a:r>
              <a:rPr lang="en-US" altLang="zh-CN" sz="2400" dirty="0"/>
              <a:t>0.28</a:t>
            </a:r>
            <a:endParaRPr lang="en-US" altLang="zh-CN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2127557"/>
            <a:ext cx="8215370" cy="4523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都转化为整数，把除数</a:t>
            </a:r>
            <a:r>
              <a:rPr lang="en-US" altLang="zh-CN" sz="2400" dirty="0" smtClean="0"/>
              <a:t>0.28</a:t>
            </a:r>
            <a:r>
              <a:rPr lang="zh-CN" altLang="en-US" sz="2400" dirty="0" smtClean="0"/>
              <a:t>扩大到它的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倍，小数点要向右移动两位，而被除数</a:t>
            </a:r>
            <a:r>
              <a:rPr lang="en-US" altLang="zh-CN" sz="2400" dirty="0" smtClean="0"/>
              <a:t>12.6</a:t>
            </a:r>
            <a:r>
              <a:rPr lang="zh-CN" altLang="en-US" sz="2400" dirty="0" smtClean="0"/>
              <a:t>只有一位小数，根据小数的基本性质，要在</a:t>
            </a:r>
            <a:r>
              <a:rPr lang="en-US" altLang="zh-CN" sz="2400" dirty="0" smtClean="0"/>
              <a:t>12.6</a:t>
            </a:r>
            <a:r>
              <a:rPr lang="zh-CN" altLang="en-US" sz="2400" dirty="0" smtClean="0"/>
              <a:t>的末尾用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补足。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3303270"/>
            <a:ext cx="5411470" cy="30041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G5AU3T03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ym typeface="+mn-ea"/>
              </a:rPr>
              <a:t>被除数的小数位数比除数的小数位数少：</a:t>
            </a:r>
            <a:r>
              <a:rPr lang="en-US" altLang="zh-CN" sz="2400" dirty="0">
                <a:sym typeface="+mn-ea"/>
              </a:rPr>
              <a:t>67.8</a:t>
            </a:r>
            <a:r>
              <a:rPr lang="zh-CN" altLang="en-US" sz="2400" dirty="0">
                <a:sym typeface="+mn-ea"/>
              </a:rPr>
              <a:t>÷</a:t>
            </a:r>
            <a:r>
              <a:rPr lang="en-US" altLang="zh-CN" sz="2400" dirty="0">
                <a:sym typeface="+mn-ea"/>
              </a:rPr>
              <a:t>0.25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7" name="图片 6" descr="学习管家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4523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本文档包括学习目标导航、典型例题、巩固练习三部分。</a:t>
            </a:r>
            <a:endParaRPr lang="en-US" altLang="zh-CN" sz="2400" dirty="0" smtClean="0"/>
          </a:p>
          <a:p>
            <a:r>
              <a:rPr lang="zh-CN" altLang="en-US" sz="2400" dirty="0" smtClean="0"/>
              <a:t>题目编号说明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G3AU7T01</a:t>
            </a:r>
            <a:endParaRPr lang="en-US" altLang="zh-CN" sz="2400" dirty="0" smtClean="0"/>
          </a:p>
          <a:p>
            <a:r>
              <a:rPr lang="en-US" altLang="zh-CN" sz="2400" dirty="0" smtClean="0"/>
              <a:t>G5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年级</a:t>
            </a:r>
            <a:r>
              <a:rPr lang="en-US" altLang="zh-CN" sz="2400" dirty="0" smtClean="0"/>
              <a:t> A</a:t>
            </a:r>
            <a:r>
              <a:rPr lang="zh-CN" altLang="en-US" sz="2400" dirty="0" smtClean="0"/>
              <a:t>表示上学期，上册</a:t>
            </a:r>
            <a:endParaRPr lang="en-US" altLang="zh-CN" sz="2400" dirty="0" smtClean="0"/>
          </a:p>
          <a:p>
            <a:r>
              <a:rPr lang="en-US" altLang="zh-CN" sz="2400" dirty="0" smtClean="0"/>
              <a:t>U3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单元</a:t>
            </a:r>
            <a:endParaRPr lang="en-US" altLang="zh-CN" sz="2400" dirty="0" smtClean="0"/>
          </a:p>
          <a:p>
            <a:r>
              <a:rPr lang="en-US" altLang="zh-CN" sz="2400" dirty="0" smtClean="0"/>
              <a:t>E01</a:t>
            </a:r>
            <a:r>
              <a:rPr lang="zh-CN" altLang="en-US" sz="2400" dirty="0" smtClean="0"/>
              <a:t>表示例题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  <a:endParaRPr lang="en-US" altLang="zh-CN" sz="2400" dirty="0" smtClean="0"/>
          </a:p>
          <a:p>
            <a:r>
              <a:rPr lang="en-US" altLang="zh-CN" sz="2400" dirty="0" smtClean="0"/>
              <a:t>T01</a:t>
            </a:r>
            <a:r>
              <a:rPr lang="zh-CN" altLang="en-US" sz="2400" dirty="0" smtClean="0"/>
              <a:t>表示练习题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每一页一道题</a:t>
            </a:r>
            <a:endParaRPr lang="en-US" altLang="zh-CN" sz="2400" dirty="0" smtClean="0"/>
          </a:p>
          <a:p>
            <a:r>
              <a:rPr lang="zh-CN" altLang="en-US" sz="2400" dirty="0" smtClean="0"/>
              <a:t>另存为</a:t>
            </a:r>
            <a:r>
              <a:rPr lang="en-US" altLang="zh-CN" sz="2400" dirty="0" smtClean="0"/>
              <a:t>-》</a:t>
            </a:r>
            <a:r>
              <a:rPr lang="zh-CN" altLang="en-US" sz="2400" dirty="0" smtClean="0"/>
              <a:t>其他格式</a:t>
            </a:r>
            <a:r>
              <a:rPr lang="en-US" altLang="zh-CN" sz="2400" dirty="0" smtClean="0"/>
              <a:t>-》jpg </a:t>
            </a:r>
            <a:r>
              <a:rPr lang="zh-CN" altLang="en-US" sz="2400" dirty="0" smtClean="0"/>
              <a:t>可以将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导出到图片</a:t>
            </a:r>
            <a:endParaRPr lang="en-US" altLang="zh-CN" sz="2400" dirty="0" smtClean="0"/>
          </a:p>
          <a:p>
            <a:r>
              <a:rPr lang="zh-CN" altLang="en-US" sz="2400" dirty="0" smtClean="0"/>
              <a:t>图片直接发到群里 </a:t>
            </a:r>
            <a:endParaRPr lang="en-US" altLang="zh-CN" sz="2400" dirty="0" smtClean="0"/>
          </a:p>
          <a:p>
            <a:r>
              <a:rPr lang="zh-CN" altLang="en-US" sz="2400" dirty="0" smtClean="0"/>
              <a:t>让学生在家学习并讲解给家长听。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QPT Handout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8_QPT Handout Basic A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演示</Application>
  <PresentationFormat>全屏显示(4:3)</PresentationFormat>
  <Paragraphs>132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楷体</vt:lpstr>
      <vt:lpstr>微软雅黑</vt:lpstr>
      <vt:lpstr>Monotype Sorts</vt:lpstr>
      <vt:lpstr>Webdings</vt:lpstr>
      <vt:lpstr>黑体</vt:lpstr>
      <vt:lpstr>Arial Unicode MS</vt:lpstr>
      <vt:lpstr>Wingdings</vt:lpstr>
      <vt:lpstr>8_QPT Handout Basic A4</vt:lpstr>
      <vt:lpstr>PowerPoint 演示文稿</vt:lpstr>
      <vt:lpstr>学习目标导航</vt:lpstr>
      <vt:lpstr>典型例题1 G5AU3E01 </vt:lpstr>
      <vt:lpstr>巩固练习1 G5AU5T01 </vt:lpstr>
      <vt:lpstr>典型例题2 G5AU5E02 </vt:lpstr>
      <vt:lpstr>巩固练习2 G5AU5T02 </vt:lpstr>
      <vt:lpstr>典型例题3 G5AU5E03 </vt:lpstr>
      <vt:lpstr>巩固练习3 G5AU5T03 </vt:lpstr>
      <vt:lpstr>说明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Jianshe</dc:creator>
  <cp:lastModifiedBy>Administrator</cp:lastModifiedBy>
  <cp:revision>4239</cp:revision>
  <dcterms:created xsi:type="dcterms:W3CDTF">2013-08-22T05:17:00Z</dcterms:created>
  <dcterms:modified xsi:type="dcterms:W3CDTF">2017-12-11T07:22:15Z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