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463" r:id="rId3"/>
    <p:sldId id="1783" r:id="rId5"/>
    <p:sldId id="1778" r:id="rId6"/>
    <p:sldId id="1779" r:id="rId7"/>
    <p:sldId id="1780" r:id="rId8"/>
    <p:sldId id="1782" r:id="rId9"/>
    <p:sldId id="1789" r:id="rId10"/>
    <p:sldId id="1790" r:id="rId11"/>
    <p:sldId id="178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70641" autoAdjust="0"/>
  </p:normalViewPr>
  <p:slideViewPr>
    <p:cSldViewPr>
      <p:cViewPr>
        <p:scale>
          <a:sx n="60" d="100"/>
          <a:sy n="60" d="100"/>
        </p:scale>
        <p:origin x="-1848" y="-234"/>
      </p:cViewPr>
      <p:guideLst>
        <p:guide orient="horz" pos="2160"/>
        <p:guide orient="horz" pos="2083"/>
        <p:guide orient="horz" pos="708"/>
        <p:guide orient="horz" pos="618"/>
        <p:guide orient="horz" pos="2614"/>
        <p:guide orient="horz" pos="754"/>
        <p:guide pos="2903"/>
        <p:guide pos="249"/>
        <p:guide pos="5565"/>
        <p:guide pos="1622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C8B9F-6657-487F-8683-95371C42E14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B9E64B-6845-43AC-9CBC-71BC812CEB5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0C6955FD-4490-4F17-AC9E-FD3469BAD424}" type="datetime1">
              <a:rPr lang="en-US"/>
            </a:fld>
            <a:endParaRPr lang="en-US" sz="1200"/>
          </a:p>
        </p:txBody>
      </p:sp>
      <p:sp>
        <p:nvSpPr>
          <p:cNvPr id="26628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Click to edit Master text styles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Second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Third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Fourth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en-US" sz="1200"/>
              <a:t>Fifth level</a:t>
            </a:r>
            <a:endParaRPr lang="en-US" sz="1200"/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>
              <a:defRPr/>
            </a:pPr>
            <a:fld id="{7C0DD3FD-A2FC-433B-898C-DAF12D87502A}" type="slidenum">
              <a:rPr lang="en-US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4223B5F-0A99-4079-93DC-2687EF4D9095}" type="datetime1">
              <a:rPr lang="en-US" altLang="zh-CN" smtClean="0"/>
            </a:fld>
            <a:endParaRPr lang="en-US" altLang="zh-CN" sz="1200" smtClean="0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77ED1-6815-4A34-87FF-3A983822621C}" type="slidenum">
              <a:rPr lang="en-US" altLang="zh-CN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0813" y="230188"/>
            <a:ext cx="2035175" cy="6157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30188"/>
            <a:ext cx="5953125" cy="6157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8163" y="1054100"/>
            <a:ext cx="392271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054100"/>
            <a:ext cx="392271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4062413" y="6535738"/>
            <a:ext cx="1068387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第 </a:t>
            </a:r>
            <a:fld id="{873D5210-AB93-4E17-A686-12442E7B6476}" type="slidenum">
              <a:rPr lang="en-US" altLang="en-US" sz="1200">
                <a:solidFill>
                  <a:srgbClr val="000000"/>
                </a:solidFill>
                <a:sym typeface="Arial" panose="020B0604020202020204" pitchFamily="34" charset="0"/>
              </a:rPr>
            </a:fld>
            <a:r>
              <a:rPr 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页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88938" y="6483350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0" hangingPunct="0">
              <a:tabLst>
                <a:tab pos="1371600" algn="l"/>
              </a:tabLst>
              <a:defRPr/>
            </a:pPr>
            <a:r>
              <a:rPr lang="zh-CN" altLang="en-US" sz="1200" i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您身边的学习管家！</a:t>
            </a:r>
            <a:endParaRPr lang="en-US" sz="1200" i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230188"/>
            <a:ext cx="7264400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054100"/>
            <a:ext cx="7997825" cy="533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text styles</a:t>
            </a:r>
            <a:endParaRPr lang="zh-CN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Second level</a:t>
            </a:r>
            <a:endParaRPr lang="zh-CN" altLang="zh-CN" smtClean="0">
              <a:sym typeface="Arial" panose="020B0604020202020204" pitchFamily="34" charset="0"/>
            </a:endParaRP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Third level</a:t>
            </a:r>
            <a:endParaRPr lang="zh-CN" altLang="zh-CN" smtClean="0">
              <a:sym typeface="Arial" panose="020B0604020202020204" pitchFamily="34" charset="0"/>
            </a:endParaRP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Fourth level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pic>
        <p:nvPicPr>
          <p:cNvPr id="1034" name="图片 10" descr="巨文教育标志 - 副本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286625" y="0"/>
            <a:ext cx="15621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6429388" y="6500834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0" hangingPunct="0">
              <a:tabLst>
                <a:tab pos="1371600" algn="l"/>
              </a:tabLst>
              <a:defRPr/>
            </a:pPr>
            <a:r>
              <a:rPr lang="zh-CN" altLang="en-US" sz="12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咨询电话：</a:t>
            </a:r>
            <a:r>
              <a:rPr lang="en-US" altLang="zh-CN" sz="12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0539-8088365</a:t>
            </a:r>
            <a:endParaRPr lang="en-US" sz="12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q"/>
        <a:defRPr sz="2000" b="1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81050" indent="-32385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&lt;"/>
        <a:defRPr sz="28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362075" indent="-2813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="/>
        <a:defRPr sz="16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710055" indent="-1670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•"/>
        <a:defRPr sz="14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1780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26352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30924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35496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40068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3573463"/>
            <a:ext cx="9144000" cy="1419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0"/>
            <a:ext cx="9144000" cy="3589338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827088" y="3594100"/>
            <a:ext cx="836612" cy="1419225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1663700" y="3594100"/>
            <a:ext cx="825500" cy="1419225"/>
          </a:xfrm>
          <a:prstGeom prst="rect">
            <a:avLst/>
          </a:prstGeom>
          <a:solidFill>
            <a:srgbClr val="2FA583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-12700" y="3594100"/>
            <a:ext cx="839788" cy="1419225"/>
          </a:xfrm>
          <a:prstGeom prst="rect">
            <a:avLst/>
          </a:prstGeom>
          <a:solidFill>
            <a:srgbClr val="A7372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2489200" y="3594100"/>
            <a:ext cx="774700" cy="1419225"/>
          </a:xfrm>
          <a:prstGeom prst="rect">
            <a:avLst/>
          </a:prstGeom>
          <a:solidFill>
            <a:srgbClr val="D9EAF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56" name="图片 16" descr="巨文教育标志 - 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097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316038" y="-387350"/>
            <a:ext cx="7459662" cy="1790700"/>
          </a:xfrm>
        </p:spPr>
        <p:txBody>
          <a:bodyPr/>
          <a:lstStyle/>
          <a:p>
            <a:pPr algn="r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058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3268663" y="3860800"/>
            <a:ext cx="5507037" cy="1160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  <a:t>5</a:t>
            </a:r>
            <a:r>
              <a:rPr lang="zh-CN" altLang="en-US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  <a:t>年级上册典型例题精讲精练</a:t>
            </a:r>
            <a:br>
              <a:rPr lang="zh-CN" altLang="en-US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</a:br>
            <a:endParaRPr lang="zh-CN" altLang="en-US" sz="18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2060"/>
                </a:solidFill>
              </a:rPr>
              <a:t>——5</a:t>
            </a:r>
            <a:r>
              <a:rPr lang="zh-CN" altLang="en-US" dirty="0" smtClean="0">
                <a:solidFill>
                  <a:srgbClr val="002060"/>
                </a:solidFill>
              </a:rPr>
              <a:t>简易方程</a:t>
            </a:r>
            <a:endParaRPr lang="zh-CN" altLang="en-US" dirty="0" smtClean="0">
              <a:solidFill>
                <a:srgbClr val="002060"/>
              </a:solidFill>
            </a:endParaRPr>
          </a:p>
        </p:txBody>
      </p:sp>
      <p:sp>
        <p:nvSpPr>
          <p:cNvPr id="2059" name="TextBox 10"/>
          <p:cNvSpPr txBox="1">
            <a:spLocks noChangeArrowheads="1"/>
          </p:cNvSpPr>
          <p:nvPr/>
        </p:nvSpPr>
        <p:spPr bwMode="auto">
          <a:xfrm>
            <a:off x="7358063" y="5643578"/>
            <a:ext cx="133882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2017.12.07</a:t>
            </a:r>
            <a:endParaRPr lang="en-US" altLang="zh-CN" dirty="0" smtClean="0"/>
          </a:p>
          <a:p>
            <a:r>
              <a:rPr lang="zh-CN" altLang="en-US" dirty="0" smtClean="0"/>
              <a:t>李老师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学习目标导航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397000"/>
          <a:ext cx="8143931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6000792"/>
                <a:gridCol w="642942"/>
                <a:gridCol w="64294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难点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/>
                        <a:t>字母表示数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、用字母表示数量关系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、用字母表示运算定律和计算公式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、会找化简形如</a:t>
                      </a:r>
                      <a:r>
                        <a:rPr lang="en-US" altLang="zh-CN" dirty="0" smtClean="0"/>
                        <a:t>ax</a:t>
                      </a:r>
                      <a:r>
                        <a:rPr lang="zh-CN" altLang="en-US" dirty="0" smtClean="0"/>
                        <a:t>±</a:t>
                      </a:r>
                      <a:r>
                        <a:rPr lang="en-US" altLang="zh-CN" dirty="0" smtClean="0"/>
                        <a:t>bx</a:t>
                      </a:r>
                      <a:r>
                        <a:rPr lang="zh-CN" altLang="en-US" dirty="0" smtClean="0"/>
                        <a:t>的式子的方法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/>
                        <a:t>解简易方程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、方程的意义和等式的性质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、正确解各类型的方程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1 G5AU5E01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明明有</a:t>
            </a:r>
            <a:r>
              <a:rPr lang="en-US" altLang="zh-CN" sz="2400" dirty="0" smtClean="0"/>
              <a:t>45</a:t>
            </a:r>
            <a:r>
              <a:rPr lang="zh-CN" altLang="en-US" sz="2400" dirty="0" smtClean="0"/>
              <a:t>张画片，亮亮有一些画片，明明把自己的画片送给亮亮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张后，两人的同样多。亮亮原来有多少张画片？</a:t>
            </a:r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1928802"/>
            <a:ext cx="8215370" cy="378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r>
              <a:rPr lang="zh-CN" altLang="en-US" sz="2400" dirty="0" smtClean="0"/>
              <a:t>根据题意找出题中的等量关系式：</a:t>
            </a:r>
            <a:endParaRPr lang="en-US" altLang="zh-CN" sz="2400" dirty="0" smtClean="0"/>
          </a:p>
          <a:p>
            <a:r>
              <a:rPr lang="zh-CN" altLang="en-US" sz="2400" dirty="0" smtClean="0"/>
              <a:t>亮亮的画片张数</a:t>
            </a:r>
            <a:r>
              <a:rPr lang="en-US" altLang="zh-CN" sz="2400" dirty="0" smtClean="0"/>
              <a:t>+6=</a:t>
            </a:r>
            <a:r>
              <a:rPr lang="zh-CN" altLang="en-US" sz="2400" dirty="0" smtClean="0"/>
              <a:t>明明的画片张数</a:t>
            </a:r>
            <a:r>
              <a:rPr lang="en-US" altLang="zh-CN" sz="2400" dirty="0" smtClean="0"/>
              <a:t>-6.</a:t>
            </a:r>
            <a:r>
              <a:rPr lang="zh-CN" altLang="en-US" sz="2400" dirty="0" smtClean="0"/>
              <a:t>由于亮亮的画片张数是未知数，可以把它设为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张，即可列出方程。</a:t>
            </a:r>
            <a:endParaRPr lang="en-US" altLang="zh-CN" sz="2400" dirty="0" smtClean="0"/>
          </a:p>
          <a:p>
            <a:r>
              <a:rPr lang="zh-CN" altLang="en-US" sz="2400" dirty="0" smtClean="0"/>
              <a:t>解：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设亮亮原来有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张画片</a:t>
            </a:r>
            <a:endParaRPr lang="zh-CN" altLang="en-US" sz="2400" dirty="0" smtClean="0"/>
          </a:p>
          <a:p>
            <a:r>
              <a:rPr lang="en-US" altLang="zh-CN" sz="2400" dirty="0" smtClean="0"/>
              <a:t>	 </a:t>
            </a:r>
            <a:r>
              <a:rPr lang="en-US" sz="2400" dirty="0" smtClean="0"/>
              <a:t>x+6=45-6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r>
              <a:rPr lang="en-US" sz="2400" dirty="0" smtClean="0">
                <a:sym typeface="+mn-ea"/>
              </a:rPr>
              <a:t>        x+6-6=45-6-6</a:t>
            </a:r>
            <a:r>
              <a:rPr lang="en-US" altLang="zh-CN" sz="2400" dirty="0" smtClean="0">
                <a:sym typeface="+mn-ea"/>
              </a:rPr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x=33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答：</a:t>
            </a:r>
            <a:r>
              <a:rPr lang="zh-CN" altLang="en-US" sz="2400" dirty="0" smtClean="0">
                <a:sym typeface="+mn-ea"/>
              </a:rPr>
              <a:t>亮亮原来有</a:t>
            </a:r>
            <a:r>
              <a:rPr lang="en-US" altLang="zh-CN" sz="2400" dirty="0" smtClean="0">
                <a:sym typeface="+mn-ea"/>
              </a:rPr>
              <a:t>33</a:t>
            </a:r>
            <a:r>
              <a:rPr lang="zh-CN" altLang="en-US" sz="2400" dirty="0" smtClean="0">
                <a:sym typeface="+mn-ea"/>
              </a:rPr>
              <a:t>张画片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G5AU5T01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校园里有</a:t>
            </a:r>
            <a:r>
              <a:rPr lang="en-US" altLang="zh-CN" sz="2400" dirty="0" smtClean="0"/>
              <a:t>48</a:t>
            </a:r>
            <a:r>
              <a:rPr lang="zh-CN" altLang="en-US" sz="2400" dirty="0" smtClean="0"/>
              <a:t>棵松树，比杨树多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棵。校园里有杨树多少棵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8" name="图片 7" descr="学习管家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2 G5AU5E02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足球上白色皮共有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块，比黑色皮的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倍少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块。共有多少块黑色皮？</a:t>
            </a:r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2000240"/>
            <a:ext cx="8215370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r>
              <a:rPr lang="zh-CN" altLang="en-US" sz="2400" dirty="0" smtClean="0"/>
              <a:t>由于黑色皮的块数是未知数，可以把它设为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块。根据等量关系式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黑色皮的块数×</a:t>
            </a:r>
            <a:r>
              <a:rPr lang="en-US" altLang="zh-CN" sz="2400" dirty="0" smtClean="0"/>
              <a:t>2-4=</a:t>
            </a:r>
            <a:r>
              <a:rPr lang="zh-CN" altLang="en-US" sz="2400" dirty="0" smtClean="0"/>
              <a:t>白色皮的块数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，把黑色皮的块数换成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，代入数，即可列方程。</a:t>
            </a:r>
            <a:endParaRPr lang="zh-CN" altLang="en-US" sz="2400" dirty="0" smtClean="0"/>
          </a:p>
          <a:p>
            <a:r>
              <a:rPr lang="zh-CN" altLang="en-US" sz="2400" dirty="0" smtClean="0"/>
              <a:t>解：设共有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块黑色皮</a:t>
            </a:r>
            <a:endParaRPr lang="zh-CN" altLang="en-US" sz="2400" dirty="0" smtClean="0"/>
          </a:p>
          <a:p>
            <a:r>
              <a:rPr lang="zh-CN" altLang="en-US" sz="2400" dirty="0" smtClean="0"/>
              <a:t>       </a:t>
            </a:r>
            <a:r>
              <a:rPr lang="en-US" sz="2400" dirty="0" smtClean="0"/>
              <a:t>2x-4=20</a:t>
            </a:r>
            <a:endParaRPr lang="en-US" sz="2400" dirty="0" smtClean="0"/>
          </a:p>
          <a:p>
            <a:r>
              <a:rPr lang="zh-CN" altLang="en-US" sz="2400" dirty="0" smtClean="0"/>
              <a:t> </a:t>
            </a:r>
            <a:r>
              <a:rPr lang="en-US" sz="2400" dirty="0" smtClean="0">
                <a:sym typeface="+mn-ea"/>
              </a:rPr>
              <a:t>2x-4+4=20+4</a:t>
            </a:r>
            <a:endParaRPr lang="en-US" sz="2400" dirty="0" smtClean="0"/>
          </a:p>
          <a:p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</a:t>
            </a:r>
            <a:endParaRPr lang="zh-CN" altLang="en-US" sz="2400" dirty="0"/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-310553" y="4595503"/>
            <a:ext cx="7786742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        2x=</a:t>
            </a:r>
            <a:r>
              <a:rPr lang="en-US" sz="2400" dirty="0" smtClean="0"/>
              <a:t>24</a:t>
            </a:r>
            <a:r>
              <a:rPr lang="en-US" altLang="zh-CN" sz="2400" dirty="0" smtClean="0"/>
              <a:t>	         </a:t>
            </a:r>
            <a:endParaRPr lang="en-US" altLang="zh-CN" sz="2400" dirty="0" smtClean="0"/>
          </a:p>
          <a:p>
            <a:r>
              <a:rPr lang="en-US" altLang="zh-CN" sz="2400" dirty="0" smtClean="0">
                <a:sym typeface="+mn-ea"/>
              </a:rPr>
              <a:t>              2x</a:t>
            </a:r>
            <a:r>
              <a:rPr lang="zh-CN" altLang="en-US" sz="2400" dirty="0" smtClean="0">
                <a:sym typeface="+mn-ea"/>
              </a:rPr>
              <a:t>÷</a:t>
            </a:r>
            <a:r>
              <a:rPr lang="en-US" altLang="zh-CN" sz="2400" dirty="0" smtClean="0">
                <a:sym typeface="+mn-ea"/>
              </a:rPr>
              <a:t>2=</a:t>
            </a:r>
            <a:r>
              <a:rPr lang="en-US" sz="2400" dirty="0" smtClean="0">
                <a:sym typeface="+mn-ea"/>
              </a:rPr>
              <a:t>24</a:t>
            </a:r>
            <a:r>
              <a:rPr lang="zh-CN" altLang="en-US" sz="2400" dirty="0" smtClean="0">
                <a:sym typeface="+mn-ea"/>
              </a:rPr>
              <a:t>÷</a:t>
            </a:r>
            <a:r>
              <a:rPr lang="en-US" altLang="zh-CN" sz="2400" dirty="0" smtClean="0">
                <a:sym typeface="+mn-ea"/>
              </a:rPr>
              <a:t>2</a:t>
            </a:r>
            <a:endParaRPr lang="en-US" altLang="zh-CN" sz="2400" dirty="0" smtClean="0">
              <a:sym typeface="+mn-ea"/>
            </a:endParaRPr>
          </a:p>
          <a:p>
            <a:r>
              <a:rPr lang="en-US" altLang="zh-CN" sz="2400" dirty="0" smtClean="0"/>
              <a:t>                    x =12                          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答：共有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块黑色皮。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G5AU5T02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>
                <a:sym typeface="+mn-ea"/>
              </a:rPr>
              <a:t>同学们做花布置教室，共做了</a:t>
            </a:r>
            <a:r>
              <a:rPr lang="en-US" altLang="zh-CN" sz="2400" dirty="0" smtClean="0">
                <a:sym typeface="+mn-ea"/>
              </a:rPr>
              <a:t>80</a:t>
            </a:r>
            <a:r>
              <a:rPr lang="zh-CN" altLang="en-US" sz="2400" dirty="0" smtClean="0">
                <a:sym typeface="+mn-ea"/>
              </a:rPr>
              <a:t>朵红花，比黄花的</a:t>
            </a: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倍还多</a:t>
            </a:r>
            <a:r>
              <a:rPr lang="en-US" altLang="zh-CN" sz="2400" dirty="0" smtClean="0">
                <a:sym typeface="+mn-ea"/>
              </a:rPr>
              <a:t>16</a:t>
            </a:r>
            <a:r>
              <a:rPr lang="zh-CN" altLang="en-US" sz="2400" dirty="0" smtClean="0">
                <a:sym typeface="+mn-ea"/>
              </a:rPr>
              <a:t>朵。同学们共做了多少朵黄花？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7" name="图片 6" descr="学习管家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3</a:t>
            </a:r>
            <a:r>
              <a:rPr lang="en-US" altLang="zh-CN" dirty="0" smtClean="0"/>
              <a:t> G5AU5E03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张师傅将一根铁丝截成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段，其中一部分每段长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米，其余部分每段长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米。长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米的铁丝总长度比长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米的总长度多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米，这根铁丝的全长是多少米？</a:t>
            </a:r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2127557"/>
            <a:ext cx="8215370" cy="4523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r>
              <a:rPr lang="zh-CN" altLang="en-US" sz="2400" dirty="0" smtClean="0"/>
              <a:t>找出数量关系：每段长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米的铁丝总和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每段长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米的铁丝总和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这根铁丝的总长。但等式中的数量都是未知数，所以较困难。根据题中已知条件可先求出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米长和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米长铁丝各多少段，然后再求出铁丝全长。</a:t>
            </a:r>
            <a:endParaRPr lang="en-US" altLang="zh-CN" sz="2400" dirty="0" smtClean="0"/>
          </a:p>
          <a:p>
            <a:r>
              <a:rPr lang="zh-CN" altLang="en-US" sz="2400" dirty="0" smtClean="0"/>
              <a:t>解：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米长的铁丝有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段，则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米长的铁丝有（</a:t>
            </a:r>
            <a:r>
              <a:rPr lang="en-US" altLang="zh-CN" sz="2400" dirty="0" smtClean="0"/>
              <a:t>15-x</a:t>
            </a:r>
            <a:r>
              <a:rPr lang="zh-CN" altLang="en-US" sz="2400" dirty="0" smtClean="0"/>
              <a:t>）段。</a:t>
            </a:r>
            <a:endParaRPr lang="zh-CN" altLang="en-US" sz="2400" dirty="0" smtClean="0"/>
          </a:p>
          <a:p>
            <a:r>
              <a:rPr lang="en-US" altLang="zh-CN" sz="2400" dirty="0" smtClean="0"/>
              <a:t>	 8</a:t>
            </a:r>
            <a:r>
              <a:rPr lang="en-US" sz="2400" dirty="0" smtClean="0"/>
              <a:t>x-5</a:t>
            </a:r>
            <a:r>
              <a:rPr lang="zh-CN" altLang="en-US" sz="2400" dirty="0" smtClean="0"/>
              <a:t>×（</a:t>
            </a:r>
            <a:r>
              <a:rPr lang="en-US" altLang="zh-CN" sz="2400" dirty="0" smtClean="0"/>
              <a:t>15-x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=16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+mn-ea"/>
              </a:rPr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                 x=7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米长的铁丝有</a:t>
            </a:r>
            <a:r>
              <a:rPr lang="en-US" altLang="zh-CN" sz="2400" dirty="0" smtClean="0"/>
              <a:t>15-7=8</a:t>
            </a:r>
            <a:r>
              <a:rPr lang="zh-CN" altLang="en-US" sz="2400" dirty="0" smtClean="0"/>
              <a:t>段。</a:t>
            </a:r>
            <a:endParaRPr lang="zh-CN" altLang="en-US" sz="2400" dirty="0" smtClean="0"/>
          </a:p>
          <a:p>
            <a:r>
              <a:rPr lang="zh-CN" altLang="en-US" sz="2400" dirty="0" smtClean="0"/>
              <a:t>铁丝的总长：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×</a:t>
            </a:r>
            <a:r>
              <a:rPr lang="en-US" altLang="zh-CN" sz="2400" dirty="0" smtClean="0"/>
              <a:t>7+5</a:t>
            </a:r>
            <a:r>
              <a:rPr lang="zh-CN" altLang="en-US" sz="2400" dirty="0" smtClean="0"/>
              <a:t>×</a:t>
            </a:r>
            <a:r>
              <a:rPr lang="en-US" altLang="zh-CN" sz="2400" dirty="0" smtClean="0"/>
              <a:t>8=96</a:t>
            </a:r>
            <a:r>
              <a:rPr lang="zh-CN" altLang="en-US" sz="2400" dirty="0" smtClean="0"/>
              <a:t>米</a:t>
            </a:r>
            <a:endParaRPr lang="zh-CN" altLang="en-US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答：这根铁丝的全长有</a:t>
            </a:r>
            <a:r>
              <a:rPr lang="en-US" altLang="zh-CN" sz="2400" dirty="0" smtClean="0"/>
              <a:t>96</a:t>
            </a:r>
            <a:r>
              <a:rPr lang="zh-CN" altLang="en-US" sz="2400" dirty="0" smtClean="0"/>
              <a:t>米。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G5AU5T03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同学们去春游，已知戴黄帽的比戴红帽的多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人，戴黄帽的是戴红帽的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倍。戴黄帽的和戴红帽的各有多少人</a:t>
            </a:r>
            <a:r>
              <a:rPr lang="zh-CN" altLang="en-US" sz="2400" dirty="0" smtClean="0">
                <a:sym typeface="+mn-ea"/>
              </a:rPr>
              <a:t>？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7" name="图片 6" descr="学习管家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4523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本文档包括学习目标导航、典型例题、巩固练习三部分。</a:t>
            </a:r>
            <a:endParaRPr lang="en-US" altLang="zh-CN" sz="2400" dirty="0" smtClean="0"/>
          </a:p>
          <a:p>
            <a:r>
              <a:rPr lang="zh-CN" altLang="en-US" sz="2400" dirty="0" smtClean="0"/>
              <a:t>题目编号说明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G3AU7T01</a:t>
            </a:r>
            <a:endParaRPr lang="en-US" altLang="zh-CN" sz="2400" dirty="0" smtClean="0"/>
          </a:p>
          <a:p>
            <a:r>
              <a:rPr lang="en-US" altLang="zh-CN" sz="2400" dirty="0" smtClean="0"/>
              <a:t>G5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年级</a:t>
            </a:r>
            <a:r>
              <a:rPr lang="en-US" altLang="zh-CN" sz="2400" dirty="0" smtClean="0"/>
              <a:t> A</a:t>
            </a:r>
            <a:r>
              <a:rPr lang="zh-CN" altLang="en-US" sz="2400" dirty="0" smtClean="0"/>
              <a:t>表示上学期，上册</a:t>
            </a:r>
            <a:endParaRPr lang="en-US" altLang="zh-CN" sz="2400" dirty="0" smtClean="0"/>
          </a:p>
          <a:p>
            <a:r>
              <a:rPr lang="en-US" altLang="zh-CN" sz="2400" dirty="0" smtClean="0"/>
              <a:t>U5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单元</a:t>
            </a:r>
            <a:endParaRPr lang="en-US" altLang="zh-CN" sz="2400" dirty="0" smtClean="0"/>
          </a:p>
          <a:p>
            <a:r>
              <a:rPr lang="en-US" altLang="zh-CN" sz="2400" dirty="0" smtClean="0"/>
              <a:t>E01</a:t>
            </a:r>
            <a:r>
              <a:rPr lang="zh-CN" altLang="en-US" sz="2400" dirty="0" smtClean="0"/>
              <a:t>表示例题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  <a:endParaRPr lang="en-US" altLang="zh-CN" sz="2400" dirty="0" smtClean="0"/>
          </a:p>
          <a:p>
            <a:r>
              <a:rPr lang="en-US" altLang="zh-CN" sz="2400" dirty="0" smtClean="0"/>
              <a:t>T01</a:t>
            </a:r>
            <a:r>
              <a:rPr lang="zh-CN" altLang="en-US" sz="2400" dirty="0" smtClean="0"/>
              <a:t>表示练习题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每一页一道题</a:t>
            </a:r>
            <a:endParaRPr lang="en-US" altLang="zh-CN" sz="2400" dirty="0" smtClean="0"/>
          </a:p>
          <a:p>
            <a:r>
              <a:rPr lang="zh-CN" altLang="en-US" sz="2400" dirty="0" smtClean="0"/>
              <a:t>另存为</a:t>
            </a:r>
            <a:r>
              <a:rPr lang="en-US" altLang="zh-CN" sz="2400" dirty="0" smtClean="0"/>
              <a:t>-》</a:t>
            </a:r>
            <a:r>
              <a:rPr lang="zh-CN" altLang="en-US" sz="2400" dirty="0" smtClean="0"/>
              <a:t>其他格式</a:t>
            </a:r>
            <a:r>
              <a:rPr lang="en-US" altLang="zh-CN" sz="2400" dirty="0" smtClean="0"/>
              <a:t>-》jpg </a:t>
            </a:r>
            <a:r>
              <a:rPr lang="zh-CN" altLang="en-US" sz="2400" dirty="0" smtClean="0"/>
              <a:t>可以将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导出到图片</a:t>
            </a:r>
            <a:endParaRPr lang="en-US" altLang="zh-CN" sz="2400" dirty="0" smtClean="0"/>
          </a:p>
          <a:p>
            <a:r>
              <a:rPr lang="zh-CN" altLang="en-US" sz="2400" dirty="0" smtClean="0"/>
              <a:t>图片直接发到群里 </a:t>
            </a:r>
            <a:endParaRPr lang="en-US" altLang="zh-CN" sz="2400" dirty="0" smtClean="0"/>
          </a:p>
          <a:p>
            <a:r>
              <a:rPr lang="zh-CN" altLang="en-US" sz="2400" dirty="0" smtClean="0"/>
              <a:t>让学生在家学习并讲解给家长听。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QPT Handout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8_QPT Handout Basic A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WPS 演示</Application>
  <PresentationFormat>全屏显示(4:3)</PresentationFormat>
  <Paragraphs>132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楷体</vt:lpstr>
      <vt:lpstr>微软雅黑</vt:lpstr>
      <vt:lpstr>Monotype Sorts</vt:lpstr>
      <vt:lpstr>Webdings</vt:lpstr>
      <vt:lpstr>黑体</vt:lpstr>
      <vt:lpstr>Arial Unicode MS</vt:lpstr>
      <vt:lpstr>Wingdings</vt:lpstr>
      <vt:lpstr>8_QPT Handout Basic A4</vt:lpstr>
      <vt:lpstr>PowerPoint 演示文稿</vt:lpstr>
      <vt:lpstr>学习目标导航</vt:lpstr>
      <vt:lpstr>典型例题1 G5AU5E01 </vt:lpstr>
      <vt:lpstr>巩固练习1 G5AU5T01 </vt:lpstr>
      <vt:lpstr>典型例题2 G5AU5E02 </vt:lpstr>
      <vt:lpstr>巩固练习2 G5AU5T02 </vt:lpstr>
      <vt:lpstr>典型例题1 G5AU5E03 </vt:lpstr>
      <vt:lpstr>巩固练习2 G5AU5T03 </vt:lpstr>
      <vt:lpstr>说明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Jianshe</dc:creator>
  <cp:lastModifiedBy>Administrator</cp:lastModifiedBy>
  <cp:revision>4237</cp:revision>
  <dcterms:created xsi:type="dcterms:W3CDTF">2013-08-22T05:17:00Z</dcterms:created>
  <dcterms:modified xsi:type="dcterms:W3CDTF">2017-12-08T07:36:00Z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