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1463" r:id="rId3"/>
    <p:sldId id="1783" r:id="rId5"/>
    <p:sldId id="1778" r:id="rId6"/>
    <p:sldId id="1779" r:id="rId7"/>
    <p:sldId id="1780" r:id="rId8"/>
    <p:sldId id="1782" r:id="rId9"/>
    <p:sldId id="1781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63" autoAdjust="0"/>
    <p:restoredTop sz="70641" autoAdjust="0"/>
  </p:normalViewPr>
  <p:slideViewPr>
    <p:cSldViewPr>
      <p:cViewPr>
        <p:scale>
          <a:sx n="60" d="100"/>
          <a:sy n="60" d="100"/>
        </p:scale>
        <p:origin x="-1848" y="-234"/>
      </p:cViewPr>
      <p:guideLst>
        <p:guide orient="horz" pos="2198"/>
        <p:guide orient="horz" pos="2083"/>
        <p:guide orient="horz" pos="708"/>
        <p:guide orient="horz" pos="585"/>
        <p:guide orient="horz" pos="2614"/>
        <p:guide orient="horz" pos="754"/>
        <p:guide pos="2913"/>
        <p:guide pos="249"/>
        <p:guide pos="5535"/>
        <p:guide pos="1622"/>
        <p:guide pos="5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880" y="-108"/>
      </p:cViewPr>
      <p:guideLst>
        <p:guide orient="horz" pos="2932"/>
        <p:guide pos="218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1DC8B9F-6657-487F-8683-95371C42E14A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CB9E64B-6845-43AC-9CBC-71BC812CEB5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/>
            </a:lvl1pPr>
          </a:lstStyle>
          <a:p>
            <a:pPr>
              <a:defRPr/>
            </a:pPr>
            <a:fld id="{0C6955FD-4490-4F17-AC9E-FD3469BAD424}" type="datetime1">
              <a:rPr lang="en-US"/>
            </a:fld>
            <a:endParaRPr lang="en-US" sz="1200"/>
          </a:p>
        </p:txBody>
      </p:sp>
      <p:sp>
        <p:nvSpPr>
          <p:cNvPr id="26628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2053" name="Notes Placeholder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defTabSz="0" eaLnBrk="0" hangingPunct="0">
              <a:spcBef>
                <a:spcPct val="30000"/>
              </a:spcBef>
              <a:buFontTx/>
              <a:buNone/>
              <a:defRPr/>
            </a:pPr>
            <a:r>
              <a:rPr lang="zh-CN" altLang="en-US" sz="1200"/>
              <a:t>Click to edit Master text styles</a:t>
            </a:r>
            <a:endParaRPr lang="zh-CN" altLang="en-US" sz="1200"/>
          </a:p>
          <a:p>
            <a:pPr defTabSz="0" eaLnBrk="0" hangingPunct="0">
              <a:spcBef>
                <a:spcPct val="30000"/>
              </a:spcBef>
              <a:buFontTx/>
              <a:buNone/>
              <a:defRPr/>
            </a:pPr>
            <a:r>
              <a:rPr lang="zh-CN" altLang="en-US" sz="1200"/>
              <a:t>Second level</a:t>
            </a:r>
            <a:endParaRPr lang="zh-CN" altLang="en-US" sz="1200"/>
          </a:p>
          <a:p>
            <a:pPr defTabSz="0" eaLnBrk="0" hangingPunct="0">
              <a:spcBef>
                <a:spcPct val="30000"/>
              </a:spcBef>
              <a:buFontTx/>
              <a:buNone/>
              <a:defRPr/>
            </a:pPr>
            <a:r>
              <a:rPr lang="zh-CN" altLang="en-US" sz="1200"/>
              <a:t>Third level</a:t>
            </a:r>
            <a:endParaRPr lang="zh-CN" altLang="en-US" sz="1200"/>
          </a:p>
          <a:p>
            <a:pPr defTabSz="0" eaLnBrk="0" hangingPunct="0">
              <a:spcBef>
                <a:spcPct val="30000"/>
              </a:spcBef>
              <a:buFontTx/>
              <a:buNone/>
              <a:defRPr/>
            </a:pPr>
            <a:r>
              <a:rPr lang="zh-CN" altLang="en-US" sz="1200"/>
              <a:t>Fourth level</a:t>
            </a:r>
            <a:endParaRPr lang="zh-CN" altLang="en-US" sz="1200"/>
          </a:p>
          <a:p>
            <a:pPr defTabSz="0" eaLnBrk="0" hangingPunct="0">
              <a:spcBef>
                <a:spcPct val="30000"/>
              </a:spcBef>
              <a:buFontTx/>
              <a:buNone/>
              <a:defRPr/>
            </a:pPr>
            <a:r>
              <a:rPr lang="en-US" sz="1200"/>
              <a:t>Fifth level</a:t>
            </a:r>
            <a:endParaRPr lang="en-US" sz="1200"/>
          </a:p>
        </p:txBody>
      </p:sp>
      <p:sp>
        <p:nvSpPr>
          <p:cNvPr id="2054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/>
            </a:lvl1pPr>
          </a:lstStyle>
          <a:p>
            <a:pPr>
              <a:defRPr/>
            </a:pPr>
            <a:fld id="{7C0DD3FD-A2FC-433B-898C-DAF12D87502A}" type="slidenum">
              <a:rPr lang="en-US"/>
            </a:fld>
            <a:endParaRPr 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7652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34223B5F-0A99-4079-93DC-2687EF4D9095}" type="datetime1">
              <a:rPr lang="en-US" altLang="zh-CN" smtClean="0"/>
            </a:fld>
            <a:endParaRPr lang="en-US" altLang="zh-CN" sz="1200" smtClean="0"/>
          </a:p>
        </p:txBody>
      </p:sp>
      <p:sp>
        <p:nvSpPr>
          <p:cNvPr id="27653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A77ED1-6815-4A34-87FF-3A983822621C}" type="slidenum">
              <a:rPr lang="en-US" altLang="zh-CN" smtClean="0"/>
            </a:fld>
            <a:endParaRPr lang="en-US" altLang="zh-CN" sz="12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C6955FD-4490-4F17-AC9E-FD3469BAD424}" type="datetime1">
              <a:rPr lang="en-US" smtClean="0"/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0DD3FD-A2FC-433B-898C-DAF12D87502A}" type="slidenum">
              <a:rPr lang="en-US" smtClean="0"/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C6955FD-4490-4F17-AC9E-FD3469BAD424}" type="datetime1">
              <a:rPr lang="en-US" smtClean="0"/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0DD3FD-A2FC-433B-898C-DAF12D87502A}" type="slidenum">
              <a:rPr lang="en-US" smtClean="0"/>
            </a:fld>
            <a:endParaRPr 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C6955FD-4490-4F17-AC9E-FD3469BAD424}" type="datetime1">
              <a:rPr lang="en-US" smtClean="0"/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0DD3FD-A2FC-433B-898C-DAF12D87502A}" type="slidenum">
              <a:rPr lang="en-US" smtClean="0"/>
            </a:fld>
            <a:endParaRPr 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C6955FD-4490-4F17-AC9E-FD3469BAD424}" type="datetime1">
              <a:rPr lang="en-US" smtClean="0"/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0DD3FD-A2FC-433B-898C-DAF12D87502A}" type="slidenum">
              <a:rPr lang="en-US" smtClean="0"/>
            </a:fld>
            <a:endParaRPr 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C6955FD-4490-4F17-AC9E-FD3469BAD424}" type="datetime1">
              <a:rPr lang="en-US" smtClean="0"/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0DD3FD-A2FC-433B-898C-DAF12D87502A}" type="slidenum">
              <a:rPr lang="en-US" smtClean="0"/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0813" y="230188"/>
            <a:ext cx="2035175" cy="61579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230188"/>
            <a:ext cx="5953125" cy="61579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8163" y="1054100"/>
            <a:ext cx="3922712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3275" y="1054100"/>
            <a:ext cx="3922713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4"/>
          <p:cNvSpPr>
            <a:spLocks noChangeShapeType="1"/>
          </p:cNvSpPr>
          <p:nvPr/>
        </p:nvSpPr>
        <p:spPr bwMode="auto">
          <a:xfrm>
            <a:off x="422275" y="844550"/>
            <a:ext cx="8286750" cy="0"/>
          </a:xfrm>
          <a:prstGeom prst="line">
            <a:avLst/>
          </a:prstGeom>
          <a:noFill/>
          <a:ln w="38100" cmpd="sng">
            <a:solidFill>
              <a:srgbClr val="006699"/>
            </a:solidFill>
            <a:round/>
          </a:ln>
        </p:spPr>
        <p:txBody>
          <a:bodyPr lIns="71438" tIns="36512" rIns="71438" bIns="36512"/>
          <a:lstStyle/>
          <a:p>
            <a:pPr eaLnBrk="0" hangingPunct="0">
              <a:defRPr/>
            </a:pPr>
            <a:endParaRPr lang="zh-CN" altLang="zh-CN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27" name="Line 5"/>
          <p:cNvSpPr>
            <a:spLocks noChangeShapeType="1"/>
          </p:cNvSpPr>
          <p:nvPr/>
        </p:nvSpPr>
        <p:spPr bwMode="auto">
          <a:xfrm flipV="1">
            <a:off x="425450" y="6488113"/>
            <a:ext cx="8283575" cy="1587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</a:ln>
        </p:spPr>
        <p:txBody>
          <a:bodyPr lIns="71438" tIns="36512" rIns="71438" bIns="36512"/>
          <a:lstStyle/>
          <a:p>
            <a:pPr eaLnBrk="0" hangingPunct="0">
              <a:defRPr/>
            </a:pPr>
            <a:endParaRPr lang="zh-CN" altLang="zh-CN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28" name="Rectangle 7"/>
          <p:cNvSpPr>
            <a:spLocks noChangeArrowheads="1"/>
          </p:cNvSpPr>
          <p:nvPr/>
        </p:nvSpPr>
        <p:spPr bwMode="auto">
          <a:xfrm>
            <a:off x="4062413" y="6535738"/>
            <a:ext cx="1068387" cy="274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defRPr/>
            </a:pPr>
            <a:r>
              <a:rPr lang="zh-CN" altLang="en-US" sz="1200">
                <a:solidFill>
                  <a:srgbClr val="000000"/>
                </a:solidFill>
                <a:sym typeface="Arial" panose="020B0604020202020204" pitchFamily="34" charset="0"/>
              </a:rPr>
              <a:t>第 </a:t>
            </a:r>
            <a:fld id="{873D5210-AB93-4E17-A686-12442E7B6476}" type="slidenum">
              <a:rPr lang="en-US" altLang="en-US" sz="1200">
                <a:solidFill>
                  <a:srgbClr val="000000"/>
                </a:solidFill>
                <a:sym typeface="Arial" panose="020B0604020202020204" pitchFamily="34" charset="0"/>
              </a:rPr>
            </a:fld>
            <a:r>
              <a:rPr lang="en-US" sz="120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zh-CN" altLang="en-US" sz="1200">
                <a:solidFill>
                  <a:srgbClr val="000000"/>
                </a:solidFill>
                <a:sym typeface="Arial" panose="020B0604020202020204" pitchFamily="34" charset="0"/>
              </a:rPr>
              <a:t>页</a:t>
            </a:r>
            <a:endParaRPr lang="zh-CN" altLang="en-US" sz="120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29" name="Rectangle 8"/>
          <p:cNvSpPr>
            <a:spLocks noChangeArrowheads="1"/>
          </p:cNvSpPr>
          <p:nvPr/>
        </p:nvSpPr>
        <p:spPr bwMode="auto">
          <a:xfrm>
            <a:off x="388938" y="6483350"/>
            <a:ext cx="2192337" cy="3238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eaLnBrk="0" hangingPunct="0">
              <a:tabLst>
                <a:tab pos="1371600" algn="l"/>
              </a:tabLst>
              <a:defRPr/>
            </a:pPr>
            <a:r>
              <a:rPr lang="zh-CN" altLang="en-US" sz="1200" i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您身边的学习管家！</a:t>
            </a:r>
            <a:endParaRPr lang="en-US" sz="1200" i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030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95288" y="230188"/>
            <a:ext cx="7264400" cy="585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075" tIns="46038" rIns="92075" bIns="46038" numCol="1" anchor="b" anchorCtr="0" compatLnSpc="1"/>
          <a:lstStyle/>
          <a:p>
            <a:pPr lvl="0"/>
            <a:r>
              <a:rPr lang="zh-CN" altLang="zh-CN" smtClean="0">
                <a:sym typeface="Arial" panose="020B0604020202020204" pitchFamily="34" charset="0"/>
              </a:rPr>
              <a:t>Click to edit Master title style</a:t>
            </a:r>
            <a:endParaRPr lang="zh-CN" altLang="zh-CN" smtClean="0">
              <a:sym typeface="Arial" panose="020B0604020202020204" pitchFamily="34" charset="0"/>
            </a:endParaRPr>
          </a:p>
        </p:txBody>
      </p:sp>
      <p:sp>
        <p:nvSpPr>
          <p:cNvPr id="1031" name="Line 14"/>
          <p:cNvSpPr>
            <a:spLocks noChangeShapeType="1"/>
          </p:cNvSpPr>
          <p:nvPr/>
        </p:nvSpPr>
        <p:spPr bwMode="auto">
          <a:xfrm>
            <a:off x="422275" y="844550"/>
            <a:ext cx="8286750" cy="0"/>
          </a:xfrm>
          <a:prstGeom prst="line">
            <a:avLst/>
          </a:prstGeom>
          <a:noFill/>
          <a:ln w="38100" cmpd="sng">
            <a:solidFill>
              <a:srgbClr val="006699"/>
            </a:solidFill>
            <a:round/>
          </a:ln>
        </p:spPr>
        <p:txBody>
          <a:bodyPr lIns="71438" tIns="36512" rIns="71438" bIns="36512"/>
          <a:lstStyle/>
          <a:p>
            <a:pPr eaLnBrk="0" hangingPunct="0">
              <a:defRPr/>
            </a:pPr>
            <a:endParaRPr lang="zh-CN" altLang="zh-CN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2" name="Line 15"/>
          <p:cNvSpPr>
            <a:spLocks noChangeShapeType="1"/>
          </p:cNvSpPr>
          <p:nvPr/>
        </p:nvSpPr>
        <p:spPr bwMode="auto">
          <a:xfrm flipV="1">
            <a:off x="425450" y="6488113"/>
            <a:ext cx="8283575" cy="1587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</a:ln>
        </p:spPr>
        <p:txBody>
          <a:bodyPr lIns="71438" tIns="36512" rIns="71438" bIns="36512"/>
          <a:lstStyle/>
          <a:p>
            <a:pPr eaLnBrk="0" hangingPunct="0">
              <a:defRPr/>
            </a:pPr>
            <a:endParaRPr lang="zh-CN" altLang="zh-CN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3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8163" y="1054100"/>
            <a:ext cx="7997825" cy="5334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075" tIns="46038" rIns="92075" bIns="46038" numCol="1" anchor="t" anchorCtr="0" compatLnSpc="1"/>
          <a:lstStyle/>
          <a:p>
            <a:pPr lvl="0"/>
            <a:r>
              <a:rPr lang="zh-CN" altLang="zh-CN" smtClean="0">
                <a:sym typeface="Arial" panose="020B0604020202020204" pitchFamily="34" charset="0"/>
              </a:rPr>
              <a:t>Click to edit Master text styles</a:t>
            </a:r>
            <a:endParaRPr lang="zh-CN" altLang="zh-CN" smtClean="0">
              <a:sym typeface="Arial" panose="020B0604020202020204" pitchFamily="34" charset="0"/>
            </a:endParaRPr>
          </a:p>
          <a:p>
            <a:pPr lvl="1"/>
            <a:r>
              <a:rPr lang="zh-CN" altLang="zh-CN" smtClean="0">
                <a:sym typeface="Arial" panose="020B0604020202020204" pitchFamily="34" charset="0"/>
              </a:rPr>
              <a:t>Second level</a:t>
            </a:r>
            <a:endParaRPr lang="zh-CN" altLang="zh-CN" smtClean="0">
              <a:sym typeface="Arial" panose="020B0604020202020204" pitchFamily="34" charset="0"/>
            </a:endParaRPr>
          </a:p>
          <a:p>
            <a:pPr lvl="2"/>
            <a:r>
              <a:rPr lang="zh-CN" altLang="zh-CN" smtClean="0">
                <a:sym typeface="Arial" panose="020B0604020202020204" pitchFamily="34" charset="0"/>
              </a:rPr>
              <a:t>Third level</a:t>
            </a:r>
            <a:endParaRPr lang="zh-CN" altLang="zh-CN" smtClean="0">
              <a:sym typeface="Arial" panose="020B0604020202020204" pitchFamily="34" charset="0"/>
            </a:endParaRPr>
          </a:p>
          <a:p>
            <a:pPr lvl="3"/>
            <a:r>
              <a:rPr lang="zh-CN" altLang="zh-CN" smtClean="0">
                <a:sym typeface="Arial" panose="020B0604020202020204" pitchFamily="34" charset="0"/>
              </a:rPr>
              <a:t>Fourth level</a:t>
            </a:r>
            <a:endParaRPr lang="zh-CN" altLang="zh-CN" smtClean="0">
              <a:sym typeface="Arial" panose="020B0604020202020204" pitchFamily="34" charset="0"/>
            </a:endParaRPr>
          </a:p>
        </p:txBody>
      </p:sp>
      <p:pic>
        <p:nvPicPr>
          <p:cNvPr id="1034" name="图片 10" descr="巨文教育标志 - 副本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7286625" y="0"/>
            <a:ext cx="1562100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6429388" y="6500834"/>
            <a:ext cx="2192337" cy="3238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eaLnBrk="0" hangingPunct="0">
              <a:tabLst>
                <a:tab pos="1371600" algn="l"/>
              </a:tabLst>
              <a:defRPr/>
            </a:pPr>
            <a:r>
              <a:rPr lang="zh-CN" altLang="en-US" sz="1200" i="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咨询电话：</a:t>
            </a:r>
            <a:r>
              <a:rPr lang="en-US" altLang="zh-CN" sz="1200" i="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0539-8088365</a:t>
            </a:r>
            <a:endParaRPr lang="en-US" sz="1200" i="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q"/>
        <a:defRPr sz="2000" b="1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81050" indent="-323850" algn="l" defTabSz="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ebdings" panose="05030102010509060703" pitchFamily="18" charset="2"/>
        <a:buChar char="&lt;"/>
        <a:defRPr sz="2800" b="1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362075" indent="-281305" algn="l" defTabSz="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ebdings" panose="05030102010509060703" pitchFamily="18" charset="2"/>
        <a:buChar char="="/>
        <a:defRPr sz="1600" b="1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710055" indent="-167005" algn="l" defTabSz="0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ebdings" panose="05030102010509060703" pitchFamily="18" charset="2"/>
        <a:buChar char="•"/>
        <a:defRPr sz="1400" b="1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17805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­"/>
        <a:defRPr sz="20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263525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­"/>
        <a:defRPr sz="20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309245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­"/>
        <a:defRPr sz="20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354965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­"/>
        <a:defRPr sz="20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400685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­"/>
        <a:defRPr sz="20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3573463"/>
            <a:ext cx="9144000" cy="14192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1" name="Rectangle 6"/>
          <p:cNvSpPr>
            <a:spLocks noChangeArrowheads="1"/>
          </p:cNvSpPr>
          <p:nvPr/>
        </p:nvSpPr>
        <p:spPr bwMode="auto">
          <a:xfrm>
            <a:off x="0" y="0"/>
            <a:ext cx="9144000" cy="3589338"/>
          </a:xfrm>
          <a:prstGeom prst="rect">
            <a:avLst/>
          </a:prstGeom>
          <a:blipFill dpi="0" rotWithShape="1">
            <a:blip r:embed="rId1"/>
            <a:srcRect/>
            <a:stretch>
              <a:fillRect/>
            </a:stretch>
          </a:blip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2" name="Rectangle 7"/>
          <p:cNvSpPr>
            <a:spLocks noChangeArrowheads="1"/>
          </p:cNvSpPr>
          <p:nvPr/>
        </p:nvSpPr>
        <p:spPr bwMode="auto">
          <a:xfrm>
            <a:off x="827088" y="3594100"/>
            <a:ext cx="836612" cy="1419225"/>
          </a:xfrm>
          <a:prstGeom prst="rect">
            <a:avLst/>
          </a:prstGeom>
          <a:solidFill>
            <a:srgbClr val="BFBFBF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3" name="Rectangle 9"/>
          <p:cNvSpPr>
            <a:spLocks noChangeArrowheads="1"/>
          </p:cNvSpPr>
          <p:nvPr/>
        </p:nvSpPr>
        <p:spPr bwMode="auto">
          <a:xfrm>
            <a:off x="1663700" y="3594100"/>
            <a:ext cx="825500" cy="1419225"/>
          </a:xfrm>
          <a:prstGeom prst="rect">
            <a:avLst/>
          </a:prstGeom>
          <a:solidFill>
            <a:srgbClr val="2FA583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054" name="Rectangle 10"/>
          <p:cNvSpPr>
            <a:spLocks noChangeArrowheads="1"/>
          </p:cNvSpPr>
          <p:nvPr/>
        </p:nvSpPr>
        <p:spPr bwMode="auto">
          <a:xfrm>
            <a:off x="-12700" y="3594100"/>
            <a:ext cx="839788" cy="1419225"/>
          </a:xfrm>
          <a:prstGeom prst="rect">
            <a:avLst/>
          </a:prstGeom>
          <a:solidFill>
            <a:srgbClr val="A7372F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055" name="Rectangle 11"/>
          <p:cNvSpPr>
            <a:spLocks noChangeArrowheads="1"/>
          </p:cNvSpPr>
          <p:nvPr/>
        </p:nvSpPr>
        <p:spPr bwMode="auto">
          <a:xfrm>
            <a:off x="2489200" y="3594100"/>
            <a:ext cx="774700" cy="1419225"/>
          </a:xfrm>
          <a:prstGeom prst="rect">
            <a:avLst/>
          </a:prstGeom>
          <a:solidFill>
            <a:srgbClr val="D9EAF5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pic>
        <p:nvPicPr>
          <p:cNvPr id="2056" name="图片 16" descr="巨文教育标志 - 副本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109788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标题 3"/>
          <p:cNvSpPr>
            <a:spLocks noGrp="1" noChangeArrowheads="1"/>
          </p:cNvSpPr>
          <p:nvPr>
            <p:ph type="title" idx="4294967295"/>
          </p:nvPr>
        </p:nvSpPr>
        <p:spPr>
          <a:xfrm>
            <a:off x="1316038" y="-387350"/>
            <a:ext cx="7459662" cy="1790700"/>
          </a:xfrm>
        </p:spPr>
        <p:txBody>
          <a:bodyPr/>
          <a:lstStyle/>
          <a:p>
            <a:pPr algn="r"/>
            <a:endParaRPr lang="zh-CN" altLang="zh-CN" smtClean="0">
              <a:solidFill>
                <a:schemeClr val="bg1"/>
              </a:solidFill>
            </a:endParaRPr>
          </a:p>
        </p:txBody>
      </p:sp>
      <p:sp>
        <p:nvSpPr>
          <p:cNvPr id="2058" name="副标题 4"/>
          <p:cNvSpPr>
            <a:spLocks noGrp="1" noChangeArrowheads="1"/>
          </p:cNvSpPr>
          <p:nvPr>
            <p:ph type="subTitle" idx="1"/>
          </p:nvPr>
        </p:nvSpPr>
        <p:spPr>
          <a:xfrm>
            <a:off x="3268663" y="3860800"/>
            <a:ext cx="5507037" cy="11604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altLang="zh-CN" sz="2700" dirty="0" smtClean="0">
                <a:solidFill>
                  <a:srgbClr val="002060"/>
                </a:solidFill>
                <a:sym typeface="微软雅黑" panose="020B0503020204020204" pitchFamily="34" charset="-122"/>
              </a:rPr>
              <a:t>5</a:t>
            </a:r>
            <a:r>
              <a:rPr lang="zh-CN" altLang="en-US" sz="2700" dirty="0" smtClean="0">
                <a:solidFill>
                  <a:srgbClr val="002060"/>
                </a:solidFill>
                <a:sym typeface="微软雅黑" panose="020B0503020204020204" pitchFamily="34" charset="-122"/>
              </a:rPr>
              <a:t>年级上册典型例题精讲精练</a:t>
            </a:r>
            <a:br>
              <a:rPr lang="zh-CN" altLang="en-US" sz="2700" dirty="0" smtClean="0">
                <a:solidFill>
                  <a:srgbClr val="002060"/>
                </a:solidFill>
                <a:sym typeface="微软雅黑" panose="020B0503020204020204" pitchFamily="34" charset="-122"/>
              </a:rPr>
            </a:br>
            <a:endParaRPr lang="zh-CN" altLang="en-US" sz="1800" dirty="0" smtClean="0">
              <a:solidFill>
                <a:srgbClr val="002060"/>
              </a:solidFill>
            </a:endParaRPr>
          </a:p>
          <a:p>
            <a:pPr algn="r"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altLang="zh-CN" dirty="0" smtClean="0">
                <a:solidFill>
                  <a:srgbClr val="002060"/>
                </a:solidFill>
              </a:rPr>
              <a:t>——6</a:t>
            </a:r>
            <a:r>
              <a:rPr lang="zh-CN" altLang="en-US" dirty="0" smtClean="0">
                <a:solidFill>
                  <a:srgbClr val="002060"/>
                </a:solidFill>
              </a:rPr>
              <a:t>多边形的面积</a:t>
            </a:r>
            <a:endParaRPr lang="zh-CN" altLang="en-US" dirty="0" smtClean="0">
              <a:solidFill>
                <a:srgbClr val="002060"/>
              </a:solidFill>
            </a:endParaRPr>
          </a:p>
        </p:txBody>
      </p:sp>
      <p:sp>
        <p:nvSpPr>
          <p:cNvPr id="2059" name="TextBox 10"/>
          <p:cNvSpPr txBox="1">
            <a:spLocks noChangeArrowheads="1"/>
          </p:cNvSpPr>
          <p:nvPr/>
        </p:nvSpPr>
        <p:spPr bwMode="auto">
          <a:xfrm>
            <a:off x="7358063" y="5643578"/>
            <a:ext cx="1338828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 smtClean="0"/>
              <a:t>2017.12.07</a:t>
            </a:r>
            <a:endParaRPr lang="en-US" altLang="zh-CN" dirty="0" smtClean="0"/>
          </a:p>
          <a:p>
            <a:r>
              <a:rPr lang="zh-CN" altLang="en-US" dirty="0" smtClean="0"/>
              <a:t>李老师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学习目标导航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0034" y="1397000"/>
          <a:ext cx="8143875" cy="3430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6"/>
                <a:gridCol w="6000792"/>
                <a:gridCol w="642942"/>
                <a:gridCol w="64294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目标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重点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难点</a:t>
                      </a:r>
                      <a:endParaRPr lang="zh-CN" altLang="en-US" dirty="0"/>
                    </a:p>
                  </a:txBody>
                  <a:tcPr/>
                </a:tc>
              </a:tr>
              <a:tr h="499110">
                <a:tc rowSpan="3"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、平行四边形面积计算公式的运用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、三角</a:t>
                      </a:r>
                      <a:r>
                        <a:rPr lang="zh-CN" altLang="en-US" sz="1800" dirty="0" smtClean="0">
                          <a:sym typeface="+mn-ea"/>
                        </a:rPr>
                        <a:t>形面积计算公式的运用</a:t>
                      </a:r>
                      <a:endParaRPr lang="en-US" altLang="zh-CN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640080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、梯</a:t>
                      </a:r>
                      <a:r>
                        <a:rPr lang="zh-CN" altLang="en-US" sz="1800" dirty="0" smtClean="0">
                          <a:sym typeface="+mn-ea"/>
                        </a:rPr>
                        <a:t>形面积计算公式的运用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ym typeface="+mn-ea"/>
                        </a:rPr>
                        <a:t>√</a:t>
                      </a:r>
                      <a:endParaRPr lang="zh-CN" altLang="en-US" sz="1800" dirty="0">
                        <a:sym typeface="+mn-ea"/>
                      </a:endParaRPr>
                    </a:p>
                    <a:p>
                      <a:pPr algn="ctr"/>
                      <a:endParaRPr lang="zh-CN" altLang="en-US" sz="1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454025">
                <a:tc rowSpan="2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r>
                        <a:rPr lang="zh-CN" altLang="en-US" dirty="0" smtClean="0"/>
                        <a:t>、组合图形的分解</a:t>
                      </a:r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典型例题</a:t>
            </a:r>
            <a:r>
              <a:rPr lang="en-US" altLang="zh-CN" dirty="0" smtClean="0"/>
              <a:t>1 G5AU6E01 </a:t>
            </a:r>
            <a:endParaRPr lang="zh-CN" altLang="en-US" dirty="0" smtClean="0"/>
          </a:p>
        </p:txBody>
      </p:sp>
      <p:sp>
        <p:nvSpPr>
          <p:cNvPr id="3075" name="矩形 6"/>
          <p:cNvSpPr>
            <a:spLocks noChangeArrowheads="1"/>
          </p:cNvSpPr>
          <p:nvPr/>
        </p:nvSpPr>
        <p:spPr bwMode="auto">
          <a:xfrm>
            <a:off x="1196975" y="6026150"/>
            <a:ext cx="111125" cy="280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3076" name="矩形 7"/>
          <p:cNvSpPr>
            <a:spLocks noChangeArrowheads="1"/>
          </p:cNvSpPr>
          <p:nvPr/>
        </p:nvSpPr>
        <p:spPr bwMode="auto">
          <a:xfrm>
            <a:off x="3121025" y="6022975"/>
            <a:ext cx="111125" cy="280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3077" name="TextBox 6"/>
          <p:cNvSpPr>
            <a:spLocks noChangeArrowheads="1"/>
          </p:cNvSpPr>
          <p:nvPr/>
        </p:nvSpPr>
        <p:spPr bwMode="auto">
          <a:xfrm>
            <a:off x="571472" y="928670"/>
            <a:ext cx="8215370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	</a:t>
            </a:r>
            <a:r>
              <a:rPr lang="zh-CN" altLang="en-US" sz="2400" dirty="0" smtClean="0"/>
              <a:t>平行四边形花坛的底是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米，高是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米，它的面积是多少</a:t>
            </a:r>
            <a:r>
              <a:rPr lang="zh-CN" altLang="en-US" sz="2400" dirty="0" smtClean="0"/>
              <a:t>？</a:t>
            </a:r>
            <a:endParaRPr lang="zh-CN" altLang="en-US" sz="2400" dirty="0"/>
          </a:p>
        </p:txBody>
      </p:sp>
      <p:sp>
        <p:nvSpPr>
          <p:cNvPr id="6" name="TextBox 6"/>
          <p:cNvSpPr>
            <a:spLocks noChangeArrowheads="1"/>
          </p:cNvSpPr>
          <p:nvPr/>
        </p:nvSpPr>
        <p:spPr bwMode="auto">
          <a:xfrm>
            <a:off x="571472" y="1928802"/>
            <a:ext cx="8215370" cy="2676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解题思路</a:t>
            </a:r>
            <a:r>
              <a:rPr lang="en-US" altLang="zh-CN" sz="2400" dirty="0" smtClean="0"/>
              <a:t>:</a:t>
            </a:r>
            <a:endParaRPr lang="en-US" altLang="zh-CN" sz="2400" dirty="0" smtClean="0"/>
          </a:p>
          <a:p>
            <a:r>
              <a:rPr lang="zh-CN" altLang="en-US" sz="2400" dirty="0" smtClean="0"/>
              <a:t>平行四边形的面积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底×高，将数值代入公式即可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解：</a:t>
            </a:r>
            <a:endParaRPr lang="en-US" altLang="zh-CN" sz="2400" dirty="0" smtClean="0"/>
          </a:p>
          <a:p>
            <a:r>
              <a:rPr lang="en-US" altLang="zh-CN" sz="2400" dirty="0" smtClean="0"/>
              <a:t>	</a:t>
            </a:r>
            <a:r>
              <a:rPr lang="en-US" sz="2400" dirty="0" smtClean="0"/>
              <a:t>S=ah</a:t>
            </a:r>
            <a:endParaRPr lang="en-US" sz="2400" dirty="0" smtClean="0"/>
          </a:p>
          <a:p>
            <a:r>
              <a:rPr lang="en-US" altLang="zh-CN" sz="2400" dirty="0" smtClean="0"/>
              <a:t>	 </a:t>
            </a:r>
            <a:r>
              <a:rPr lang="en-US" sz="2400" dirty="0" smtClean="0"/>
              <a:t> =6</a:t>
            </a:r>
            <a:r>
              <a:rPr lang="zh-CN" altLang="en-US" sz="2400" dirty="0" smtClean="0"/>
              <a:t>×</a:t>
            </a:r>
            <a:r>
              <a:rPr lang="en-US" altLang="zh-CN" sz="2400" dirty="0" smtClean="0"/>
              <a:t>4</a:t>
            </a:r>
            <a:endParaRPr lang="en-US" altLang="zh-CN" sz="2400" dirty="0" smtClean="0"/>
          </a:p>
          <a:p>
            <a:r>
              <a:rPr lang="en-US" sz="2400" dirty="0" smtClean="0">
                <a:sym typeface="+mn-ea"/>
              </a:rPr>
              <a:t>             =24</a:t>
            </a:r>
            <a:r>
              <a:rPr lang="zh-CN" altLang="en-US" sz="2400" dirty="0" smtClean="0">
                <a:sym typeface="+mn-ea"/>
              </a:rPr>
              <a:t>（㎡）</a:t>
            </a:r>
            <a:endParaRPr lang="zh-CN" altLang="en-US" sz="2400" dirty="0" smtClean="0">
              <a:sym typeface="+mn-ea"/>
            </a:endParaRPr>
          </a:p>
          <a:p>
            <a:r>
              <a:rPr lang="en-US" altLang="zh-CN" sz="2400" dirty="0" smtClean="0"/>
              <a:t>        </a:t>
            </a:r>
            <a:r>
              <a:rPr lang="zh-CN" altLang="en-US" sz="2400" dirty="0" smtClean="0"/>
              <a:t>答：花坛的面积是</a:t>
            </a:r>
            <a:r>
              <a:rPr lang="en-US" altLang="zh-CN" sz="2400" dirty="0" smtClean="0"/>
              <a:t>24</a:t>
            </a:r>
            <a:r>
              <a:rPr lang="zh-CN" altLang="en-US" sz="2400" dirty="0" smtClean="0"/>
              <a:t>平方米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巩固练习</a:t>
            </a:r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G5AU6T01 </a:t>
            </a:r>
            <a:endParaRPr lang="zh-CN" altLang="en-US" dirty="0" smtClean="0"/>
          </a:p>
        </p:txBody>
      </p:sp>
      <p:sp>
        <p:nvSpPr>
          <p:cNvPr id="3075" name="矩形 6"/>
          <p:cNvSpPr>
            <a:spLocks noChangeArrowheads="1"/>
          </p:cNvSpPr>
          <p:nvPr/>
        </p:nvSpPr>
        <p:spPr bwMode="auto">
          <a:xfrm>
            <a:off x="1196975" y="6026150"/>
            <a:ext cx="111125" cy="280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3076" name="矩形 7"/>
          <p:cNvSpPr>
            <a:spLocks noChangeArrowheads="1"/>
          </p:cNvSpPr>
          <p:nvPr/>
        </p:nvSpPr>
        <p:spPr bwMode="auto">
          <a:xfrm>
            <a:off x="3121025" y="6022975"/>
            <a:ext cx="111125" cy="280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3077" name="TextBox 6"/>
          <p:cNvSpPr>
            <a:spLocks noChangeArrowheads="1"/>
          </p:cNvSpPr>
          <p:nvPr/>
        </p:nvSpPr>
        <p:spPr bwMode="auto">
          <a:xfrm>
            <a:off x="571472" y="928670"/>
            <a:ext cx="8215370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	</a:t>
            </a:r>
            <a:r>
              <a:rPr lang="zh-CN" altLang="en-US" sz="2400" dirty="0" smtClean="0"/>
              <a:t>一个平行四边形广告牌的面积是</a:t>
            </a:r>
            <a:r>
              <a:rPr lang="en-US" altLang="zh-CN" sz="2400" dirty="0" smtClean="0"/>
              <a:t>45.9</a:t>
            </a:r>
            <a:r>
              <a:rPr lang="zh-CN" altLang="en-US" sz="2400" dirty="0" smtClean="0"/>
              <a:t>㎡，高是</a:t>
            </a:r>
            <a:r>
              <a:rPr lang="en-US" altLang="zh-CN" sz="2400" dirty="0" smtClean="0"/>
              <a:t>5.4</a:t>
            </a:r>
            <a:r>
              <a:rPr lang="zh-CN" altLang="en-US" sz="2400" dirty="0" smtClean="0"/>
              <a:t>米，它的底长多少米</a:t>
            </a:r>
            <a:r>
              <a:rPr lang="en-US" altLang="zh-CN" sz="2400" dirty="0" smtClean="0"/>
              <a:t>?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929190" y="3714752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添加微信获取家辅手册材料</a:t>
            </a:r>
            <a:endParaRPr lang="en-US" altLang="zh-CN" dirty="0" smtClean="0"/>
          </a:p>
          <a:p>
            <a:r>
              <a:rPr lang="zh-CN" altLang="en-US" dirty="0" smtClean="0"/>
              <a:t>及更多相关课程资讯</a:t>
            </a:r>
            <a:endParaRPr lang="zh-CN" altLang="en-US" dirty="0"/>
          </a:p>
        </p:txBody>
      </p:sp>
      <p:pic>
        <p:nvPicPr>
          <p:cNvPr id="8" name="图片 7" descr="学习管家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5984" y="3143248"/>
            <a:ext cx="2333627" cy="233362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典型例题</a:t>
            </a:r>
            <a:r>
              <a:rPr lang="en-US" altLang="zh-CN" dirty="0" smtClean="0"/>
              <a:t>2 G5AU6E02 </a:t>
            </a:r>
            <a:endParaRPr lang="zh-CN" altLang="en-US" dirty="0" smtClean="0"/>
          </a:p>
        </p:txBody>
      </p:sp>
      <p:sp>
        <p:nvSpPr>
          <p:cNvPr id="3075" name="矩形 6"/>
          <p:cNvSpPr>
            <a:spLocks noChangeArrowheads="1"/>
          </p:cNvSpPr>
          <p:nvPr/>
        </p:nvSpPr>
        <p:spPr bwMode="auto">
          <a:xfrm>
            <a:off x="1196975" y="6026150"/>
            <a:ext cx="111125" cy="280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3076" name="矩形 7"/>
          <p:cNvSpPr>
            <a:spLocks noChangeArrowheads="1"/>
          </p:cNvSpPr>
          <p:nvPr/>
        </p:nvSpPr>
        <p:spPr bwMode="auto">
          <a:xfrm>
            <a:off x="3121025" y="6022975"/>
            <a:ext cx="111125" cy="280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3077" name="TextBox 6"/>
          <p:cNvSpPr>
            <a:spLocks noChangeArrowheads="1"/>
          </p:cNvSpPr>
          <p:nvPr/>
        </p:nvSpPr>
        <p:spPr bwMode="auto">
          <a:xfrm>
            <a:off x="571472" y="928670"/>
            <a:ext cx="8215370" cy="19380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       </a:t>
            </a:r>
            <a:r>
              <a:rPr lang="zh-CN" altLang="en-US" sz="2400" dirty="0" smtClean="0"/>
              <a:t>下图中大梯形被分成了面积相等的两部分。小梯形的上底长多少厘米？</a:t>
            </a:r>
            <a:endParaRPr lang="zh-CN" altLang="en-US" sz="2400" dirty="0" smtClean="0"/>
          </a:p>
          <a:p>
            <a:endParaRPr lang="zh-CN" altLang="en-US" sz="2400" dirty="0"/>
          </a:p>
          <a:p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6" name="TextBox 6"/>
          <p:cNvSpPr>
            <a:spLocks noChangeArrowheads="1"/>
          </p:cNvSpPr>
          <p:nvPr/>
        </p:nvSpPr>
        <p:spPr bwMode="auto">
          <a:xfrm>
            <a:off x="302895" y="2892425"/>
            <a:ext cx="8645525" cy="1568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解题思路</a:t>
            </a:r>
            <a:r>
              <a:rPr lang="en-US" altLang="zh-CN" sz="2400" dirty="0" smtClean="0"/>
              <a:t>:</a:t>
            </a:r>
            <a:endParaRPr lang="en-US" altLang="zh-CN" sz="2400" dirty="0" smtClean="0"/>
          </a:p>
          <a:p>
            <a:r>
              <a:rPr lang="zh-CN" altLang="en-US" sz="2400" dirty="0" smtClean="0"/>
              <a:t>由条件可以推出，小梯形的面积是大梯形的一半，由此可求出小梯形的面积。最后利用</a:t>
            </a:r>
            <a:r>
              <a:rPr lang="en-US" altLang="zh-CN" sz="2400" dirty="0" smtClean="0"/>
              <a:t>a=2s</a:t>
            </a:r>
            <a:r>
              <a:rPr lang="zh-CN" altLang="en-US" sz="2400" dirty="0" smtClean="0"/>
              <a:t>÷</a:t>
            </a:r>
            <a:r>
              <a:rPr lang="en-US" altLang="zh-CN" sz="2400" dirty="0" smtClean="0"/>
              <a:t>h-b</a:t>
            </a:r>
            <a:r>
              <a:rPr lang="zh-CN" altLang="en-US" sz="2400" dirty="0" smtClean="0"/>
              <a:t>求出上底的长度</a:t>
            </a:r>
            <a:r>
              <a:rPr lang="zh-CN" altLang="en-US" sz="2400" dirty="0" smtClean="0"/>
              <a:t>。</a:t>
            </a:r>
            <a:endParaRPr lang="zh-CN" altLang="en-US" sz="2400" dirty="0" smtClean="0"/>
          </a:p>
          <a:p>
            <a:r>
              <a:rPr lang="en-US" altLang="zh-CN" sz="2400" dirty="0" smtClean="0"/>
              <a:t>            </a:t>
            </a:r>
            <a:endParaRPr lang="zh-CN" altLang="en-US" sz="2400" dirty="0"/>
          </a:p>
        </p:txBody>
      </p:sp>
      <p:sp>
        <p:nvSpPr>
          <p:cNvPr id="8" name="TextBox 6"/>
          <p:cNvSpPr>
            <a:spLocks noChangeArrowheads="1"/>
          </p:cNvSpPr>
          <p:nvPr/>
        </p:nvSpPr>
        <p:spPr bwMode="auto">
          <a:xfrm>
            <a:off x="312382" y="4065278"/>
            <a:ext cx="7786742" cy="1568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	    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5+9</a:t>
            </a:r>
            <a:r>
              <a:rPr lang="zh-CN" altLang="en-US" sz="2400" dirty="0" smtClean="0"/>
              <a:t>）×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÷</a:t>
            </a:r>
            <a:r>
              <a:rPr lang="en-US" altLang="zh-CN" sz="2400" dirty="0" smtClean="0"/>
              <a:t>2=28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cm²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         </a:t>
            </a:r>
            <a:endParaRPr lang="en-US" altLang="zh-CN" sz="2400" dirty="0" smtClean="0"/>
          </a:p>
          <a:p>
            <a:r>
              <a:rPr lang="en-US" altLang="zh-CN" sz="2400" dirty="0" smtClean="0">
                <a:sym typeface="+mn-ea"/>
              </a:rPr>
              <a:t>                  28</a:t>
            </a:r>
            <a:r>
              <a:rPr lang="zh-CN" altLang="en-US" sz="2400" dirty="0" smtClean="0">
                <a:sym typeface="+mn-ea"/>
              </a:rPr>
              <a:t>÷</a:t>
            </a:r>
            <a:r>
              <a:rPr lang="en-US" altLang="zh-CN" sz="2400" dirty="0" smtClean="0">
                <a:sym typeface="+mn-ea"/>
              </a:rPr>
              <a:t>2=</a:t>
            </a:r>
            <a:r>
              <a:rPr lang="en-US" sz="2400" dirty="0" smtClean="0">
                <a:sym typeface="+mn-ea"/>
              </a:rPr>
              <a:t>14</a:t>
            </a:r>
            <a:r>
              <a:rPr lang="zh-CN" altLang="en-US" sz="2400" dirty="0" smtClean="0">
                <a:sym typeface="+mn-ea"/>
              </a:rPr>
              <a:t>（</a:t>
            </a:r>
            <a:r>
              <a:rPr lang="en-US" altLang="zh-CN" sz="2400" dirty="0" smtClean="0">
                <a:sym typeface="+mn-ea"/>
              </a:rPr>
              <a:t>cm²</a:t>
            </a:r>
            <a:r>
              <a:rPr lang="zh-CN" altLang="en-US" sz="2400" dirty="0" smtClean="0">
                <a:sym typeface="+mn-ea"/>
              </a:rPr>
              <a:t>）</a:t>
            </a:r>
            <a:r>
              <a:rPr lang="en-US" altLang="zh-CN" sz="2400" dirty="0" smtClean="0"/>
              <a:t>                 </a:t>
            </a:r>
            <a:endParaRPr lang="en-US" altLang="zh-CN" sz="2400" dirty="0" smtClean="0"/>
          </a:p>
          <a:p>
            <a:r>
              <a:rPr lang="en-US" altLang="zh-CN" sz="2400" dirty="0" smtClean="0"/>
              <a:t>                 14</a:t>
            </a:r>
            <a:r>
              <a:rPr lang="zh-CN" altLang="en-US" sz="2400" dirty="0" smtClean="0"/>
              <a:t>×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÷</a:t>
            </a:r>
            <a:r>
              <a:rPr lang="en-US" altLang="zh-CN" sz="2400" dirty="0" smtClean="0"/>
              <a:t>4-5</a:t>
            </a:r>
            <a:r>
              <a:rPr lang="en-US" altLang="zh-CN" sz="2400" dirty="0" smtClean="0"/>
              <a:t> =2 cm                         </a:t>
            </a:r>
            <a:endParaRPr lang="en-US" altLang="zh-CN" sz="2400" dirty="0" smtClean="0"/>
          </a:p>
          <a:p>
            <a:r>
              <a:rPr lang="en-US" altLang="zh-CN" sz="2400" dirty="0" smtClean="0"/>
              <a:t>           </a:t>
            </a:r>
            <a:r>
              <a:rPr lang="zh-CN" altLang="en-US" sz="2400" dirty="0" smtClean="0"/>
              <a:t>答：小梯形的上底长</a:t>
            </a:r>
            <a:r>
              <a:rPr lang="en-US" altLang="zh-CN" sz="2400" dirty="0" smtClean="0"/>
              <a:t>2cm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3003550" y="1988820"/>
            <a:ext cx="1496060" cy="247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直接连接符 3"/>
          <p:cNvCxnSpPr/>
          <p:nvPr/>
        </p:nvCxnSpPr>
        <p:spPr>
          <a:xfrm flipH="1">
            <a:off x="2987675" y="2002155"/>
            <a:ext cx="15875" cy="77914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直接连接符 4"/>
          <p:cNvCxnSpPr/>
          <p:nvPr/>
        </p:nvCxnSpPr>
        <p:spPr>
          <a:xfrm flipV="1">
            <a:off x="2980055" y="2781300"/>
            <a:ext cx="943610" cy="63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直接连接符 6"/>
          <p:cNvCxnSpPr/>
          <p:nvPr/>
        </p:nvCxnSpPr>
        <p:spPr>
          <a:xfrm flipV="1">
            <a:off x="3911600" y="1988820"/>
            <a:ext cx="588010" cy="8051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直接连接符 8"/>
          <p:cNvCxnSpPr/>
          <p:nvPr/>
        </p:nvCxnSpPr>
        <p:spPr>
          <a:xfrm flipH="1" flipV="1">
            <a:off x="3275330" y="1988820"/>
            <a:ext cx="647700" cy="8051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文本框 9"/>
          <p:cNvSpPr txBox="1"/>
          <p:nvPr/>
        </p:nvSpPr>
        <p:spPr>
          <a:xfrm>
            <a:off x="3121025" y="1620520"/>
            <a:ext cx="1156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9cm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2328545" y="2207895"/>
            <a:ext cx="1156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4cm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2980055" y="2781300"/>
            <a:ext cx="1156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5cm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巩固练习</a:t>
            </a:r>
            <a:r>
              <a:rPr lang="en-US" altLang="zh-CN" dirty="0" smtClean="0"/>
              <a:t>2</a:t>
            </a:r>
            <a:r>
              <a:rPr lang="zh-CN" altLang="en-US" dirty="0" smtClean="0"/>
              <a:t> </a:t>
            </a:r>
            <a:r>
              <a:rPr lang="en-US" altLang="zh-CN" dirty="0" smtClean="0"/>
              <a:t>G5AU6T02 </a:t>
            </a:r>
            <a:endParaRPr lang="zh-CN" altLang="en-US" dirty="0" smtClean="0"/>
          </a:p>
        </p:txBody>
      </p:sp>
      <p:sp>
        <p:nvSpPr>
          <p:cNvPr id="3075" name="矩形 6"/>
          <p:cNvSpPr>
            <a:spLocks noChangeArrowheads="1"/>
          </p:cNvSpPr>
          <p:nvPr/>
        </p:nvSpPr>
        <p:spPr bwMode="auto">
          <a:xfrm>
            <a:off x="1196975" y="6026150"/>
            <a:ext cx="111125" cy="280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3076" name="矩形 7"/>
          <p:cNvSpPr>
            <a:spLocks noChangeArrowheads="1"/>
          </p:cNvSpPr>
          <p:nvPr/>
        </p:nvSpPr>
        <p:spPr bwMode="auto">
          <a:xfrm>
            <a:off x="3121025" y="6022975"/>
            <a:ext cx="111125" cy="280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3077" name="TextBox 6"/>
          <p:cNvSpPr>
            <a:spLocks noChangeArrowheads="1"/>
          </p:cNvSpPr>
          <p:nvPr/>
        </p:nvSpPr>
        <p:spPr bwMode="auto">
          <a:xfrm>
            <a:off x="571472" y="928670"/>
            <a:ext cx="8215370" cy="1568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	</a:t>
            </a:r>
            <a:r>
              <a:rPr lang="zh-CN" altLang="en-US" sz="2400" dirty="0" smtClean="0"/>
              <a:t>一个梯形的上底是</a:t>
            </a:r>
            <a:r>
              <a:rPr lang="en-US" altLang="zh-CN" sz="2400" dirty="0" smtClean="0"/>
              <a:t>18</a:t>
            </a:r>
            <a:r>
              <a:rPr lang="zh-CN" altLang="en-US" sz="2400" dirty="0" smtClean="0"/>
              <a:t>厘米，如果上底增加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厘米，就成为一个平行四边形，面积增加</a:t>
            </a:r>
            <a:r>
              <a:rPr lang="en-US" altLang="zh-CN" sz="2400" dirty="0" smtClean="0"/>
              <a:t>28</a:t>
            </a:r>
            <a:r>
              <a:rPr lang="zh-CN" altLang="en-US" sz="2400" dirty="0" smtClean="0"/>
              <a:t>平方厘米。原梯形的面积是多少</a:t>
            </a:r>
            <a:r>
              <a:rPr lang="zh-CN" altLang="en-US" sz="2400" dirty="0" smtClean="0">
                <a:sym typeface="+mn-ea"/>
              </a:rPr>
              <a:t>？</a:t>
            </a:r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929190" y="3714752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添加微信获取家辅手册材料</a:t>
            </a:r>
            <a:endParaRPr lang="en-US" altLang="zh-CN" dirty="0" smtClean="0"/>
          </a:p>
          <a:p>
            <a:r>
              <a:rPr lang="zh-CN" altLang="en-US" dirty="0" smtClean="0"/>
              <a:t>及更多相关课程资讯</a:t>
            </a:r>
            <a:endParaRPr lang="zh-CN" altLang="en-US" dirty="0"/>
          </a:p>
        </p:txBody>
      </p:sp>
      <p:pic>
        <p:nvPicPr>
          <p:cNvPr id="7" name="图片 6" descr="学习管家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5984" y="3143248"/>
            <a:ext cx="2333627" cy="233362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说明</a:t>
            </a:r>
            <a:endParaRPr lang="zh-CN" altLang="en-US" dirty="0" smtClean="0"/>
          </a:p>
        </p:txBody>
      </p:sp>
      <p:sp>
        <p:nvSpPr>
          <p:cNvPr id="3075" name="矩形 6"/>
          <p:cNvSpPr>
            <a:spLocks noChangeArrowheads="1"/>
          </p:cNvSpPr>
          <p:nvPr/>
        </p:nvSpPr>
        <p:spPr bwMode="auto">
          <a:xfrm>
            <a:off x="1196975" y="6026150"/>
            <a:ext cx="111125" cy="280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3076" name="矩形 7"/>
          <p:cNvSpPr>
            <a:spLocks noChangeArrowheads="1"/>
          </p:cNvSpPr>
          <p:nvPr/>
        </p:nvSpPr>
        <p:spPr bwMode="auto">
          <a:xfrm>
            <a:off x="3121025" y="6022975"/>
            <a:ext cx="111125" cy="280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3077" name="TextBox 6"/>
          <p:cNvSpPr>
            <a:spLocks noChangeArrowheads="1"/>
          </p:cNvSpPr>
          <p:nvPr/>
        </p:nvSpPr>
        <p:spPr bwMode="auto">
          <a:xfrm>
            <a:off x="571472" y="928670"/>
            <a:ext cx="8215370" cy="45231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本文档包括学习目标导航、典型例题、巩固练习三部分。</a:t>
            </a:r>
            <a:endParaRPr lang="en-US" altLang="zh-CN" sz="2400" dirty="0" smtClean="0"/>
          </a:p>
          <a:p>
            <a:r>
              <a:rPr lang="zh-CN" altLang="en-US" sz="2400" dirty="0" smtClean="0"/>
              <a:t>题目编号说明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如</a:t>
            </a:r>
            <a:r>
              <a:rPr lang="en-US" altLang="zh-CN" sz="2400" dirty="0" smtClean="0"/>
              <a:t>G3AU7T01</a:t>
            </a:r>
            <a:endParaRPr lang="en-US" altLang="zh-CN" sz="2400" dirty="0" smtClean="0"/>
          </a:p>
          <a:p>
            <a:r>
              <a:rPr lang="en-US" altLang="zh-CN" sz="2400" dirty="0" smtClean="0"/>
              <a:t>G5</a:t>
            </a:r>
            <a:r>
              <a:rPr lang="zh-CN" altLang="en-US" sz="2400" dirty="0" smtClean="0"/>
              <a:t>表示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年级</a:t>
            </a:r>
            <a:r>
              <a:rPr lang="en-US" altLang="zh-CN" sz="2400" dirty="0" smtClean="0"/>
              <a:t> A</a:t>
            </a:r>
            <a:r>
              <a:rPr lang="zh-CN" altLang="en-US" sz="2400" dirty="0" smtClean="0"/>
              <a:t>表示上学期，上册</a:t>
            </a:r>
            <a:endParaRPr lang="en-US" altLang="zh-CN" sz="2400" dirty="0" smtClean="0"/>
          </a:p>
          <a:p>
            <a:r>
              <a:rPr lang="en-US" altLang="zh-CN" sz="2400" dirty="0" smtClean="0"/>
              <a:t>U6</a:t>
            </a:r>
            <a:r>
              <a:rPr lang="zh-CN" altLang="en-US" sz="2400" dirty="0" smtClean="0"/>
              <a:t>表示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单元</a:t>
            </a:r>
            <a:endParaRPr lang="en-US" altLang="zh-CN" sz="2400" dirty="0" smtClean="0"/>
          </a:p>
          <a:p>
            <a:r>
              <a:rPr lang="en-US" altLang="zh-CN" sz="2400" dirty="0" smtClean="0"/>
              <a:t>E01</a:t>
            </a:r>
            <a:r>
              <a:rPr lang="zh-CN" altLang="en-US" sz="2400" dirty="0" smtClean="0"/>
              <a:t>表示例题</a:t>
            </a:r>
            <a:r>
              <a:rPr lang="en-US" altLang="zh-CN" sz="2400" dirty="0" smtClean="0"/>
              <a:t>01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02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……99</a:t>
            </a:r>
            <a:endParaRPr lang="en-US" altLang="zh-CN" sz="2400" dirty="0" smtClean="0"/>
          </a:p>
          <a:p>
            <a:r>
              <a:rPr lang="en-US" altLang="zh-CN" sz="2400" dirty="0" smtClean="0"/>
              <a:t>T01</a:t>
            </a:r>
            <a:r>
              <a:rPr lang="zh-CN" altLang="en-US" sz="2400" dirty="0" smtClean="0"/>
              <a:t>表示练习题</a:t>
            </a:r>
            <a:r>
              <a:rPr lang="en-US" altLang="zh-CN" sz="2400" dirty="0" smtClean="0"/>
              <a:t>01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02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……99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每一页一道题</a:t>
            </a:r>
            <a:endParaRPr lang="en-US" altLang="zh-CN" sz="2400" dirty="0" smtClean="0"/>
          </a:p>
          <a:p>
            <a:r>
              <a:rPr lang="zh-CN" altLang="en-US" sz="2400" dirty="0" smtClean="0"/>
              <a:t>另存为</a:t>
            </a:r>
            <a:r>
              <a:rPr lang="en-US" altLang="zh-CN" sz="2400" dirty="0" smtClean="0"/>
              <a:t>-》</a:t>
            </a:r>
            <a:r>
              <a:rPr lang="zh-CN" altLang="en-US" sz="2400" dirty="0" smtClean="0"/>
              <a:t>其他格式</a:t>
            </a:r>
            <a:r>
              <a:rPr lang="en-US" altLang="zh-CN" sz="2400" dirty="0" smtClean="0"/>
              <a:t>-》jpg </a:t>
            </a:r>
            <a:r>
              <a:rPr lang="zh-CN" altLang="en-US" sz="2400" dirty="0" smtClean="0"/>
              <a:t>可以将</a:t>
            </a:r>
            <a:r>
              <a:rPr lang="en-US" altLang="zh-CN" sz="2400" dirty="0" err="1" smtClean="0"/>
              <a:t>ppt</a:t>
            </a:r>
            <a:r>
              <a:rPr lang="zh-CN" altLang="en-US" sz="2400" dirty="0" smtClean="0"/>
              <a:t>导出到图片</a:t>
            </a:r>
            <a:endParaRPr lang="en-US" altLang="zh-CN" sz="2400" dirty="0" smtClean="0"/>
          </a:p>
          <a:p>
            <a:r>
              <a:rPr lang="zh-CN" altLang="en-US" sz="2400" dirty="0" smtClean="0"/>
              <a:t>图片直接发到群里 </a:t>
            </a:r>
            <a:endParaRPr lang="en-US" altLang="zh-CN" sz="2400" dirty="0" smtClean="0"/>
          </a:p>
          <a:p>
            <a:r>
              <a:rPr lang="zh-CN" altLang="en-US" sz="2400" dirty="0" smtClean="0"/>
              <a:t>让学生在家学习并讲解给家长听。</a:t>
            </a:r>
            <a:endParaRPr lang="en-US" altLang="zh-CN" sz="2400" dirty="0" smtClean="0"/>
          </a:p>
          <a:p>
            <a:endParaRPr lang="en-US" altLang="zh-CN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8_QPT Handout Basic A4">
  <a:themeElements>
    <a:clrScheme name="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83C2E5"/>
      </a:accent1>
      <a:accent2>
        <a:srgbClr val="D6EBF6"/>
      </a:accent2>
      <a:accent3>
        <a:srgbClr val="FFFFFF"/>
      </a:accent3>
      <a:accent4>
        <a:srgbClr val="000000"/>
      </a:accent4>
      <a:accent5>
        <a:srgbClr val="C1DDF0"/>
      </a:accent5>
      <a:accent6>
        <a:srgbClr val="C2D5DF"/>
      </a:accent6>
      <a:hlink>
        <a:srgbClr val="288FC8"/>
      </a:hlink>
      <a:folHlink>
        <a:srgbClr val="006699"/>
      </a:folHlink>
    </a:clrScheme>
    <a:fontScheme name="8_QPT Handout Basic A4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83C2E5"/>
      </a:accent1>
      <a:accent2>
        <a:srgbClr val="D6EBF6"/>
      </a:accent2>
      <a:accent3>
        <a:srgbClr val="FFFFFF"/>
      </a:accent3>
      <a:accent4>
        <a:srgbClr val="000000"/>
      </a:accent4>
      <a:accent5>
        <a:srgbClr val="C1DDF0"/>
      </a:accent5>
      <a:accent6>
        <a:srgbClr val="C2D5DF"/>
      </a:accent6>
      <a:hlink>
        <a:srgbClr val="288FC8"/>
      </a:hlink>
      <a:folHlink>
        <a:srgbClr val="0066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845</Words>
  <Application>WPS 演示</Application>
  <PresentationFormat>全屏显示(4:3)</PresentationFormat>
  <Paragraphs>104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宋体</vt:lpstr>
      <vt:lpstr>Wingdings</vt:lpstr>
      <vt:lpstr>楷体</vt:lpstr>
      <vt:lpstr>微软雅黑</vt:lpstr>
      <vt:lpstr>Monotype Sorts</vt:lpstr>
      <vt:lpstr>Webdings</vt:lpstr>
      <vt:lpstr>黑体</vt:lpstr>
      <vt:lpstr>Arial Unicode MS</vt:lpstr>
      <vt:lpstr>Wingdings</vt:lpstr>
      <vt:lpstr>8_QPT Handout Basic A4</vt:lpstr>
      <vt:lpstr>PowerPoint 演示文稿</vt:lpstr>
      <vt:lpstr>学习目标导航</vt:lpstr>
      <vt:lpstr>典型例题1 G5AU5E01 </vt:lpstr>
      <vt:lpstr>巩固练习1 G5AU5T01 </vt:lpstr>
      <vt:lpstr>典型例题2 G5AU5E02 </vt:lpstr>
      <vt:lpstr>巩固练习2 G5AU5T02 </vt:lpstr>
      <vt:lpstr>说明</vt:lpstr>
    </vt:vector>
  </TitlesOfParts>
  <Company>Accenture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Jianshe</dc:creator>
  <cp:lastModifiedBy>Administrator</cp:lastModifiedBy>
  <cp:revision>4241</cp:revision>
  <dcterms:created xsi:type="dcterms:W3CDTF">2013-08-22T05:17:00Z</dcterms:created>
  <dcterms:modified xsi:type="dcterms:W3CDTF">2017-12-08T06:59:19Z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