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1463" r:id="rId3"/>
    <p:sldId id="1783" r:id="rId5"/>
    <p:sldId id="1778" r:id="rId6"/>
    <p:sldId id="1779" r:id="rId7"/>
    <p:sldId id="1782" r:id="rId8"/>
    <p:sldId id="178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234"/>
      </p:cViewPr>
      <p:guideLst>
        <p:guide orient="horz" pos="2210"/>
        <p:guide orient="horz" pos="2016"/>
        <p:guide orient="horz" pos="729"/>
        <p:guide orient="horz" pos="585"/>
        <p:guide orient="horz" pos="2614"/>
        <p:guide orient="horz" pos="729"/>
        <p:guide pos="2947"/>
        <p:guide pos="249"/>
        <p:guide pos="5535"/>
        <p:guide pos="1587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</a:fld>
            <a:r>
              <a:rPr 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页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5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——7</a:t>
            </a:r>
            <a:r>
              <a:rPr lang="zh-CN" altLang="en-US" dirty="0" smtClean="0">
                <a:solidFill>
                  <a:srgbClr val="002060"/>
                </a:solidFill>
              </a:rPr>
              <a:t>数学广角</a:t>
            </a:r>
            <a:r>
              <a:rPr lang="en-US" altLang="zh-CN" dirty="0" smtClean="0">
                <a:solidFill>
                  <a:srgbClr val="002060"/>
                </a:solidFill>
              </a:rPr>
              <a:t>-</a:t>
            </a:r>
            <a:r>
              <a:rPr lang="zh-CN" altLang="en-US" dirty="0" smtClean="0">
                <a:solidFill>
                  <a:srgbClr val="002060"/>
                </a:solidFill>
              </a:rPr>
              <a:t>植树问题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  <a:endParaRPr lang="en-US" altLang="zh-CN" dirty="0" smtClean="0"/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学习目标导航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875" cy="343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499110">
                <a:tc row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、植树问题的解题方法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、间隔与植树棵数之间的关系。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√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4025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G5AU7E01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同学们在全长</a:t>
            </a:r>
            <a:r>
              <a:rPr lang="en-US" altLang="zh-CN" sz="2400" dirty="0" smtClean="0"/>
              <a:t>100m</a:t>
            </a:r>
            <a:r>
              <a:rPr lang="zh-CN" altLang="en-US" sz="2400" dirty="0" smtClean="0"/>
              <a:t>的小路一边植树，每隔</a:t>
            </a:r>
            <a:r>
              <a:rPr lang="en-US" altLang="zh-CN" sz="2400" dirty="0" smtClean="0"/>
              <a:t>5m</a:t>
            </a:r>
            <a:r>
              <a:rPr lang="zh-CN" altLang="en-US" sz="2400" dirty="0" smtClean="0"/>
              <a:t>栽一棵，两端都栽。一共要栽多少棵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403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分析题中总线路长、间隔数和棵树之间的关系。画图表示，先看看</a:t>
            </a:r>
            <a:r>
              <a:rPr lang="en-US" altLang="zh-CN" sz="2400" dirty="0" smtClean="0"/>
              <a:t>20m</a:t>
            </a:r>
            <a:r>
              <a:rPr lang="zh-CN" altLang="en-US" sz="2400" dirty="0" smtClean="0"/>
              <a:t>可以栽几棵。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发现总结规律：把一条线段分成不同的份数，如果两端都要栽的话，栽树的棵树比间隔数多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，棵树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间隔数</a:t>
            </a:r>
            <a:r>
              <a:rPr lang="en-US" altLang="zh-CN" sz="2400" dirty="0" smtClean="0"/>
              <a:t>+1.</a:t>
            </a:r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回归原题，列综合算式是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5+1=21 </a:t>
            </a:r>
            <a:r>
              <a:rPr lang="zh-CN" altLang="en-US" sz="2400" dirty="0" smtClean="0"/>
              <a:t>棵。</a:t>
            </a:r>
            <a:endParaRPr lang="zh-CN" altLang="en-US" sz="2400" dirty="0" smtClean="0"/>
          </a:p>
          <a:p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同理可总结出两端都不栽时：棵树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间隔数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1911985" y="3187700"/>
            <a:ext cx="2660015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 flipH="1">
            <a:off x="2513965" y="2989580"/>
            <a:ext cx="5080" cy="34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>
            <a:off x="1911985" y="2989580"/>
            <a:ext cx="5080" cy="34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 flipH="1">
            <a:off x="3121025" y="2989580"/>
            <a:ext cx="5080" cy="34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H="1">
            <a:off x="3851275" y="2989580"/>
            <a:ext cx="5080" cy="34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H="1">
            <a:off x="4569460" y="3027045"/>
            <a:ext cx="5080" cy="3467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G5AU7T01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一条路全长</a:t>
            </a:r>
            <a:r>
              <a:rPr lang="en-US" altLang="zh-CN" sz="2400" dirty="0" smtClean="0"/>
              <a:t>1200</a:t>
            </a:r>
            <a:r>
              <a:rPr lang="zh-CN" altLang="en-US" sz="2400" dirty="0" smtClean="0"/>
              <a:t>米，准备在路的两旁安装灯，每隔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米安装一盏，两端也安装，一共要安装多少盏路灯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G5AU7T02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教学楼与实验楼相距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米，同学们在两楼间每隔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米插一面红旗（两端不插）然后在每两面红旗之间插一面黄旗。一共需要多少面旗</a:t>
            </a:r>
            <a:r>
              <a:rPr lang="zh-CN" altLang="en-US" sz="2400" dirty="0" smtClean="0">
                <a:sym typeface="+mn-ea"/>
              </a:rPr>
              <a:t>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题目编号说明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  <a:endParaRPr lang="en-US" altLang="zh-CN" sz="2400" dirty="0" smtClean="0"/>
          </a:p>
          <a:p>
            <a:r>
              <a:rPr lang="en-US" altLang="zh-CN" sz="2400" dirty="0" smtClean="0"/>
              <a:t>G5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U7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全屏显示(4:3)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楷体</vt:lpstr>
      <vt:lpstr>微软雅黑</vt:lpstr>
      <vt:lpstr>Monotype Sorts</vt:lpstr>
      <vt:lpstr>Webdings</vt:lpstr>
      <vt:lpstr>黑体</vt:lpstr>
      <vt:lpstr>Arial Unicode MS</vt:lpstr>
      <vt:lpstr>Wingdings</vt:lpstr>
      <vt:lpstr>8_QPT Handout Basic A4</vt:lpstr>
      <vt:lpstr>PowerPoint 演示文稿</vt:lpstr>
      <vt:lpstr>学习目标导航</vt:lpstr>
      <vt:lpstr>典型例题1 G5AU5E01 </vt:lpstr>
      <vt:lpstr>巩固练习1 G5AU5T01 </vt:lpstr>
      <vt:lpstr>巩固练习2 G5AU5T02 </vt:lpstr>
      <vt:lpstr>说明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Administrator</cp:lastModifiedBy>
  <cp:revision>4242</cp:revision>
  <dcterms:created xsi:type="dcterms:W3CDTF">2013-08-22T05:17:00Z</dcterms:created>
  <dcterms:modified xsi:type="dcterms:W3CDTF">2017-12-08T07:33:17Z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