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463" r:id="rId2"/>
    <p:sldId id="1783" r:id="rId3"/>
    <p:sldId id="1778" r:id="rId4"/>
    <p:sldId id="1779" r:id="rId5"/>
    <p:sldId id="1780" r:id="rId6"/>
    <p:sldId id="1782" r:id="rId7"/>
    <p:sldId id="1781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63" autoAdjust="0"/>
    <p:restoredTop sz="70641" autoAdjust="0"/>
  </p:normalViewPr>
  <p:slideViewPr>
    <p:cSldViewPr>
      <p:cViewPr>
        <p:scale>
          <a:sx n="60" d="100"/>
          <a:sy n="60" d="100"/>
        </p:scale>
        <p:origin x="-1848" y="-120"/>
      </p:cViewPr>
      <p:guideLst>
        <p:guide orient="horz" pos="2160"/>
        <p:guide orient="horz" pos="2083"/>
        <p:guide orient="horz" pos="708"/>
        <p:guide orient="horz" pos="618"/>
        <p:guide orient="horz" pos="2614"/>
        <p:guide orient="horz" pos="754"/>
        <p:guide pos="2903"/>
        <p:guide pos="249"/>
        <p:guide pos="5565"/>
        <p:guide pos="1622"/>
        <p:guide pos="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1DC8B9F-6657-487F-8683-95371C42E14A}" type="datetimeFigureOut">
              <a:rPr lang="zh-CN" altLang="en-US"/>
              <a:pPr>
                <a:defRPr/>
              </a:pPr>
              <a:t>2017/12/7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CB9E64B-6845-43AC-9CBC-71BC812CEB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>
              <a:defRPr/>
            </a:pPr>
            <a:fld id="{0C6955FD-4490-4F17-AC9E-FD3469BAD424}" type="datetime1">
              <a:rPr lang="en-US"/>
              <a:pPr>
                <a:defRPr/>
              </a:pPr>
              <a:t>12/7/2017</a:t>
            </a:fld>
            <a:endParaRPr lang="en-US" sz="1200"/>
          </a:p>
        </p:txBody>
      </p:sp>
      <p:sp>
        <p:nvSpPr>
          <p:cNvPr id="26628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Click to edit Master text styles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Second level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Third level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Fourth level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en-US" sz="120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pPr>
              <a:defRPr/>
            </a:pPr>
            <a:fld id="{7C0DD3FD-A2FC-433B-898C-DAF12D87502A}" type="slidenum">
              <a:rPr lang="en-US"/>
              <a:pPr>
                <a:defRPr/>
              </a:pPr>
              <a:t>‹#›</a:t>
            </a:fld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7652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4223B5F-0A99-4079-93DC-2687EF4D9095}" type="datetime1">
              <a:rPr lang="en-US" altLang="zh-CN" smtClean="0"/>
              <a:pPr/>
              <a:t>12/7/2017</a:t>
            </a:fld>
            <a:endParaRPr lang="en-US" altLang="zh-CN" sz="1200" smtClean="0"/>
          </a:p>
        </p:txBody>
      </p:sp>
      <p:sp>
        <p:nvSpPr>
          <p:cNvPr id="2765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77ED1-6815-4A34-87FF-3A983822621C}" type="slidenum">
              <a:rPr lang="en-US" altLang="zh-CN" smtClean="0"/>
              <a:pPr/>
              <a:t>1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  <a:pPr>
                <a:defRPr/>
              </a:pPr>
              <a:t>12/7/2017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  <a:pPr>
                <a:defRPr/>
              </a:pPr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  <a:pPr>
                <a:defRPr/>
              </a:pPr>
              <a:t>12/7/2017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  <a:pPr>
                <a:defRPr/>
              </a:pPr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  <a:pPr>
                <a:defRPr/>
              </a:pPr>
              <a:t>12/7/2017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  <a:pPr>
                <a:defRPr/>
              </a:pPr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  <a:pPr>
                <a:defRPr/>
              </a:pPr>
              <a:t>12/7/2017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  <a:pPr>
                <a:defRPr/>
              </a:pPr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  <a:pPr>
                <a:defRPr/>
              </a:pPr>
              <a:t>12/7/2017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  <a:pPr>
                <a:defRPr/>
              </a:pPr>
              <a:t>7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0813" y="230188"/>
            <a:ext cx="2035175" cy="6157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230188"/>
            <a:ext cx="5953125" cy="6157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8163" y="1054100"/>
            <a:ext cx="392271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1054100"/>
            <a:ext cx="392271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"/>
          <p:cNvSpPr>
            <a:spLocks noChangeShapeType="1"/>
          </p:cNvSpPr>
          <p:nvPr/>
        </p:nvSpPr>
        <p:spPr bwMode="auto">
          <a:xfrm>
            <a:off x="422275" y="844550"/>
            <a:ext cx="8286750" cy="0"/>
          </a:xfrm>
          <a:prstGeom prst="line">
            <a:avLst/>
          </a:prstGeom>
          <a:noFill/>
          <a:ln w="38100" cmpd="sng">
            <a:solidFill>
              <a:srgbClr val="006699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027" name="Line 5"/>
          <p:cNvSpPr>
            <a:spLocks noChangeShapeType="1"/>
          </p:cNvSpPr>
          <p:nvPr/>
        </p:nvSpPr>
        <p:spPr bwMode="auto">
          <a:xfrm flipV="1">
            <a:off x="425450" y="6488113"/>
            <a:ext cx="8283575" cy="1587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4062413" y="6535738"/>
            <a:ext cx="1068387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zh-CN" altLang="en-US" sz="1200">
                <a:solidFill>
                  <a:srgbClr val="000000"/>
                </a:solidFill>
                <a:sym typeface="Arial" pitchFamily="34" charset="0"/>
              </a:rPr>
              <a:t>第 </a:t>
            </a:r>
            <a:fld id="{873D5210-AB93-4E17-A686-12442E7B6476}" type="slidenum">
              <a:rPr lang="en-US" altLang="en-US" sz="1200">
                <a:solidFill>
                  <a:srgbClr val="000000"/>
                </a:solidFill>
                <a:sym typeface="Arial" pitchFamily="34" charset="0"/>
              </a:rPr>
              <a:pPr algn="ctr" eaLnBrk="0" hangingPunct="0">
                <a:defRPr/>
              </a:pPr>
              <a:t>‹#›</a:t>
            </a:fld>
            <a:r>
              <a:rPr lang="en-US" sz="1200">
                <a:solidFill>
                  <a:srgbClr val="000000"/>
                </a:solidFill>
                <a:sym typeface="Arial" pitchFamily="34" charset="0"/>
              </a:rPr>
              <a:t> </a:t>
            </a:r>
            <a:r>
              <a:rPr lang="zh-CN" altLang="en-US" sz="1200">
                <a:solidFill>
                  <a:srgbClr val="000000"/>
                </a:solidFill>
                <a:sym typeface="Arial" pitchFamily="34" charset="0"/>
              </a:rPr>
              <a:t>页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388938" y="6483350"/>
            <a:ext cx="2192337" cy="323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defTabSz="-635" eaLnBrk="0" hangingPunct="0">
              <a:tabLst>
                <a:tab pos="1371600" algn="l"/>
              </a:tabLst>
              <a:defRPr/>
            </a:pPr>
            <a:r>
              <a:rPr lang="zh-CN" altLang="en-US" sz="1200" i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您身边的学习管家！</a:t>
            </a:r>
            <a:endParaRPr lang="en-US" sz="1200" i="1" dirty="0">
              <a:solidFill>
                <a:srgbClr val="000000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288" y="230188"/>
            <a:ext cx="7264400" cy="585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b" anchorCtr="0" compatLnSpc="1"/>
          <a:lstStyle/>
          <a:p>
            <a:pPr lvl="0"/>
            <a:r>
              <a:rPr lang="zh-CN" altLang="zh-CN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422275" y="844550"/>
            <a:ext cx="8286750" cy="0"/>
          </a:xfrm>
          <a:prstGeom prst="line">
            <a:avLst/>
          </a:prstGeom>
          <a:noFill/>
          <a:ln w="38100" cmpd="sng">
            <a:solidFill>
              <a:srgbClr val="006699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032" name="Line 15"/>
          <p:cNvSpPr>
            <a:spLocks noChangeShapeType="1"/>
          </p:cNvSpPr>
          <p:nvPr/>
        </p:nvSpPr>
        <p:spPr bwMode="auto">
          <a:xfrm flipV="1">
            <a:off x="425450" y="6488113"/>
            <a:ext cx="8283575" cy="1587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03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8163" y="1054100"/>
            <a:ext cx="7997825" cy="533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zh-CN" altLang="zh-CN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Arial" pitchFamily="34" charset="0"/>
              </a:rPr>
              <a:t>Second level</a:t>
            </a:r>
          </a:p>
          <a:p>
            <a:pPr lvl="2"/>
            <a:r>
              <a:rPr lang="zh-CN" altLang="zh-CN" smtClean="0">
                <a:sym typeface="Arial" pitchFamily="34" charset="0"/>
              </a:rPr>
              <a:t>Third level</a:t>
            </a:r>
          </a:p>
          <a:p>
            <a:pPr lvl="3"/>
            <a:r>
              <a:rPr lang="zh-CN" altLang="zh-CN" smtClean="0">
                <a:sym typeface="Arial" pitchFamily="34" charset="0"/>
              </a:rPr>
              <a:t>Fourth level</a:t>
            </a:r>
          </a:p>
        </p:txBody>
      </p:sp>
      <p:pic>
        <p:nvPicPr>
          <p:cNvPr id="1034" name="图片 10" descr="巨文教育标志 - 副本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286625" y="0"/>
            <a:ext cx="15621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6429388" y="6500834"/>
            <a:ext cx="2192337" cy="323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defTabSz="-635" eaLnBrk="0" hangingPunct="0">
              <a:tabLst>
                <a:tab pos="1371600" algn="l"/>
              </a:tabLst>
              <a:defRPr/>
            </a:pPr>
            <a:r>
              <a:rPr lang="zh-CN" altLang="en-US" sz="1200" i="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咨询电话：</a:t>
            </a:r>
            <a:r>
              <a:rPr lang="en-US" altLang="zh-CN" sz="1200" i="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0539-8088365</a:t>
            </a:r>
            <a:endParaRPr lang="en-US" sz="1200" i="0" dirty="0">
              <a:solidFill>
                <a:srgbClr val="000000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q"/>
        <a:defRPr sz="2000" b="1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81050" indent="-323850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ebdings" pitchFamily="18" charset="2"/>
        <a:buChar char="&lt;"/>
        <a:defRPr sz="2800" b="1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362075" indent="-281305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ebdings" pitchFamily="18" charset="2"/>
        <a:buChar char="="/>
        <a:defRPr sz="1600" b="1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710055" indent="-167005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ebdings" pitchFamily="18" charset="2"/>
        <a:buChar char="•"/>
        <a:defRPr sz="1400" b="1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1780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­"/>
        <a:defRPr sz="2000" b="1">
          <a:solidFill>
            <a:schemeClr val="tx1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26352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­"/>
        <a:defRPr sz="2000" b="1">
          <a:solidFill>
            <a:schemeClr val="tx1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30924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­"/>
        <a:defRPr sz="2000" b="1">
          <a:solidFill>
            <a:schemeClr val="tx1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35496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­"/>
        <a:defRPr sz="2000" b="1">
          <a:solidFill>
            <a:schemeClr val="tx1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40068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­"/>
        <a:defRPr sz="2000" b="1">
          <a:solidFill>
            <a:schemeClr val="tx1"/>
          </a:solidFill>
          <a:latin typeface="Arial" pitchFamily="34" charset="0"/>
          <a:ea typeface="宋体" pitchFamily="2" charset="-122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3573463"/>
            <a:ext cx="9144000" cy="1419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0"/>
            <a:ext cx="9144000" cy="35893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827088" y="3594100"/>
            <a:ext cx="836612" cy="1419225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auto">
          <a:xfrm>
            <a:off x="1663700" y="3594100"/>
            <a:ext cx="825500" cy="1419225"/>
          </a:xfrm>
          <a:prstGeom prst="rect">
            <a:avLst/>
          </a:prstGeom>
          <a:solidFill>
            <a:srgbClr val="2FA583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054" name="Rectangle 10"/>
          <p:cNvSpPr>
            <a:spLocks noChangeArrowheads="1"/>
          </p:cNvSpPr>
          <p:nvPr/>
        </p:nvSpPr>
        <p:spPr bwMode="auto">
          <a:xfrm>
            <a:off x="-12700" y="3594100"/>
            <a:ext cx="839788" cy="1419225"/>
          </a:xfrm>
          <a:prstGeom prst="rect">
            <a:avLst/>
          </a:prstGeom>
          <a:solidFill>
            <a:srgbClr val="A7372F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5" name="Rectangle 11"/>
          <p:cNvSpPr>
            <a:spLocks noChangeArrowheads="1"/>
          </p:cNvSpPr>
          <p:nvPr/>
        </p:nvSpPr>
        <p:spPr bwMode="auto">
          <a:xfrm>
            <a:off x="2489200" y="3594100"/>
            <a:ext cx="774700" cy="1419225"/>
          </a:xfrm>
          <a:prstGeom prst="rect">
            <a:avLst/>
          </a:prstGeom>
          <a:solidFill>
            <a:srgbClr val="D9EAF5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2056" name="图片 16" descr="巨文教育标志 - 副本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10978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1316038" y="-387350"/>
            <a:ext cx="7459662" cy="1790700"/>
          </a:xfrm>
        </p:spPr>
        <p:txBody>
          <a:bodyPr/>
          <a:lstStyle/>
          <a:p>
            <a:pPr algn="r"/>
            <a:endParaRPr lang="zh-CN" altLang="zh-CN" smtClean="0">
              <a:solidFill>
                <a:schemeClr val="bg1"/>
              </a:solidFill>
            </a:endParaRPr>
          </a:p>
        </p:txBody>
      </p:sp>
      <p:sp>
        <p:nvSpPr>
          <p:cNvPr id="2058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3268663" y="3860800"/>
            <a:ext cx="5507037" cy="11604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zh-CN" sz="2700" dirty="0" smtClean="0">
                <a:solidFill>
                  <a:srgbClr val="002060"/>
                </a:solidFill>
                <a:sym typeface="微软雅黑" pitchFamily="34" charset="-122"/>
              </a:rPr>
              <a:t>3</a:t>
            </a:r>
            <a:r>
              <a:rPr lang="zh-CN" altLang="en-US" sz="2700" dirty="0" smtClean="0">
                <a:solidFill>
                  <a:srgbClr val="002060"/>
                </a:solidFill>
                <a:sym typeface="微软雅黑" pitchFamily="34" charset="-122"/>
              </a:rPr>
              <a:t>年级上册典型例题精讲精练</a:t>
            </a:r>
            <a:br>
              <a:rPr lang="zh-CN" altLang="en-US" sz="2700" dirty="0" smtClean="0">
                <a:solidFill>
                  <a:srgbClr val="002060"/>
                </a:solidFill>
                <a:sym typeface="微软雅黑" pitchFamily="34" charset="-122"/>
              </a:rPr>
            </a:br>
            <a:endParaRPr lang="zh-CN" altLang="en-US" sz="1800" dirty="0" smtClean="0">
              <a:solidFill>
                <a:srgbClr val="002060"/>
              </a:solidFill>
            </a:endParaRPr>
          </a:p>
          <a:p>
            <a:pPr algn="r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zh-CN" dirty="0" smtClean="0">
                <a:solidFill>
                  <a:srgbClr val="002060"/>
                </a:solidFill>
              </a:rPr>
              <a:t>——7</a:t>
            </a:r>
            <a:r>
              <a:rPr lang="zh-CN" altLang="en-US" dirty="0" smtClean="0">
                <a:solidFill>
                  <a:srgbClr val="002060"/>
                </a:solidFill>
              </a:rPr>
              <a:t>单元长方形和正方形</a:t>
            </a:r>
          </a:p>
        </p:txBody>
      </p:sp>
      <p:sp>
        <p:nvSpPr>
          <p:cNvPr id="2059" name="TextBox 10"/>
          <p:cNvSpPr txBox="1">
            <a:spLocks noChangeArrowheads="1"/>
          </p:cNvSpPr>
          <p:nvPr/>
        </p:nvSpPr>
        <p:spPr bwMode="auto">
          <a:xfrm>
            <a:off x="7358063" y="5643578"/>
            <a:ext cx="133882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2017.12.07</a:t>
            </a:r>
          </a:p>
          <a:p>
            <a:r>
              <a:rPr lang="zh-CN" altLang="en-US" dirty="0" smtClean="0"/>
              <a:t>李老师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r>
              <a:rPr lang="zh-CN" altLang="en-US" dirty="0" smtClean="0"/>
              <a:t>导航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七</a:t>
            </a:r>
            <a:r>
              <a:rPr lang="zh-CN" altLang="en-US" dirty="0" smtClean="0"/>
              <a:t>单元长方形和正方形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397000"/>
          <a:ext cx="8143931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6000792"/>
                <a:gridCol w="642942"/>
                <a:gridCol w="64294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难点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四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边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、识别四边形，能区分和辨认四边形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、能区分长方形和正方形，掌握它们的特征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、会画长方形和正方形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周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、认识周长的含义，掌握不规则图形周长的测量方法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、判断长方形、正方形周长的计算方法，并能用所学知识解决生活中的实际问题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典型例题</a:t>
            </a:r>
            <a:r>
              <a:rPr lang="en-US" altLang="zh-CN" dirty="0" smtClean="0"/>
              <a:t>1 G3AU7E01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长方形操场的宽是</a:t>
            </a:r>
            <a:r>
              <a:rPr lang="en-US" altLang="zh-CN" sz="2400" dirty="0" smtClean="0"/>
              <a:t>50</a:t>
            </a:r>
            <a:r>
              <a:rPr lang="zh-CN" altLang="en-US" sz="2400" dirty="0" smtClean="0"/>
              <a:t>米，长是宽的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倍，这个操场的周长是多少？</a:t>
            </a:r>
            <a:endParaRPr lang="zh-CN" altLang="en-US" sz="2400" dirty="0"/>
          </a:p>
        </p:txBody>
      </p:sp>
      <p:sp>
        <p:nvSpPr>
          <p:cNvPr id="6" name="TextBox 6"/>
          <p:cNvSpPr>
            <a:spLocks noChangeArrowheads="1"/>
          </p:cNvSpPr>
          <p:nvPr/>
        </p:nvSpPr>
        <p:spPr bwMode="auto">
          <a:xfrm>
            <a:off x="571472" y="1928802"/>
            <a:ext cx="8215370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解题思路</a:t>
            </a:r>
            <a:r>
              <a:rPr lang="en-US" altLang="zh-CN" sz="2400" dirty="0" smtClean="0"/>
              <a:t>:</a:t>
            </a:r>
          </a:p>
          <a:p>
            <a:r>
              <a:rPr lang="zh-CN" altLang="en-US" sz="2400" dirty="0" smtClean="0"/>
              <a:t>根据长方形的周长公式进行计算</a:t>
            </a:r>
            <a:endParaRPr lang="en-US" altLang="zh-CN" sz="2400" dirty="0" smtClean="0"/>
          </a:p>
          <a:p>
            <a:r>
              <a:rPr lang="zh-CN" altLang="en-US" sz="2400" dirty="0" smtClean="0"/>
              <a:t>长方形的周长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（长＋宽）</a:t>
            </a:r>
            <a:r>
              <a:rPr lang="en-US" altLang="zh-CN" sz="2400" dirty="0" smtClean="0"/>
              <a:t>×2</a:t>
            </a:r>
          </a:p>
          <a:p>
            <a:r>
              <a:rPr lang="zh-CN" altLang="en-US" sz="2400" dirty="0" smtClean="0"/>
              <a:t>题中给出了宽是</a:t>
            </a:r>
            <a:r>
              <a:rPr lang="en-US" altLang="zh-CN" sz="2400" dirty="0" smtClean="0"/>
              <a:t>50</a:t>
            </a:r>
            <a:r>
              <a:rPr lang="zh-CN" altLang="en-US" sz="2400" dirty="0" smtClean="0"/>
              <a:t>米，长可以通过题中描述计算出来，知道长和宽便可以根据长方形的周长公式求出结果。</a:t>
            </a:r>
            <a:endParaRPr lang="en-US" altLang="zh-CN" sz="2400" dirty="0" smtClean="0"/>
          </a:p>
          <a:p>
            <a:r>
              <a:rPr lang="zh-CN" altLang="en-US" sz="2400" dirty="0" smtClean="0"/>
              <a:t>解：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长</a:t>
            </a:r>
            <a:r>
              <a:rPr lang="en-US" altLang="zh-CN" sz="2400" dirty="0" smtClean="0"/>
              <a:t>=3×</a:t>
            </a:r>
            <a:r>
              <a:rPr lang="zh-CN" altLang="en-US" sz="2400" dirty="0" smtClean="0"/>
              <a:t>宽</a:t>
            </a:r>
            <a:r>
              <a:rPr lang="en-US" altLang="zh-CN" sz="2400" dirty="0" smtClean="0"/>
              <a:t>=3×50=150</a:t>
            </a:r>
            <a:r>
              <a:rPr lang="zh-CN" altLang="en-US" sz="2400" dirty="0" smtClean="0"/>
              <a:t>（米）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周长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（长＋宽）</a:t>
            </a:r>
            <a:r>
              <a:rPr lang="en-US" altLang="zh-CN" sz="2400" dirty="0" smtClean="0"/>
              <a:t>×2 </a:t>
            </a:r>
          </a:p>
          <a:p>
            <a:r>
              <a:rPr lang="en-US" altLang="zh-CN" sz="2400" dirty="0" smtClean="0"/>
              <a:t>	       =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150</a:t>
            </a:r>
            <a:r>
              <a:rPr lang="zh-CN" altLang="en-US" sz="2400" dirty="0" smtClean="0"/>
              <a:t>＋</a:t>
            </a:r>
            <a:r>
              <a:rPr lang="en-US" altLang="zh-CN" sz="2400" dirty="0" smtClean="0"/>
              <a:t>50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×2</a:t>
            </a:r>
          </a:p>
          <a:p>
            <a:r>
              <a:rPr lang="en-US" altLang="zh-CN" sz="2400" dirty="0" smtClean="0"/>
              <a:t>                  =200×2</a:t>
            </a:r>
          </a:p>
          <a:p>
            <a:r>
              <a:rPr lang="en-US" altLang="zh-CN" sz="2400" dirty="0" smtClean="0"/>
              <a:t>                  =400</a:t>
            </a:r>
            <a:r>
              <a:rPr lang="zh-CN" altLang="en-US" sz="2400" dirty="0" smtClean="0"/>
              <a:t>（米）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</a:t>
            </a:r>
            <a:r>
              <a:rPr lang="zh-CN" altLang="en-US" sz="2400" dirty="0" smtClean="0"/>
              <a:t>答：操场的周长是</a:t>
            </a:r>
            <a:r>
              <a:rPr lang="en-US" altLang="zh-CN" sz="2400" dirty="0" smtClean="0"/>
              <a:t>400</a:t>
            </a:r>
            <a:r>
              <a:rPr lang="zh-CN" altLang="en-US" sz="2400" dirty="0" smtClean="0"/>
              <a:t>米。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巩固练习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G3AU7T01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一个长方形的宽是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厘米，比长短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厘米，这个长方形的周长是多少厘米</a:t>
            </a:r>
            <a:r>
              <a:rPr lang="en-US" altLang="zh-CN" sz="2400" dirty="0" smtClean="0"/>
              <a:t>?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29190" y="371475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添加微信获取家辅手册材料</a:t>
            </a:r>
            <a:endParaRPr lang="en-US" altLang="zh-CN" dirty="0" smtClean="0"/>
          </a:p>
          <a:p>
            <a:r>
              <a:rPr lang="zh-CN" altLang="en-US" dirty="0" smtClean="0"/>
              <a:t>及更多相关课程资讯</a:t>
            </a:r>
            <a:endParaRPr lang="zh-CN" altLang="en-US" dirty="0"/>
          </a:p>
        </p:txBody>
      </p:sp>
      <p:pic>
        <p:nvPicPr>
          <p:cNvPr id="8" name="图片 7" descr="学习管家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3143248"/>
            <a:ext cx="2333627" cy="233362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典型例题</a:t>
            </a:r>
            <a:r>
              <a:rPr lang="en-US" altLang="zh-CN" dirty="0" smtClean="0"/>
              <a:t>2 G3AU7E01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用一根铁丝能围成一个边长为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厘米的正方形，如果把它改围成一个长方形，当长方形的长是</a:t>
            </a:r>
            <a:r>
              <a:rPr lang="en-US" altLang="zh-CN" sz="2400" dirty="0" smtClean="0"/>
              <a:t>14</a:t>
            </a:r>
            <a:r>
              <a:rPr lang="zh-CN" altLang="en-US" sz="2400" dirty="0" smtClean="0"/>
              <a:t>厘米时，宽是多少？</a:t>
            </a:r>
            <a:endParaRPr lang="zh-CN" altLang="en-US" sz="2400" dirty="0"/>
          </a:p>
        </p:txBody>
      </p:sp>
      <p:sp>
        <p:nvSpPr>
          <p:cNvPr id="6" name="TextBox 6"/>
          <p:cNvSpPr>
            <a:spLocks noChangeArrowheads="1"/>
          </p:cNvSpPr>
          <p:nvPr/>
        </p:nvSpPr>
        <p:spPr bwMode="auto">
          <a:xfrm>
            <a:off x="571472" y="2000240"/>
            <a:ext cx="8215370" cy="3046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解题思路</a:t>
            </a:r>
            <a:r>
              <a:rPr lang="en-US" altLang="zh-CN" sz="2400" dirty="0" smtClean="0"/>
              <a:t>:</a:t>
            </a:r>
          </a:p>
          <a:p>
            <a:r>
              <a:rPr lang="zh-CN" altLang="en-US" sz="2400" dirty="0" smtClean="0"/>
              <a:t>用围正方形的铁丝围成长方形，铁丝的长度不变，也就是正方形的周长就是长方形的周长。然后根据长方形的周长公式求长方形的宽。宽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周长</a:t>
            </a:r>
            <a:r>
              <a:rPr lang="en-US" altLang="zh-CN" sz="2400" dirty="0" smtClean="0"/>
              <a:t>÷2-</a:t>
            </a:r>
            <a:r>
              <a:rPr lang="zh-CN" altLang="en-US" sz="2400" dirty="0" smtClean="0"/>
              <a:t>长 或者宽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（周长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长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长）</a:t>
            </a:r>
            <a:r>
              <a:rPr lang="en-US" altLang="zh-CN" sz="2400" dirty="0" smtClean="0"/>
              <a:t>÷2</a:t>
            </a:r>
          </a:p>
          <a:p>
            <a:r>
              <a:rPr lang="zh-CN" altLang="en-US" sz="2400" dirty="0" smtClean="0"/>
              <a:t>解：</a:t>
            </a:r>
            <a:endParaRPr lang="en-US" altLang="zh-CN" sz="2400" dirty="0" smtClean="0"/>
          </a:p>
          <a:p>
            <a:r>
              <a:rPr lang="zh-CN" altLang="en-US" sz="2400" dirty="0" smtClean="0"/>
              <a:t> 正方形周长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边长</a:t>
            </a:r>
            <a:r>
              <a:rPr lang="en-US" altLang="zh-CN" sz="2400" dirty="0" smtClean="0"/>
              <a:t>×4=10×4=40</a:t>
            </a:r>
            <a:r>
              <a:rPr lang="zh-CN" altLang="en-US" sz="2400" dirty="0" smtClean="0"/>
              <a:t>（厘米）</a:t>
            </a:r>
            <a:endParaRPr lang="en-US" altLang="zh-CN" sz="2400" dirty="0" smtClean="0"/>
          </a:p>
          <a:p>
            <a:r>
              <a:rPr lang="zh-CN" altLang="en-US" sz="2400" dirty="0" smtClean="0"/>
              <a:t> 长方形周长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（长＋宽）</a:t>
            </a:r>
            <a:r>
              <a:rPr lang="en-US" altLang="zh-CN" sz="2400" dirty="0" smtClean="0"/>
              <a:t>×2 </a:t>
            </a:r>
          </a:p>
          <a:p>
            <a:r>
              <a:rPr lang="en-US" altLang="zh-CN" sz="2400" dirty="0" smtClean="0"/>
              <a:t>            </a:t>
            </a:r>
            <a:endParaRPr lang="zh-CN" altLang="en-US" sz="2400" dirty="0"/>
          </a:p>
        </p:txBody>
      </p:sp>
      <p:sp>
        <p:nvSpPr>
          <p:cNvPr id="8" name="TextBox 6"/>
          <p:cNvSpPr>
            <a:spLocks noChangeArrowheads="1"/>
          </p:cNvSpPr>
          <p:nvPr/>
        </p:nvSpPr>
        <p:spPr bwMode="auto">
          <a:xfrm>
            <a:off x="-857288" y="4572008"/>
            <a:ext cx="7786742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        </a:t>
            </a:r>
            <a:r>
              <a:rPr lang="zh-CN" altLang="en-US" sz="2400" dirty="0" smtClean="0"/>
              <a:t>宽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（周长－长－长）</a:t>
            </a:r>
            <a:r>
              <a:rPr lang="en-US" altLang="zh-CN" sz="2400" dirty="0" smtClean="0"/>
              <a:t>÷2</a:t>
            </a:r>
          </a:p>
          <a:p>
            <a:r>
              <a:rPr lang="en-US" altLang="zh-CN" sz="2400" dirty="0" smtClean="0"/>
              <a:t>	         =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40-14-14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÷2</a:t>
            </a:r>
          </a:p>
          <a:p>
            <a:r>
              <a:rPr lang="en-US" altLang="zh-CN" sz="2400" dirty="0" smtClean="0"/>
              <a:t>                    =12÷2</a:t>
            </a:r>
          </a:p>
          <a:p>
            <a:r>
              <a:rPr lang="en-US" altLang="zh-CN" sz="2400" dirty="0" smtClean="0"/>
              <a:t>                    =6</a:t>
            </a:r>
            <a:r>
              <a:rPr lang="zh-CN" altLang="en-US" sz="2400" dirty="0" smtClean="0"/>
              <a:t>（厘米）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     </a:t>
            </a:r>
            <a:r>
              <a:rPr lang="zh-CN" altLang="en-US" sz="2400" dirty="0" smtClean="0"/>
              <a:t>答：长方形的宽是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厘米。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巩固练习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G3AU7T02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小明用一根线在钉子板上围了一个长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厘米、宽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厘米的长方形，用这根线能否围成一个边长是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厘米的正方形？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929190" y="371475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添加微信获取家辅手册材料</a:t>
            </a:r>
            <a:endParaRPr lang="en-US" altLang="zh-CN" dirty="0" smtClean="0"/>
          </a:p>
          <a:p>
            <a:r>
              <a:rPr lang="zh-CN" altLang="en-US" dirty="0" smtClean="0"/>
              <a:t>及更多相关课程资讯</a:t>
            </a:r>
            <a:endParaRPr lang="zh-CN" altLang="en-US" dirty="0"/>
          </a:p>
        </p:txBody>
      </p:sp>
      <p:pic>
        <p:nvPicPr>
          <p:cNvPr id="7" name="图片 6" descr="学习管家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3143248"/>
            <a:ext cx="2333627" cy="233362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本文档包括学习目标导航、典型例题、巩固练习三部分。</a:t>
            </a:r>
            <a:endParaRPr lang="en-US" altLang="zh-CN" sz="2400" dirty="0" smtClean="0"/>
          </a:p>
          <a:p>
            <a:r>
              <a:rPr lang="zh-CN" altLang="en-US" sz="2400" dirty="0" smtClean="0"/>
              <a:t>题目编号说明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如</a:t>
            </a:r>
            <a:r>
              <a:rPr lang="en-US" altLang="zh-CN" sz="2400" dirty="0" smtClean="0"/>
              <a:t>G3AU7T01</a:t>
            </a:r>
          </a:p>
          <a:p>
            <a:r>
              <a:rPr lang="en-US" altLang="zh-CN" sz="2400" dirty="0" smtClean="0"/>
              <a:t>G3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年级</a:t>
            </a:r>
            <a:r>
              <a:rPr lang="en-US" altLang="zh-CN" sz="2400" dirty="0" smtClean="0"/>
              <a:t> A</a:t>
            </a:r>
            <a:r>
              <a:rPr lang="zh-CN" altLang="en-US" sz="2400" dirty="0" smtClean="0"/>
              <a:t>表示上学期，上册</a:t>
            </a:r>
            <a:endParaRPr lang="en-US" altLang="zh-CN" sz="2400" dirty="0" smtClean="0"/>
          </a:p>
          <a:p>
            <a:r>
              <a:rPr lang="en-US" altLang="zh-CN" sz="2400" dirty="0" smtClean="0"/>
              <a:t>U7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单元</a:t>
            </a:r>
            <a:endParaRPr lang="en-US" altLang="zh-CN" sz="2400" dirty="0" smtClean="0"/>
          </a:p>
          <a:p>
            <a:r>
              <a:rPr lang="en-US" altLang="zh-CN" sz="2400" dirty="0" smtClean="0"/>
              <a:t>E01</a:t>
            </a:r>
            <a:r>
              <a:rPr lang="zh-CN" altLang="en-US" sz="2400" dirty="0" smtClean="0"/>
              <a:t>表示例题</a:t>
            </a:r>
            <a:r>
              <a:rPr lang="en-US" altLang="zh-CN" sz="2400" dirty="0" smtClean="0"/>
              <a:t>01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02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……99</a:t>
            </a:r>
          </a:p>
          <a:p>
            <a:r>
              <a:rPr lang="en-US" altLang="zh-CN" sz="2400" dirty="0" smtClean="0"/>
              <a:t>T01</a:t>
            </a:r>
            <a:r>
              <a:rPr lang="zh-CN" altLang="en-US" sz="2400" dirty="0" smtClean="0"/>
              <a:t>表示练习题</a:t>
            </a:r>
            <a:r>
              <a:rPr lang="en-US" altLang="zh-CN" sz="2400" dirty="0" smtClean="0"/>
              <a:t>01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02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……99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每一页一道题</a:t>
            </a:r>
            <a:endParaRPr lang="en-US" altLang="zh-CN" sz="2400" dirty="0" smtClean="0"/>
          </a:p>
          <a:p>
            <a:r>
              <a:rPr lang="zh-CN" altLang="en-US" sz="2400" dirty="0" smtClean="0"/>
              <a:t>另存为</a:t>
            </a:r>
            <a:r>
              <a:rPr lang="en-US" altLang="zh-CN" sz="2400" dirty="0" smtClean="0"/>
              <a:t>-》</a:t>
            </a:r>
            <a:r>
              <a:rPr lang="zh-CN" altLang="en-US" sz="2400" dirty="0" smtClean="0"/>
              <a:t>其他格式</a:t>
            </a:r>
            <a:r>
              <a:rPr lang="en-US" altLang="zh-CN" sz="2400" dirty="0" smtClean="0"/>
              <a:t>-》jpg </a:t>
            </a:r>
            <a:r>
              <a:rPr lang="zh-CN" altLang="en-US" sz="2400" dirty="0" smtClean="0"/>
              <a:t>可以将</a:t>
            </a:r>
            <a:r>
              <a:rPr lang="en-US" altLang="zh-CN" sz="2400" dirty="0" err="1" smtClean="0"/>
              <a:t>ppt</a:t>
            </a:r>
            <a:r>
              <a:rPr lang="zh-CN" altLang="en-US" sz="2400" dirty="0" smtClean="0"/>
              <a:t>导出到图片</a:t>
            </a:r>
            <a:endParaRPr lang="en-US" altLang="zh-CN" sz="2400" dirty="0" smtClean="0"/>
          </a:p>
          <a:p>
            <a:r>
              <a:rPr lang="zh-CN" altLang="en-US" sz="2400" dirty="0" smtClean="0"/>
              <a:t>图片直接发到群里 </a:t>
            </a:r>
            <a:endParaRPr lang="en-US" altLang="zh-CN" sz="2400" dirty="0" smtClean="0"/>
          </a:p>
          <a:p>
            <a:r>
              <a:rPr lang="zh-CN" altLang="en-US" sz="2400" dirty="0" smtClean="0"/>
              <a:t>让学生在家学习并讲解给家长听。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QPT Handout Basic A4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8_QPT Handout Basic A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371</Words>
  <Application>WPS 演示</Application>
  <PresentationFormat>全屏显示(4:3)</PresentationFormat>
  <Paragraphs>83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8_QPT Handout Basic A4</vt:lpstr>
      <vt:lpstr>幻灯片 1</vt:lpstr>
      <vt:lpstr>学习目标导航—七单元长方形和正方形</vt:lpstr>
      <vt:lpstr>典型例题1 G3AU7E01 </vt:lpstr>
      <vt:lpstr>巩固练习1 G3AU7T01 </vt:lpstr>
      <vt:lpstr>典型例题2 G3AU7E01 </vt:lpstr>
      <vt:lpstr>巩固练习2 G3AU7T02 </vt:lpstr>
      <vt:lpstr>说明</vt:lpstr>
    </vt:vector>
  </TitlesOfParts>
  <Company>Accenture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Jianshe</dc:creator>
  <cp:lastModifiedBy>admin</cp:lastModifiedBy>
  <cp:revision>4234</cp:revision>
  <dcterms:created xsi:type="dcterms:W3CDTF">2013-08-22T05:17:00Z</dcterms:created>
  <dcterms:modified xsi:type="dcterms:W3CDTF">2017-12-07T07:41:20Z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