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7" r:id="rId7"/>
    <p:sldId id="270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2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透明底-纵向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1638" y="0"/>
            <a:ext cx="1003251" cy="6292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 descr="透明底-纵向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2301" y="162838"/>
            <a:ext cx="1003251" cy="6292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 167"/>
          <p:cNvSpPr/>
          <p:nvPr/>
        </p:nvSpPr>
        <p:spPr>
          <a:xfrm>
            <a:off x="3824605" y="776605"/>
            <a:ext cx="3451225" cy="97091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FFFF"/>
                </a:solidFill>
              </a:rPr>
              <a:t>一  </a:t>
            </a:r>
            <a:r>
              <a:rPr lang="zh-CN" altLang="zh-CN" b="1" dirty="0" smtClean="0">
                <a:solidFill>
                  <a:srgbClr val="FFFFFF"/>
                </a:solidFill>
              </a:rPr>
              <a:t>时</a:t>
            </a:r>
            <a:r>
              <a:rPr lang="zh-CN" altLang="zh-CN" b="1" dirty="0">
                <a:solidFill>
                  <a:srgbClr val="FFFFFF"/>
                </a:solidFill>
              </a:rPr>
              <a:t>、分、秒</a:t>
            </a:r>
          </a:p>
        </p:txBody>
      </p:sp>
      <p:sp>
        <p:nvSpPr>
          <p:cNvPr id="160" name=" 160"/>
          <p:cNvSpPr/>
          <p:nvPr/>
        </p:nvSpPr>
        <p:spPr>
          <a:xfrm rot="10980000">
            <a:off x="3450590" y="2106295"/>
            <a:ext cx="687705" cy="53784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160"/>
          <p:cNvSpPr/>
          <p:nvPr/>
        </p:nvSpPr>
        <p:spPr>
          <a:xfrm rot="7740000">
            <a:off x="5526405" y="2239010"/>
            <a:ext cx="615315" cy="47815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160"/>
          <p:cNvSpPr/>
          <p:nvPr/>
        </p:nvSpPr>
        <p:spPr>
          <a:xfrm rot="5400000">
            <a:off x="7289165" y="2233295"/>
            <a:ext cx="687705" cy="53784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4"/>
          <p:cNvSpPr/>
          <p:nvPr/>
        </p:nvSpPr>
        <p:spPr>
          <a:xfrm>
            <a:off x="1432560" y="2748915"/>
            <a:ext cx="1749425" cy="4330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秒的认识</a:t>
            </a:r>
          </a:p>
        </p:txBody>
      </p:sp>
      <p:sp>
        <p:nvSpPr>
          <p:cNvPr id="5" name="右箭头 4"/>
          <p:cNvSpPr/>
          <p:nvPr/>
        </p:nvSpPr>
        <p:spPr>
          <a:xfrm rot="5400000">
            <a:off x="2090420" y="3316605"/>
            <a:ext cx="433070" cy="224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 6"/>
          <p:cNvSpPr/>
          <p:nvPr/>
        </p:nvSpPr>
        <p:spPr>
          <a:xfrm>
            <a:off x="985520" y="3989070"/>
            <a:ext cx="2196465" cy="22275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1.</a:t>
            </a:r>
            <a:r>
              <a:rPr lang="zh-CN" altLang="en-US">
                <a:solidFill>
                  <a:srgbClr val="FFFFFF"/>
                </a:solidFill>
              </a:rPr>
              <a:t>计量很短的时间，常用比分更小的时间单位</a:t>
            </a:r>
            <a:r>
              <a:rPr lang="en-US" altLang="zh-CN">
                <a:solidFill>
                  <a:srgbClr val="FFFFFF"/>
                </a:solidFill>
              </a:rPr>
              <a:t>----</a:t>
            </a:r>
            <a:r>
              <a:rPr lang="zh-CN" altLang="en-US">
                <a:solidFill>
                  <a:srgbClr val="FFFFFF"/>
                </a:solidFill>
              </a:rPr>
              <a:t>秒。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2.</a:t>
            </a:r>
            <a:r>
              <a:rPr lang="zh-CN" altLang="en-US">
                <a:solidFill>
                  <a:srgbClr val="FFFFFF"/>
                </a:solidFill>
              </a:rPr>
              <a:t>时，分，秒之间的关系：</a:t>
            </a:r>
            <a:r>
              <a:rPr lang="en-US" altLang="zh-CN">
                <a:solidFill>
                  <a:srgbClr val="FFFFFF"/>
                </a:solidFill>
              </a:rPr>
              <a:t>1</a:t>
            </a:r>
            <a:r>
              <a:rPr lang="zh-CN" altLang="en-US">
                <a:solidFill>
                  <a:srgbClr val="FFFFFF"/>
                </a:solidFill>
              </a:rPr>
              <a:t>分</a:t>
            </a:r>
            <a:r>
              <a:rPr lang="en-US" altLang="zh-CN">
                <a:solidFill>
                  <a:srgbClr val="FFFFFF"/>
                </a:solidFill>
              </a:rPr>
              <a:t>=60</a:t>
            </a:r>
            <a:r>
              <a:rPr lang="zh-CN" altLang="en-US">
                <a:solidFill>
                  <a:srgbClr val="FFFFFF"/>
                </a:solidFill>
              </a:rPr>
              <a:t>秒，</a:t>
            </a:r>
            <a:r>
              <a:rPr lang="en-US" altLang="zh-CN">
                <a:solidFill>
                  <a:srgbClr val="FFFFFF"/>
                </a:solidFill>
              </a:rPr>
              <a:t>1</a:t>
            </a:r>
            <a:r>
              <a:rPr lang="zh-CN" altLang="en-US">
                <a:solidFill>
                  <a:srgbClr val="FFFFFF"/>
                </a:solidFill>
              </a:rPr>
              <a:t>时</a:t>
            </a:r>
            <a:r>
              <a:rPr lang="en-US" altLang="zh-CN">
                <a:solidFill>
                  <a:srgbClr val="FFFFFF"/>
                </a:solidFill>
              </a:rPr>
              <a:t>=60</a:t>
            </a:r>
            <a:r>
              <a:rPr lang="zh-CN" altLang="en-US">
                <a:solidFill>
                  <a:srgbClr val="FFFFFF"/>
                </a:solidFill>
              </a:rPr>
              <a:t>分。</a:t>
            </a:r>
          </a:p>
        </p:txBody>
      </p:sp>
      <p:sp>
        <p:nvSpPr>
          <p:cNvPr id="7" name=" 7"/>
          <p:cNvSpPr/>
          <p:nvPr/>
        </p:nvSpPr>
        <p:spPr>
          <a:xfrm>
            <a:off x="4646295" y="2957830"/>
            <a:ext cx="1897380" cy="7918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时间换算</a:t>
            </a:r>
          </a:p>
        </p:txBody>
      </p:sp>
      <p:sp>
        <p:nvSpPr>
          <p:cNvPr id="8" name="下箭头 7"/>
          <p:cNvSpPr/>
          <p:nvPr/>
        </p:nvSpPr>
        <p:spPr>
          <a:xfrm>
            <a:off x="5513070" y="3853815"/>
            <a:ext cx="298450" cy="358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 9"/>
          <p:cNvSpPr/>
          <p:nvPr/>
        </p:nvSpPr>
        <p:spPr>
          <a:xfrm>
            <a:off x="4093210" y="4212590"/>
            <a:ext cx="3466465" cy="19424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时分秒每相邻两个单位之间的进率是</a:t>
            </a:r>
            <a:r>
              <a:rPr lang="en-US" altLang="zh-CN">
                <a:solidFill>
                  <a:srgbClr val="FFFFFF"/>
                </a:solidFill>
              </a:rPr>
              <a:t>60</a:t>
            </a:r>
            <a:r>
              <a:rPr lang="zh-CN" altLang="en-US">
                <a:solidFill>
                  <a:srgbClr val="FFFFFF"/>
                </a:solidFill>
              </a:rPr>
              <a:t>，利用进率之间的关系可以进行时间单位之间的换算。</a:t>
            </a:r>
          </a:p>
        </p:txBody>
      </p:sp>
      <p:sp>
        <p:nvSpPr>
          <p:cNvPr id="10" name=" 10"/>
          <p:cNvSpPr/>
          <p:nvPr/>
        </p:nvSpPr>
        <p:spPr>
          <a:xfrm>
            <a:off x="8112125" y="2868295"/>
            <a:ext cx="3018155" cy="76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计算经过的时间</a:t>
            </a:r>
          </a:p>
        </p:txBody>
      </p:sp>
      <p:sp>
        <p:nvSpPr>
          <p:cNvPr id="11" name="下箭头 10"/>
          <p:cNvSpPr/>
          <p:nvPr/>
        </p:nvSpPr>
        <p:spPr>
          <a:xfrm>
            <a:off x="9584055" y="3630295"/>
            <a:ext cx="298450" cy="358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 9"/>
          <p:cNvSpPr/>
          <p:nvPr/>
        </p:nvSpPr>
        <p:spPr>
          <a:xfrm>
            <a:off x="8112125" y="4339590"/>
            <a:ext cx="3466465" cy="19424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1.</a:t>
            </a:r>
            <a:r>
              <a:rPr lang="zh-CN" altLang="en-US">
                <a:solidFill>
                  <a:srgbClr val="FFFFFF"/>
                </a:solidFill>
              </a:rPr>
              <a:t>计算经过的时间，可以借助钟面数出走了多少格，算出经过的时间。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2.</a:t>
            </a:r>
            <a:r>
              <a:rPr lang="zh-CN" altLang="en-US">
                <a:solidFill>
                  <a:srgbClr val="FFFFFF"/>
                </a:solidFill>
              </a:rPr>
              <a:t>利用时间与时刻的关系计算，经过的时间</a:t>
            </a:r>
            <a:r>
              <a:rPr lang="en-US" altLang="zh-CN">
                <a:solidFill>
                  <a:srgbClr val="FFFFFF"/>
                </a:solidFill>
              </a:rPr>
              <a:t>=</a:t>
            </a:r>
            <a:r>
              <a:rPr lang="zh-CN" altLang="en-US">
                <a:solidFill>
                  <a:srgbClr val="FFFFFF"/>
                </a:solidFill>
              </a:rPr>
              <a:t>结束时刻</a:t>
            </a:r>
            <a:r>
              <a:rPr lang="en-US" altLang="zh-CN">
                <a:solidFill>
                  <a:srgbClr val="FFFFFF"/>
                </a:solidFill>
              </a:rPr>
              <a:t>-</a:t>
            </a:r>
            <a:r>
              <a:rPr lang="zh-CN" altLang="en-US">
                <a:solidFill>
                  <a:srgbClr val="FFFFFF"/>
                </a:solidFill>
              </a:rPr>
              <a:t>起始时刻。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 167"/>
          <p:cNvSpPr/>
          <p:nvPr/>
        </p:nvSpPr>
        <p:spPr>
          <a:xfrm>
            <a:off x="552450" y="1060450"/>
            <a:ext cx="612140" cy="46164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FFFF"/>
                </a:solidFill>
              </a:rPr>
              <a:t>二</a:t>
            </a:r>
            <a:endParaRPr lang="en-US" altLang="zh-CN" b="1" dirty="0" smtClean="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dirty="0" smtClean="0">
                <a:solidFill>
                  <a:srgbClr val="FFFFFF"/>
                </a:solidFill>
              </a:rPr>
              <a:t>万</a:t>
            </a:r>
            <a:r>
              <a:rPr lang="zh-CN" altLang="zh-CN" b="1" dirty="0">
                <a:solidFill>
                  <a:srgbClr val="FFFFFF"/>
                </a:solidFill>
              </a:rPr>
              <a:t>以内的加减法一</a:t>
            </a:r>
          </a:p>
        </p:txBody>
      </p:sp>
      <p:sp>
        <p:nvSpPr>
          <p:cNvPr id="2050" name=" 2050"/>
          <p:cNvSpPr/>
          <p:nvPr/>
        </p:nvSpPr>
        <p:spPr bwMode="auto">
          <a:xfrm flipH="1">
            <a:off x="1269365" y="298450"/>
            <a:ext cx="194310" cy="5902325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 2"/>
          <p:cNvSpPr/>
          <p:nvPr/>
        </p:nvSpPr>
        <p:spPr>
          <a:xfrm>
            <a:off x="1612900" y="507365"/>
            <a:ext cx="1240155" cy="8667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两位数加减两位数口算</a:t>
            </a:r>
          </a:p>
        </p:txBody>
      </p:sp>
      <p:sp>
        <p:nvSpPr>
          <p:cNvPr id="3" name=" 3"/>
          <p:cNvSpPr/>
          <p:nvPr/>
        </p:nvSpPr>
        <p:spPr>
          <a:xfrm>
            <a:off x="3196590" y="238125"/>
            <a:ext cx="1404620" cy="76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两位数加两位数</a:t>
            </a:r>
          </a:p>
        </p:txBody>
      </p:sp>
      <p:sp>
        <p:nvSpPr>
          <p:cNvPr id="4" name=" 4"/>
          <p:cNvSpPr/>
          <p:nvPr/>
        </p:nvSpPr>
        <p:spPr>
          <a:xfrm>
            <a:off x="3241675" y="1358900"/>
            <a:ext cx="1389380" cy="9271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两位数减两位数</a:t>
            </a:r>
          </a:p>
        </p:txBody>
      </p:sp>
      <p:sp>
        <p:nvSpPr>
          <p:cNvPr id="5" name=" 5"/>
          <p:cNvSpPr/>
          <p:nvPr/>
        </p:nvSpPr>
        <p:spPr>
          <a:xfrm>
            <a:off x="5155565" y="133985"/>
            <a:ext cx="6842125" cy="112014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方法一：把其中的一个两位数拆成整十数和</a:t>
            </a:r>
            <a:r>
              <a:rPr lang="en-US" altLang="zh-CN">
                <a:solidFill>
                  <a:srgbClr val="FFFFFF"/>
                </a:solidFill>
              </a:rPr>
              <a:t>1</a:t>
            </a:r>
            <a:r>
              <a:rPr lang="zh-CN" altLang="en-US">
                <a:solidFill>
                  <a:srgbClr val="FFFFFF"/>
                </a:solidFill>
              </a:rPr>
              <a:t>位数，用另一个两位数先加整十数，再加一位数。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方法二：把两个两位数分别拆成整十数和一位数，先算整十数加整十数，再算一位数加一位数，最后把两次所得的和相加。</a:t>
            </a:r>
          </a:p>
        </p:txBody>
      </p:sp>
      <p:sp>
        <p:nvSpPr>
          <p:cNvPr id="6" name=" 4"/>
          <p:cNvSpPr/>
          <p:nvPr/>
        </p:nvSpPr>
        <p:spPr>
          <a:xfrm>
            <a:off x="5155565" y="1635760"/>
            <a:ext cx="6842125" cy="13449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方法一：把两位数都拆成整十数和一位数，先算整十数减整十数，再算一位数减一位数，最后把两次所得的差加起来。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方法二：把减数分成整十数和一位数，先用被减数减整十数，再用所得的差减一位数。</a:t>
            </a:r>
          </a:p>
        </p:txBody>
      </p:sp>
      <p:sp>
        <p:nvSpPr>
          <p:cNvPr id="7" name=" 4"/>
          <p:cNvSpPr/>
          <p:nvPr/>
        </p:nvSpPr>
        <p:spPr>
          <a:xfrm>
            <a:off x="1553210" y="3069590"/>
            <a:ext cx="1389380" cy="9271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两位数加两位数的笔算</a:t>
            </a:r>
          </a:p>
        </p:txBody>
      </p:sp>
      <p:sp>
        <p:nvSpPr>
          <p:cNvPr id="8" name=" 4"/>
          <p:cNvSpPr/>
          <p:nvPr/>
        </p:nvSpPr>
        <p:spPr>
          <a:xfrm>
            <a:off x="3376295" y="3188970"/>
            <a:ext cx="8336280" cy="9271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笔算：用竖式计算时，相同数位要对齐，从个位算起，哪一位上的数相加满</a:t>
            </a:r>
            <a:r>
              <a:rPr lang="en-US" altLang="zh-CN">
                <a:solidFill>
                  <a:srgbClr val="FFFFFF"/>
                </a:solidFill>
              </a:rPr>
              <a:t>10</a:t>
            </a:r>
            <a:r>
              <a:rPr lang="zh-CN" altLang="en-US">
                <a:solidFill>
                  <a:srgbClr val="FFFFFF"/>
                </a:solidFill>
              </a:rPr>
              <a:t>，就向前一位进</a:t>
            </a:r>
            <a:r>
              <a:rPr lang="en-US" altLang="zh-CN">
                <a:solidFill>
                  <a:srgbClr val="FFFFFF"/>
                </a:solidFill>
              </a:rPr>
              <a:t>1</a:t>
            </a:r>
            <a:r>
              <a:rPr lang="zh-CN" altLang="en-US">
                <a:solidFill>
                  <a:srgbClr val="FFFFFF"/>
                </a:solidFill>
              </a:rPr>
              <a:t>；哪一位不够减就向前一位退一当十再减。</a:t>
            </a:r>
          </a:p>
        </p:txBody>
      </p:sp>
      <p:sp>
        <p:nvSpPr>
          <p:cNvPr id="9" name=" 4"/>
          <p:cNvSpPr/>
          <p:nvPr/>
        </p:nvSpPr>
        <p:spPr>
          <a:xfrm>
            <a:off x="1463675" y="4952365"/>
            <a:ext cx="1553845" cy="9271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三位数加减法的估算</a:t>
            </a:r>
          </a:p>
        </p:txBody>
      </p:sp>
      <p:sp>
        <p:nvSpPr>
          <p:cNvPr id="10" name=" 4"/>
          <p:cNvSpPr/>
          <p:nvPr/>
        </p:nvSpPr>
        <p:spPr>
          <a:xfrm>
            <a:off x="3376295" y="4862830"/>
            <a:ext cx="7873365" cy="11804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根据具体情况选择恰当的估算策略，可以把每个三位数都看成与它接近的整百数再进行计算；也可以把每个三位数都看成与它接近的几百几十数再进行计算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122295" y="5400675"/>
            <a:ext cx="254000" cy="10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017520" y="3600450"/>
            <a:ext cx="254000" cy="10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 2050"/>
          <p:cNvSpPr/>
          <p:nvPr/>
        </p:nvSpPr>
        <p:spPr bwMode="auto">
          <a:xfrm flipH="1">
            <a:off x="2942590" y="133985"/>
            <a:ext cx="238125" cy="233045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17830" y="1882140"/>
            <a:ext cx="672465" cy="26739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三</a:t>
            </a:r>
            <a:endParaRPr lang="en-US" altLang="zh-CN" b="1" dirty="0" smtClean="0"/>
          </a:p>
          <a:p>
            <a:pPr algn="ctr"/>
            <a:endParaRPr lang="en-US" altLang="zh-CN" b="1" dirty="0" smtClean="0"/>
          </a:p>
          <a:p>
            <a:pPr algn="ctr"/>
            <a:r>
              <a:rPr lang="zh-CN" altLang="en-US" b="1" dirty="0" smtClean="0"/>
              <a:t>测量</a:t>
            </a:r>
            <a:endParaRPr lang="zh-CN" altLang="en-US" b="1" dirty="0"/>
          </a:p>
        </p:txBody>
      </p:sp>
      <p:sp>
        <p:nvSpPr>
          <p:cNvPr id="2050" name=" 2050"/>
          <p:cNvSpPr/>
          <p:nvPr/>
        </p:nvSpPr>
        <p:spPr bwMode="auto">
          <a:xfrm flipH="1">
            <a:off x="1269365" y="298450"/>
            <a:ext cx="194310" cy="5902325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流程图: 可选过程 2"/>
          <p:cNvSpPr/>
          <p:nvPr/>
        </p:nvSpPr>
        <p:spPr>
          <a:xfrm>
            <a:off x="1657985" y="328295"/>
            <a:ext cx="1464310" cy="8959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毫米，分米的认识</a:t>
            </a:r>
          </a:p>
        </p:txBody>
      </p:sp>
      <p:sp>
        <p:nvSpPr>
          <p:cNvPr id="4" name="流程图: 可选过程 3"/>
          <p:cNvSpPr/>
          <p:nvPr/>
        </p:nvSpPr>
        <p:spPr>
          <a:xfrm>
            <a:off x="3674745" y="201295"/>
            <a:ext cx="8143240" cy="11499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/>
              <a:t>1.</a:t>
            </a:r>
            <a:r>
              <a:rPr lang="zh-CN" altLang="en-US"/>
              <a:t>量比较短的物体的长度或者要求量比较精确时，可以用毫米做单位。</a:t>
            </a:r>
          </a:p>
          <a:p>
            <a:pPr algn="l"/>
            <a:r>
              <a:rPr lang="en-US" altLang="zh-CN"/>
              <a:t>2.</a:t>
            </a:r>
            <a:r>
              <a:rPr lang="zh-CN" altLang="en-US"/>
              <a:t>分米是比厘米大，比米小的长度单位。</a:t>
            </a:r>
          </a:p>
          <a:p>
            <a:pPr algn="l"/>
            <a:r>
              <a:rPr lang="en-US" altLang="zh-CN"/>
              <a:t>3.</a:t>
            </a:r>
            <a:r>
              <a:rPr lang="zh-CN" altLang="en-US"/>
              <a:t>长度单位的换算：</a:t>
            </a:r>
            <a:r>
              <a:rPr lang="en-US" altLang="zh-CN"/>
              <a:t>1</a:t>
            </a:r>
            <a:r>
              <a:rPr lang="zh-CN" altLang="en-US"/>
              <a:t>米</a:t>
            </a:r>
            <a:r>
              <a:rPr lang="en-US" altLang="zh-CN"/>
              <a:t>=10</a:t>
            </a:r>
            <a:r>
              <a:rPr lang="zh-CN" altLang="en-US"/>
              <a:t>分米，</a:t>
            </a:r>
            <a:r>
              <a:rPr lang="en-US" altLang="zh-CN"/>
              <a:t>1</a:t>
            </a:r>
            <a:r>
              <a:rPr lang="zh-CN" altLang="en-US"/>
              <a:t>分米</a:t>
            </a:r>
            <a:r>
              <a:rPr lang="en-US" altLang="zh-CN"/>
              <a:t>=10</a:t>
            </a:r>
            <a:r>
              <a:rPr lang="zh-CN" altLang="en-US"/>
              <a:t>厘米，</a:t>
            </a:r>
            <a:r>
              <a:rPr lang="en-US" altLang="zh-CN"/>
              <a:t>1</a:t>
            </a:r>
            <a:r>
              <a:rPr lang="zh-CN" altLang="en-US"/>
              <a:t>厘米</a:t>
            </a:r>
            <a:r>
              <a:rPr lang="en-US" altLang="zh-CN"/>
              <a:t>=10</a:t>
            </a:r>
            <a:r>
              <a:rPr lang="zh-CN" altLang="en-US"/>
              <a:t>毫米。</a:t>
            </a:r>
          </a:p>
          <a:p>
            <a:pPr algn="ctr"/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1553845" y="2517775"/>
            <a:ext cx="1449070" cy="10458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千米的认识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3674745" y="2218690"/>
            <a:ext cx="7709535" cy="16433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/>
              <a:t>1.</a:t>
            </a:r>
            <a:r>
              <a:rPr lang="zh-CN" altLang="en-US"/>
              <a:t>计量比较长的路程通常用千米（</a:t>
            </a:r>
            <a:r>
              <a:rPr lang="en-US" altLang="zh-CN"/>
              <a:t>km</a:t>
            </a:r>
            <a:r>
              <a:rPr lang="zh-CN" altLang="en-US"/>
              <a:t>）做单位，千米也叫</a:t>
            </a:r>
            <a:r>
              <a:rPr lang="en-US" altLang="zh-CN"/>
              <a:t>“</a:t>
            </a:r>
            <a:r>
              <a:rPr lang="zh-CN" altLang="en-US"/>
              <a:t>公里</a:t>
            </a:r>
            <a:r>
              <a:rPr lang="en-US" altLang="zh-CN"/>
              <a:t>”</a:t>
            </a:r>
            <a:r>
              <a:rPr lang="zh-CN" altLang="en-US"/>
              <a:t>，是比米大得多的长度单位。</a:t>
            </a:r>
          </a:p>
          <a:p>
            <a:pPr algn="l"/>
            <a:r>
              <a:rPr lang="en-US" altLang="zh-CN"/>
              <a:t>2.</a:t>
            </a:r>
            <a:r>
              <a:rPr lang="zh-CN" altLang="en-US"/>
              <a:t>千米与米的关系：</a:t>
            </a:r>
            <a:r>
              <a:rPr lang="en-US" altLang="zh-CN"/>
              <a:t>1</a:t>
            </a:r>
            <a:r>
              <a:rPr lang="zh-CN" altLang="en-US"/>
              <a:t>千米</a:t>
            </a:r>
            <a:r>
              <a:rPr lang="en-US" altLang="zh-CN"/>
              <a:t>=1000</a:t>
            </a:r>
            <a:r>
              <a:rPr lang="zh-CN" altLang="en-US"/>
              <a:t>米。</a:t>
            </a:r>
          </a:p>
          <a:p>
            <a:pPr algn="l"/>
            <a:r>
              <a:rPr lang="en-US" altLang="zh-CN"/>
              <a:t>3.</a:t>
            </a:r>
            <a:r>
              <a:rPr lang="zh-CN" altLang="en-US"/>
              <a:t>千米和米的换算方法：把千米换成米，在千米数的末尾添上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0</a:t>
            </a:r>
            <a:r>
              <a:rPr lang="zh-CN" altLang="en-US"/>
              <a:t>；把米换算成千米，在米数的末尾去掉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0.</a:t>
            </a:r>
          </a:p>
          <a:p>
            <a:pPr algn="l"/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1463675" y="4818380"/>
            <a:ext cx="1344930" cy="1016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吨的认识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3425825" y="4556125"/>
            <a:ext cx="7889240" cy="17710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/>
              <a:t>1.</a:t>
            </a:r>
            <a:r>
              <a:rPr lang="zh-CN" altLang="en-US"/>
              <a:t>计量较重的或大宗物品的质量，通常用吨（</a:t>
            </a:r>
            <a:r>
              <a:rPr lang="en-US" altLang="zh-CN"/>
              <a:t>t</a:t>
            </a:r>
            <a:r>
              <a:rPr lang="zh-CN" altLang="en-US"/>
              <a:t>）做单位，吨是比千克大得多的质量单位。</a:t>
            </a:r>
          </a:p>
          <a:p>
            <a:pPr algn="l"/>
            <a:r>
              <a:rPr lang="en-US" altLang="zh-CN"/>
              <a:t>2.</a:t>
            </a:r>
            <a:r>
              <a:rPr lang="zh-CN" altLang="en-US"/>
              <a:t>吨和千克的关系：</a:t>
            </a:r>
            <a:r>
              <a:rPr lang="en-US" altLang="zh-CN"/>
              <a:t>1</a:t>
            </a:r>
            <a:r>
              <a:rPr lang="zh-CN" altLang="en-US"/>
              <a:t>吨</a:t>
            </a:r>
            <a:r>
              <a:rPr lang="en-US" altLang="zh-CN"/>
              <a:t>=1000</a:t>
            </a:r>
            <a:r>
              <a:rPr lang="zh-CN" altLang="en-US"/>
              <a:t>千克。</a:t>
            </a:r>
          </a:p>
          <a:p>
            <a:pPr algn="l"/>
            <a:r>
              <a:rPr lang="en-US" altLang="zh-CN"/>
              <a:t>3.</a:t>
            </a:r>
            <a:r>
              <a:rPr lang="zh-CN" altLang="en-US"/>
              <a:t>吨和千克的换算方法：把吨换算成千克，在吨数的末尾添上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0,</a:t>
            </a:r>
            <a:r>
              <a:rPr lang="zh-CN" altLang="en-US"/>
              <a:t>；把千克换成吨，在千克数的末尾去掉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0.</a:t>
            </a:r>
          </a:p>
          <a:p>
            <a:pPr algn="l"/>
            <a:r>
              <a:rPr lang="en-US" altLang="zh-CN"/>
              <a:t>4.</a:t>
            </a:r>
            <a:r>
              <a:rPr lang="zh-CN" altLang="en-US"/>
              <a:t>合理分配：列表表示所有可能方案，再从中选出最佳方案。</a:t>
            </a:r>
          </a:p>
        </p:txBody>
      </p:sp>
      <p:sp>
        <p:nvSpPr>
          <p:cNvPr id="9" name="右箭头 8"/>
          <p:cNvSpPr/>
          <p:nvPr/>
        </p:nvSpPr>
        <p:spPr>
          <a:xfrm>
            <a:off x="3171825" y="649605"/>
            <a:ext cx="433070" cy="224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122295" y="2928620"/>
            <a:ext cx="433070" cy="224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900680" y="5214620"/>
            <a:ext cx="433070" cy="224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02590" y="1537970"/>
            <a:ext cx="612775" cy="44227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四</a:t>
            </a:r>
            <a:endParaRPr lang="en-US" altLang="zh-CN" b="1" dirty="0" smtClean="0"/>
          </a:p>
          <a:p>
            <a:pPr algn="ctr"/>
            <a:endParaRPr lang="en-US" altLang="zh-CN" b="1" dirty="0" smtClean="0"/>
          </a:p>
          <a:p>
            <a:pPr algn="ctr"/>
            <a:r>
              <a:rPr lang="zh-CN" altLang="en-US" b="1" dirty="0" smtClean="0"/>
              <a:t>万</a:t>
            </a:r>
            <a:r>
              <a:rPr lang="zh-CN" altLang="en-US" b="1" dirty="0"/>
              <a:t>以内的加减法二</a:t>
            </a:r>
          </a:p>
        </p:txBody>
      </p:sp>
      <p:sp>
        <p:nvSpPr>
          <p:cNvPr id="3" name="流程图: 可选过程 2"/>
          <p:cNvSpPr/>
          <p:nvPr/>
        </p:nvSpPr>
        <p:spPr>
          <a:xfrm>
            <a:off x="1598295" y="806450"/>
            <a:ext cx="1433830" cy="11207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三位数与三位数的加法</a:t>
            </a:r>
          </a:p>
        </p:txBody>
      </p:sp>
      <p:sp>
        <p:nvSpPr>
          <p:cNvPr id="4" name="流程图: 可选过程 3"/>
          <p:cNvSpPr/>
          <p:nvPr/>
        </p:nvSpPr>
        <p:spPr>
          <a:xfrm>
            <a:off x="3630295" y="477520"/>
            <a:ext cx="8515350" cy="6127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笔算方法：相同数位对齐，从个位加起，哪一位上的数相加满</a:t>
            </a:r>
            <a:r>
              <a:rPr lang="en-US" altLang="zh-CN"/>
              <a:t>10</a:t>
            </a:r>
            <a:r>
              <a:rPr lang="zh-CN" altLang="en-US"/>
              <a:t>，就向前一位进</a:t>
            </a:r>
            <a:r>
              <a:rPr lang="en-US" altLang="zh-CN"/>
              <a:t>1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3630295" y="1441450"/>
            <a:ext cx="6200140" cy="6273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验算方法：</a:t>
            </a:r>
            <a:r>
              <a:rPr lang="en-US" altLang="zh-CN"/>
              <a:t>1.</a:t>
            </a:r>
            <a:r>
              <a:rPr lang="zh-CN" altLang="en-US"/>
              <a:t>交换加数的位置再加一遍，看和是否相等。</a:t>
            </a:r>
          </a:p>
          <a:p>
            <a:pPr algn="l"/>
            <a:r>
              <a:rPr lang="zh-CN" altLang="en-US"/>
              <a:t>                      </a:t>
            </a:r>
            <a:r>
              <a:rPr lang="en-US" altLang="zh-CN"/>
              <a:t>2.</a:t>
            </a:r>
            <a:r>
              <a:rPr lang="zh-CN" altLang="en-US"/>
              <a:t>用和减去一个加数，看是否等于另一个加数。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1374140" y="2890520"/>
            <a:ext cx="1673225" cy="10458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三位数与两、三位数的减法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3614420" y="2352040"/>
            <a:ext cx="8531225" cy="8223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笔算方法：</a:t>
            </a:r>
            <a:r>
              <a:rPr lang="zh-CN" altLang="en-US">
                <a:sym typeface="+mn-ea"/>
              </a:rPr>
              <a:t>相同数位对齐，从个位减起，哪一位上的数不够减，就从前一位退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，在本位上加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再减。</a:t>
            </a:r>
          </a:p>
          <a:p>
            <a:pPr algn="ctr"/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3600450" y="3443605"/>
            <a:ext cx="5513070" cy="8216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验算方法：</a:t>
            </a:r>
            <a:r>
              <a:rPr lang="en-US" altLang="zh-CN"/>
              <a:t>1.</a:t>
            </a:r>
            <a:r>
              <a:rPr lang="zh-CN" altLang="en-US"/>
              <a:t>被减数减差，看结果是不是等于减数。</a:t>
            </a:r>
          </a:p>
          <a:p>
            <a:pPr algn="l"/>
            <a:r>
              <a:rPr lang="en-US" altLang="zh-CN"/>
              <a:t>                      2.</a:t>
            </a:r>
            <a:r>
              <a:rPr lang="zh-CN" altLang="en-US"/>
              <a:t>差加减数，看结果是不是等于被减数。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1314450" y="5056505"/>
            <a:ext cx="1732915" cy="8826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解决问题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3734435" y="5005070"/>
            <a:ext cx="8023860" cy="9861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当需要解决的是</a:t>
            </a:r>
            <a:r>
              <a:rPr lang="en-US" altLang="zh-CN"/>
              <a:t>“</a:t>
            </a:r>
            <a:r>
              <a:rPr lang="zh-CN" altLang="en-US"/>
              <a:t>能不能</a:t>
            </a:r>
            <a:r>
              <a:rPr lang="en-US" altLang="zh-CN"/>
              <a:t>”</a:t>
            </a:r>
            <a:r>
              <a:rPr lang="zh-CN" altLang="en-US"/>
              <a:t>，</a:t>
            </a:r>
            <a:r>
              <a:rPr lang="en-US" altLang="zh-CN"/>
              <a:t>“</a:t>
            </a:r>
            <a:r>
              <a:rPr lang="zh-CN" altLang="en-US"/>
              <a:t>够不够</a:t>
            </a:r>
            <a:r>
              <a:rPr lang="en-US" altLang="zh-CN"/>
              <a:t>”</a:t>
            </a:r>
            <a:r>
              <a:rPr lang="zh-CN" altLang="en-US"/>
              <a:t>等问题时，可以不用精确计算，只用估一估就行。当所求的是具体数目时，需要精确计算。</a:t>
            </a:r>
          </a:p>
        </p:txBody>
      </p:sp>
      <p:sp>
        <p:nvSpPr>
          <p:cNvPr id="2050" name=" 2050"/>
          <p:cNvSpPr/>
          <p:nvPr/>
        </p:nvSpPr>
        <p:spPr bwMode="auto">
          <a:xfrm flipH="1">
            <a:off x="1015365" y="462280"/>
            <a:ext cx="194310" cy="5902325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 2050"/>
          <p:cNvSpPr/>
          <p:nvPr/>
        </p:nvSpPr>
        <p:spPr bwMode="auto">
          <a:xfrm flipH="1">
            <a:off x="3136900" y="754380"/>
            <a:ext cx="224155" cy="122555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 2050"/>
          <p:cNvSpPr/>
          <p:nvPr/>
        </p:nvSpPr>
        <p:spPr bwMode="auto">
          <a:xfrm flipH="1">
            <a:off x="3211830" y="2710815"/>
            <a:ext cx="224155" cy="122555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152140" y="5445760"/>
            <a:ext cx="478155" cy="299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 167"/>
          <p:cNvSpPr/>
          <p:nvPr/>
        </p:nvSpPr>
        <p:spPr>
          <a:xfrm>
            <a:off x="4221480" y="322580"/>
            <a:ext cx="2922270" cy="8267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FFFF"/>
                </a:solidFill>
              </a:rPr>
              <a:t>五 </a:t>
            </a:r>
            <a:r>
              <a:rPr lang="zh-CN" altLang="zh-CN" b="1" dirty="0" smtClean="0">
                <a:solidFill>
                  <a:srgbClr val="FFFFFF"/>
                </a:solidFill>
              </a:rPr>
              <a:t>倍</a:t>
            </a:r>
            <a:r>
              <a:rPr lang="zh-CN" altLang="zh-CN" b="1" dirty="0">
                <a:solidFill>
                  <a:srgbClr val="FFFFFF"/>
                </a:solidFill>
              </a:rPr>
              <a:t>的认识</a:t>
            </a:r>
          </a:p>
        </p:txBody>
      </p:sp>
      <p:sp>
        <p:nvSpPr>
          <p:cNvPr id="2" name=" 2"/>
          <p:cNvSpPr/>
          <p:nvPr/>
        </p:nvSpPr>
        <p:spPr>
          <a:xfrm>
            <a:off x="3724275" y="1604645"/>
            <a:ext cx="3916045" cy="7791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倍是一个很普通的数学概念，表示两个数量之间的关系</a:t>
            </a:r>
          </a:p>
        </p:txBody>
      </p:sp>
      <p:sp>
        <p:nvSpPr>
          <p:cNvPr id="3" name=" 3"/>
          <p:cNvSpPr/>
          <p:nvPr/>
        </p:nvSpPr>
        <p:spPr>
          <a:xfrm>
            <a:off x="1284605" y="3329305"/>
            <a:ext cx="2707640" cy="7340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“</a:t>
            </a:r>
            <a:r>
              <a:rPr lang="zh-CN" altLang="en-US">
                <a:solidFill>
                  <a:srgbClr val="FFFFFF"/>
                </a:solidFill>
              </a:rPr>
              <a:t>求一个数是另一个数的几倍</a:t>
            </a:r>
            <a:r>
              <a:rPr lang="en-US" altLang="zh-CN">
                <a:solidFill>
                  <a:srgbClr val="FFFFFF"/>
                </a:solidFill>
              </a:rPr>
              <a:t>”</a:t>
            </a:r>
            <a:r>
              <a:rPr lang="zh-CN" altLang="en-US">
                <a:solidFill>
                  <a:srgbClr val="FFFFFF"/>
                </a:solidFill>
              </a:rPr>
              <a:t>问题</a:t>
            </a:r>
          </a:p>
        </p:txBody>
      </p:sp>
      <p:sp>
        <p:nvSpPr>
          <p:cNvPr id="4" name=" 4"/>
          <p:cNvSpPr/>
          <p:nvPr/>
        </p:nvSpPr>
        <p:spPr>
          <a:xfrm>
            <a:off x="580390" y="4415155"/>
            <a:ext cx="4390390" cy="203454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一个数里面有几个另一个数，我们就说这个数是另一个数的几倍。解决这种问题用除法计算，即一个数</a:t>
            </a:r>
            <a:r>
              <a:rPr lang="zh-CN" altLang="en-US">
                <a:solidFill>
                  <a:srgbClr val="FFFFFF"/>
                </a:solidFill>
                <a:latin typeface="Arial" panose="020B0604020202020204" pitchFamily="34" charset="0"/>
              </a:rPr>
              <a:t>÷另一个数</a:t>
            </a: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</a:rPr>
              <a:t>=</a:t>
            </a:r>
            <a:r>
              <a:rPr lang="zh-CN" altLang="en-US">
                <a:solidFill>
                  <a:srgbClr val="FFFFFF"/>
                </a:solidFill>
                <a:latin typeface="Arial" panose="020B0604020202020204" pitchFamily="34" charset="0"/>
              </a:rPr>
              <a:t>倍数</a:t>
            </a:r>
          </a:p>
        </p:txBody>
      </p:sp>
      <p:sp>
        <p:nvSpPr>
          <p:cNvPr id="5" name=" 5"/>
          <p:cNvSpPr/>
          <p:nvPr/>
        </p:nvSpPr>
        <p:spPr>
          <a:xfrm>
            <a:off x="7494905" y="3313430"/>
            <a:ext cx="3335020" cy="74993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”</a:t>
            </a:r>
            <a:r>
              <a:rPr lang="zh-CN" altLang="en-US">
                <a:solidFill>
                  <a:srgbClr val="FFFFFF"/>
                </a:solidFill>
              </a:rPr>
              <a:t>求一个数的几倍是多少</a:t>
            </a:r>
            <a:r>
              <a:rPr lang="en-US" altLang="zh-CN">
                <a:solidFill>
                  <a:srgbClr val="FFFFFF"/>
                </a:solidFill>
              </a:rPr>
              <a:t>“</a:t>
            </a:r>
            <a:r>
              <a:rPr lang="zh-CN" altLang="en-US">
                <a:solidFill>
                  <a:srgbClr val="FFFFFF"/>
                </a:solidFill>
              </a:rPr>
              <a:t>问题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 6"/>
          <p:cNvSpPr/>
          <p:nvPr/>
        </p:nvSpPr>
        <p:spPr>
          <a:xfrm>
            <a:off x="6607810" y="4415155"/>
            <a:ext cx="5109210" cy="20193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求</a:t>
            </a:r>
            <a:r>
              <a:rPr lang="en-US" altLang="zh-CN">
                <a:solidFill>
                  <a:srgbClr val="FFFFFF"/>
                </a:solidFill>
              </a:rPr>
              <a:t>”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一个数的几倍是多少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”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就是求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“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几个几是多少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”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，用乘法计算，即一个数</a:t>
            </a:r>
            <a:r>
              <a:rPr lang="zh-CN" altLang="en-US">
                <a:solidFill>
                  <a:srgbClr val="FFFFFF"/>
                </a:solidFill>
                <a:latin typeface="Arial" panose="020B0604020202020204" pitchFamily="34" charset="0"/>
                <a:sym typeface="+mn-ea"/>
              </a:rPr>
              <a:t>×倍数</a:t>
            </a: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sym typeface="+mn-ea"/>
              </a:rPr>
              <a:t>=</a:t>
            </a:r>
            <a:r>
              <a:rPr lang="zh-CN" altLang="en-US">
                <a:solidFill>
                  <a:srgbClr val="FFFFFF"/>
                </a:solidFill>
                <a:latin typeface="Arial" panose="020B0604020202020204" pitchFamily="34" charset="0"/>
                <a:sym typeface="+mn-ea"/>
              </a:rPr>
              <a:t>另一个数。</a:t>
            </a:r>
          </a:p>
        </p:txBody>
      </p:sp>
      <p:sp>
        <p:nvSpPr>
          <p:cNvPr id="7" name="下箭头 6"/>
          <p:cNvSpPr/>
          <p:nvPr/>
        </p:nvSpPr>
        <p:spPr>
          <a:xfrm>
            <a:off x="5705475" y="1260475"/>
            <a:ext cx="245110" cy="306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 160"/>
          <p:cNvSpPr/>
          <p:nvPr/>
        </p:nvSpPr>
        <p:spPr>
          <a:xfrm rot="9180000">
            <a:off x="3196590" y="2556510"/>
            <a:ext cx="871855" cy="45910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160"/>
          <p:cNvSpPr/>
          <p:nvPr/>
        </p:nvSpPr>
        <p:spPr>
          <a:xfrm rot="4620000">
            <a:off x="7526020" y="2607945"/>
            <a:ext cx="871855" cy="45910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2515870" y="4063365"/>
            <a:ext cx="245110" cy="306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9039860" y="4063365"/>
            <a:ext cx="245110" cy="306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 167"/>
          <p:cNvSpPr/>
          <p:nvPr/>
        </p:nvSpPr>
        <p:spPr>
          <a:xfrm>
            <a:off x="240030" y="1884045"/>
            <a:ext cx="835660" cy="27012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FFFF"/>
                </a:solidFill>
              </a:rPr>
              <a:t>六 </a:t>
            </a:r>
            <a:endParaRPr lang="en-US" altLang="zh-CN" b="1" dirty="0" smtClean="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dirty="0" smtClean="0">
                <a:solidFill>
                  <a:srgbClr val="FFFFFF"/>
                </a:solidFill>
              </a:rPr>
              <a:t>多</a:t>
            </a:r>
            <a:endParaRPr lang="en-US" altLang="zh-CN" b="1" dirty="0" smtClean="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dirty="0" smtClean="0">
                <a:solidFill>
                  <a:srgbClr val="FFFFFF"/>
                </a:solidFill>
              </a:rPr>
              <a:t>位</a:t>
            </a:r>
            <a:endParaRPr lang="en-US" altLang="zh-CN" b="1" dirty="0" smtClean="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dirty="0" smtClean="0">
                <a:solidFill>
                  <a:srgbClr val="FFFFFF"/>
                </a:solidFill>
              </a:rPr>
              <a:t>数</a:t>
            </a:r>
            <a:endParaRPr lang="en-US" altLang="zh-CN" b="1" dirty="0" smtClean="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dirty="0" smtClean="0">
                <a:solidFill>
                  <a:srgbClr val="FFFFFF"/>
                </a:solidFill>
              </a:rPr>
              <a:t>乘</a:t>
            </a:r>
            <a:endParaRPr lang="en-US" altLang="zh-CN" b="1" dirty="0" smtClean="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dirty="0" smtClean="0">
                <a:solidFill>
                  <a:srgbClr val="FFFFFF"/>
                </a:solidFill>
              </a:rPr>
              <a:t>一</a:t>
            </a:r>
            <a:endParaRPr lang="en-US" altLang="zh-CN" b="1" dirty="0" smtClean="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dirty="0" smtClean="0">
                <a:solidFill>
                  <a:srgbClr val="FFFFFF"/>
                </a:solidFill>
              </a:rPr>
              <a:t>位</a:t>
            </a:r>
            <a:endParaRPr lang="en-US" altLang="zh-CN" b="1" dirty="0" smtClean="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dirty="0" smtClean="0">
                <a:solidFill>
                  <a:srgbClr val="FFFFFF"/>
                </a:solidFill>
              </a:rPr>
              <a:t>数</a:t>
            </a:r>
            <a:endParaRPr lang="zh-CN" altLang="zh-CN" b="1" dirty="0">
              <a:solidFill>
                <a:srgbClr val="FFFFFF"/>
              </a:solidFill>
            </a:endParaRPr>
          </a:p>
        </p:txBody>
      </p:sp>
      <p:sp>
        <p:nvSpPr>
          <p:cNvPr id="2050" name=" 2050"/>
          <p:cNvSpPr/>
          <p:nvPr/>
        </p:nvSpPr>
        <p:spPr bwMode="auto">
          <a:xfrm flipH="1">
            <a:off x="2449830" y="1239520"/>
            <a:ext cx="141605" cy="4406265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 3"/>
          <p:cNvSpPr/>
          <p:nvPr/>
        </p:nvSpPr>
        <p:spPr>
          <a:xfrm>
            <a:off x="1494155" y="635000"/>
            <a:ext cx="835660" cy="4483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口算</a:t>
            </a:r>
          </a:p>
        </p:txBody>
      </p:sp>
      <p:sp>
        <p:nvSpPr>
          <p:cNvPr id="4" name="右箭头 3"/>
          <p:cNvSpPr/>
          <p:nvPr/>
        </p:nvSpPr>
        <p:spPr>
          <a:xfrm>
            <a:off x="2329815" y="805815"/>
            <a:ext cx="462915" cy="19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sym typeface="+mn-ea"/>
              </a:rPr>
              <a:t>×</a:t>
            </a:r>
            <a:endParaRPr lang="zh-CN" altLang="en-US"/>
          </a:p>
        </p:txBody>
      </p:sp>
      <p:sp>
        <p:nvSpPr>
          <p:cNvPr id="5" name=" 5"/>
          <p:cNvSpPr/>
          <p:nvPr/>
        </p:nvSpPr>
        <p:spPr>
          <a:xfrm>
            <a:off x="2823210" y="514985"/>
            <a:ext cx="2106930" cy="6870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12+12+12=</a:t>
            </a:r>
            <a:r>
              <a:rPr lang="zh-CN" altLang="en-US">
                <a:solidFill>
                  <a:srgbClr val="FFFFFF"/>
                </a:solidFill>
              </a:rPr>
              <a:t>？</a:t>
            </a:r>
          </a:p>
        </p:txBody>
      </p:sp>
      <p:sp>
        <p:nvSpPr>
          <p:cNvPr id="6" name="右箭头 5"/>
          <p:cNvSpPr/>
          <p:nvPr/>
        </p:nvSpPr>
        <p:spPr>
          <a:xfrm>
            <a:off x="5004435" y="806450"/>
            <a:ext cx="462915" cy="19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 7"/>
          <p:cNvSpPr/>
          <p:nvPr/>
        </p:nvSpPr>
        <p:spPr>
          <a:xfrm>
            <a:off x="5467350" y="254000"/>
            <a:ext cx="2165985" cy="10902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3</a:t>
            </a:r>
            <a:r>
              <a:rPr lang="zh-CN" altLang="en-US">
                <a:solidFill>
                  <a:srgbClr val="FFFFFF"/>
                </a:solidFill>
              </a:rPr>
              <a:t>个</a:t>
            </a:r>
            <a:r>
              <a:rPr lang="en-US" altLang="zh-CN">
                <a:solidFill>
                  <a:srgbClr val="FFFFFF"/>
                </a:solidFill>
              </a:rPr>
              <a:t>10</a:t>
            </a:r>
            <a:r>
              <a:rPr lang="zh-CN" altLang="en-US">
                <a:solidFill>
                  <a:srgbClr val="FFFFFF"/>
                </a:solidFill>
              </a:rPr>
              <a:t>是</a:t>
            </a:r>
            <a:r>
              <a:rPr lang="en-US" altLang="zh-CN">
                <a:solidFill>
                  <a:srgbClr val="FFFFFF"/>
                </a:solidFill>
              </a:rPr>
              <a:t>30</a:t>
            </a:r>
            <a:r>
              <a:rPr lang="zh-CN" altLang="en-US">
                <a:solidFill>
                  <a:srgbClr val="FFFFFF"/>
                </a:solidFill>
              </a:rPr>
              <a:t>，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3</a:t>
            </a:r>
            <a:r>
              <a:rPr lang="zh-CN" altLang="en-US">
                <a:solidFill>
                  <a:srgbClr val="FFFFFF"/>
                </a:solidFill>
              </a:rPr>
              <a:t>个</a:t>
            </a:r>
            <a:r>
              <a:rPr lang="en-US" altLang="zh-CN">
                <a:solidFill>
                  <a:srgbClr val="FFFFFF"/>
                </a:solidFill>
              </a:rPr>
              <a:t>2</a:t>
            </a:r>
            <a:r>
              <a:rPr lang="zh-CN" altLang="en-US">
                <a:solidFill>
                  <a:srgbClr val="FFFFFF"/>
                </a:solidFill>
              </a:rPr>
              <a:t>是</a:t>
            </a:r>
            <a:r>
              <a:rPr lang="en-US" altLang="zh-CN">
                <a:solidFill>
                  <a:srgbClr val="FFFFFF"/>
                </a:solidFill>
              </a:rPr>
              <a:t>6</a:t>
            </a:r>
            <a:r>
              <a:rPr lang="zh-CN" altLang="en-US">
                <a:solidFill>
                  <a:srgbClr val="FFFFFF"/>
                </a:solidFill>
              </a:rPr>
              <a:t>，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合起来是</a:t>
            </a:r>
            <a:r>
              <a:rPr lang="en-US" altLang="zh-CN">
                <a:solidFill>
                  <a:srgbClr val="FFFFFF"/>
                </a:solidFill>
              </a:rPr>
              <a:t>36.</a:t>
            </a:r>
          </a:p>
        </p:txBody>
      </p:sp>
      <p:sp>
        <p:nvSpPr>
          <p:cNvPr id="8" name=" 8"/>
          <p:cNvSpPr/>
          <p:nvPr/>
        </p:nvSpPr>
        <p:spPr>
          <a:xfrm>
            <a:off x="8096250" y="201295"/>
            <a:ext cx="1449070" cy="88201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3</a:t>
            </a: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</a:rPr>
              <a:t>×10=30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sym typeface="+mn-ea"/>
              </a:rPr>
              <a:t>×2=6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</a:rPr>
              <a:t>30+6=36</a:t>
            </a:r>
          </a:p>
        </p:txBody>
      </p:sp>
      <p:sp>
        <p:nvSpPr>
          <p:cNvPr id="9" name="右箭头 8"/>
          <p:cNvSpPr/>
          <p:nvPr/>
        </p:nvSpPr>
        <p:spPr>
          <a:xfrm>
            <a:off x="7633335" y="702310"/>
            <a:ext cx="462915" cy="19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 10"/>
          <p:cNvSpPr/>
          <p:nvPr/>
        </p:nvSpPr>
        <p:spPr>
          <a:xfrm>
            <a:off x="2629535" y="1343660"/>
            <a:ext cx="1851660" cy="5403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多位数乘一位数（不进位）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11345" y="163322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sym typeface="+mn-ea"/>
              </a:rPr>
              <a:t>×</a:t>
            </a: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511675" y="1629410"/>
            <a:ext cx="418465" cy="19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 16"/>
          <p:cNvSpPr/>
          <p:nvPr/>
        </p:nvSpPr>
        <p:spPr>
          <a:xfrm>
            <a:off x="4930140" y="1451610"/>
            <a:ext cx="7185660" cy="5499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要点：相同数位对齐，从个位乘起，用一位数依次去乘两位数的个位，十位上的数，乘到哪一位，积就写在哪一位下。</a:t>
            </a:r>
          </a:p>
        </p:txBody>
      </p:sp>
      <p:sp>
        <p:nvSpPr>
          <p:cNvPr id="18" name=" 18"/>
          <p:cNvSpPr/>
          <p:nvPr/>
        </p:nvSpPr>
        <p:spPr>
          <a:xfrm>
            <a:off x="2614295" y="2001520"/>
            <a:ext cx="1897380" cy="85153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多位数乘一位数（连续进位）</a:t>
            </a:r>
          </a:p>
        </p:txBody>
      </p:sp>
      <p:sp>
        <p:nvSpPr>
          <p:cNvPr id="19" name="右箭头 18"/>
          <p:cNvSpPr/>
          <p:nvPr/>
        </p:nvSpPr>
        <p:spPr>
          <a:xfrm>
            <a:off x="4511675" y="2494915"/>
            <a:ext cx="418465" cy="19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 20"/>
          <p:cNvSpPr/>
          <p:nvPr/>
        </p:nvSpPr>
        <p:spPr>
          <a:xfrm>
            <a:off x="4930140" y="2183765"/>
            <a:ext cx="7186295" cy="7664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要点：相同数位对齐，从个位乘起，用一位数依次去乘多位数每一位上的数，哪一位乘得的积满几十，就向前一位进几。</a:t>
            </a:r>
          </a:p>
        </p:txBody>
      </p:sp>
      <p:sp>
        <p:nvSpPr>
          <p:cNvPr id="21" name=" 21"/>
          <p:cNvSpPr/>
          <p:nvPr/>
        </p:nvSpPr>
        <p:spPr>
          <a:xfrm>
            <a:off x="2591435" y="3022600"/>
            <a:ext cx="2061845" cy="85153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多位数乘一位数（中间有</a:t>
            </a:r>
            <a:r>
              <a:rPr lang="en-US" altLang="zh-CN">
                <a:solidFill>
                  <a:srgbClr val="FFFFFF"/>
                </a:solidFill>
              </a:rPr>
              <a:t>0</a:t>
            </a:r>
            <a:r>
              <a:rPr lang="zh-CN" altLang="en-US">
                <a:solidFill>
                  <a:srgbClr val="FFFFFF"/>
                </a:solidFill>
              </a:rPr>
              <a:t>）</a:t>
            </a:r>
          </a:p>
        </p:txBody>
      </p:sp>
      <p:sp>
        <p:nvSpPr>
          <p:cNvPr id="22" name="右箭头 21"/>
          <p:cNvSpPr/>
          <p:nvPr/>
        </p:nvSpPr>
        <p:spPr>
          <a:xfrm>
            <a:off x="4653280" y="3406775"/>
            <a:ext cx="418465" cy="19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 23"/>
          <p:cNvSpPr/>
          <p:nvPr/>
        </p:nvSpPr>
        <p:spPr>
          <a:xfrm>
            <a:off x="5241290" y="3085465"/>
            <a:ext cx="6021070" cy="68834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要点：方法同上，但要记住</a:t>
            </a:r>
            <a:r>
              <a:rPr lang="en-US" altLang="zh-CN">
                <a:solidFill>
                  <a:srgbClr val="FFFFFF"/>
                </a:solidFill>
              </a:rPr>
              <a:t>0</a:t>
            </a:r>
            <a:r>
              <a:rPr lang="zh-CN" altLang="en-US">
                <a:solidFill>
                  <a:srgbClr val="FFFFFF"/>
                </a:solidFill>
              </a:rPr>
              <a:t>和任何数相乘都等于</a:t>
            </a:r>
            <a:r>
              <a:rPr lang="en-US" altLang="zh-CN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24" name=" 24"/>
          <p:cNvSpPr/>
          <p:nvPr/>
        </p:nvSpPr>
        <p:spPr>
          <a:xfrm>
            <a:off x="2591435" y="4173220"/>
            <a:ext cx="2286000" cy="7175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多位数乘一位数（末尾有</a:t>
            </a:r>
            <a:r>
              <a:rPr lang="en-US" altLang="zh-CN">
                <a:solidFill>
                  <a:srgbClr val="FFFFFF"/>
                </a:solidFill>
              </a:rPr>
              <a:t>0</a:t>
            </a:r>
            <a:r>
              <a:rPr lang="zh-CN" altLang="en-US">
                <a:solidFill>
                  <a:srgbClr val="FFFFFF"/>
                </a:solidFill>
              </a:rPr>
              <a:t>）</a:t>
            </a:r>
          </a:p>
        </p:txBody>
      </p:sp>
      <p:sp>
        <p:nvSpPr>
          <p:cNvPr id="25" name="右箭头 24"/>
          <p:cNvSpPr/>
          <p:nvPr/>
        </p:nvSpPr>
        <p:spPr>
          <a:xfrm>
            <a:off x="4877435" y="4434840"/>
            <a:ext cx="418465" cy="19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 26"/>
          <p:cNvSpPr/>
          <p:nvPr/>
        </p:nvSpPr>
        <p:spPr>
          <a:xfrm>
            <a:off x="5295900" y="4054475"/>
            <a:ext cx="6819265" cy="5746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要点：可以先用一位数去乘</a:t>
            </a:r>
            <a:r>
              <a:rPr lang="en-US" altLang="zh-CN">
                <a:solidFill>
                  <a:srgbClr val="FFFFFF"/>
                </a:solidFill>
              </a:rPr>
              <a:t>0</a:t>
            </a:r>
            <a:r>
              <a:rPr lang="zh-CN" altLang="en-US">
                <a:solidFill>
                  <a:srgbClr val="FFFFFF"/>
                </a:solidFill>
              </a:rPr>
              <a:t>前面的数，再看乘数的末尾有几个</a:t>
            </a:r>
            <a:r>
              <a:rPr lang="en-US" altLang="zh-CN">
                <a:solidFill>
                  <a:srgbClr val="FFFFFF"/>
                </a:solidFill>
              </a:rPr>
              <a:t>0</a:t>
            </a:r>
            <a:r>
              <a:rPr lang="zh-CN" altLang="en-US">
                <a:solidFill>
                  <a:srgbClr val="FFFFFF"/>
                </a:solidFill>
              </a:rPr>
              <a:t>，就在积的末尾添几个</a:t>
            </a:r>
            <a:r>
              <a:rPr lang="en-US" altLang="zh-CN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27" name=" 27"/>
          <p:cNvSpPr/>
          <p:nvPr/>
        </p:nvSpPr>
        <p:spPr>
          <a:xfrm>
            <a:off x="2762885" y="5122545"/>
            <a:ext cx="1718310" cy="52324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估算</a:t>
            </a:r>
          </a:p>
        </p:txBody>
      </p:sp>
      <p:sp>
        <p:nvSpPr>
          <p:cNvPr id="28" name="右箭头 27"/>
          <p:cNvSpPr/>
          <p:nvPr/>
        </p:nvSpPr>
        <p:spPr>
          <a:xfrm>
            <a:off x="4511675" y="5287010"/>
            <a:ext cx="418465" cy="19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 29"/>
          <p:cNvSpPr/>
          <p:nvPr/>
        </p:nvSpPr>
        <p:spPr>
          <a:xfrm>
            <a:off x="5004435" y="4719320"/>
            <a:ext cx="4841240" cy="10909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①纯计算题：三位数估成整百数，两位数估成最接近的整十数，例：</a:t>
            </a:r>
            <a:r>
              <a:rPr lang="en-US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446</a:t>
            </a: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≈400,90≈100.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应用题：三位数一般估成最接近的整十数，例：</a:t>
            </a:r>
            <a:r>
              <a:rPr lang="en-US" altLang="zh-CN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446</a:t>
            </a: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≈450.</a:t>
            </a:r>
          </a:p>
        </p:txBody>
      </p:sp>
      <p:sp>
        <p:nvSpPr>
          <p:cNvPr id="30" name="右箭头 29"/>
          <p:cNvSpPr/>
          <p:nvPr/>
        </p:nvSpPr>
        <p:spPr>
          <a:xfrm>
            <a:off x="2225675" y="3168015"/>
            <a:ext cx="224155" cy="193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 31"/>
          <p:cNvSpPr/>
          <p:nvPr/>
        </p:nvSpPr>
        <p:spPr>
          <a:xfrm>
            <a:off x="1687830" y="2655570"/>
            <a:ext cx="448310" cy="12185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笔算</a:t>
            </a:r>
          </a:p>
        </p:txBody>
      </p:sp>
      <p:sp>
        <p:nvSpPr>
          <p:cNvPr id="160" name=" 160"/>
          <p:cNvSpPr/>
          <p:nvPr/>
        </p:nvSpPr>
        <p:spPr>
          <a:xfrm>
            <a:off x="984885" y="1239520"/>
            <a:ext cx="403860" cy="49339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5" name=" 135"/>
          <p:cNvSpPr/>
          <p:nvPr/>
        </p:nvSpPr>
        <p:spPr>
          <a:xfrm>
            <a:off x="1075690" y="3168015"/>
            <a:ext cx="418465" cy="23876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 160"/>
          <p:cNvSpPr/>
          <p:nvPr/>
        </p:nvSpPr>
        <p:spPr>
          <a:xfrm rot="6960000">
            <a:off x="984885" y="5137150"/>
            <a:ext cx="403860" cy="49339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 34"/>
          <p:cNvSpPr/>
          <p:nvPr/>
        </p:nvSpPr>
        <p:spPr>
          <a:xfrm>
            <a:off x="1403350" y="5146675"/>
            <a:ext cx="672465" cy="15836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解决问题</a:t>
            </a:r>
          </a:p>
        </p:txBody>
      </p:sp>
      <p:sp>
        <p:nvSpPr>
          <p:cNvPr id="35" name="右箭头 34"/>
          <p:cNvSpPr/>
          <p:nvPr/>
        </p:nvSpPr>
        <p:spPr>
          <a:xfrm>
            <a:off x="2075815" y="6178550"/>
            <a:ext cx="224155" cy="193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 36"/>
          <p:cNvSpPr/>
          <p:nvPr/>
        </p:nvSpPr>
        <p:spPr>
          <a:xfrm>
            <a:off x="2329815" y="5902325"/>
            <a:ext cx="9562465" cy="8362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1.</a:t>
            </a:r>
            <a:r>
              <a:rPr lang="zh-CN" altLang="en-US">
                <a:solidFill>
                  <a:srgbClr val="FFFFFF"/>
                </a:solidFill>
              </a:rPr>
              <a:t>归一问题：先求出一份量，再根据下面的数量求其他的量。即：总数量</a:t>
            </a:r>
            <a:r>
              <a:rPr lang="zh-CN" altLang="en-US">
                <a:solidFill>
                  <a:srgbClr val="FFFFFF"/>
                </a:solidFill>
                <a:latin typeface="Arial" panose="020B0604020202020204" pitchFamily="34" charset="0"/>
              </a:rPr>
              <a:t>÷份数</a:t>
            </a: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</a:rPr>
              <a:t>=</a:t>
            </a:r>
            <a:r>
              <a:rPr lang="zh-CN" altLang="en-US">
                <a:solidFill>
                  <a:srgbClr val="FFFFFF"/>
                </a:solidFill>
                <a:latin typeface="Arial" panose="020B0604020202020204" pitchFamily="34" charset="0"/>
              </a:rPr>
              <a:t>每份数，每份数×份数</a:t>
            </a: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</a:rPr>
              <a:t>=</a:t>
            </a:r>
            <a:r>
              <a:rPr lang="zh-CN" altLang="en-US">
                <a:solidFill>
                  <a:srgbClr val="FFFFFF"/>
                </a:solidFill>
                <a:latin typeface="Arial" panose="020B0604020202020204" pitchFamily="34" charset="0"/>
              </a:rPr>
              <a:t>总数量。</a:t>
            </a: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</a:rPr>
              <a:t>2.</a:t>
            </a:r>
            <a:r>
              <a:rPr lang="zh-CN" altLang="en-US">
                <a:solidFill>
                  <a:srgbClr val="FFFFFF"/>
                </a:solidFill>
                <a:latin typeface="Arial" panose="020B0604020202020204" pitchFamily="34" charset="0"/>
              </a:rPr>
              <a:t>归总问题：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先求出总量，再根据下面的数量求其他的量。即每份数</a:t>
            </a:r>
            <a:r>
              <a:rPr lang="zh-CN" altLang="en-US">
                <a:solidFill>
                  <a:srgbClr val="FFFFFF"/>
                </a:solidFill>
                <a:latin typeface="Arial" panose="020B0604020202020204" pitchFamily="34" charset="0"/>
                <a:sym typeface="+mn-ea"/>
              </a:rPr>
              <a:t>×份数</a:t>
            </a: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sym typeface="+mn-ea"/>
              </a:rPr>
              <a:t>=</a:t>
            </a:r>
            <a:r>
              <a:rPr lang="zh-CN" altLang="en-US">
                <a:solidFill>
                  <a:srgbClr val="FFFFFF"/>
                </a:solidFill>
                <a:latin typeface="Arial" panose="020B0604020202020204" pitchFamily="34" charset="0"/>
                <a:sym typeface="+mn-ea"/>
              </a:rPr>
              <a:t>总数量，总数量÷每份数</a:t>
            </a: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sym typeface="+mn-ea"/>
              </a:rPr>
              <a:t>=</a:t>
            </a:r>
            <a:r>
              <a:rPr lang="zh-CN" altLang="en-US">
                <a:solidFill>
                  <a:srgbClr val="FFFFFF"/>
                </a:solidFill>
                <a:latin typeface="Arial" panose="020B0604020202020204" pitchFamily="34" charset="0"/>
                <a:sym typeface="+mn-ea"/>
              </a:rPr>
              <a:t>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6204585" y="1232535"/>
            <a:ext cx="1454150" cy="6591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七  </a:t>
            </a:r>
            <a:r>
              <a:rPr lang="zh-CN" altLang="zh-CN" b="1" dirty="0" smtClean="0"/>
              <a:t>四边形</a:t>
            </a:r>
            <a:endParaRPr lang="zh-CN" altLang="zh-CN" b="1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7759700" y="1930400"/>
            <a:ext cx="368300" cy="24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rot="5400000">
            <a:off x="7264403" y="2019302"/>
            <a:ext cx="279396" cy="1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4"/>
          <p:cNvSpPr/>
          <p:nvPr/>
        </p:nvSpPr>
        <p:spPr>
          <a:xfrm>
            <a:off x="6848475" y="2261870"/>
            <a:ext cx="1055370" cy="5505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特征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8181975" y="2235835"/>
            <a:ext cx="1208405" cy="5816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周长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247515" y="2105660"/>
            <a:ext cx="1422400" cy="7054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特殊的四边形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692140" y="1830070"/>
            <a:ext cx="459105" cy="38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277995" y="2811145"/>
            <a:ext cx="229235" cy="45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/>
          <p:cNvSpPr/>
          <p:nvPr/>
        </p:nvSpPr>
        <p:spPr>
          <a:xfrm>
            <a:off x="2794000" y="3270250"/>
            <a:ext cx="1713230" cy="6883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长方形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195570" y="2842260"/>
            <a:ext cx="336550" cy="427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可选过程 12"/>
          <p:cNvSpPr/>
          <p:nvPr/>
        </p:nvSpPr>
        <p:spPr>
          <a:xfrm>
            <a:off x="5401945" y="3270250"/>
            <a:ext cx="1682750" cy="7499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正方形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105150" y="4020185"/>
            <a:ext cx="229235" cy="45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807075" y="4139565"/>
            <a:ext cx="229235" cy="45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826510" y="4020185"/>
            <a:ext cx="336550" cy="427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42075" y="4051300"/>
            <a:ext cx="336550" cy="427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可选过程 17"/>
          <p:cNvSpPr/>
          <p:nvPr/>
        </p:nvSpPr>
        <p:spPr>
          <a:xfrm>
            <a:off x="2294255" y="4598670"/>
            <a:ext cx="1040130" cy="6121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特征</a:t>
            </a:r>
          </a:p>
        </p:txBody>
      </p:sp>
      <p:sp>
        <p:nvSpPr>
          <p:cNvPr id="19" name="流程图: 可选过程 18"/>
          <p:cNvSpPr/>
          <p:nvPr/>
        </p:nvSpPr>
        <p:spPr>
          <a:xfrm>
            <a:off x="3658235" y="4598670"/>
            <a:ext cx="1024890" cy="6273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周长公式</a:t>
            </a:r>
          </a:p>
        </p:txBody>
      </p:sp>
      <p:sp>
        <p:nvSpPr>
          <p:cNvPr id="21" name="流程图: 可选过程 20"/>
          <p:cNvSpPr/>
          <p:nvPr/>
        </p:nvSpPr>
        <p:spPr>
          <a:xfrm>
            <a:off x="6618605" y="4613910"/>
            <a:ext cx="1040130" cy="6121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特征</a:t>
            </a:r>
          </a:p>
        </p:txBody>
      </p:sp>
      <p:sp>
        <p:nvSpPr>
          <p:cNvPr id="24" name="流程图: 可选过程 23"/>
          <p:cNvSpPr/>
          <p:nvPr/>
        </p:nvSpPr>
        <p:spPr>
          <a:xfrm>
            <a:off x="5195570" y="4613910"/>
            <a:ext cx="1040130" cy="6121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周长公式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77995" y="5302250"/>
            <a:ext cx="305435" cy="33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2"/>
          </p:cNvCxnSpPr>
          <p:nvPr/>
        </p:nvCxnSpPr>
        <p:spPr>
          <a:xfrm flipH="1">
            <a:off x="5226050" y="5226050"/>
            <a:ext cx="489585" cy="427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可选过程 26"/>
          <p:cNvSpPr/>
          <p:nvPr/>
        </p:nvSpPr>
        <p:spPr>
          <a:xfrm>
            <a:off x="4063365" y="5685155"/>
            <a:ext cx="1851025" cy="7645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长方形和正方形周长的应用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2284730" y="2536190"/>
            <a:ext cx="1529715" cy="841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八  </a:t>
            </a:r>
            <a:r>
              <a:rPr lang="zh-CN" altLang="zh-CN" b="1" dirty="0" smtClean="0"/>
              <a:t>分数</a:t>
            </a:r>
            <a:endParaRPr lang="zh-CN" altLang="zh-CN" b="1" dirty="0"/>
          </a:p>
        </p:txBody>
      </p:sp>
      <p:sp>
        <p:nvSpPr>
          <p:cNvPr id="160" name=" 160"/>
          <p:cNvSpPr/>
          <p:nvPr/>
        </p:nvSpPr>
        <p:spPr>
          <a:xfrm>
            <a:off x="3814445" y="2216150"/>
            <a:ext cx="642620" cy="42799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4588510" y="1420495"/>
            <a:ext cx="1560195" cy="7956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分数的初步认识</a:t>
            </a:r>
          </a:p>
        </p:txBody>
      </p:sp>
      <p:sp>
        <p:nvSpPr>
          <p:cNvPr id="4" name="右箭头 3"/>
          <p:cNvSpPr/>
          <p:nvPr/>
        </p:nvSpPr>
        <p:spPr>
          <a:xfrm>
            <a:off x="6148705" y="1711325"/>
            <a:ext cx="305435" cy="213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 2050"/>
          <p:cNvSpPr/>
          <p:nvPr/>
        </p:nvSpPr>
        <p:spPr bwMode="auto">
          <a:xfrm flipH="1">
            <a:off x="6454140" y="892810"/>
            <a:ext cx="428625" cy="133096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82765" y="892810"/>
            <a:ext cx="1468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分数的意义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82765" y="1343025"/>
            <a:ext cx="2171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分数各部分的名称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04685" y="1847850"/>
            <a:ext cx="192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分数的大小比较</a:t>
            </a:r>
          </a:p>
        </p:txBody>
      </p:sp>
      <p:sp>
        <p:nvSpPr>
          <p:cNvPr id="8" name=" 160"/>
          <p:cNvSpPr/>
          <p:nvPr/>
        </p:nvSpPr>
        <p:spPr>
          <a:xfrm rot="2580000">
            <a:off x="3814445" y="2949575"/>
            <a:ext cx="642620" cy="42799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4640580" y="3041015"/>
            <a:ext cx="1529715" cy="9029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分数的简单计算</a:t>
            </a:r>
          </a:p>
        </p:txBody>
      </p:sp>
      <p:sp>
        <p:nvSpPr>
          <p:cNvPr id="10" name="右箭头 9"/>
          <p:cNvSpPr/>
          <p:nvPr/>
        </p:nvSpPr>
        <p:spPr>
          <a:xfrm>
            <a:off x="6148705" y="3385820"/>
            <a:ext cx="305435" cy="213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06235" y="3178810"/>
            <a:ext cx="367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同分母分数加减法</a:t>
            </a:r>
          </a:p>
        </p:txBody>
      </p:sp>
      <p:sp>
        <p:nvSpPr>
          <p:cNvPr id="13" name=" 160"/>
          <p:cNvSpPr/>
          <p:nvPr/>
        </p:nvSpPr>
        <p:spPr>
          <a:xfrm rot="4500000">
            <a:off x="3754755" y="4105910"/>
            <a:ext cx="642620" cy="42799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4588510" y="4418330"/>
            <a:ext cx="1682750" cy="10706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分数的简单应用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1375</Words>
  <Application>WPS 演示</Application>
  <PresentationFormat>自定义</PresentationFormat>
  <Paragraphs>110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Lee</cp:lastModifiedBy>
  <cp:revision>21</cp:revision>
  <dcterms:created xsi:type="dcterms:W3CDTF">2015-05-05T08:02:00Z</dcterms:created>
  <dcterms:modified xsi:type="dcterms:W3CDTF">2017-12-14T06:04:06Z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