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463" r:id="rId2"/>
    <p:sldId id="1778" r:id="rId3"/>
    <p:sldId id="1779" r:id="rId4"/>
    <p:sldId id="1780" r:id="rId5"/>
    <p:sldId id="1781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58122" autoAdjust="0"/>
  </p:normalViewPr>
  <p:slideViewPr>
    <p:cSldViewPr>
      <p:cViewPr>
        <p:scale>
          <a:sx n="60" d="100"/>
          <a:sy n="60" d="100"/>
        </p:scale>
        <p:origin x="-1848" y="132"/>
      </p:cViewPr>
      <p:guideLst>
        <p:guide orient="horz" pos="2160"/>
        <p:guide orient="horz" pos="2083"/>
        <p:guide orient="horz" pos="708"/>
        <p:guide orient="horz" pos="618"/>
        <p:guide orient="horz" pos="2614"/>
        <p:guide orient="horz" pos="754"/>
        <p:guide pos="2903"/>
        <p:guide pos="249"/>
        <p:guide pos="5565"/>
        <p:guide pos="1622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C8B9F-6657-487F-8683-95371C42E14A}" type="datetimeFigureOut">
              <a:rPr lang="zh-CN" altLang="en-US"/>
              <a:pPr>
                <a:defRPr/>
              </a:pPr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B9E64B-6845-43AC-9CBC-71BC812CEB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0C6955FD-4490-4F17-AC9E-FD3469BAD424}" type="datetime1">
              <a:rPr lang="en-US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2662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Second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Third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Fourth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en-US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>
              <a:defRPr/>
            </a:pPr>
            <a:fld id="{7C0DD3FD-A2FC-433B-898C-DAF12D87502A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4223B5F-0A99-4079-93DC-2687EF4D9095}" type="datetime1">
              <a:rPr lang="en-US" altLang="zh-CN" smtClean="0"/>
              <a:pPr/>
              <a:t>12/7/2017</a:t>
            </a:fld>
            <a:endParaRPr lang="en-US" altLang="zh-CN" sz="1200" smtClean="0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77ED1-6815-4A34-87FF-3A983822621C}" type="slidenum">
              <a:rPr lang="en-US" altLang="zh-CN" smtClean="0"/>
              <a:pPr/>
              <a:t>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0813" y="230188"/>
            <a:ext cx="2035175" cy="6157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30188"/>
            <a:ext cx="5953125" cy="6157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8163" y="1054100"/>
            <a:ext cx="392271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054100"/>
            <a:ext cx="392271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4062413" y="6535738"/>
            <a:ext cx="1068387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zh-CN" altLang="en-US" sz="1200">
                <a:solidFill>
                  <a:srgbClr val="000000"/>
                </a:solidFill>
                <a:sym typeface="Arial" pitchFamily="34" charset="0"/>
              </a:rPr>
              <a:t>第 </a:t>
            </a:r>
            <a:fld id="{873D5210-AB93-4E17-A686-12442E7B6476}" type="slidenum">
              <a:rPr lang="en-US" altLang="en-US" sz="1200">
                <a:solidFill>
                  <a:srgbClr val="000000"/>
                </a:solidFill>
                <a:sym typeface="Arial" pitchFamily="34" charset="0"/>
              </a:rPr>
              <a:pPr algn="ctr" eaLnBrk="0" hangingPunct="0">
                <a:defRPr/>
              </a:pPr>
              <a:t>‹#›</a:t>
            </a:fld>
            <a:r>
              <a:rPr lang="en-US" sz="1200">
                <a:solidFill>
                  <a:srgbClr val="000000"/>
                </a:solidFill>
                <a:sym typeface="Arial" pitchFamily="34" charset="0"/>
              </a:rPr>
              <a:t> </a:t>
            </a:r>
            <a:r>
              <a:rPr lang="zh-CN" altLang="en-US" sz="1200">
                <a:solidFill>
                  <a:srgbClr val="000000"/>
                </a:solidFill>
                <a:sym typeface="Arial" pitchFamily="34" charset="0"/>
              </a:rPr>
              <a:t>页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88938" y="6483350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defTabSz="-635" eaLnBrk="0" hangingPunct="0">
              <a:tabLst>
                <a:tab pos="1371600" algn="l"/>
              </a:tabLst>
              <a:defRPr/>
            </a:pPr>
            <a:r>
              <a:rPr lang="zh-CN" altLang="en-US" sz="1200" i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您身边的学习管家！</a:t>
            </a:r>
            <a:endParaRPr lang="en-US" sz="1200" i="1" dirty="0">
              <a:solidFill>
                <a:srgbClr val="000000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230188"/>
            <a:ext cx="7264400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3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054100"/>
            <a:ext cx="7997825" cy="533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Fourth level</a:t>
            </a:r>
          </a:p>
        </p:txBody>
      </p:sp>
      <p:pic>
        <p:nvPicPr>
          <p:cNvPr id="1034" name="图片 10" descr="巨文教育标志 - 副本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286625" y="0"/>
            <a:ext cx="15621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q"/>
        <a:defRPr sz="2000" b="1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81050" indent="-32385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itchFamily="18" charset="2"/>
        <a:buChar char="&lt;"/>
        <a:defRPr sz="2800" b="1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362075" indent="-2813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itchFamily="18" charset="2"/>
        <a:buChar char="="/>
        <a:defRPr sz="1600" b="1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710055" indent="-1670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itchFamily="18" charset="2"/>
        <a:buChar char="•"/>
        <a:defRPr sz="1400" b="1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1780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26352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30924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35496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40068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3573463"/>
            <a:ext cx="9144000" cy="1419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0"/>
            <a:ext cx="9144000" cy="3589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827088" y="3594100"/>
            <a:ext cx="836612" cy="1419225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1663700" y="3594100"/>
            <a:ext cx="825500" cy="1419225"/>
          </a:xfrm>
          <a:prstGeom prst="rect">
            <a:avLst/>
          </a:prstGeom>
          <a:solidFill>
            <a:srgbClr val="2FA583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-12700" y="3594100"/>
            <a:ext cx="839788" cy="1419225"/>
          </a:xfrm>
          <a:prstGeom prst="rect">
            <a:avLst/>
          </a:prstGeom>
          <a:solidFill>
            <a:srgbClr val="A7372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2489200" y="3594100"/>
            <a:ext cx="774700" cy="1419225"/>
          </a:xfrm>
          <a:prstGeom prst="rect">
            <a:avLst/>
          </a:prstGeom>
          <a:solidFill>
            <a:srgbClr val="D9EAF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56" name="图片 16" descr="巨文教育标志 - 副本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097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316038" y="-387350"/>
            <a:ext cx="7459662" cy="1790700"/>
          </a:xfrm>
        </p:spPr>
        <p:txBody>
          <a:bodyPr/>
          <a:lstStyle/>
          <a:p>
            <a:pPr algn="r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058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3268663" y="3860800"/>
            <a:ext cx="5507037" cy="1160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700" dirty="0" smtClean="0">
                <a:solidFill>
                  <a:srgbClr val="002060"/>
                </a:solidFill>
                <a:sym typeface="微软雅黑" pitchFamily="34" charset="-122"/>
              </a:rPr>
              <a:t>3</a:t>
            </a:r>
            <a:r>
              <a:rPr lang="zh-CN" altLang="en-US" sz="2700" dirty="0" smtClean="0">
                <a:solidFill>
                  <a:srgbClr val="002060"/>
                </a:solidFill>
                <a:sym typeface="微软雅黑" pitchFamily="34" charset="-122"/>
              </a:rPr>
              <a:t>年级上册典型例题</a:t>
            </a:r>
            <a:r>
              <a:rPr lang="zh-CN" altLang="en-US" sz="2700" dirty="0" smtClean="0">
                <a:solidFill>
                  <a:srgbClr val="002060"/>
                </a:solidFill>
                <a:sym typeface="微软雅黑" pitchFamily="34" charset="-122"/>
              </a:rPr>
              <a:t>精讲</a:t>
            </a:r>
            <a:r>
              <a:rPr lang="zh-CN" altLang="en-US" sz="2700" dirty="0" smtClean="0">
                <a:solidFill>
                  <a:srgbClr val="002060"/>
                </a:solidFill>
                <a:sym typeface="微软雅黑" pitchFamily="34" charset="-122"/>
              </a:rPr>
              <a:t>精练</a:t>
            </a:r>
            <a:r>
              <a:rPr lang="zh-CN" altLang="en-US" sz="2700" dirty="0" smtClean="0">
                <a:solidFill>
                  <a:srgbClr val="002060"/>
                </a:solidFill>
                <a:sym typeface="微软雅黑" pitchFamily="34" charset="-122"/>
              </a:rPr>
              <a:t/>
            </a:r>
            <a:br>
              <a:rPr lang="zh-CN" altLang="en-US" sz="2700" dirty="0" smtClean="0">
                <a:solidFill>
                  <a:srgbClr val="002060"/>
                </a:solidFill>
                <a:sym typeface="微软雅黑" pitchFamily="34" charset="-122"/>
              </a:rPr>
            </a:br>
            <a:endParaRPr lang="zh-CN" altLang="en-US" sz="18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2060"/>
                </a:solidFill>
              </a:rPr>
              <a:t>——7</a:t>
            </a:r>
            <a:r>
              <a:rPr lang="zh-CN" altLang="en-US" dirty="0" smtClean="0">
                <a:solidFill>
                  <a:srgbClr val="002060"/>
                </a:solidFill>
              </a:rPr>
              <a:t>单元长方形和正方形</a:t>
            </a:r>
          </a:p>
        </p:txBody>
      </p:sp>
      <p:sp>
        <p:nvSpPr>
          <p:cNvPr id="2059" name="TextBox 10"/>
          <p:cNvSpPr txBox="1">
            <a:spLocks noChangeArrowheads="1"/>
          </p:cNvSpPr>
          <p:nvPr/>
        </p:nvSpPr>
        <p:spPr bwMode="auto">
          <a:xfrm>
            <a:off x="7358063" y="5643578"/>
            <a:ext cx="133882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2017.12.07</a:t>
            </a:r>
          </a:p>
          <a:p>
            <a:r>
              <a:rPr lang="zh-CN" altLang="en-US" dirty="0" smtClean="0"/>
              <a:t>李老师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G3AU7E01 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长方形操场的宽是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米，长是宽的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倍，这个操场的周长是多少？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1928802"/>
            <a:ext cx="821537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r>
              <a:rPr lang="zh-CN" altLang="en-US" sz="2400" dirty="0" smtClean="0"/>
              <a:t>根据长方形的周长公式进行计算</a:t>
            </a:r>
            <a:endParaRPr lang="en-US" altLang="zh-CN" sz="2400" dirty="0" smtClean="0"/>
          </a:p>
          <a:p>
            <a:r>
              <a:rPr lang="zh-CN" altLang="en-US" sz="2400" dirty="0" smtClean="0"/>
              <a:t>长方形的周长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（长＋宽）</a:t>
            </a:r>
            <a:r>
              <a:rPr lang="en-US" altLang="zh-CN" sz="2400" dirty="0" smtClean="0"/>
              <a:t>×2</a:t>
            </a:r>
          </a:p>
          <a:p>
            <a:r>
              <a:rPr lang="zh-CN" altLang="en-US" sz="2400" dirty="0" smtClean="0"/>
              <a:t>题中给出了宽是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米，长可以通过题中描述计算出来，知道长和宽便可以根据长方形的周长公式求出结果。</a:t>
            </a:r>
            <a:endParaRPr lang="en-US" altLang="zh-CN" sz="2400" dirty="0" smtClean="0"/>
          </a:p>
          <a:p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长</a:t>
            </a:r>
            <a:r>
              <a:rPr lang="en-US" altLang="zh-CN" sz="2400" dirty="0" smtClean="0"/>
              <a:t>=3×</a:t>
            </a:r>
            <a:r>
              <a:rPr lang="zh-CN" altLang="en-US" sz="2400" dirty="0" smtClean="0"/>
              <a:t>宽</a:t>
            </a:r>
            <a:r>
              <a:rPr lang="en-US" altLang="zh-CN" sz="2400" dirty="0" smtClean="0"/>
              <a:t>=3×50=150</a:t>
            </a:r>
            <a:r>
              <a:rPr lang="zh-CN" altLang="en-US" sz="2400" dirty="0" smtClean="0"/>
              <a:t>（米）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（长＋宽）</a:t>
            </a:r>
            <a:r>
              <a:rPr lang="en-US" altLang="zh-CN" sz="2400" dirty="0" smtClean="0"/>
              <a:t>×2 </a:t>
            </a:r>
          </a:p>
          <a:p>
            <a:r>
              <a:rPr lang="en-US" altLang="zh-CN" sz="2400" dirty="0" smtClean="0"/>
              <a:t>	       =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×2</a:t>
            </a:r>
          </a:p>
          <a:p>
            <a:r>
              <a:rPr lang="en-US" altLang="zh-CN" sz="2400" dirty="0" smtClean="0"/>
              <a:t>                  =200×2</a:t>
            </a:r>
          </a:p>
          <a:p>
            <a:r>
              <a:rPr lang="en-US" altLang="zh-CN" sz="2400" dirty="0" smtClean="0"/>
              <a:t>                  =400</a:t>
            </a:r>
            <a:r>
              <a:rPr lang="zh-CN" altLang="en-US" sz="2400" dirty="0" smtClean="0"/>
              <a:t>（米）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答：操场的周长是</a:t>
            </a:r>
            <a:r>
              <a:rPr lang="en-US" altLang="zh-CN" sz="2400" dirty="0" smtClean="0"/>
              <a:t>400</a:t>
            </a:r>
            <a:r>
              <a:rPr lang="zh-CN" altLang="en-US" sz="2400" dirty="0" smtClean="0"/>
              <a:t>米。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G3AU7T01 </a:t>
            </a:r>
            <a:r>
              <a:rPr lang="zh-CN" altLang="en-US" dirty="0" smtClean="0"/>
              <a:t>巩固练习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一个长方形的宽时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厘米，比短长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厘米，这个长方形的周长是多少厘米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G3AU7E01 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用一根铁丝能围成一个边长为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厘米的正方形，如果把它改围成一个长方形，当长方形的长是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厘米时，宽是多少？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2000240"/>
            <a:ext cx="8215370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 smtClean="0"/>
              <a:t>用围正方形的铁丝围成长方形，铁丝的长度不变，也就是正方形的周长就是长方形的周长。然后根据长方形的周长公式求长方形的宽。宽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周长</a:t>
            </a:r>
            <a:r>
              <a:rPr lang="en-US" altLang="zh-CN" sz="2400" dirty="0" smtClean="0"/>
              <a:t>÷2-</a:t>
            </a:r>
            <a:r>
              <a:rPr lang="zh-CN" altLang="en-US" sz="2400" dirty="0" smtClean="0"/>
              <a:t>长 或者宽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（周长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长）</a:t>
            </a:r>
            <a:r>
              <a:rPr lang="en-US" altLang="zh-CN" sz="2400" dirty="0" smtClean="0"/>
              <a:t>÷2</a:t>
            </a:r>
            <a:endParaRPr lang="en-US" altLang="zh-CN" sz="2400" dirty="0" smtClean="0"/>
          </a:p>
          <a:p>
            <a:r>
              <a:rPr lang="zh-CN" altLang="en-US" sz="2400" dirty="0" smtClean="0"/>
              <a:t>解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 正方形周长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边长</a:t>
            </a:r>
            <a:r>
              <a:rPr lang="en-US" altLang="zh-CN" sz="2400" dirty="0" smtClean="0"/>
              <a:t>×</a:t>
            </a:r>
            <a:r>
              <a:rPr lang="en-US" altLang="zh-CN" sz="2400" dirty="0" smtClean="0"/>
              <a:t>4</a:t>
            </a:r>
            <a:r>
              <a:rPr lang="en-US" altLang="zh-CN" sz="2400" dirty="0" smtClean="0"/>
              <a:t>=10×4=40</a:t>
            </a:r>
            <a:r>
              <a:rPr lang="zh-CN" altLang="en-US" sz="2400" dirty="0" smtClean="0"/>
              <a:t>（厘米）</a:t>
            </a:r>
            <a:endParaRPr lang="en-US" altLang="zh-CN" sz="2400" dirty="0" smtClean="0"/>
          </a:p>
          <a:p>
            <a:r>
              <a:rPr lang="zh-CN" altLang="en-US" sz="2400" dirty="0" smtClean="0"/>
              <a:t> 长方形周长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（长＋宽）</a:t>
            </a:r>
            <a:r>
              <a:rPr lang="en-US" altLang="zh-CN" sz="2400" dirty="0" smtClean="0"/>
              <a:t>×2 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-857288" y="4572008"/>
            <a:ext cx="7786742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宽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（周长－长</a:t>
            </a:r>
            <a:r>
              <a:rPr lang="zh-CN" altLang="en-US" sz="2400" dirty="0" smtClean="0"/>
              <a:t>－</a:t>
            </a:r>
            <a:r>
              <a:rPr lang="zh-CN" altLang="en-US" sz="2400" dirty="0" smtClean="0"/>
              <a:t>长）</a:t>
            </a:r>
            <a:r>
              <a:rPr lang="en-US" altLang="zh-CN" sz="2400" dirty="0" smtClean="0"/>
              <a:t>÷2</a:t>
            </a:r>
            <a:endParaRPr lang="en-US" altLang="zh-CN" sz="2400" dirty="0" smtClean="0"/>
          </a:p>
          <a:p>
            <a:r>
              <a:rPr lang="en-US" altLang="zh-CN" sz="2400" dirty="0" smtClean="0"/>
              <a:t>	       </a:t>
            </a:r>
            <a:r>
              <a:rPr lang="en-US" altLang="zh-CN" sz="2400" dirty="0" smtClean="0"/>
              <a:t>  =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40-14-14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÷2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</a:t>
            </a:r>
            <a:r>
              <a:rPr lang="en-US" altLang="zh-CN" sz="2400" dirty="0" smtClean="0"/>
              <a:t>   =12÷2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</a:t>
            </a:r>
            <a:r>
              <a:rPr lang="en-US" altLang="zh-CN" sz="2400" dirty="0" smtClean="0"/>
              <a:t>   =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（</a:t>
            </a:r>
            <a:r>
              <a:rPr lang="zh-CN" altLang="en-US" sz="2400" dirty="0" smtClean="0"/>
              <a:t>厘米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答：</a:t>
            </a:r>
            <a:r>
              <a:rPr lang="zh-CN" altLang="en-US" sz="2400" dirty="0" smtClean="0"/>
              <a:t>长方形的宽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厘米。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G3AU7T01 </a:t>
            </a:r>
            <a:r>
              <a:rPr lang="zh-CN" altLang="en-US" dirty="0" smtClean="0"/>
              <a:t>巩固练习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题目编号说明</a:t>
            </a:r>
            <a:endParaRPr lang="en-US" altLang="zh-CN" sz="2400" dirty="0" smtClean="0"/>
          </a:p>
          <a:p>
            <a:r>
              <a:rPr lang="en-US" altLang="zh-CN" sz="2400" dirty="0" smtClean="0"/>
              <a:t>G3AU7T01</a:t>
            </a:r>
          </a:p>
          <a:p>
            <a:r>
              <a:rPr lang="en-US" altLang="zh-CN" sz="2400" dirty="0" smtClean="0"/>
              <a:t>G3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年级</a:t>
            </a:r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zh-CN" altLang="en-US" sz="2400" dirty="0" smtClean="0"/>
              <a:t>表示上学期，上册</a:t>
            </a:r>
            <a:endParaRPr lang="en-US" altLang="zh-CN" sz="2400" dirty="0" smtClean="0"/>
          </a:p>
          <a:p>
            <a:r>
              <a:rPr lang="en-US" altLang="zh-CN" sz="2400" dirty="0" smtClean="0"/>
              <a:t>U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担忧</a:t>
            </a:r>
            <a:endParaRPr lang="en-US" altLang="zh-CN" sz="2400" dirty="0" smtClean="0"/>
          </a:p>
          <a:p>
            <a:r>
              <a:rPr lang="en-US" altLang="zh-CN" sz="2400" dirty="0" smtClean="0"/>
              <a:t>E01</a:t>
            </a:r>
            <a:r>
              <a:rPr lang="zh-CN" altLang="en-US" sz="2400" dirty="0" smtClean="0"/>
              <a:t>表示例题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  <a:endParaRPr lang="en-US" altLang="zh-CN" sz="2400" dirty="0" smtClean="0"/>
          </a:p>
          <a:p>
            <a:r>
              <a:rPr lang="en-US" altLang="zh-CN" sz="2400" dirty="0" smtClean="0"/>
              <a:t>T01</a:t>
            </a:r>
            <a:r>
              <a:rPr lang="zh-CN" altLang="en-US" sz="2400" dirty="0" smtClean="0"/>
              <a:t>表示练习题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每一页一道例题</a:t>
            </a:r>
            <a:endParaRPr lang="en-US" altLang="zh-CN" sz="2400" dirty="0" smtClean="0"/>
          </a:p>
          <a:p>
            <a:r>
              <a:rPr lang="zh-CN" altLang="en-US" sz="2400" dirty="0" smtClean="0"/>
              <a:t>另存为</a:t>
            </a:r>
            <a:r>
              <a:rPr lang="en-US" altLang="zh-CN" sz="2400" dirty="0" smtClean="0"/>
              <a:t>-》</a:t>
            </a:r>
            <a:r>
              <a:rPr lang="zh-CN" altLang="en-US" sz="2400" dirty="0" smtClean="0"/>
              <a:t>其他格式</a:t>
            </a:r>
            <a:r>
              <a:rPr lang="en-US" altLang="zh-CN" sz="2400" dirty="0" smtClean="0"/>
              <a:t>-》jpg </a:t>
            </a:r>
            <a:r>
              <a:rPr lang="zh-CN" altLang="en-US" sz="2400" dirty="0" smtClean="0"/>
              <a:t>可以将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导出到图片</a:t>
            </a:r>
            <a:endParaRPr lang="en-US" altLang="zh-CN" sz="2400" dirty="0" smtClean="0"/>
          </a:p>
          <a:p>
            <a:r>
              <a:rPr lang="zh-CN" altLang="en-US" sz="2400" dirty="0" smtClean="0"/>
              <a:t>图片直接发到群里 </a:t>
            </a:r>
            <a:endParaRPr lang="en-US" altLang="zh-CN" sz="2400" dirty="0" smtClean="0"/>
          </a:p>
          <a:p>
            <a:r>
              <a:rPr lang="zh-CN" altLang="en-US" sz="2400" dirty="0" smtClean="0"/>
              <a:t>让学生在家学习并讲解给家长听。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QPT Handout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8_QPT Handout Basic A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238</Words>
  <Application>WPS 演示</Application>
  <PresentationFormat>全屏显示(4:3)</PresentationFormat>
  <Paragraphs>55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8_QPT Handout Basic A4</vt:lpstr>
      <vt:lpstr>幻灯片 1</vt:lpstr>
      <vt:lpstr>G3AU7E01 例题1</vt:lpstr>
      <vt:lpstr>G3AU7T01 巩固练习1 </vt:lpstr>
      <vt:lpstr>G3AU7E01 例题2</vt:lpstr>
      <vt:lpstr>G3AU7T01 巩固练习1 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Jianshe</dc:creator>
  <cp:lastModifiedBy>admin</cp:lastModifiedBy>
  <cp:revision>4225</cp:revision>
  <dcterms:created xsi:type="dcterms:W3CDTF">2013-08-22T05:17:00Z</dcterms:created>
  <dcterms:modified xsi:type="dcterms:W3CDTF">2017-12-07T03:55:27Z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