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altLang="zh-TW" dirty="0" smtClean="0"/>
              <a:t>Acoustic processing and Pattern recognition of Coins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altLang="zh-TW" dirty="0" smtClean="0"/>
              <a:t>Written by Chi-Young Jeffrey Lii</a:t>
            </a:r>
          </a:p>
          <a:p>
            <a:r>
              <a:rPr lang="id-ID" altLang="zh-TW" dirty="0" smtClean="0"/>
              <a:t>With thanks to Ted, and the people in MIRLAB</a:t>
            </a:r>
          </a:p>
          <a:p>
            <a:r>
              <a:rPr lang="id-ID" altLang="zh-TW" dirty="0" smtClean="0"/>
              <a:t>Overseen by Professor Roger Jang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4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 smtClean="0"/>
              <a:t>Research Phase Results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5089970" y="1930401"/>
            <a:ext cx="4184034" cy="4110962"/>
          </a:xfrm>
        </p:spPr>
        <p:txBody>
          <a:bodyPr/>
          <a:lstStyle/>
          <a:p>
            <a:r>
              <a:rPr lang="id-ID" altLang="zh-TW" dirty="0" smtClean="0"/>
              <a:t>5 sound samples of 1nt, 5nt, 10nt, and 50nt</a:t>
            </a:r>
          </a:p>
          <a:p>
            <a:endParaRPr lang="id-ID" altLang="zh-TW" dirty="0"/>
          </a:p>
          <a:p>
            <a:r>
              <a:rPr lang="id-ID" altLang="zh-TW" dirty="0" smtClean="0"/>
              <a:t>1nt and 5nt have very unique sounds</a:t>
            </a:r>
          </a:p>
          <a:p>
            <a:endParaRPr lang="id-ID" altLang="zh-TW" dirty="0" smtClean="0"/>
          </a:p>
          <a:p>
            <a:r>
              <a:rPr lang="id-ID" altLang="zh-TW" dirty="0" smtClean="0"/>
              <a:t>10nt and 50nt have similar sounds. Overlap area shown in grey</a:t>
            </a:r>
          </a:p>
          <a:p>
            <a:endParaRPr lang="id-ID" altLang="zh-TW" dirty="0"/>
          </a:p>
          <a:p>
            <a:r>
              <a:rPr lang="id-ID" altLang="zh-TW" dirty="0" smtClean="0"/>
              <a:t>Best classifier tested to be quadratic (‘qc’)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5" y="1352548"/>
            <a:ext cx="3838095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 smtClean="0"/>
              <a:t>Implementation Phase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1279817"/>
            <a:ext cx="8596668" cy="3880773"/>
          </a:xfrm>
        </p:spPr>
        <p:txBody>
          <a:bodyPr/>
          <a:lstStyle/>
          <a:p>
            <a:r>
              <a:rPr lang="id-ID" altLang="zh-TW" dirty="0" smtClean="0"/>
              <a:t>Low accuracy</a:t>
            </a:r>
          </a:p>
          <a:p>
            <a:pPr lvl="1"/>
            <a:r>
              <a:rPr lang="id-ID" altLang="zh-TW" dirty="0" smtClean="0"/>
              <a:t>20% accuracy</a:t>
            </a:r>
          </a:p>
          <a:p>
            <a:pPr lvl="1"/>
            <a:r>
              <a:rPr lang="id-ID" altLang="zh-TW" dirty="0" smtClean="0"/>
              <a:t>Everything tested to be 10nt</a:t>
            </a:r>
          </a:p>
          <a:p>
            <a:pPr lvl="1"/>
            <a:r>
              <a:rPr lang="id-ID" altLang="zh-TW" dirty="0" smtClean="0"/>
              <a:t>Gaussian mixture model classifier more reliable than Quadratic</a:t>
            </a:r>
          </a:p>
          <a:p>
            <a:pPr lvl="1"/>
            <a:r>
              <a:rPr lang="id-ID" altLang="zh-TW" dirty="0" smtClean="0"/>
              <a:t>Conclusion: Need more training data – More training data = more accurate</a:t>
            </a:r>
            <a:endParaRPr lang="id-ID" altLang="zh-TW" dirty="0"/>
          </a:p>
        </p:txBody>
      </p:sp>
    </p:spTree>
    <p:extLst>
      <p:ext uri="{BB962C8B-B14F-4D97-AF65-F5344CB8AC3E}">
        <p14:creationId xmlns:p14="http://schemas.microsoft.com/office/powerpoint/2010/main" val="25530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 smtClean="0"/>
              <a:t>Imlementation Phase – 220 wav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id-ID" altLang="zh-TW" dirty="0" smtClean="0"/>
              <a:t>Recorded additional 50 wav files for each coin type – Total of 220</a:t>
            </a:r>
          </a:p>
          <a:p>
            <a:pPr lvl="1"/>
            <a:r>
              <a:rPr lang="id-ID" altLang="zh-TW" dirty="0" smtClean="0"/>
              <a:t>Significantly increased accuracy – close to 95%</a:t>
            </a:r>
          </a:p>
          <a:p>
            <a:pPr lvl="1"/>
            <a:r>
              <a:rPr lang="id-ID" altLang="zh-TW" dirty="0" smtClean="0"/>
              <a:t>Still some confusion between 10 NT and 50 NT</a:t>
            </a:r>
          </a:p>
          <a:p>
            <a:pPr lvl="1"/>
            <a:r>
              <a:rPr lang="id-ID" altLang="zh-TW" dirty="0" smtClean="0"/>
              <a:t>Shows overlap between all 4 </a:t>
            </a:r>
            <a:r>
              <a:rPr lang="id-ID" altLang="zh-TW" smtClean="0"/>
              <a:t>coin types (Yellow Arrow)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77" y="2768958"/>
            <a:ext cx="4217781" cy="40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id-ID" altLang="zh-TW" dirty="0" smtClean="0"/>
              <a:t>Goals of research</a:t>
            </a:r>
          </a:p>
          <a:p>
            <a:r>
              <a:rPr lang="id-ID" altLang="zh-TW" dirty="0" smtClean="0"/>
              <a:t>Definition of Important </a:t>
            </a:r>
            <a:r>
              <a:rPr lang="id-ID" altLang="zh-TW" dirty="0"/>
              <a:t>T</a:t>
            </a:r>
            <a:r>
              <a:rPr lang="id-ID" altLang="zh-TW" dirty="0" smtClean="0"/>
              <a:t>erms</a:t>
            </a:r>
          </a:p>
          <a:p>
            <a:r>
              <a:rPr lang="id-ID" altLang="zh-TW" dirty="0" smtClean="0"/>
              <a:t>Program Process</a:t>
            </a:r>
          </a:p>
          <a:p>
            <a:pPr lvl="1"/>
            <a:r>
              <a:rPr lang="id-ID" altLang="zh-TW" dirty="0" smtClean="0"/>
              <a:t>Research Phase</a:t>
            </a:r>
          </a:p>
          <a:p>
            <a:pPr lvl="1"/>
            <a:r>
              <a:rPr lang="id-ID" altLang="zh-TW" dirty="0" smtClean="0"/>
              <a:t>Implementation Phase</a:t>
            </a:r>
          </a:p>
          <a:p>
            <a:r>
              <a:rPr lang="id-ID" altLang="zh-TW" dirty="0" smtClean="0"/>
              <a:t>Demonstration</a:t>
            </a:r>
          </a:p>
          <a:p>
            <a:r>
              <a:rPr lang="id-ID" altLang="zh-TW" dirty="0" smtClean="0"/>
              <a:t>Question Session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 smtClean="0"/>
              <a:t>Stated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id-ID" altLang="zh-TW" dirty="0" smtClean="0"/>
              <a:t>Familiarize self with Matlab by using Matlab on a day-to-day-basis</a:t>
            </a:r>
          </a:p>
          <a:p>
            <a:endParaRPr lang="id-ID" altLang="zh-TW" dirty="0" smtClean="0"/>
          </a:p>
          <a:p>
            <a:r>
              <a:rPr lang="id-ID" altLang="zh-TW" dirty="0" smtClean="0"/>
              <a:t>Learn about signal processing, feature extraction, pattern recognition, and classifier training</a:t>
            </a:r>
          </a:p>
          <a:p>
            <a:endParaRPr lang="id-ID" altLang="zh-TW" dirty="0" smtClean="0"/>
          </a:p>
          <a:p>
            <a:r>
              <a:rPr lang="id-ID" altLang="zh-TW" dirty="0" smtClean="0"/>
              <a:t>Applying research done in the MIRLAB, differentiate what kind of coin is being dropped, from the sound alone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0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 smtClean="0"/>
              <a:t>Definition of imporant terms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42"/>
            <a:ext cx="8596668" cy="4805251"/>
          </a:xfrm>
        </p:spPr>
        <p:txBody>
          <a:bodyPr/>
          <a:lstStyle/>
          <a:p>
            <a:r>
              <a:rPr lang="id-ID" altLang="zh-TW" dirty="0" smtClean="0"/>
              <a:t>MATLAB</a:t>
            </a:r>
          </a:p>
          <a:p>
            <a:pPr lvl="1"/>
            <a:r>
              <a:rPr lang="id-ID" altLang="zh-TW" dirty="0" smtClean="0"/>
              <a:t>State-of-the-Art computing environment and programming language</a:t>
            </a:r>
          </a:p>
          <a:p>
            <a:pPr lvl="1"/>
            <a:endParaRPr lang="id-ID" altLang="zh-TW" dirty="0" smtClean="0"/>
          </a:p>
          <a:p>
            <a:pPr lvl="1"/>
            <a:endParaRPr lang="id-ID" altLang="zh-TW" dirty="0"/>
          </a:p>
          <a:p>
            <a:pPr lvl="1"/>
            <a:endParaRPr lang="id-ID" altLang="zh-TW" dirty="0" smtClean="0"/>
          </a:p>
          <a:p>
            <a:pPr lvl="1"/>
            <a:endParaRPr lang="id-ID" altLang="zh-TW" dirty="0" smtClean="0"/>
          </a:p>
          <a:p>
            <a:pPr lvl="1"/>
            <a:endParaRPr lang="id-ID" altLang="zh-TW" dirty="0" smtClean="0"/>
          </a:p>
          <a:p>
            <a:pPr lvl="1"/>
            <a:endParaRPr lang="id-ID" altLang="zh-TW" dirty="0" smtClean="0"/>
          </a:p>
          <a:p>
            <a:r>
              <a:rPr lang="id-ID" altLang="zh-TW" dirty="0" smtClean="0"/>
              <a:t>Signal Processing</a:t>
            </a:r>
          </a:p>
          <a:p>
            <a:r>
              <a:rPr lang="id-ID" altLang="zh-TW" dirty="0" smtClean="0"/>
              <a:t>Feature Extraction</a:t>
            </a:r>
          </a:p>
          <a:p>
            <a:r>
              <a:rPr lang="id-ID" altLang="zh-TW" dirty="0" smtClean="0"/>
              <a:t>Pattern Recognition</a:t>
            </a:r>
          </a:p>
          <a:p>
            <a:r>
              <a:rPr lang="id-ID" altLang="zh-TW" dirty="0" smtClean="0"/>
              <a:t>Classifier Training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98" y="2743806"/>
            <a:ext cx="1905000" cy="2143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39" y="2695728"/>
            <a:ext cx="5622022" cy="22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Definition of imporant </a:t>
            </a:r>
            <a:r>
              <a:rPr lang="id-ID" altLang="zh-TW" dirty="0" smtClean="0"/>
              <a:t>terms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91408"/>
          </a:xfrm>
        </p:spPr>
        <p:txBody>
          <a:bodyPr/>
          <a:lstStyle/>
          <a:p>
            <a:r>
              <a:rPr lang="id-ID" altLang="zh-TW" dirty="0" smtClean="0"/>
              <a:t>MATLAB</a:t>
            </a:r>
          </a:p>
          <a:p>
            <a:r>
              <a:rPr lang="id-ID" altLang="zh-TW" dirty="0"/>
              <a:t>Signal </a:t>
            </a:r>
            <a:r>
              <a:rPr lang="id-ID" altLang="zh-TW" dirty="0" smtClean="0"/>
              <a:t>Processing</a:t>
            </a:r>
          </a:p>
          <a:p>
            <a:pPr lvl="1"/>
            <a:r>
              <a:rPr lang="id-ID" altLang="zh-TW" dirty="0" smtClean="0"/>
              <a:t>Operations on or Analysis of analog and digital signals</a:t>
            </a:r>
          </a:p>
          <a:p>
            <a:pPr lvl="2"/>
            <a:r>
              <a:rPr lang="id-ID" altLang="zh-TW" dirty="0" smtClean="0"/>
              <a:t>Example: Detecting the endpoints of a signal</a:t>
            </a:r>
          </a:p>
          <a:p>
            <a:pPr lvl="1"/>
            <a:endParaRPr lang="id-ID" altLang="zh-TW" dirty="0"/>
          </a:p>
          <a:p>
            <a:pPr lvl="1"/>
            <a:endParaRPr lang="id-ID" altLang="zh-TW" dirty="0" smtClean="0"/>
          </a:p>
          <a:p>
            <a:pPr lvl="1"/>
            <a:endParaRPr lang="id-ID" altLang="zh-TW" dirty="0" smtClean="0"/>
          </a:p>
          <a:p>
            <a:pPr lvl="1"/>
            <a:endParaRPr lang="id-ID" altLang="zh-TW" dirty="0"/>
          </a:p>
          <a:p>
            <a:pPr lvl="1"/>
            <a:endParaRPr lang="id-ID" altLang="zh-TW" dirty="0"/>
          </a:p>
          <a:p>
            <a:endParaRPr lang="id-ID" altLang="zh-TW" dirty="0" smtClean="0"/>
          </a:p>
          <a:p>
            <a:r>
              <a:rPr lang="id-ID" altLang="zh-TW" dirty="0" smtClean="0"/>
              <a:t>Feature extraction</a:t>
            </a:r>
          </a:p>
          <a:p>
            <a:r>
              <a:rPr lang="id-ID" altLang="zh-TW" dirty="0" smtClean="0"/>
              <a:t>Pattern Recognition</a:t>
            </a:r>
          </a:p>
          <a:p>
            <a:r>
              <a:rPr lang="id-ID" altLang="zh-TW" dirty="0" smtClean="0"/>
              <a:t>Classifier Training</a:t>
            </a:r>
            <a:endParaRPr lang="id-ID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42" y="2718278"/>
            <a:ext cx="7325052" cy="22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Definition of imporant terms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41910"/>
          </a:xfrm>
        </p:spPr>
        <p:txBody>
          <a:bodyPr>
            <a:normAutofit/>
          </a:bodyPr>
          <a:lstStyle/>
          <a:p>
            <a:r>
              <a:rPr lang="id-ID" altLang="zh-TW" dirty="0" smtClean="0"/>
              <a:t>MATLAB</a:t>
            </a:r>
            <a:endParaRPr lang="id-ID" altLang="zh-TW" dirty="0"/>
          </a:p>
          <a:p>
            <a:r>
              <a:rPr lang="id-ID" altLang="zh-TW" dirty="0"/>
              <a:t>Signal </a:t>
            </a:r>
            <a:r>
              <a:rPr lang="id-ID" altLang="zh-TW" dirty="0" smtClean="0"/>
              <a:t>Processing</a:t>
            </a:r>
          </a:p>
          <a:p>
            <a:r>
              <a:rPr lang="id-ID" altLang="zh-TW" dirty="0" smtClean="0"/>
              <a:t>Feature Extraction</a:t>
            </a:r>
          </a:p>
          <a:p>
            <a:pPr lvl="1"/>
            <a:r>
              <a:rPr lang="id-ID" altLang="zh-TW" dirty="0" smtClean="0"/>
              <a:t>Transforming a set of raw data into a set of useful features: A long process</a:t>
            </a:r>
          </a:p>
          <a:p>
            <a:pPr lvl="1"/>
            <a:endParaRPr lang="id-ID" altLang="zh-TW" dirty="0" smtClean="0"/>
          </a:p>
          <a:p>
            <a:pPr lvl="1"/>
            <a:endParaRPr lang="id-ID" altLang="zh-TW" dirty="0"/>
          </a:p>
          <a:p>
            <a:pPr lvl="1"/>
            <a:endParaRPr lang="id-ID" altLang="zh-TW" dirty="0" smtClean="0"/>
          </a:p>
          <a:p>
            <a:pPr lvl="1"/>
            <a:endParaRPr lang="id-ID" altLang="zh-TW" dirty="0" smtClean="0"/>
          </a:p>
          <a:p>
            <a:pPr marL="457200" lvl="1" indent="0">
              <a:buNone/>
            </a:pPr>
            <a:endParaRPr lang="id-ID" altLang="zh-TW" dirty="0"/>
          </a:p>
          <a:p>
            <a:r>
              <a:rPr lang="id-ID" altLang="zh-TW" dirty="0"/>
              <a:t>Pattern </a:t>
            </a:r>
            <a:r>
              <a:rPr lang="id-ID" altLang="zh-TW" dirty="0" smtClean="0"/>
              <a:t>Recognition</a:t>
            </a:r>
          </a:p>
          <a:p>
            <a:r>
              <a:rPr lang="id-ID" altLang="zh-TW" dirty="0" smtClean="0"/>
              <a:t>Classifier Training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6" y="2776208"/>
            <a:ext cx="8797484" cy="19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/>
              <a:t>Definition of imporant terms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42811"/>
            <a:ext cx="8596668" cy="5441324"/>
          </a:xfrm>
        </p:spPr>
        <p:txBody>
          <a:bodyPr/>
          <a:lstStyle/>
          <a:p>
            <a:r>
              <a:rPr lang="id-ID" altLang="zh-TW" dirty="0"/>
              <a:t>MATLAB</a:t>
            </a:r>
          </a:p>
          <a:p>
            <a:r>
              <a:rPr lang="id-ID" altLang="zh-TW" dirty="0"/>
              <a:t>Signal Processing</a:t>
            </a:r>
          </a:p>
          <a:p>
            <a:r>
              <a:rPr lang="id-ID" altLang="zh-TW" dirty="0" smtClean="0"/>
              <a:t>Feature Extraction</a:t>
            </a:r>
          </a:p>
          <a:p>
            <a:r>
              <a:rPr lang="id-ID" altLang="zh-TW" dirty="0"/>
              <a:t>Pattern Recognition</a:t>
            </a:r>
          </a:p>
          <a:p>
            <a:pPr lvl="1"/>
            <a:r>
              <a:rPr lang="id-ID" altLang="zh-TW" dirty="0"/>
              <a:t>Study of data patterns and pattern extraction methodology</a:t>
            </a:r>
          </a:p>
          <a:p>
            <a:pPr lvl="1"/>
            <a:r>
              <a:rPr lang="id-ID" altLang="zh-TW" dirty="0"/>
              <a:t>Example: Gaussian Mixture Model</a:t>
            </a:r>
          </a:p>
          <a:p>
            <a:endParaRPr lang="id-ID" altLang="zh-TW" dirty="0" smtClean="0"/>
          </a:p>
          <a:p>
            <a:endParaRPr lang="id-ID" altLang="zh-TW" dirty="0" smtClean="0"/>
          </a:p>
          <a:p>
            <a:endParaRPr lang="id-ID" altLang="zh-TW" dirty="0"/>
          </a:p>
          <a:p>
            <a:endParaRPr lang="id-ID" altLang="zh-TW" dirty="0" smtClean="0"/>
          </a:p>
          <a:p>
            <a:endParaRPr lang="id-ID" altLang="zh-TW" dirty="0" smtClean="0"/>
          </a:p>
          <a:p>
            <a:endParaRPr lang="id-ID" altLang="zh-TW" dirty="0" smtClean="0"/>
          </a:p>
          <a:p>
            <a:r>
              <a:rPr lang="id-ID" altLang="zh-TW" dirty="0" smtClean="0"/>
              <a:t>Classifier Training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51" y="3487945"/>
            <a:ext cx="2426434" cy="24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20" y="475827"/>
            <a:ext cx="4541695" cy="6055595"/>
          </a:xfrm>
        </p:spPr>
      </p:pic>
    </p:spTree>
    <p:extLst>
      <p:ext uri="{BB962C8B-B14F-4D97-AF65-F5344CB8AC3E}">
        <p14:creationId xmlns:p14="http://schemas.microsoft.com/office/powerpoint/2010/main" val="7842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zh-TW" dirty="0" smtClean="0"/>
              <a:t>Research Phase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7796" y="1930400"/>
            <a:ext cx="8596668" cy="3880773"/>
          </a:xfrm>
        </p:spPr>
        <p:txBody>
          <a:bodyPr/>
          <a:lstStyle/>
          <a:p>
            <a:r>
              <a:rPr lang="id-ID" altLang="zh-TW" dirty="0" smtClean="0"/>
              <a:t>Record the sound of 4 types of coins dropped 5 times in the same way</a:t>
            </a:r>
          </a:p>
          <a:p>
            <a:endParaRPr lang="id-ID" altLang="zh-TW" dirty="0" smtClean="0"/>
          </a:p>
          <a:p>
            <a:r>
              <a:rPr lang="id-ID" altLang="zh-TW" dirty="0" smtClean="0"/>
              <a:t>Process the files: Extract the Mel-Frequency Cepstral Coefficient</a:t>
            </a:r>
          </a:p>
          <a:p>
            <a:pPr lvl="1"/>
            <a:r>
              <a:rPr lang="id-ID" altLang="zh-TW" dirty="0" smtClean="0"/>
              <a:t>Unique thirteen number length vector for each .wav file</a:t>
            </a:r>
          </a:p>
          <a:p>
            <a:pPr lvl="1"/>
            <a:endParaRPr lang="id-ID" altLang="zh-TW" dirty="0"/>
          </a:p>
          <a:p>
            <a:r>
              <a:rPr lang="id-ID" altLang="zh-TW" dirty="0" smtClean="0"/>
              <a:t>Vectors are projected on two vectors for easier analysis (Linear Dimension Analysis)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1762483"/>
            <a:ext cx="141942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367</Words>
  <Application>Microsoft Office PowerPoint</Application>
  <PresentationFormat>寬螢幕</PresentationFormat>
  <Paragraphs>97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Acoustic processing and Pattern recognition of Coins</vt:lpstr>
      <vt:lpstr>Contents</vt:lpstr>
      <vt:lpstr>Stated Goal</vt:lpstr>
      <vt:lpstr>Definition of imporant terms</vt:lpstr>
      <vt:lpstr>Definition of imporant terms</vt:lpstr>
      <vt:lpstr>Definition of imporant terms</vt:lpstr>
      <vt:lpstr>Definition of imporant terms</vt:lpstr>
      <vt:lpstr>PowerPoint 簡報</vt:lpstr>
      <vt:lpstr>Research Phase</vt:lpstr>
      <vt:lpstr>Research Phase Results</vt:lpstr>
      <vt:lpstr>Implementation Phase</vt:lpstr>
      <vt:lpstr>Imlementation Phase – 220 wav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processing and Pattern recognition of Coins</dc:title>
  <dc:creator>yj Lii</dc:creator>
  <cp:lastModifiedBy>yj Lii</cp:lastModifiedBy>
  <cp:revision>78</cp:revision>
  <dcterms:created xsi:type="dcterms:W3CDTF">2014-08-04T06:59:39Z</dcterms:created>
  <dcterms:modified xsi:type="dcterms:W3CDTF">2014-08-07T06:33:34Z</dcterms:modified>
</cp:coreProperties>
</file>