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736" r:id="rId2"/>
  </p:sldMasterIdLst>
  <p:notesMasterIdLst>
    <p:notesMasterId r:id="rId25"/>
  </p:notesMasterIdLst>
  <p:handoutMasterIdLst>
    <p:handoutMasterId r:id="rId26"/>
  </p:handoutMasterIdLst>
  <p:sldIdLst>
    <p:sldId id="278" r:id="rId3"/>
    <p:sldId id="320" r:id="rId4"/>
    <p:sldId id="312" r:id="rId5"/>
    <p:sldId id="284" r:id="rId6"/>
    <p:sldId id="289" r:id="rId7"/>
    <p:sldId id="319" r:id="rId8"/>
    <p:sldId id="322" r:id="rId9"/>
    <p:sldId id="295" r:id="rId10"/>
    <p:sldId id="293" r:id="rId11"/>
    <p:sldId id="288" r:id="rId12"/>
    <p:sldId id="314" r:id="rId13"/>
    <p:sldId id="315" r:id="rId14"/>
    <p:sldId id="316" r:id="rId15"/>
    <p:sldId id="296" r:id="rId16"/>
    <p:sldId id="313" r:id="rId17"/>
    <p:sldId id="309" r:id="rId18"/>
    <p:sldId id="308" r:id="rId19"/>
    <p:sldId id="310" r:id="rId20"/>
    <p:sldId id="311" r:id="rId21"/>
    <p:sldId id="297" r:id="rId22"/>
    <p:sldId id="307" r:id="rId23"/>
    <p:sldId id="301" r:id="rId24"/>
  </p:sldIdLst>
  <p:sldSz cx="9906000" cy="6858000" type="A4"/>
  <p:notesSz cx="6858000" cy="9144000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708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orient="horz" pos="73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3075">
          <p15:clr>
            <a:srgbClr val="A4A3A4"/>
          </p15:clr>
        </p15:guide>
        <p15:guide id="12" pos="3165">
          <p15:clr>
            <a:srgbClr val="A4A3A4"/>
          </p15:clr>
        </p15:guide>
        <p15:guide id="13" pos="2213">
          <p15:clr>
            <a:srgbClr val="A4A3A4"/>
          </p15:clr>
        </p15:guide>
        <p15:guide id="14" pos="2122">
          <p15:clr>
            <a:srgbClr val="A4A3A4"/>
          </p15:clr>
        </p15:guide>
        <p15:guide id="15" pos="1170">
          <p15:clr>
            <a:srgbClr val="A4A3A4"/>
          </p15:clr>
        </p15:guide>
        <p15:guide id="16" pos="1260">
          <p15:clr>
            <a:srgbClr val="A4A3A4"/>
          </p15:clr>
        </p15:guide>
        <p15:guide id="17" pos="4027">
          <p15:clr>
            <a:srgbClr val="A4A3A4"/>
          </p15:clr>
        </p15:guide>
        <p15:guide id="18" pos="4118">
          <p15:clr>
            <a:srgbClr val="A4A3A4"/>
          </p15:clr>
        </p15:guide>
        <p15:guide id="19" pos="4980">
          <p15:clr>
            <a:srgbClr val="A4A3A4"/>
          </p15:clr>
        </p15:guide>
        <p15:guide id="20" pos="5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375">
          <p15:clr>
            <a:srgbClr val="A4A3A4"/>
          </p15:clr>
        </p15:guide>
        <p15:guide id="3" orient="horz" pos="5647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C8EF5-89BB-46D3-9FB3-B0CA135F549A}">
  <a:tblStyle styleId="{8EBC8EF5-89BB-46D3-9FB3-B0CA135F549A}" styleName="Mobiliar-Standard">
    <a:wholeTbl>
      <a:tcTxStyle>
        <a:fontRef idx="minor">
          <a:schemeClr val="tx1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  <a:right>
            <a:ln w="20000" cmpd="sng">
              <a:solidFill>
                <a:schemeClr val="lt1"/>
              </a:solidFill>
            </a:ln>
          </a:right>
          <a:top>
            <a:ln w="20000" cmpd="sng">
              <a:solidFill>
                <a:schemeClr val="lt1"/>
              </a:solidFill>
            </a:ln>
          </a:top>
          <a:bottom>
            <a:ln w="20000" cmpd="sng">
              <a:solidFill>
                <a:schemeClr val="lt1"/>
              </a:solidFill>
            </a:ln>
          </a:bottom>
          <a:insideH>
            <a:ln w="20000" cmpd="sng">
              <a:solidFill>
                <a:schemeClr val="lt1"/>
              </a:solidFill>
            </a:ln>
          </a:insideH>
          <a:insideV>
            <a:ln w="20000" cmpd="sng">
              <a:solidFill>
                <a:schemeClr val="lt1"/>
              </a:solidFill>
            </a:ln>
          </a:insideV>
        </a:tcBdr>
        <a:fill>
          <a:solidFill>
            <a:schemeClr val="lt2">
              <a:alpha val="48000"/>
            </a:schemeClr>
          </a:solidFill>
        </a:fill>
      </a:tcStyle>
    </a:wholeTbl>
    <a:band1H>
      <a:tcStyle>
        <a:tcBdr/>
        <a:fill>
          <a:solidFill>
            <a:schemeClr val="lt2">
              <a:alpha val="48000"/>
            </a:schemeClr>
          </a:solidFill>
        </a:fill>
      </a:tcStyle>
    </a:band1H>
    <a:band2H>
      <a:tcStyle>
        <a:tcBdr/>
        <a:fill>
          <a:solidFill>
            <a:schemeClr val="lt2">
              <a:alpha val="48000"/>
            </a:schemeClr>
          </a:solidFill>
        </a:fill>
      </a:tcStyle>
    </a:band2H>
    <a:band1V>
      <a:tcStyle>
        <a:tcBdr/>
        <a:fill>
          <a:solidFill>
            <a:schemeClr val="lt2">
              <a:alpha val="48000"/>
            </a:schemeClr>
          </a:solidFill>
        </a:fill>
      </a:tcStyle>
    </a:band1V>
    <a:band2V>
      <a:tcStyle>
        <a:tcBdr/>
        <a:fill>
          <a:solidFill>
            <a:schemeClr val="lt2">
              <a:alpha val="48000"/>
            </a:schemeClr>
          </a:solidFill>
        </a:fill>
      </a:tcStyle>
    </a:band2V>
    <a:lastCol>
      <a:tcTxStyle b="on">
        <a:fontRef idx="minor">
          <a:prstClr val="black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</a:tcBdr>
      </a:tcStyle>
    </a:lastCol>
    <a:firstCol>
      <a:tcTxStyle b="off">
        <a:fontRef idx="minor">
          <a:prstClr val="black"/>
        </a:fontRef>
        <a:schemeClr val="tx1"/>
      </a:tcTxStyle>
      <a:tcStyle>
        <a:tcBdr>
          <a:right>
            <a:ln w="20000" cmpd="sng">
              <a:solidFill>
                <a:schemeClr val="lt1"/>
              </a:solidFill>
            </a:ln>
          </a:right>
        </a:tcBdr>
        <a:fill>
          <a:solidFill>
            <a:schemeClr val="lt2">
              <a:alpha val="48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20000" cmpd="sng">
              <a:solidFill>
                <a:schemeClr val="lt1"/>
              </a:solidFill>
            </a:ln>
          </a:top>
        </a:tcBdr>
        <a:fill>
          <a:solidFill>
            <a:schemeClr val="lt2">
              <a:alpha val="10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20000" cmpd="sng">
              <a:solidFill>
                <a:schemeClr val="lt1"/>
              </a:solidFill>
            </a:ln>
          </a:bottom>
        </a:tcBdr>
        <a:fill>
          <a:solidFill>
            <a:schemeClr val="lt2">
              <a:alpha val="10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961" autoAdjust="0"/>
  </p:normalViewPr>
  <p:slideViewPr>
    <p:cSldViewPr snapToObjects="1" showGuides="1">
      <p:cViewPr varScale="1">
        <p:scale>
          <a:sx n="93" d="100"/>
          <a:sy n="93" d="100"/>
        </p:scale>
        <p:origin x="1152" y="84"/>
      </p:cViewPr>
      <p:guideLst>
        <p:guide orient="horz" pos="2341"/>
        <p:guide orient="horz" pos="2296"/>
        <p:guide orient="horz" pos="2387"/>
        <p:guide orient="horz" pos="3974"/>
        <p:guide orient="horz" pos="708"/>
        <p:guide orient="horz" pos="482"/>
        <p:guide orient="horz" pos="73"/>
        <p:guide pos="3120"/>
        <p:guide pos="308"/>
        <p:guide pos="5932"/>
        <p:guide pos="3075"/>
        <p:guide pos="3165"/>
        <p:guide pos="2213"/>
        <p:guide pos="2122"/>
        <p:guide pos="1170"/>
        <p:guide pos="1260"/>
        <p:guide pos="4027"/>
        <p:guide pos="4118"/>
        <p:guide pos="4980"/>
        <p:guide pos="5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orient="horz" pos="5375"/>
        <p:guide orient="horz" pos="564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725180" y="8537164"/>
            <a:ext cx="122477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7DE900A2-000E-4383-8E23-D8A2C4467820}" type="datetimeFigureOut">
              <a:rPr lang="de-CH" sz="1000" smtClean="0"/>
              <a:pPr/>
              <a:t>18.07.2022</a:t>
            </a:fld>
            <a:endParaRPr lang="de-CH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08050" y="8537164"/>
            <a:ext cx="381635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949950" y="8537164"/>
            <a:ext cx="574675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FE80E137-530C-4D30-B08E-A7F994AECD0B}" type="slidenum">
              <a:rPr lang="de-CH" sz="1000" smtClean="0"/>
              <a:pPr/>
              <a:t>‹#›</a:t>
            </a:fld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69179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724400" y="8532813"/>
            <a:ext cx="1242544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062BFB36-BFD1-4F42-867B-0B14C7589D54}" type="datetimeFigureOut">
              <a:rPr lang="de-CH" smtClean="0"/>
              <a:pPr/>
              <a:t>18.07.2022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08050" y="8532813"/>
            <a:ext cx="3816350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49950" y="8511764"/>
            <a:ext cx="574674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D865CDF6-A851-4EAF-B883-9672F0B9BD89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9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64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52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590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11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40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79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1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65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769938"/>
            <a:ext cx="5419725" cy="3751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3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95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872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3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9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15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18.07.2022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8895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90342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74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18.07.2022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6038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9030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66" y="1412777"/>
            <a:ext cx="8543925" cy="47673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0421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1776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75898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268761"/>
            <a:ext cx="4210050" cy="491137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268761"/>
            <a:ext cx="4210050" cy="491137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773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3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8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5759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8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066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183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1332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304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2811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1"/>
            <a:ext cx="421005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1"/>
            <a:ext cx="421005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3054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7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513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189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9064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83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340769"/>
            <a:ext cx="8543925" cy="483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1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06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Liima </a:t>
            </a:r>
            <a:r>
              <a:rPr lang="en-CH" dirty="0"/>
              <a:t>F</a:t>
            </a:r>
            <a:r>
              <a:rPr lang="de-CH" dirty="0" err="1"/>
              <a:t>eatures</a:t>
            </a:r>
            <a:endParaRPr lang="de-CH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73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632520" y="4769276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  <a:br>
              <a:rPr lang="de-CH" dirty="0"/>
            </a:br>
            <a:r>
              <a:rPr lang="de-CH" sz="1600" dirty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60512" y="3545140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44888" y="3617148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Model: </a:t>
            </a:r>
            <a:r>
              <a:rPr lang="en-CH" dirty="0"/>
              <a:t>t</a:t>
            </a:r>
            <a:r>
              <a:rPr lang="de-CH" dirty="0" err="1"/>
              <a:t>emplates</a:t>
            </a:r>
            <a:endParaRPr lang="de-CH" dirty="0"/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720752" y="3852917"/>
            <a:ext cx="1224136" cy="72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 flipH="1">
            <a:off x="1604628" y="4160693"/>
            <a:ext cx="36004" cy="6085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404828" y="2537028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r>
              <a:rPr lang="de-CH" sz="1600" dirty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720752" y="2877547"/>
            <a:ext cx="684076" cy="9753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69224" y="5057308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16996" y="4232701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13240" y="3113092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889104" y="3521715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45088" y="4625260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584848" y="4697268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09264" y="6202012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endParaRPr lang="de-CH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686666" y="1114227"/>
            <a:ext cx="8928000" cy="13743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Templates are use to write configuration</a:t>
            </a:r>
            <a:endParaRPr lang="de-CH" dirty="0"/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Uses</a:t>
            </a:r>
            <a:r>
              <a:rPr lang="de-CH" dirty="0"/>
              <a:t> </a:t>
            </a:r>
            <a:r>
              <a:rPr lang="de-CH" dirty="0" err="1"/>
              <a:t>Freemarker</a:t>
            </a:r>
            <a:r>
              <a:rPr lang="de-CH" dirty="0"/>
              <a:t>: http://freemarker.org/docs/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</a:t>
            </a:r>
            <a:r>
              <a:rPr lang="en-CH" dirty="0"/>
              <a:t>s</a:t>
            </a:r>
            <a:r>
              <a:rPr lang="de-CH" dirty="0"/>
              <a:t> </a:t>
            </a:r>
            <a:r>
              <a:rPr lang="en-CH" dirty="0"/>
              <a:t>can be attached to</a:t>
            </a:r>
            <a:r>
              <a:rPr lang="de-CH" dirty="0"/>
              <a:t> </a:t>
            </a:r>
            <a:r>
              <a:rPr lang="en-CH" dirty="0"/>
              <a:t>resources, resource types and r</a:t>
            </a:r>
            <a:r>
              <a:rPr lang="de-CH" dirty="0" err="1"/>
              <a:t>elations</a:t>
            </a:r>
            <a:endParaRPr lang="de-CH" dirty="0"/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err="1"/>
              <a:t>Templat</a:t>
            </a:r>
            <a:r>
              <a:rPr lang="en-CH" dirty="0"/>
              <a:t>es are always connected to a runtime</a:t>
            </a: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Releasing: </a:t>
            </a:r>
            <a:r>
              <a:rPr lang="en-CH" dirty="0"/>
              <a:t>motivation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A Liima configuration is always valid for all environments</a:t>
            </a:r>
          </a:p>
          <a:p>
            <a:r>
              <a:rPr lang="en-CH" dirty="0"/>
              <a:t>Releasing enables to have different configurations on different environment</a:t>
            </a:r>
          </a:p>
          <a:p>
            <a:endParaRPr lang="de-CH" dirty="0"/>
          </a:p>
          <a:p>
            <a:r>
              <a:rPr lang="en-CH" dirty="0"/>
              <a:t>Example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RL-15.04 </a:t>
            </a:r>
            <a:r>
              <a:rPr lang="en-CH" dirty="0"/>
              <a:t>was released recently, next release is</a:t>
            </a:r>
            <a:r>
              <a:rPr lang="de-CH" dirty="0"/>
              <a:t> RL-15.10</a:t>
            </a:r>
          </a:p>
          <a:p>
            <a:pPr lvl="1"/>
            <a:r>
              <a:rPr lang="en-CH" dirty="0"/>
              <a:t>An application need a different database in </a:t>
            </a:r>
            <a:r>
              <a:rPr lang="de-CH" dirty="0"/>
              <a:t>RL</a:t>
            </a:r>
            <a:r>
              <a:rPr lang="en-CH" dirty="0"/>
              <a:t>-</a:t>
            </a:r>
            <a:r>
              <a:rPr lang="de-CH" dirty="0"/>
              <a:t>15.04</a:t>
            </a:r>
            <a:endParaRPr lang="en-CH" dirty="0"/>
          </a:p>
          <a:p>
            <a:pPr lvl="1"/>
            <a:r>
              <a:rPr lang="en-CH" dirty="0"/>
              <a:t>The existing config can't be modified because it would break productions deployments which still need the old database</a:t>
            </a:r>
          </a:p>
          <a:p>
            <a:pPr marL="371475" lvl="1" indent="0">
              <a:buNone/>
            </a:pPr>
            <a:endParaRPr lang="de-CH" dirty="0"/>
          </a:p>
          <a:p>
            <a:r>
              <a:rPr lang="de-CH" dirty="0"/>
              <a:t>Workarounds:</a:t>
            </a:r>
          </a:p>
          <a:p>
            <a:pPr lvl="1"/>
            <a:r>
              <a:rPr lang="en-CH" dirty="0"/>
              <a:t>Before each deployment change the </a:t>
            </a:r>
            <a:r>
              <a:rPr lang="en-CH" dirty="0" err="1"/>
              <a:t>configuratio</a:t>
            </a:r>
            <a:r>
              <a:rPr lang="de-CH" dirty="0"/>
              <a:t>n</a:t>
            </a:r>
            <a:r>
              <a:rPr lang="en-CH" dirty="0"/>
              <a:t> by hand</a:t>
            </a:r>
            <a:endParaRPr lang="de-CH" dirty="0"/>
          </a:p>
          <a:p>
            <a:pPr lvl="1"/>
            <a:r>
              <a:rPr lang="de-CH" dirty="0"/>
              <a:t>Templates </a:t>
            </a:r>
            <a:r>
              <a:rPr lang="en-CH" dirty="0"/>
              <a:t>with</a:t>
            </a:r>
            <a:r>
              <a:rPr lang="de-CH" dirty="0"/>
              <a:t> #if </a:t>
            </a:r>
            <a:r>
              <a:rPr lang="en-CH" dirty="0"/>
              <a:t>and</a:t>
            </a:r>
            <a:r>
              <a:rPr lang="de-CH" dirty="0"/>
              <a:t> #else</a:t>
            </a:r>
          </a:p>
          <a:p>
            <a:pPr lvl="1"/>
            <a:r>
              <a:rPr lang="en-CH" dirty="0"/>
              <a:t>Different Liima configuration per </a:t>
            </a:r>
            <a:r>
              <a:rPr lang="en-CH" dirty="0" err="1"/>
              <a:t>environement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6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71298"/>
            <a:ext cx="7015758" cy="35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89600" y="1123951"/>
            <a:ext cx="8928000" cy="29531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release is a copy of a resource:</a:t>
            </a:r>
            <a:r>
              <a:rPr kumimoji="0" lang="de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de-CH" sz="1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roperties</a:t>
            </a:r>
            <a:r>
              <a:rPr kumimoji="0" lang="de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CH" dirty="0"/>
              <a:t>t</a:t>
            </a:r>
            <a:r>
              <a:rPr kumimoji="0" lang="de-CH" sz="1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emplates</a:t>
            </a:r>
            <a:r>
              <a:rPr kumimoji="0" lang="de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CH" sz="1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elations</a:t>
            </a:r>
            <a:r>
              <a:rPr kumimoji="0" lang="en-CH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de-CH" sz="1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Different release are shown in Liima as one element</a:t>
            </a:r>
            <a:endParaRPr lang="de-CH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Corresponds to releases of the application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Is similar to a branch in source management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en-CH" dirty="0"/>
              <a:t>Relations of consumers are extended automatically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en-CH" dirty="0"/>
              <a:t>At deploy time the matching relation will be selected</a:t>
            </a:r>
            <a:endParaRPr kumimoji="0" lang="de-CH" sz="1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Releasing: </a:t>
            </a:r>
            <a:r>
              <a:rPr lang="en-CH" dirty="0"/>
              <a:t>d</a:t>
            </a:r>
            <a:r>
              <a:rPr lang="de-CH" dirty="0" err="1"/>
              <a:t>eployment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The release dropdown in the deployment UI determines which resource releases are selected</a:t>
            </a:r>
          </a:p>
          <a:p>
            <a:r>
              <a:rPr lang="en-CH" dirty="0"/>
              <a:t>The releases in the dropdown depend on the releases of the app server</a:t>
            </a:r>
          </a:p>
          <a:p>
            <a:r>
              <a:rPr lang="en-CH" dirty="0"/>
              <a:t>Applications can deployed with existing releases of an app server or higher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03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Model: </a:t>
            </a:r>
            <a:r>
              <a:rPr lang="en-CH" dirty="0"/>
              <a:t>r</a:t>
            </a:r>
            <a:r>
              <a:rPr lang="de-CH" dirty="0" err="1"/>
              <a:t>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14</a:t>
            </a:fld>
            <a:endParaRPr lang="de-CH"/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1280592" y="1988840"/>
            <a:ext cx="72009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32520" y="1123952"/>
            <a:ext cx="2232248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>
                <a:solidFill>
                  <a:srgbClr val="C00000"/>
                </a:solidFill>
              </a:rPr>
              <a:t>Deployment RL-14.04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Model: </a:t>
            </a:r>
            <a:r>
              <a:rPr lang="en-CH" dirty="0"/>
              <a:t>r</a:t>
            </a:r>
            <a:r>
              <a:rPr lang="de-CH" dirty="0" err="1"/>
              <a:t>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632520" y="1123951"/>
            <a:ext cx="3528392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>
                <a:solidFill>
                  <a:srgbClr val="C00000"/>
                </a:solidFill>
              </a:rPr>
              <a:t>Deployment RL-14.10 </a:t>
            </a:r>
            <a:r>
              <a:rPr lang="en-CH" b="1" dirty="0">
                <a:solidFill>
                  <a:srgbClr val="C00000"/>
                </a:solidFill>
              </a:rPr>
              <a:t>and higher</a:t>
            </a:r>
            <a:endParaRPr lang="de-CH" b="1" dirty="0">
              <a:solidFill>
                <a:srgbClr val="C00000"/>
              </a:solidFill>
            </a:endParaRPr>
          </a:p>
        </p:txBody>
      </p:sp>
      <p:cxnSp>
        <p:nvCxnSpPr>
          <p:cNvPr id="14" name="Gekrümmte Verbindung 13"/>
          <p:cNvCxnSpPr/>
          <p:nvPr/>
        </p:nvCxnSpPr>
        <p:spPr>
          <a:xfrm>
            <a:off x="1280592" y="2852936"/>
            <a:ext cx="73533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Template </a:t>
            </a:r>
            <a:r>
              <a:rPr lang="en-CH" dirty="0"/>
              <a:t>e</a:t>
            </a:r>
            <a:r>
              <a:rPr lang="de-CH" dirty="0" err="1"/>
              <a:t>ditor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JavaScript </a:t>
            </a:r>
            <a:r>
              <a:rPr lang="en-CH" dirty="0"/>
              <a:t>based template</a:t>
            </a:r>
            <a:r>
              <a:rPr lang="de-CH" dirty="0"/>
              <a:t> </a:t>
            </a:r>
            <a:r>
              <a:rPr lang="en-CH" dirty="0"/>
              <a:t>e</a:t>
            </a:r>
            <a:r>
              <a:rPr lang="de-CH" dirty="0" err="1"/>
              <a:t>ditor</a:t>
            </a:r>
            <a:r>
              <a:rPr lang="de-CH" dirty="0"/>
              <a:t> (</a:t>
            </a:r>
            <a:r>
              <a:rPr lang="de-CH" dirty="0" err="1">
                <a:hlinkClick r:id="rId2"/>
              </a:rPr>
              <a:t>CodeMirror</a:t>
            </a:r>
            <a:r>
              <a:rPr lang="de-CH" dirty="0"/>
              <a:t>)</a:t>
            </a:r>
          </a:p>
          <a:p>
            <a:pPr lvl="1"/>
            <a:r>
              <a:rPr lang="en-CH" dirty="0"/>
              <a:t>Built in search function with </a:t>
            </a:r>
            <a:r>
              <a:rPr lang="en-CH" dirty="0" err="1"/>
              <a:t>highli</a:t>
            </a:r>
            <a:r>
              <a:rPr lang="de-CH" dirty="0" err="1"/>
              <a:t>gh</a:t>
            </a:r>
            <a:r>
              <a:rPr lang="en-CH" dirty="0"/>
              <a:t>ting</a:t>
            </a:r>
          </a:p>
          <a:p>
            <a:pPr lvl="1"/>
            <a:r>
              <a:rPr lang="de-CH" dirty="0" err="1"/>
              <a:t>Freemarker</a:t>
            </a:r>
            <a:r>
              <a:rPr lang="de-CH" dirty="0"/>
              <a:t> </a:t>
            </a:r>
            <a:r>
              <a:rPr lang="en-CH" dirty="0"/>
              <a:t>s</a:t>
            </a:r>
            <a:r>
              <a:rPr lang="de-CH" dirty="0" err="1"/>
              <a:t>yntax</a:t>
            </a:r>
            <a:r>
              <a:rPr lang="de-CH" dirty="0"/>
              <a:t> </a:t>
            </a:r>
            <a:r>
              <a:rPr lang="en-CH" dirty="0"/>
              <a:t>h</a:t>
            </a:r>
            <a:r>
              <a:rPr lang="de-CH" dirty="0" err="1"/>
              <a:t>ighlighting</a:t>
            </a:r>
            <a:endParaRPr lang="de-CH" dirty="0"/>
          </a:p>
          <a:p>
            <a:pPr lvl="1"/>
            <a:r>
              <a:rPr lang="en-CH" dirty="0"/>
              <a:t>Row numbers</a:t>
            </a:r>
            <a:endParaRPr lang="de-CH" dirty="0"/>
          </a:p>
          <a:p>
            <a:pPr lvl="1"/>
            <a:r>
              <a:rPr lang="de-CH" dirty="0"/>
              <a:t>Fullscreen </a:t>
            </a:r>
            <a:r>
              <a:rPr lang="en-CH" dirty="0"/>
              <a:t>mode</a:t>
            </a:r>
          </a:p>
          <a:p>
            <a:pPr lvl="1"/>
            <a:r>
              <a:rPr lang="en-CH" dirty="0"/>
              <a:t>Most import key shortcuts blow the editor window</a:t>
            </a:r>
          </a:p>
          <a:p>
            <a:pPr marL="371475" lvl="1" indent="0">
              <a:buNone/>
            </a:pPr>
            <a:endParaRPr lang="de-CH" dirty="0"/>
          </a:p>
          <a:p>
            <a:r>
              <a:rPr lang="de-CH" dirty="0" err="1"/>
              <a:t>Freemarker</a:t>
            </a:r>
            <a:r>
              <a:rPr lang="de-CH" dirty="0"/>
              <a:t> </a:t>
            </a:r>
            <a:r>
              <a:rPr lang="en-CH" dirty="0"/>
              <a:t>syntax is check when a template is saved</a:t>
            </a:r>
            <a:endParaRPr lang="de-CH" dirty="0"/>
          </a:p>
          <a:p>
            <a:pPr lvl="1"/>
            <a:r>
              <a:rPr lang="en-CH" dirty="0"/>
              <a:t>Validates unclosed bracket and t</a:t>
            </a:r>
            <a:r>
              <a:rPr lang="de-CH" dirty="0" err="1"/>
              <a:t>ags</a:t>
            </a:r>
            <a:endParaRPr lang="en-CH" dirty="0"/>
          </a:p>
          <a:p>
            <a:pPr lvl="1"/>
            <a:r>
              <a:rPr lang="en-CH" dirty="0"/>
              <a:t>Can't check if variables are missing! Use test generate for this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72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Template </a:t>
            </a:r>
            <a:r>
              <a:rPr lang="en-CH" dirty="0"/>
              <a:t>e</a:t>
            </a:r>
            <a:r>
              <a:rPr lang="de-CH" dirty="0" err="1"/>
              <a:t>ditor</a:t>
            </a:r>
            <a:r>
              <a:rPr lang="de-CH" dirty="0"/>
              <a:t>: </a:t>
            </a:r>
            <a:r>
              <a:rPr lang="en-CH" dirty="0" err="1"/>
              <a:t>compareision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6666" y="1196752"/>
            <a:ext cx="8543925" cy="4983387"/>
          </a:xfrm>
        </p:spPr>
        <p:txBody>
          <a:bodyPr/>
          <a:lstStyle/>
          <a:p>
            <a:r>
              <a:rPr lang="en-CH" dirty="0"/>
              <a:t>A template can be compared with older versions</a:t>
            </a:r>
            <a:endParaRPr lang="de-CH" dirty="0"/>
          </a:p>
          <a:p>
            <a:pPr lvl="1"/>
            <a:r>
              <a:rPr lang="de-CH" dirty="0"/>
              <a:t>Editor </a:t>
            </a:r>
            <a:r>
              <a:rPr lang="en-CH" dirty="0"/>
              <a:t>shows differences</a:t>
            </a:r>
          </a:p>
          <a:p>
            <a:pPr lvl="1"/>
            <a:r>
              <a:rPr lang="en-CH" dirty="0"/>
              <a:t>Supports merging</a:t>
            </a:r>
          </a:p>
          <a:p>
            <a:pPr lvl="1"/>
            <a:r>
              <a:rPr lang="en-CH" dirty="0"/>
              <a:t>Time and user of changes are displayed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52" y="2924944"/>
            <a:ext cx="9066268" cy="33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7545288" y="2420888"/>
            <a:ext cx="792088" cy="5040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en-CH" dirty="0"/>
              <a:t>g</a:t>
            </a:r>
            <a:r>
              <a:rPr lang="de-CH" dirty="0" err="1"/>
              <a:t>enerate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Function reachable via </a:t>
            </a:r>
            <a:r>
              <a:rPr lang="de-CH" dirty="0"/>
              <a:t>„Test Generation“ </a:t>
            </a:r>
            <a:r>
              <a:rPr lang="en-CH" dirty="0"/>
              <a:t>button on app or app server</a:t>
            </a:r>
          </a:p>
          <a:p>
            <a:r>
              <a:rPr lang="en-CH" dirty="0"/>
              <a:t>Show rendering errors in templates</a:t>
            </a:r>
          </a:p>
          <a:p>
            <a:r>
              <a:rPr lang="en-CH" dirty="0"/>
              <a:t>Shows the templates after rendering</a:t>
            </a:r>
          </a:p>
          <a:p>
            <a:pPr lvl="1"/>
            <a:r>
              <a:rPr lang="en-CH" dirty="0"/>
              <a:t>Is only shown if the user has permissions to deploy to that environment.</a:t>
            </a:r>
          </a:p>
          <a:p>
            <a:pPr marL="371475" lvl="1" indent="0">
              <a:buNone/>
            </a:pPr>
            <a:endParaRPr lang="de-CH" dirty="0"/>
          </a:p>
          <a:p>
            <a:r>
              <a:rPr lang="de-CH" dirty="0"/>
              <a:t>Releases </a:t>
            </a:r>
            <a:r>
              <a:rPr lang="en-CH" dirty="0"/>
              <a:t>can be compared to each other</a:t>
            </a:r>
            <a:endParaRPr lang="de-CH" dirty="0"/>
          </a:p>
          <a:p>
            <a:pPr lvl="1"/>
            <a:r>
              <a:rPr lang="en-CH" dirty="0"/>
              <a:t>Uses the diff function of the editor</a:t>
            </a:r>
          </a:p>
          <a:p>
            <a:pPr lvl="1"/>
            <a:r>
              <a:rPr lang="en-CH" dirty="0"/>
              <a:t>Can also be used to compare configurations from specific dates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62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en-CH" dirty="0"/>
              <a:t>g</a:t>
            </a:r>
            <a:r>
              <a:rPr lang="de-CH" dirty="0" err="1"/>
              <a:t>enerate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323149"/>
            <a:ext cx="6120679" cy="45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>
            <a:stCxn id="7" idx="0"/>
          </p:cNvCxnSpPr>
          <p:nvPr/>
        </p:nvCxnSpPr>
        <p:spPr>
          <a:xfrm flipV="1">
            <a:off x="2136180" y="3356992"/>
            <a:ext cx="2960836" cy="28083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71488" y="6165390"/>
            <a:ext cx="332938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en-CH" dirty="0"/>
              <a:t>Are there differences?</a:t>
            </a:r>
            <a:endParaRPr lang="de-CH" dirty="0"/>
          </a:p>
        </p:txBody>
      </p:sp>
      <p:cxnSp>
        <p:nvCxnSpPr>
          <p:cNvPr id="15" name="Gerade Verbindung mit Pfeil 14"/>
          <p:cNvCxnSpPr>
            <a:stCxn id="16" idx="0"/>
          </p:cNvCxnSpPr>
          <p:nvPr/>
        </p:nvCxnSpPr>
        <p:spPr>
          <a:xfrm flipH="1" flipV="1">
            <a:off x="5241033" y="5589154"/>
            <a:ext cx="1939992" cy="4321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20618" y="6021288"/>
            <a:ext cx="3320813" cy="576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en-CH" dirty="0"/>
              <a:t>Template differences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3512840" y="908720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Release Selektion </a:t>
            </a:r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flipH="1">
            <a:off x="4143375" y="1268760"/>
            <a:ext cx="445362" cy="255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</p:cNvCxnSpPr>
          <p:nvPr/>
        </p:nvCxnSpPr>
        <p:spPr>
          <a:xfrm>
            <a:off x="4588737" y="1268760"/>
            <a:ext cx="1478688" cy="2076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185310" y="2060848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en-CH" dirty="0"/>
              <a:t>Templates validation</a:t>
            </a:r>
            <a:endParaRPr lang="de-CH" dirty="0"/>
          </a:p>
        </p:txBody>
      </p:sp>
      <p:cxnSp>
        <p:nvCxnSpPr>
          <p:cNvPr id="32" name="Gerade Verbindung mit Pfeil 31"/>
          <p:cNvCxnSpPr>
            <a:stCxn id="31" idx="1"/>
          </p:cNvCxnSpPr>
          <p:nvPr/>
        </p:nvCxnSpPr>
        <p:spPr>
          <a:xfrm flipH="1">
            <a:off x="5410200" y="2240868"/>
            <a:ext cx="1775110" cy="4832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1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What is Liima? What are it's advantages?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Liima </a:t>
            </a:r>
            <a:r>
              <a:rPr lang="de-CH" dirty="0"/>
              <a:t>(</a:t>
            </a:r>
            <a:r>
              <a:rPr lang="en-CH" dirty="0"/>
              <a:t>F</a:t>
            </a:r>
            <a:r>
              <a:rPr lang="de-CH" dirty="0" err="1"/>
              <a:t>innish</a:t>
            </a:r>
            <a:r>
              <a:rPr lang="de-CH" dirty="0"/>
              <a:t> </a:t>
            </a:r>
            <a:r>
              <a:rPr lang="en-CH" dirty="0"/>
              <a:t>for</a:t>
            </a:r>
            <a:r>
              <a:rPr lang="de-CH" dirty="0"/>
              <a:t> </a:t>
            </a:r>
            <a:r>
              <a:rPr lang="en-CH" dirty="0"/>
              <a:t>glue</a:t>
            </a:r>
            <a:r>
              <a:rPr lang="de-CH" dirty="0"/>
              <a:t>) </a:t>
            </a:r>
            <a:r>
              <a:rPr lang="en-CH" dirty="0"/>
              <a:t>manages the configuration and deployment of applications</a:t>
            </a:r>
            <a:r>
              <a:rPr lang="de-CH" dirty="0"/>
              <a:t>. </a:t>
            </a:r>
            <a:r>
              <a:rPr lang="en-CH" dirty="0"/>
              <a:t>It's optimized for configuration reuse.</a:t>
            </a:r>
            <a:endParaRPr lang="de-CH" dirty="0"/>
          </a:p>
          <a:p>
            <a:endParaRPr lang="de-CH" dirty="0"/>
          </a:p>
          <a:p>
            <a:r>
              <a:rPr lang="en-CH" dirty="0"/>
              <a:t>Main advantages of </a:t>
            </a:r>
            <a:r>
              <a:rPr lang="de-CH" dirty="0"/>
              <a:t>Liima</a:t>
            </a:r>
          </a:p>
          <a:p>
            <a:pPr lvl="1"/>
            <a:r>
              <a:rPr lang="en-CH" dirty="0"/>
              <a:t>Configuration doesn't depend on the technology of the application</a:t>
            </a:r>
            <a:endParaRPr lang="de-CH" dirty="0"/>
          </a:p>
          <a:p>
            <a:pPr lvl="1"/>
            <a:r>
              <a:rPr lang="en-CH" dirty="0"/>
              <a:t>Avoids duplication of configuration</a:t>
            </a:r>
            <a:endParaRPr lang="de-CH" dirty="0"/>
          </a:p>
          <a:p>
            <a:pPr lvl="1"/>
            <a:r>
              <a:rPr lang="en-CH" dirty="0"/>
              <a:t>Versioning and audit</a:t>
            </a:r>
            <a:endParaRPr lang="de-CH" dirty="0"/>
          </a:p>
          <a:p>
            <a:pPr lvl="1"/>
            <a:r>
              <a:rPr lang="en-CH" dirty="0"/>
              <a:t>The configuration is installed with the configuration as one package</a:t>
            </a:r>
          </a:p>
          <a:p>
            <a:pPr lvl="1"/>
            <a:r>
              <a:rPr lang="en-CH" dirty="0"/>
              <a:t>Configuration is readable by different teams, secured by role base access control</a:t>
            </a:r>
            <a:endParaRPr lang="de-CH" dirty="0"/>
          </a:p>
          <a:p>
            <a:pPr lvl="1"/>
            <a:r>
              <a:rPr lang="en-CH" dirty="0"/>
              <a:t>Easy to integrate with other tools and technologies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136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50" y="307891"/>
            <a:ext cx="8543925" cy="903000"/>
          </a:xfrm>
        </p:spPr>
        <p:txBody>
          <a:bodyPr/>
          <a:lstStyle/>
          <a:p>
            <a:r>
              <a:rPr lang="de-CH" dirty="0"/>
              <a:t>Deployment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44488" y="980728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en-CH" dirty="0"/>
              <a:t>Packaging of configuration and application</a:t>
            </a:r>
            <a:endParaRPr lang="de-CH" dirty="0"/>
          </a:p>
          <a:p>
            <a:r>
              <a:rPr lang="en-CH" dirty="0"/>
              <a:t>Installation on the target system</a:t>
            </a:r>
          </a:p>
          <a:p>
            <a:r>
              <a:rPr lang="en-CH" dirty="0" err="1"/>
              <a:t>Eas</a:t>
            </a:r>
            <a:r>
              <a:rPr lang="de-CH" dirty="0"/>
              <a:t>i</a:t>
            </a:r>
            <a:r>
              <a:rPr lang="en-CH" dirty="0" err="1"/>
              <a:t>ly</a:t>
            </a:r>
            <a:r>
              <a:rPr lang="en-CH" dirty="0"/>
              <a:t> extendable</a:t>
            </a:r>
            <a:endParaRPr lang="de-CH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85850" y="4681552"/>
            <a:ext cx="2448272" cy="11237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endParaRPr lang="de-CH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600" dirty="0"/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4358258" y="4465528"/>
            <a:ext cx="2160240" cy="8853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AmwRunScript.sh</a:t>
            </a:r>
          </a:p>
          <a:p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#!/bin/sh</a:t>
            </a:r>
          </a:p>
          <a:p>
            <a:endParaRPr kumimoji="0" lang="de-C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776536" y="340384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Werbservice_url=http://…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829866" y="5113600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014442" y="2935791"/>
            <a:ext cx="720080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EAR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4602" y="2089264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1307" y="4465528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Gerade Verbindung mit Pfeil 33"/>
          <p:cNvCxnSpPr>
            <a:stCxn id="1027" idx="1"/>
            <a:endCxn id="30" idx="0"/>
          </p:cNvCxnSpPr>
          <p:nvPr/>
        </p:nvCxnSpPr>
        <p:spPr bwMode="auto">
          <a:xfrm flipH="1">
            <a:off x="6734522" y="2660764"/>
            <a:ext cx="720080" cy="7430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0" idx="2"/>
            <a:endCxn id="25" idx="0"/>
          </p:cNvCxnSpPr>
          <p:nvPr/>
        </p:nvCxnSpPr>
        <p:spPr bwMode="auto">
          <a:xfrm flipH="1">
            <a:off x="5438378" y="3403843"/>
            <a:ext cx="576064" cy="10616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61" idx="3"/>
            <a:endCxn id="25" idx="1"/>
          </p:cNvCxnSpPr>
          <p:nvPr/>
        </p:nvCxnSpPr>
        <p:spPr bwMode="auto">
          <a:xfrm>
            <a:off x="2936776" y="3710310"/>
            <a:ext cx="1421482" cy="119789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Gerade Verbindung mit Pfeil 46"/>
          <p:cNvCxnSpPr>
            <a:stCxn id="17" idx="3"/>
            <a:endCxn id="25" idx="1"/>
          </p:cNvCxnSpPr>
          <p:nvPr/>
        </p:nvCxnSpPr>
        <p:spPr bwMode="auto">
          <a:xfrm flipV="1">
            <a:off x="3134122" y="4908203"/>
            <a:ext cx="1224136" cy="3352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25" idx="3"/>
            <a:endCxn id="1028" idx="1"/>
          </p:cNvCxnSpPr>
          <p:nvPr/>
        </p:nvCxnSpPr>
        <p:spPr bwMode="auto">
          <a:xfrm>
            <a:off x="6518498" y="4908203"/>
            <a:ext cx="1322809" cy="128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4122" y="2098789"/>
            <a:ext cx="7620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Eine Ecke des Rechtecks schneiden 80"/>
          <p:cNvSpPr/>
          <p:nvPr/>
        </p:nvSpPr>
        <p:spPr>
          <a:xfrm>
            <a:off x="4646290" y="2935791"/>
            <a:ext cx="792088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Files</a:t>
            </a:r>
          </a:p>
        </p:txBody>
      </p:sp>
      <p:cxnSp>
        <p:nvCxnSpPr>
          <p:cNvPr id="82" name="Gerade Verbindung mit Pfeil 81"/>
          <p:cNvCxnSpPr>
            <a:stCxn id="81" idx="1"/>
            <a:endCxn id="25" idx="0"/>
          </p:cNvCxnSpPr>
          <p:nvPr/>
        </p:nvCxnSpPr>
        <p:spPr bwMode="auto">
          <a:xfrm>
            <a:off x="5042334" y="3871895"/>
            <a:ext cx="396044" cy="59363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Gerade Verbindung mit Pfeil 84"/>
          <p:cNvCxnSpPr>
            <a:stCxn id="1029" idx="3"/>
            <a:endCxn id="81" idx="2"/>
          </p:cNvCxnSpPr>
          <p:nvPr/>
        </p:nvCxnSpPr>
        <p:spPr bwMode="auto">
          <a:xfrm>
            <a:off x="3896122" y="2665527"/>
            <a:ext cx="750168" cy="7383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Abgerundetes Rechteck 62"/>
          <p:cNvSpPr/>
          <p:nvPr/>
        </p:nvSpPr>
        <p:spPr bwMode="auto">
          <a:xfrm>
            <a:off x="488504" y="6381328"/>
            <a:ext cx="1368152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Liima 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en-CH" dirty="0"/>
              <a:t>f</a:t>
            </a:r>
            <a:r>
              <a:rPr lang="de-CH" dirty="0" err="1"/>
              <a:t>ilter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Filter are connected automatically by ANS or </a:t>
            </a:r>
            <a:r>
              <a:rPr lang="en-CH" dirty="0" err="1"/>
              <a:t>OR</a:t>
            </a:r>
            <a:r>
              <a:rPr lang="en-CH" dirty="0"/>
              <a:t> depending on the filter</a:t>
            </a:r>
          </a:p>
          <a:p>
            <a:r>
              <a:rPr lang="en-CH" dirty="0"/>
              <a:t>Deployment can be exported as CSV</a:t>
            </a:r>
            <a:endParaRPr lang="de-CH" dirty="0"/>
          </a:p>
          <a:p>
            <a:r>
              <a:rPr lang="en-CH" dirty="0"/>
              <a:t>Filter "</a:t>
            </a:r>
            <a:r>
              <a:rPr lang="en-US" dirty="0"/>
              <a:t>Latest deployment job for App Server and Env</a:t>
            </a:r>
            <a:r>
              <a:rPr lang="en-CH" dirty="0"/>
              <a:t>"</a:t>
            </a:r>
            <a:r>
              <a:rPr lang="en-US" dirty="0"/>
              <a:t>: </a:t>
            </a:r>
            <a:r>
              <a:rPr lang="en-CH" dirty="0"/>
              <a:t>shows only the latest deployment for one environment</a:t>
            </a:r>
            <a:endParaRPr lang="en-US" dirty="0"/>
          </a:p>
          <a:p>
            <a:endParaRPr lang="en-US" dirty="0"/>
          </a:p>
          <a:p>
            <a:pPr lvl="1">
              <a:buNone/>
            </a:pP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21</a:t>
            </a:fld>
            <a:endParaRPr lang="de-C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Best </a:t>
            </a:r>
            <a:r>
              <a:rPr lang="en-CH" dirty="0"/>
              <a:t>p</a:t>
            </a:r>
            <a:r>
              <a:rPr lang="de-CH" dirty="0" err="1"/>
              <a:t>ractices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Avoid redundancies</a:t>
            </a:r>
            <a:endParaRPr lang="de-CH" dirty="0"/>
          </a:p>
          <a:p>
            <a:pPr lvl="1"/>
            <a:r>
              <a:rPr lang="en-CH" dirty="0"/>
              <a:t>Enables central management</a:t>
            </a:r>
            <a:endParaRPr lang="de-CH" dirty="0"/>
          </a:p>
          <a:p>
            <a:pPr lvl="1"/>
            <a:r>
              <a:rPr lang="en-CH" dirty="0"/>
              <a:t>Better overview</a:t>
            </a:r>
            <a:endParaRPr lang="de-CH" dirty="0"/>
          </a:p>
          <a:p>
            <a:pPr lvl="1"/>
            <a:r>
              <a:rPr lang="en-CH" dirty="0"/>
              <a:t>Properties can contain other properties</a:t>
            </a:r>
            <a:r>
              <a:rPr lang="de-CH" dirty="0"/>
              <a:t>: ${</a:t>
            </a:r>
            <a:r>
              <a:rPr lang="de-CH" dirty="0" err="1"/>
              <a:t>env.name?lower_case</a:t>
            </a:r>
            <a:r>
              <a:rPr lang="de-CH" dirty="0"/>
              <a:t>}</a:t>
            </a:r>
          </a:p>
          <a:p>
            <a:pPr lvl="1"/>
            <a:endParaRPr lang="de-CH" dirty="0"/>
          </a:p>
          <a:p>
            <a:r>
              <a:rPr lang="en-CH" dirty="0"/>
              <a:t>Use resources instead of properties</a:t>
            </a:r>
            <a:endParaRPr lang="de-CH" dirty="0"/>
          </a:p>
          <a:p>
            <a:pPr lvl="1"/>
            <a:r>
              <a:rPr lang="en-CH" dirty="0"/>
              <a:t>Easier reuse</a:t>
            </a:r>
          </a:p>
          <a:p>
            <a:pPr lvl="1"/>
            <a:r>
              <a:rPr lang="en-CH" dirty="0"/>
              <a:t>Dependencies are visible easier</a:t>
            </a:r>
            <a:endParaRPr lang="de-CH" dirty="0"/>
          </a:p>
          <a:p>
            <a:pPr lvl="1"/>
            <a:endParaRPr lang="de-CH" dirty="0"/>
          </a:p>
          <a:p>
            <a:r>
              <a:rPr lang="en-CH" dirty="0"/>
              <a:t>Fill out all environ</a:t>
            </a:r>
            <a:r>
              <a:rPr lang="de-CH" dirty="0" err="1"/>
              <a:t>me</a:t>
            </a:r>
            <a:r>
              <a:rPr lang="en-CH" dirty="0" err="1"/>
              <a:t>nts</a:t>
            </a:r>
            <a:r>
              <a:rPr lang="en-CH" dirty="0"/>
              <a:t> from the beginning</a:t>
            </a:r>
            <a:endParaRPr lang="de-CH" dirty="0"/>
          </a:p>
          <a:p>
            <a:pPr lvl="1"/>
            <a:r>
              <a:rPr lang="en-CH" dirty="0"/>
              <a:t>Less prone to forget configuration</a:t>
            </a:r>
            <a:endParaRPr lang="de-CH" dirty="0"/>
          </a:p>
          <a:p>
            <a:pPr lvl="1"/>
            <a:r>
              <a:rPr lang="en-CH" dirty="0"/>
              <a:t>Less errors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Deployment Prozess mit Liima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566DA53-CE3A-BE8E-BD51-D62BA78B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72089"/>
            <a:ext cx="6840760" cy="55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868546" y="497469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  <a:br>
              <a:rPr lang="de-CH" dirty="0"/>
            </a:br>
            <a:r>
              <a:rPr lang="de-CH" sz="1600" dirty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8526" y="3897193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64890" y="3897193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Configuration model</a:t>
            </a:r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848766" y="4204970"/>
            <a:ext cx="111612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>
            <a:off x="1768646" y="4512746"/>
            <a:ext cx="72008" cy="4619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564518" y="2756455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standalone.xml</a:t>
            </a:r>
            <a:br>
              <a:rPr lang="de-CH" dirty="0"/>
            </a:br>
            <a:r>
              <a:rPr lang="de-CH" sz="1600" dirty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848766" y="3096974"/>
            <a:ext cx="715752" cy="11079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89226" y="5337353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36998" y="4512746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33242" y="3393137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system.properties</a:t>
            </a:r>
          </a:p>
          <a:p>
            <a:r>
              <a:rPr lang="de-CH" sz="1200" dirty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909106" y="3801760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Templates</a:t>
            </a:r>
            <a:endParaRPr kumimoji="0" lang="de-CH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65090" y="4905305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604850" y="497731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/>
              <a:t>datasource.xml</a:t>
            </a:r>
          </a:p>
          <a:p>
            <a:r>
              <a:rPr lang="de-CH" sz="1200" dirty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1013592" y="266010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Runtime</a:t>
            </a:r>
            <a:endParaRPr lang="de-CH" sz="1600" dirty="0"/>
          </a:p>
        </p:txBody>
      </p:sp>
      <p:cxnSp>
        <p:nvCxnSpPr>
          <p:cNvPr id="34" name="Gerade Verbindung mit Pfeil 33"/>
          <p:cNvCxnSpPr>
            <a:stCxn id="6" idx="0"/>
            <a:endCxn id="33" idx="2"/>
          </p:cNvCxnSpPr>
          <p:nvPr/>
        </p:nvCxnSpPr>
        <p:spPr bwMode="auto">
          <a:xfrm flipV="1">
            <a:off x="1768646" y="3029432"/>
            <a:ext cx="217054" cy="8677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724" y="1231684"/>
            <a:ext cx="8543925" cy="1070744"/>
          </a:xfrm>
        </p:spPr>
        <p:txBody>
          <a:bodyPr>
            <a:normAutofit fontScale="92500" lnSpcReduction="10000"/>
          </a:bodyPr>
          <a:lstStyle/>
          <a:p>
            <a:r>
              <a:rPr lang="en-CH" dirty="0"/>
              <a:t>Freely definable object model with Liima r</a:t>
            </a:r>
            <a:r>
              <a:rPr lang="de-CH" dirty="0" err="1"/>
              <a:t>esourc</a:t>
            </a:r>
            <a:r>
              <a:rPr lang="en-CH" dirty="0"/>
              <a:t>es</a:t>
            </a:r>
            <a:endParaRPr lang="de-CH" dirty="0"/>
          </a:p>
          <a:p>
            <a:r>
              <a:rPr lang="en-CH" dirty="0"/>
              <a:t>Modelling of applications with their relations</a:t>
            </a:r>
            <a:endParaRPr lang="de-CH" dirty="0"/>
          </a:p>
          <a:p>
            <a:r>
              <a:rPr lang="en-CH" dirty="0" err="1"/>
              <a:t>Freemarker</a:t>
            </a:r>
            <a:r>
              <a:rPr lang="en-CH" dirty="0"/>
              <a:t> templates convert the model into configuration files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  <a:r>
              <a:rPr lang="en-CH" dirty="0"/>
              <a:t>l</a:t>
            </a:r>
            <a:r>
              <a:rPr lang="de-CH" dirty="0"/>
              <a:t>: </a:t>
            </a:r>
            <a:r>
              <a:rPr lang="en-CH" dirty="0"/>
              <a:t>d</a:t>
            </a:r>
            <a:r>
              <a:rPr lang="de-CH" dirty="0" err="1"/>
              <a:t>efault</a:t>
            </a:r>
            <a:r>
              <a:rPr lang="de-CH" dirty="0"/>
              <a:t> </a:t>
            </a:r>
            <a:r>
              <a:rPr lang="en-CH" dirty="0"/>
              <a:t>r</a:t>
            </a:r>
            <a:r>
              <a:rPr lang="de-CH" dirty="0" err="1"/>
              <a:t>esource</a:t>
            </a:r>
            <a:r>
              <a:rPr lang="en-CH" dirty="0"/>
              <a:t>s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44488" y="1066447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/>
              <a:t>Default 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 err="1"/>
              <a:t>ource</a:t>
            </a:r>
            <a:r>
              <a:rPr lang="en-CH" dirty="0"/>
              <a:t>s are required for each deployment</a:t>
            </a:r>
            <a:endParaRPr lang="de-CH" dirty="0"/>
          </a:p>
          <a:p>
            <a:endParaRPr lang="de-CH" sz="1800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/>
              <a:t>Modell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/>
              <a:t>Grundelemente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3368824" y="5291916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Node</a:t>
            </a:r>
          </a:p>
        </p:txBody>
      </p:sp>
      <p:sp>
        <p:nvSpPr>
          <p:cNvPr id="58" name="Rechteck 57"/>
          <p:cNvSpPr/>
          <p:nvPr/>
        </p:nvSpPr>
        <p:spPr bwMode="auto">
          <a:xfrm>
            <a:off x="1712640" y="3476912"/>
            <a:ext cx="2160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endParaRPr lang="de-CH" dirty="0">
              <a:latin typeface="Arial" charset="0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6033120" y="3476912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App</a:t>
            </a:r>
            <a:endParaRPr lang="de-CH" sz="1600" dirty="0"/>
          </a:p>
        </p:txBody>
      </p:sp>
      <p:cxnSp>
        <p:nvCxnSpPr>
          <p:cNvPr id="60" name="Gerade Verbindung mit Pfeil 59"/>
          <p:cNvCxnSpPr>
            <a:stCxn id="58" idx="3"/>
            <a:endCxn id="59" idx="1"/>
          </p:cNvCxnSpPr>
          <p:nvPr/>
        </p:nvCxnSpPr>
        <p:spPr bwMode="auto">
          <a:xfrm>
            <a:off x="3872880" y="3661578"/>
            <a:ext cx="216024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Gerade Verbindung mit Pfeil 60"/>
          <p:cNvCxnSpPr>
            <a:stCxn id="58" idx="2"/>
            <a:endCxn id="57" idx="0"/>
          </p:cNvCxnSpPr>
          <p:nvPr/>
        </p:nvCxnSpPr>
        <p:spPr bwMode="auto">
          <a:xfrm>
            <a:off x="2792760" y="3846244"/>
            <a:ext cx="1548172" cy="14456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hteck 68"/>
          <p:cNvSpPr/>
          <p:nvPr/>
        </p:nvSpPr>
        <p:spPr bwMode="auto">
          <a:xfrm>
            <a:off x="3470548" y="185916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/>
              <a:t>Runtime</a:t>
            </a:r>
            <a:endParaRPr lang="de-CH" dirty="0"/>
          </a:p>
        </p:txBody>
      </p:sp>
      <p:cxnSp>
        <p:nvCxnSpPr>
          <p:cNvPr id="70" name="Gerade Verbindung mit Pfeil 69"/>
          <p:cNvCxnSpPr>
            <a:stCxn id="58" idx="0"/>
            <a:endCxn id="69" idx="2"/>
          </p:cNvCxnSpPr>
          <p:nvPr/>
        </p:nvCxnSpPr>
        <p:spPr bwMode="auto">
          <a:xfrm flipV="1">
            <a:off x="2792760" y="2228492"/>
            <a:ext cx="1649896" cy="12484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feld 90"/>
          <p:cNvSpPr txBox="1"/>
          <p:nvPr/>
        </p:nvSpPr>
        <p:spPr>
          <a:xfrm>
            <a:off x="3974604" y="3419762"/>
            <a:ext cx="468052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1..*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2792760" y="3107580"/>
            <a:ext cx="234026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</a:t>
            </a:r>
          </a:p>
        </p:txBody>
      </p:sp>
      <p:sp>
        <p:nvSpPr>
          <p:cNvPr id="93" name="Textfeld 92"/>
          <p:cNvSpPr txBox="1"/>
          <p:nvPr/>
        </p:nvSpPr>
        <p:spPr>
          <a:xfrm flipH="1">
            <a:off x="2517921" y="3979807"/>
            <a:ext cx="549678" cy="4015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/>
              <a:t>1..*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Model: </a:t>
            </a:r>
            <a:r>
              <a:rPr lang="en-CH" dirty="0"/>
              <a:t>resources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8928000" cy="5327997"/>
          </a:xfrm>
        </p:spPr>
        <p:txBody>
          <a:bodyPr/>
          <a:lstStyle/>
          <a:p>
            <a:r>
              <a:rPr lang="en-CH" dirty="0"/>
              <a:t>Resources contain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Properties </a:t>
            </a:r>
            <a:r>
              <a:rPr lang="en-CH" dirty="0"/>
              <a:t>d</a:t>
            </a:r>
            <a:r>
              <a:rPr lang="de-CH" dirty="0" err="1"/>
              <a:t>escriptors</a:t>
            </a:r>
            <a:r>
              <a:rPr lang="en-CH" dirty="0"/>
              <a:t>: def</a:t>
            </a:r>
            <a:r>
              <a:rPr lang="de-CH" dirty="0"/>
              <a:t>i</a:t>
            </a:r>
            <a:r>
              <a:rPr lang="en-CH" dirty="0" err="1"/>
              <a:t>nition</a:t>
            </a:r>
            <a:r>
              <a:rPr lang="en-CH" dirty="0"/>
              <a:t> of a property</a:t>
            </a:r>
          </a:p>
          <a:p>
            <a:pPr lvl="1"/>
            <a:r>
              <a:rPr lang="de-CH" dirty="0"/>
              <a:t>Property </a:t>
            </a:r>
            <a:r>
              <a:rPr lang="en-CH" dirty="0"/>
              <a:t>values</a:t>
            </a:r>
            <a:r>
              <a:rPr lang="de-CH" dirty="0"/>
              <a:t>: </a:t>
            </a:r>
            <a:r>
              <a:rPr lang="en-CH" dirty="0"/>
              <a:t>value of a property</a:t>
            </a:r>
            <a:endParaRPr lang="de-CH" dirty="0"/>
          </a:p>
          <a:p>
            <a:pPr lvl="1"/>
            <a:r>
              <a:rPr lang="de-CH" dirty="0"/>
              <a:t>Templates: </a:t>
            </a:r>
            <a:r>
              <a:rPr lang="en-CH" dirty="0"/>
              <a:t>convert the properties into configuration</a:t>
            </a:r>
            <a:endParaRPr lang="de-CH" dirty="0"/>
          </a:p>
          <a:p>
            <a:pPr lvl="1"/>
            <a:r>
              <a:rPr lang="en-CH" dirty="0"/>
              <a:t>Functions</a:t>
            </a:r>
            <a:r>
              <a:rPr lang="de-CH" dirty="0"/>
              <a:t>: </a:t>
            </a:r>
            <a:r>
              <a:rPr lang="en-CH" dirty="0"/>
              <a:t>composition of properties</a:t>
            </a:r>
            <a:endParaRPr lang="de-CH" dirty="0"/>
          </a:p>
          <a:p>
            <a:pPr lvl="1"/>
            <a:r>
              <a:rPr lang="de-CH" dirty="0"/>
              <a:t>Relations: </a:t>
            </a:r>
            <a:r>
              <a:rPr lang="en-CH" dirty="0"/>
              <a:t>reference to other resources for reuse</a:t>
            </a:r>
            <a:endParaRPr lang="de-CH" dirty="0"/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057550" y="6308748"/>
            <a:ext cx="360050" cy="216682"/>
          </a:xfrm>
        </p:spPr>
        <p:txBody>
          <a:bodyPr/>
          <a:lstStyle/>
          <a:p>
            <a:fld id="{EB020F43-4C24-4584-ADC8-08CFC77D2B3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2504728" y="3212976"/>
            <a:ext cx="4680582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/>
              <a:t>Ressource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2709416" y="363037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Property </a:t>
            </a:r>
            <a:r>
              <a:rPr lang="de-CH" dirty="0" err="1"/>
              <a:t>Descriptors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2691904" y="509758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Property Werte</a:t>
            </a:r>
          </a:p>
        </p:txBody>
      </p:sp>
      <p:sp>
        <p:nvSpPr>
          <p:cNvPr id="9" name="Rechteck 8"/>
          <p:cNvSpPr/>
          <p:nvPr/>
        </p:nvSpPr>
        <p:spPr>
          <a:xfrm>
            <a:off x="5385048" y="3630371"/>
            <a:ext cx="1656184" cy="734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Templates</a:t>
            </a:r>
          </a:p>
        </p:txBody>
      </p:sp>
      <p:sp>
        <p:nvSpPr>
          <p:cNvPr id="10" name="Rechteck 9"/>
          <p:cNvSpPr/>
          <p:nvPr/>
        </p:nvSpPr>
        <p:spPr>
          <a:xfrm>
            <a:off x="5379734" y="4574364"/>
            <a:ext cx="1661497" cy="603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385047" y="5387320"/>
            <a:ext cx="1656183" cy="8186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56803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Model: </a:t>
            </a:r>
            <a:r>
              <a:rPr lang="en-CH" dirty="0"/>
              <a:t>inheritance and properties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 bwMode="auto">
          <a:xfrm>
            <a:off x="5169024" y="1052736"/>
            <a:ext cx="403244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Parent Resource Typ: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Database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169024" y="2924944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Typ: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Oracle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url: </a:t>
            </a:r>
            <a:br>
              <a:rPr lang="de-CH" dirty="0"/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 </a:t>
            </a:r>
            <a:r>
              <a:rPr lang="de-CH" dirty="0">
                <a:solidFill>
                  <a:srgbClr val="00B050"/>
                </a:solidFill>
              </a:rPr>
              <a:t>oracle.jdbc.xa.*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69024" y="4821158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Instance:</a:t>
            </a:r>
            <a: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sp2</a:t>
            </a:r>
            <a:br>
              <a:rPr kumimoji="0" lang="de-CH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/>
              <a:t>- url: </a:t>
            </a:r>
            <a:r>
              <a:rPr lang="de-CH" dirty="0">
                <a:solidFill>
                  <a:srgbClr val="00B050"/>
                </a:solidFill>
              </a:rPr>
              <a:t>sd02211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- user: </a:t>
            </a:r>
            <a:br>
              <a:rPr lang="de-CH" dirty="0"/>
            </a:br>
            <a:r>
              <a:rPr lang="de-CH" dirty="0"/>
              <a:t>- password:</a:t>
            </a:r>
            <a:br>
              <a:rPr lang="de-CH" dirty="0"/>
            </a:br>
            <a:r>
              <a:rPr lang="de-CH" dirty="0"/>
              <a:t>- datasourceClass: oracle.jdbc.xa.*</a:t>
            </a:r>
          </a:p>
        </p:txBody>
      </p:sp>
      <p:cxnSp>
        <p:nvCxnSpPr>
          <p:cNvPr id="11" name="Gerade Verbindung mit Pfeil 10"/>
          <p:cNvCxnSpPr>
            <a:stCxn id="8" idx="0"/>
            <a:endCxn id="6" idx="2"/>
          </p:cNvCxnSpPr>
          <p:nvPr/>
        </p:nvCxnSpPr>
        <p:spPr bwMode="auto">
          <a:xfrm flipV="1">
            <a:off x="7185248" y="2253065"/>
            <a:ext cx="0" cy="6718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 bwMode="auto">
          <a:xfrm flipV="1">
            <a:off x="7185248" y="4402272"/>
            <a:ext cx="0" cy="4188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471488" y="1052736"/>
            <a:ext cx="4409504" cy="5328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673200" lvl="1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4606570" cy="5327997"/>
          </a:xfrm>
        </p:spPr>
        <p:txBody>
          <a:bodyPr>
            <a:normAutofit/>
          </a:bodyPr>
          <a:lstStyle/>
          <a:p>
            <a:r>
              <a:rPr lang="en-CH" dirty="0"/>
              <a:t>Every resource has a type</a:t>
            </a:r>
          </a:p>
          <a:p>
            <a:r>
              <a:rPr lang="en-CH" dirty="0"/>
              <a:t>A type can have one parent type</a:t>
            </a:r>
          </a:p>
          <a:p>
            <a:r>
              <a:rPr lang="en-CH" dirty="0"/>
              <a:t>Resources of a type are called instances</a:t>
            </a:r>
          </a:p>
          <a:p>
            <a:r>
              <a:rPr lang="en-CH" dirty="0"/>
              <a:t>The following will be inherited</a:t>
            </a:r>
            <a:r>
              <a:rPr lang="de-CH" dirty="0"/>
              <a:t>:</a:t>
            </a:r>
          </a:p>
          <a:p>
            <a:pPr lvl="1"/>
            <a:r>
              <a:rPr lang="en-CH" dirty="0"/>
              <a:t>p</a:t>
            </a:r>
            <a:r>
              <a:rPr lang="de-CH" dirty="0" err="1"/>
              <a:t>roperty</a:t>
            </a:r>
            <a:r>
              <a:rPr lang="de-CH" dirty="0"/>
              <a:t> </a:t>
            </a:r>
            <a:r>
              <a:rPr lang="en-CH" dirty="0"/>
              <a:t>d</a:t>
            </a:r>
            <a:r>
              <a:rPr lang="de-CH" dirty="0" err="1"/>
              <a:t>escriptor</a:t>
            </a:r>
            <a:r>
              <a:rPr lang="en-CH" dirty="0"/>
              <a:t>s</a:t>
            </a:r>
            <a:endParaRPr lang="de-CH" dirty="0"/>
          </a:p>
          <a:p>
            <a:pPr lvl="1"/>
            <a:r>
              <a:rPr lang="en-CH" dirty="0"/>
              <a:t>p</a:t>
            </a:r>
            <a:r>
              <a:rPr lang="de-CH" dirty="0" err="1"/>
              <a:t>roperty</a:t>
            </a:r>
            <a:r>
              <a:rPr lang="en-CH" dirty="0"/>
              <a:t> values</a:t>
            </a:r>
            <a:endParaRPr lang="de-CH" dirty="0"/>
          </a:p>
          <a:p>
            <a:pPr lvl="1"/>
            <a:r>
              <a:rPr lang="en-CH" dirty="0"/>
              <a:t>t</a:t>
            </a:r>
            <a:r>
              <a:rPr lang="de-CH" dirty="0" err="1"/>
              <a:t>emplates</a:t>
            </a:r>
            <a:endParaRPr lang="de-CH" dirty="0"/>
          </a:p>
          <a:p>
            <a:pPr lvl="1"/>
            <a:r>
              <a:rPr lang="en-CH" dirty="0"/>
              <a:t>functions</a:t>
            </a:r>
            <a:endParaRPr lang="de-CH" dirty="0"/>
          </a:p>
          <a:p>
            <a:endParaRPr lang="de-CH" dirty="0"/>
          </a:p>
          <a:p>
            <a:r>
              <a:rPr lang="en-CH" dirty="0">
                <a:solidFill>
                  <a:srgbClr val="00B050"/>
                </a:solidFill>
              </a:rPr>
              <a:t>Green</a:t>
            </a:r>
            <a:r>
              <a:rPr lang="de-CH" dirty="0"/>
              <a:t>: </a:t>
            </a:r>
            <a:r>
              <a:rPr lang="en-CH" dirty="0"/>
              <a:t>defined on that resource</a:t>
            </a:r>
            <a:endParaRPr lang="de-CH" dirty="0"/>
          </a:p>
          <a:p>
            <a:r>
              <a:rPr lang="en-CH" dirty="0"/>
              <a:t>Black</a:t>
            </a:r>
            <a:r>
              <a:rPr lang="de-CH" dirty="0"/>
              <a:t>: </a:t>
            </a:r>
            <a:r>
              <a:rPr lang="en-CH" dirty="0"/>
              <a:t>defined on a parent resource type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4864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Model: </a:t>
            </a:r>
            <a:r>
              <a:rPr lang="en-CH" dirty="0"/>
              <a:t>environment </a:t>
            </a:r>
            <a:r>
              <a:rPr lang="en-CH" dirty="0" err="1"/>
              <a:t>hirarchy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0512" y="1268759"/>
            <a:ext cx="5064944" cy="4864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 err="1"/>
              <a:t>Propert</a:t>
            </a:r>
            <a:r>
              <a:rPr lang="en-CH" dirty="0"/>
              <a:t>y values are inherited from global to domain (dev, int, prod) to environment</a:t>
            </a:r>
            <a:endParaRPr lang="de-CH" dirty="0"/>
          </a:p>
          <a:p>
            <a:r>
              <a:rPr lang="en-CH" dirty="0"/>
              <a:t>Enables defaulting</a:t>
            </a:r>
          </a:p>
          <a:p>
            <a:r>
              <a:rPr lang="en-CH" dirty="0"/>
              <a:t>Avoids redundancies</a:t>
            </a:r>
          </a:p>
          <a:p>
            <a:endParaRPr lang="de-CH" dirty="0"/>
          </a:p>
          <a:p>
            <a:r>
              <a:rPr lang="en-CH" dirty="0"/>
              <a:t>On the Liima UI:</a:t>
            </a:r>
            <a:endParaRPr lang="de-CH" dirty="0"/>
          </a:p>
          <a:p>
            <a:pPr lvl="1"/>
            <a:r>
              <a:rPr lang="en-CH" dirty="0">
                <a:solidFill>
                  <a:srgbClr val="00B050"/>
                </a:solidFill>
              </a:rPr>
              <a:t>Green</a:t>
            </a:r>
            <a:r>
              <a:rPr lang="de-CH" dirty="0"/>
              <a:t>: </a:t>
            </a:r>
            <a:r>
              <a:rPr lang="en-CH" dirty="0"/>
              <a:t>defined on this level</a:t>
            </a:r>
            <a:endParaRPr lang="de-CH" dirty="0"/>
          </a:p>
          <a:p>
            <a:pPr lvl="1"/>
            <a:r>
              <a:rPr lang="en-CH" dirty="0"/>
              <a:t>Black</a:t>
            </a:r>
            <a:r>
              <a:rPr lang="de-CH" dirty="0"/>
              <a:t>: </a:t>
            </a:r>
            <a:r>
              <a:rPr lang="en-CH" dirty="0"/>
              <a:t>inherited from a higher level</a:t>
            </a:r>
            <a:endParaRPr lang="de-CH" dirty="0"/>
          </a:p>
          <a:p>
            <a:pPr lvl="1"/>
            <a:r>
              <a:rPr lang="en-CH" dirty="0">
                <a:solidFill>
                  <a:srgbClr val="FF0000"/>
                </a:solidFill>
              </a:rPr>
              <a:t>Red</a:t>
            </a:r>
            <a:r>
              <a:rPr lang="de-CH" dirty="0"/>
              <a:t>: </a:t>
            </a:r>
            <a:r>
              <a:rPr lang="en-CH" dirty="0"/>
              <a:t>validation error</a:t>
            </a:r>
            <a:endParaRPr lang="de-CH" dirty="0"/>
          </a:p>
          <a:p>
            <a:pPr lvl="1"/>
            <a:r>
              <a:rPr lang="de-CH" dirty="0"/>
              <a:t>T</a:t>
            </a:r>
            <a:r>
              <a:rPr lang="en-CH" dirty="0"/>
              <a:t>he tooltip </a:t>
            </a:r>
            <a:r>
              <a:rPr lang="de-CH" dirty="0"/>
              <a:t>(i) </a:t>
            </a:r>
            <a:r>
              <a:rPr lang="en-CH" dirty="0"/>
              <a:t>shows where a inherited property was overwritten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6609184" y="3275692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609184" y="4384849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int2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09184" y="4096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609184" y="5176937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prod1</a:t>
            </a:r>
          </a:p>
        </p:txBody>
      </p:sp>
      <p:cxnSp>
        <p:nvCxnSpPr>
          <p:cNvPr id="30" name="Gerade Verbindung 29"/>
          <p:cNvCxnSpPr/>
          <p:nvPr/>
        </p:nvCxnSpPr>
        <p:spPr bwMode="auto">
          <a:xfrm flipH="1">
            <a:off x="6537176" y="2512641"/>
            <a:ext cx="12437" cy="115212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6537176" y="4168825"/>
            <a:ext cx="0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321152" y="2080593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6321152" y="38087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321152" y="4816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09184" y="2440633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dev1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09184" y="2843644"/>
            <a:ext cx="6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dev2</a:t>
            </a:r>
          </a:p>
        </p:txBody>
      </p:sp>
      <p:cxnSp>
        <p:nvCxnSpPr>
          <p:cNvPr id="45" name="Gerade Verbindung 44"/>
          <p:cNvCxnSpPr/>
          <p:nvPr/>
        </p:nvCxnSpPr>
        <p:spPr bwMode="auto">
          <a:xfrm flipH="1">
            <a:off x="6177136" y="2152601"/>
            <a:ext cx="12438" cy="3384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817096" y="17205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global</a:t>
            </a: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6537176" y="5248945"/>
            <a:ext cx="0" cy="2880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7041232" y="21328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liima01.a-gogo.test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041232" y="38610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liima02.a-gogo.ch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041232" y="486916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liima03.a-gogo.ch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496616" y="328498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App</a:t>
            </a:r>
            <a:br>
              <a:rPr lang="de-CH" dirty="0"/>
            </a:br>
            <a:r>
              <a:rPr lang="de-CH" sz="1600" dirty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Model: </a:t>
            </a:r>
            <a:r>
              <a:rPr lang="en-CH" dirty="0"/>
              <a:t>r</a:t>
            </a:r>
            <a:r>
              <a:rPr lang="de-CH" dirty="0" err="1"/>
              <a:t>elations</a:t>
            </a:r>
            <a:endParaRPr lang="de-CH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3892463" y="5485875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2468724" y="3900537"/>
            <a:ext cx="2215827" cy="15853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hteck 50"/>
          <p:cNvSpPr/>
          <p:nvPr/>
        </p:nvSpPr>
        <p:spPr bwMode="auto">
          <a:xfrm>
            <a:off x="7276839" y="4768807"/>
            <a:ext cx="1584176" cy="615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WebService</a:t>
            </a:r>
            <a:b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</a:p>
        </p:txBody>
      </p:sp>
      <p:cxnSp>
        <p:nvCxnSpPr>
          <p:cNvPr id="53" name="Gerade Verbindung mit Pfeil 52"/>
          <p:cNvCxnSpPr>
            <a:stCxn id="9" idx="3"/>
            <a:endCxn id="51" idx="0"/>
          </p:cNvCxnSpPr>
          <p:nvPr/>
        </p:nvCxnSpPr>
        <p:spPr bwMode="auto">
          <a:xfrm>
            <a:off x="3440832" y="3592761"/>
            <a:ext cx="4628095" cy="11760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420855" y="2372108"/>
            <a:ext cx="1584176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</a:t>
            </a:r>
            <a:endParaRPr kumimoji="0" lang="de-C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>
            <a:stCxn id="9" idx="3"/>
            <a:endCxn id="33" idx="1"/>
          </p:cNvCxnSpPr>
          <p:nvPr/>
        </p:nvCxnSpPr>
        <p:spPr bwMode="auto">
          <a:xfrm flipV="1">
            <a:off x="3440832" y="2556774"/>
            <a:ext cx="3980023" cy="103598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hteck 34"/>
          <p:cNvSpPr/>
          <p:nvPr/>
        </p:nvSpPr>
        <p:spPr>
          <a:xfrm>
            <a:off x="5485766" y="4040597"/>
            <a:ext cx="9846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provides</a:t>
            </a:r>
          </a:p>
        </p:txBody>
      </p:sp>
      <p:sp>
        <p:nvSpPr>
          <p:cNvPr id="36" name="Rechteck 35"/>
          <p:cNvSpPr/>
          <p:nvPr/>
        </p:nvSpPr>
        <p:spPr>
          <a:xfrm>
            <a:off x="2878178" y="4482020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consumes</a:t>
            </a:r>
          </a:p>
        </p:txBody>
      </p:sp>
      <p:sp>
        <p:nvSpPr>
          <p:cNvPr id="42" name="Rechteck 41"/>
          <p:cNvSpPr/>
          <p:nvPr/>
        </p:nvSpPr>
        <p:spPr>
          <a:xfrm>
            <a:off x="5415426" y="2792542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/>
              <a:t>consumes</a:t>
            </a:r>
          </a:p>
        </p:txBody>
      </p:sp>
      <p:sp>
        <p:nvSpPr>
          <p:cNvPr id="3" name="Rechteck 2"/>
          <p:cNvSpPr/>
          <p:nvPr/>
        </p:nvSpPr>
        <p:spPr>
          <a:xfrm>
            <a:off x="686666" y="1072951"/>
            <a:ext cx="8624393" cy="14838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/>
              <a:t>Consumed</a:t>
            </a:r>
            <a:r>
              <a:rPr lang="de-CH" dirty="0"/>
              <a:t>: </a:t>
            </a:r>
            <a:r>
              <a:rPr lang="en-CH" dirty="0"/>
              <a:t>a foreign resource is consumed 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/>
              <a:t>Provided</a:t>
            </a:r>
            <a:r>
              <a:rPr lang="de-CH" dirty="0"/>
              <a:t>: </a:t>
            </a:r>
            <a:r>
              <a:rPr lang="en-CH" dirty="0"/>
              <a:t>a r</a:t>
            </a:r>
            <a:r>
              <a:rPr lang="de-CH" dirty="0" err="1"/>
              <a:t>esource</a:t>
            </a:r>
            <a:r>
              <a:rPr lang="de-CH" dirty="0"/>
              <a:t> </a:t>
            </a:r>
            <a:r>
              <a:rPr lang="en-CH" dirty="0"/>
              <a:t>is provided</a:t>
            </a:r>
            <a:endParaRPr lang="de-CH" dirty="0"/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en-CH" dirty="0"/>
              <a:t>Templates can access related resources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en-CH" dirty="0"/>
              <a:t>Property values can be overwritten in relations</a:t>
            </a:r>
            <a:endParaRPr lang="de-CH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1126</Words>
  <Application>Microsoft Office PowerPoint</Application>
  <PresentationFormat>A4 Paper (210x297 mm)</PresentationFormat>
  <Paragraphs>235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Liima Features</vt:lpstr>
      <vt:lpstr>What is Liima? What are it's advantages?</vt:lpstr>
      <vt:lpstr>Deployment Prozess mit Liima</vt:lpstr>
      <vt:lpstr>Configuration model</vt:lpstr>
      <vt:lpstr>Modell: default resources</vt:lpstr>
      <vt:lpstr>Model: resources</vt:lpstr>
      <vt:lpstr>Model: inheritance and properties</vt:lpstr>
      <vt:lpstr>Model: environment hirarchy</vt:lpstr>
      <vt:lpstr>Model: relations</vt:lpstr>
      <vt:lpstr>Model: templates</vt:lpstr>
      <vt:lpstr>Releasing: motivation</vt:lpstr>
      <vt:lpstr>Releasing</vt:lpstr>
      <vt:lpstr>Releasing: deployment</vt:lpstr>
      <vt:lpstr>Model: releases</vt:lpstr>
      <vt:lpstr>Model: releases</vt:lpstr>
      <vt:lpstr>Template editor</vt:lpstr>
      <vt:lpstr>Template editor: compareision</vt:lpstr>
      <vt:lpstr>Test generate</vt:lpstr>
      <vt:lpstr>Test generate</vt:lpstr>
      <vt:lpstr>Deployment</vt:lpstr>
      <vt:lpstr>Deployment filter</vt:lpstr>
      <vt:lpstr>Best practices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2015-05-19T08:23:44Z</dcterms:created>
  <dcterms:modified xsi:type="dcterms:W3CDTF">2022-07-18T15:01:21Z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2022-07-18T13:04:38Z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917732b0-5cf1-434b-9e57-48892d314ce7</vt:lpwstr>
  </property>
  <property fmtid="{D5CDD505-2E9C-101B-9397-08002B2CF9AE}" pid="8" name="MSIP_Label_576339c0-82ad-448c-ad0e-099d7c3d4715_ContentBits">
    <vt:lpwstr>0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separator idQ="doc:sep2" visible="true"/>
        <mso:control idQ="mso:FileProperties" visible="true"/>
        <mso:control idQ="mso:GridSettings" visible="true"/>
        <mso:control idQ="mso:GuidesShowHide" visible="true"/>
        <mso:control idQ="mso:HeaderFooterInsert" visible="true"/>
        <mso:separator idQ="doc:sep3" visible="true"/>
        <mso:control idQ="mso:SlideNewGallery" visible="true"/>
        <mso:control idQ="mso:SlideLayoutGallery" visible="true"/>
        <mso:separator idQ="doc:sep4" visible="true"/>
        <mso:control idQ="mso:OutlineDemote" visible="true"/>
        <mso:control idQ="mso:OutlinePromote" visible="true"/>
        <mso:separator idQ="doc:sep5" visible="true"/>
        <mso:separator idQ="doc:sep6" visible="true"/>
      </mso:documentControls>
    </mso:qat>
  </mso:ribbon>
</mso:customUI>
</file>