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chivo Narrow"/>
      <p:regular r:id="rId28"/>
      <p:bold r:id="rId29"/>
      <p:italic r:id="rId30"/>
      <p:boldItalic r:id="rId31"/>
    </p:embeddedFont>
    <p:embeddedFont>
      <p:font typeface="Raleway"/>
      <p:regular r:id="rId32"/>
      <p:bold r:id="rId33"/>
      <p:italic r:id="rId34"/>
      <p:boldItalic r:id="rId35"/>
    </p:embeddedFont>
    <p:embeddedFont>
      <p:font typeface="Roboto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chivo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Narrow-boldItalic.fntdata"/><Relationship Id="rId30" Type="http://schemas.openxmlformats.org/officeDocument/2006/relationships/font" Target="fonts/ArchivoNarrow-italic.fntdata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-bold.fntdata"/><Relationship Id="rId14" Type="http://schemas.openxmlformats.org/officeDocument/2006/relationships/slide" Target="slides/slide9.xml"/><Relationship Id="rId36" Type="http://schemas.openxmlformats.org/officeDocument/2006/relationships/font" Target="fonts/Roboto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f17f2c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f17f2c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8f17f2c3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f17f2c3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f17f2c3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8f17f2c3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f17f2c3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f17f2c3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8f17f2c3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f17f2c3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f17f2c3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18f17f2c3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f17f2c3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f17f2c3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8f17f2c3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f17f2c33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f17f2c33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8f17f2c33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f17f2c33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8f17f2c33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8f17f2c33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f17f2c3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f17f2c3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8f17f2c33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8f17f2c33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8f17f2c33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f17f2c3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f17f2c3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8f17f2c3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f17f2c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f17f2c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8f17f2c33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8f17f2c33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8f17f2c33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f17f2c3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8f17f2c3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f17f2c3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f17f2c3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f17f2c3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f17f2c3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f17f2c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f17f2c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f17f2c3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f17f2c3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f17f2c3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f17f2c3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f17f2c33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f17f2c33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8f17f2c33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f17f2c33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f17f2c33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8f17f2c33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f17f2c33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f17f2c33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8f17f2c33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>
  <p:cSld name="Tytuł i zawartoś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tmlcolorcodes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gif"/><Relationship Id="rId7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onts.goo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lCNl-jqc1pS2GGpNfVpxKtldHg46gMKDilrfgLBCsPg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2242200" y="1775450"/>
            <a:ext cx="465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Programmēšanas pamati 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Otrā Lekcija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11.03.2022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51200" y="425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CSS language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805819" y="1332450"/>
            <a:ext cx="8195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defines text size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defines spaces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defines page size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defines formatting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define elements precise position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1978879" y="1419621"/>
            <a:ext cx="7199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400" u="none" cap="none" strike="noStrike">
                <a:solidFill>
                  <a:srgbClr val="FFFFFF"/>
                </a:solidFill>
                <a:highlight>
                  <a:srgbClr val="FB1C85"/>
                </a:highlight>
                <a:latin typeface="Raleway"/>
                <a:ea typeface="Raleway"/>
                <a:cs typeface="Raleway"/>
                <a:sym typeface="Raleway"/>
              </a:rPr>
              <a:t>sele</a:t>
            </a:r>
            <a:r>
              <a:rPr b="1" lang="en" sz="5400">
                <a:solidFill>
                  <a:srgbClr val="FFFFFF"/>
                </a:solidFill>
                <a:highlight>
                  <a:srgbClr val="FB1C85"/>
                </a:highlight>
                <a:latin typeface="Raleway"/>
                <a:ea typeface="Raleway"/>
                <a:cs typeface="Raleway"/>
                <a:sym typeface="Raleway"/>
              </a:rPr>
              <a:t>ctor</a:t>
            </a:r>
            <a:r>
              <a:rPr b="0" i="0" lang="en" sz="1200" u="none" cap="none" strike="noStrike">
                <a:solidFill>
                  <a:srgbClr val="FFFFFF"/>
                </a:solidFill>
                <a:highlight>
                  <a:srgbClr val="FB1C8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attribute</a:t>
            </a: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v</a:t>
            </a:r>
            <a:r>
              <a:rPr b="1" lang="en" sz="4800">
                <a:solidFill>
                  <a:srgbClr val="FFFFFF"/>
                </a:solidFill>
              </a:rPr>
              <a:t>alue</a:t>
            </a: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2848692" y="1406262"/>
            <a:ext cx="4457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color: green;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1" y="1167600"/>
            <a:ext cx="1986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selector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5"/>
          <p:cNvCxnSpPr/>
          <p:nvPr/>
        </p:nvCxnSpPr>
        <p:spPr>
          <a:xfrm>
            <a:off x="2023106" y="18259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2848692" y="1406262"/>
            <a:ext cx="4457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color: green;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" y="1167600"/>
            <a:ext cx="1986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selector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0" y="2344975"/>
            <a:ext cx="2023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Style 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attribute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2023106" y="18259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6"/>
          <p:cNvCxnSpPr/>
          <p:nvPr/>
        </p:nvCxnSpPr>
        <p:spPr>
          <a:xfrm>
            <a:off x="2023106" y="26260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2848692" y="1406262"/>
            <a:ext cx="4457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color: green;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1" y="1167600"/>
            <a:ext cx="1986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selector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2344975"/>
            <a:ext cx="2023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Style 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attribute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6804299" y="2344975"/>
            <a:ext cx="1986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Attribute value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2023106" y="18259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7"/>
          <p:cNvCxnSpPr/>
          <p:nvPr/>
        </p:nvCxnSpPr>
        <p:spPr>
          <a:xfrm flipH="1">
            <a:off x="6086419" y="2631506"/>
            <a:ext cx="723000" cy="570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2023106" y="26260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2848692" y="1406262"/>
            <a:ext cx="4457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color: green;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" y="1167600"/>
            <a:ext cx="1986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selector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0" y="2344975"/>
            <a:ext cx="2023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Style 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attribute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6804299" y="2344975"/>
            <a:ext cx="1986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Attribute value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2023106" y="18259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8"/>
          <p:cNvCxnSpPr/>
          <p:nvPr/>
        </p:nvCxnSpPr>
        <p:spPr>
          <a:xfrm flipH="1">
            <a:off x="6086419" y="2631506"/>
            <a:ext cx="723000" cy="570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8"/>
          <p:cNvCxnSpPr/>
          <p:nvPr/>
        </p:nvCxnSpPr>
        <p:spPr>
          <a:xfrm>
            <a:off x="2023106" y="26260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FB1C8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8"/>
          <p:cNvSpPr/>
          <p:nvPr/>
        </p:nvSpPr>
        <p:spPr>
          <a:xfrm rot="5400000">
            <a:off x="4209727" y="1493881"/>
            <a:ext cx="504000" cy="3235800"/>
          </a:xfrm>
          <a:prstGeom prst="rightBrace">
            <a:avLst>
              <a:gd fmla="val 45767" name="adj1"/>
              <a:gd fmla="val 50001" name="adj2"/>
            </a:avLst>
          </a:prstGeom>
          <a:noFill/>
          <a:ln cap="flat" cmpd="sng" w="57150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3402051" y="3299075"/>
            <a:ext cx="25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declaration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0" y="2692252"/>
            <a:ext cx="5661900" cy="22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91850" y="333425"/>
            <a:ext cx="72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Kaste jeb kā mainīt izkārtojumu elementiem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802850" y="988775"/>
            <a:ext cx="671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Katram elementam ir vairākas iespējas kā izmanīt laukumu tam apkārt un kā tam izveidot robežas.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“margin” ir laukums starp esošo elementu un citiem elementiem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“badding” ir laukums staro esošo elementu un tā robežu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“border” ir laukums jeb robeža ko varam iezīmēt esošajam elementam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766850" y="758525"/>
            <a:ext cx="68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766850" y="950250"/>
            <a:ext cx="6701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 ļauj aprakstīt kodu. To var pielietot arī, lai programma neņemtu kādu no koda rindām vērā.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 HTML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&lt;!-- Tavs komentārs —-&gt;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 CSS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/* Tavs Komentārs */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Krāsu kodi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891900" y="1258650"/>
            <a:ext cx="57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RGB (Red, Green, Blue) = rgb(256, 0, 0)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  (8 number and letter color code) = </a:t>
            </a: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#FF0000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HSB (Hue, Saturation, Brightness) = 0, 100, 50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Website: </a:t>
            </a: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https://htmlcolorcodes.com/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50" y="2673150"/>
            <a:ext cx="1769649" cy="176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025" y="2673150"/>
            <a:ext cx="2355548" cy="1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2975" y="2673150"/>
            <a:ext cx="2080902" cy="1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8800" y="2673150"/>
            <a:ext cx="1769650" cy="1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Fonti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841875" y="1016900"/>
            <a:ext cx="748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 izmantot fontus, kas jau ir pieejami kā arī pievienot jebkuru citu fontu pēc izvēles.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Viena no vietām kur meklēt fontus ir Google fonts: </a:t>
            </a:r>
            <a:r>
              <a:rPr lang="en" u="sng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Lai pievienotu jaunu fontu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AutoNum type="arabicPeriod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ir jāievieto saite uz fontu iekš HTML sadaļas &lt;head&gt;&lt;/head&gt;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AutoNum type="arabicPeriod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sadaļā jānorāda kādam elementam un uz kādu fontu mēs vēlamies nomainīt.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658500" y="1417050"/>
            <a:ext cx="630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HTML 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&lt;html&gt;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&lt;h1&gt;&lt;/h1&gt;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&lt;p&gt;&lt;/p&gt;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Listes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Saites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Attēli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fails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-"/>
            </a:pPr>
            <a:r>
              <a:rPr lang="en"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kods</a:t>
            </a:r>
            <a:endParaRPr sz="13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658500" y="508475"/>
            <a:ext cx="457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Šodienas saturs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Izvēlne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741850" y="856625"/>
            <a:ext cx="74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Lai izveidotu izvēlni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AutoNum type="arabicPeriod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Nepieciešams izveidot listi ar saitēm uz citām lapās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AutoNum type="arabicPeriod"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sadaļā nomainīt listi uz sarakstu 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5157800" y="1220675"/>
            <a:ext cx="4801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ul {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list-style-type: none;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margin: 0;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0;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overflow: hidden;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#333;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 {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float: left;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 a {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block;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14px 16px;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text-decoration: none;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20"/>
              <a:buFont typeface="Roboto Condensed"/>
              <a:buAutoNum type="arabicPeriod"/>
            </a:pPr>
            <a:r>
              <a:rPr lang="en" sz="22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Uzdevums</a:t>
            </a:r>
            <a:endParaRPr sz="222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11725" y="1094125"/>
            <a:ext cx="67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Pievieno savus komandas dalībniekus te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https://docs.google.com/spreadsheets/d/1lCNl-jqc1pS2GGpNfVpxKtldHg46gMKDilrfgLBCsPg/edit?usp=sharing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Uzdevums</a:t>
            </a:r>
            <a:endParaRPr sz="222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67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Komandā izveidojiet kopīgi vienu projektu kurā ir trīs faili: index.html, mystyle.css un about.html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Izvēlieties vienu komandas dalībnieku, kurš būs atbildīgs par mājaslapas dizainu. Šim dalībniekam jāizveido jūsu mājaslapas krāsu shēma, fonts un dizains izmantojot Figma rīku. https://www.figma.com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Jūsu mājaslapā index.html lapā jums jāievieto </a:t>
            </a:r>
            <a:r>
              <a:rPr lang="en" sz="1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trīs mazāki nosaukumi: Piemērs 1, Piemērs 2 un Piemērs 3. 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Index.html lapā jāievieto arī izvēlne, kura ved uz lapu About.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About lapā jums jāpievieno komandas nosaukums (to izvēlaties paši), attēls, kas raksturo jūsu komandu un īss apraksts par katru no dalībniekiem. </a:t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AutoNum type="arabicPeriod"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Papildus elementus About lapā varat izveidot un mainīt pēc izvēles. 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766850" y="758525"/>
            <a:ext cx="68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766850" y="950250"/>
            <a:ext cx="6701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 ļauj aprakstīt kodu. To var pielietot arī, lai programma neņemtu kādu no koda rindām vērā. 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Komentārs HTML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&lt;!-- Tavs komentārs →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66850" y="933575"/>
            <a:ext cx="696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Sakārtota liste: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&lt;li&gt;Coffee&lt;/li&gt;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&lt;li&gt;Tea&lt;/li&gt;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&lt;li&gt;Milk&lt;/li&gt;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  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Nesakārtota liste: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&lt;li&gt;Coffee&lt;/li&gt;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&lt;li&gt;Tea&lt;/li&gt;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&lt;li&gt;Milk&lt;/li&gt;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Liste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Saite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766850" y="933575"/>
            <a:ext cx="69600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Lai izveidotu saiti nepieciešams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&lt;a&gt; 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tags kam seko atribūts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href 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aiz kura jāievieto norāde, kur meklēt saiti. 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-"/>
            </a:pPr>
            <a:r>
              <a:rPr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i="1"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i="1"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link text</a:t>
            </a:r>
            <a:r>
              <a:rPr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Saite var būt gan ārēja, gan iekšeja norādot uz citu saiti iekš tās pašas lapas. 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691850" y="333425"/>
            <a:ext cx="38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Attēls</a:t>
            </a:r>
            <a:endParaRPr sz="2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766850" y="933575"/>
            <a:ext cx="6960000" cy="2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Lai izveidotu attēlu  nepieciešams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 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tags kam seko atribūts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aiz kura jāievieto norāde, kur meklēt attēlu. 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i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Saite var būt gan ārēja, gan iekšeja norādot uz attēlu iekš mūsu projekta mapes.  Attēlam var pievienot arī papildus atribūtu kā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style=”width: 400px”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555650" y="1149450"/>
            <a:ext cx="6875100" cy="28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“Division” jeb kaste kas tiek uzzīmēta apkārt vairākiem elementiem. 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&lt;p&gt;Element&lt;/p&gt;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&lt;p&gt;Second Lecture&lt;/p&gt;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&lt;button&gt;&lt;/button&gt;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535025" y="427900"/>
            <a:ext cx="6885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HTML &lt;div&gt;&lt;/div&gt;</a:t>
            </a:r>
            <a:endParaRPr sz="2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55650" y="984525"/>
            <a:ext cx="68751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HTML code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class="city"&gt;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&lt;h2&gt;London&lt;/h2&gt;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&lt;p&gt;London is the capital of England.&lt;/p&gt;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CODE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.city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tomato;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border: 2px solid black;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margin: 20px;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20px;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535025" y="427900"/>
            <a:ext cx="6885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 class</a:t>
            </a:r>
            <a:endParaRPr sz="2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639000" y="976200"/>
            <a:ext cx="68751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 </a:t>
            </a:r>
            <a:r>
              <a:rPr lang="en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code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id="city"&gt;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&lt;h2&gt;London&lt;/h2&gt;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&lt;p&gt;London is the capital of England.&lt;/p&gt;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CSS code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#city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tomato;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border: 2px solid black;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margin: 20px;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20px;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535025" y="427900"/>
            <a:ext cx="6885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HTML id</a:t>
            </a:r>
            <a:endParaRPr sz="2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