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5143500" cx="9144000"/>
  <p:notesSz cx="6858000" cy="9144000"/>
  <p:embeddedFontLst>
    <p:embeddedFont>
      <p:font typeface="Archivo Narrow"/>
      <p:regular r:id="rId32"/>
      <p:bold r:id="rId33"/>
      <p:italic r:id="rId34"/>
      <p:boldItalic r:id="rId35"/>
    </p:embeddedFont>
    <p:embeddedFont>
      <p:font typeface="Raleway"/>
      <p:regular r:id="rId36"/>
      <p:bold r:id="rId37"/>
      <p:italic r:id="rId38"/>
      <p:boldItalic r:id="rId39"/>
    </p:embeddedFont>
    <p:embeddedFont>
      <p:font typeface="Montserrat"/>
      <p:regular r:id="rId40"/>
      <p:bold r:id="rId41"/>
      <p:italic r:id="rId42"/>
      <p:boldItalic r:id="rId43"/>
    </p:embeddedFont>
    <p:embeddedFont>
      <p:font typeface="Barlow Condensed"/>
      <p:regular r:id="rId44"/>
      <p:bold r:id="rId45"/>
      <p:italic r:id="rId46"/>
      <p:boldItalic r:id="rId4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-regular.fntdata"/><Relationship Id="rId20" Type="http://schemas.openxmlformats.org/officeDocument/2006/relationships/slide" Target="slides/slide15.xml"/><Relationship Id="rId42" Type="http://schemas.openxmlformats.org/officeDocument/2006/relationships/font" Target="fonts/Montserrat-italic.fntdata"/><Relationship Id="rId41" Type="http://schemas.openxmlformats.org/officeDocument/2006/relationships/font" Target="fonts/Montserrat-bold.fntdata"/><Relationship Id="rId22" Type="http://schemas.openxmlformats.org/officeDocument/2006/relationships/slide" Target="slides/slide17.xml"/><Relationship Id="rId44" Type="http://schemas.openxmlformats.org/officeDocument/2006/relationships/font" Target="fonts/BarlowCondensed-regular.fntdata"/><Relationship Id="rId21" Type="http://schemas.openxmlformats.org/officeDocument/2006/relationships/slide" Target="slides/slide16.xml"/><Relationship Id="rId43" Type="http://schemas.openxmlformats.org/officeDocument/2006/relationships/font" Target="fonts/Montserrat-boldItalic.fntdata"/><Relationship Id="rId24" Type="http://schemas.openxmlformats.org/officeDocument/2006/relationships/slide" Target="slides/slide19.xml"/><Relationship Id="rId46" Type="http://schemas.openxmlformats.org/officeDocument/2006/relationships/font" Target="fonts/BarlowCondensed-italic.fntdata"/><Relationship Id="rId23" Type="http://schemas.openxmlformats.org/officeDocument/2006/relationships/slide" Target="slides/slide18.xml"/><Relationship Id="rId45" Type="http://schemas.openxmlformats.org/officeDocument/2006/relationships/font" Target="fonts/BarlowCondensed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47" Type="http://schemas.openxmlformats.org/officeDocument/2006/relationships/font" Target="fonts/BarlowCondensed-boldItalic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ArchivoNarrow-bold.fntdata"/><Relationship Id="rId10" Type="http://schemas.openxmlformats.org/officeDocument/2006/relationships/slide" Target="slides/slide5.xml"/><Relationship Id="rId32" Type="http://schemas.openxmlformats.org/officeDocument/2006/relationships/font" Target="fonts/ArchivoNarrow-regular.fntdata"/><Relationship Id="rId13" Type="http://schemas.openxmlformats.org/officeDocument/2006/relationships/slide" Target="slides/slide8.xml"/><Relationship Id="rId35" Type="http://schemas.openxmlformats.org/officeDocument/2006/relationships/font" Target="fonts/ArchivoNarrow-boldItalic.fntdata"/><Relationship Id="rId12" Type="http://schemas.openxmlformats.org/officeDocument/2006/relationships/slide" Target="slides/slide7.xml"/><Relationship Id="rId34" Type="http://schemas.openxmlformats.org/officeDocument/2006/relationships/font" Target="fonts/ArchivoNarrow-italic.fntdata"/><Relationship Id="rId15" Type="http://schemas.openxmlformats.org/officeDocument/2006/relationships/slide" Target="slides/slide10.xml"/><Relationship Id="rId37" Type="http://schemas.openxmlformats.org/officeDocument/2006/relationships/font" Target="fonts/Raleway-bold.fntdata"/><Relationship Id="rId14" Type="http://schemas.openxmlformats.org/officeDocument/2006/relationships/slide" Target="slides/slide9.xml"/><Relationship Id="rId36" Type="http://schemas.openxmlformats.org/officeDocument/2006/relationships/font" Target="fonts/Raleway-regular.fntdata"/><Relationship Id="rId17" Type="http://schemas.openxmlformats.org/officeDocument/2006/relationships/slide" Target="slides/slide12.xml"/><Relationship Id="rId39" Type="http://schemas.openxmlformats.org/officeDocument/2006/relationships/font" Target="fonts/Raleway-boldItalic.fntdata"/><Relationship Id="rId16" Type="http://schemas.openxmlformats.org/officeDocument/2006/relationships/slide" Target="slides/slide11.xml"/><Relationship Id="rId38" Type="http://schemas.openxmlformats.org/officeDocument/2006/relationships/font" Target="fonts/Raleway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code.visualstudio.com/" TargetMode="External"/><Relationship Id="rId3" Type="http://schemas.openxmlformats.org/officeDocument/2006/relationships/hyperlink" Target="https://atom.io/" TargetMode="Externa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jetbrains.com/lp/devecosystem-2020/rust/" TargetMode="Externa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jetbrains.com/lp/devecosystem-2020" TargetMode="External"/><Relationship Id="rId3" Type="http://schemas.openxmlformats.org/officeDocument/2006/relationships/hyperlink" Target="https://www.tiobe.com/tiobe-index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f9eee1355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f9eee1355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f9eee13552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f9eee13552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https://hackr.io/blog/best-programming-languages-to-learn-2020-jobs-future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f9eee13552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f9eee13552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https://www.jetbrains.com/lp/devecosystem-2020/rust/</a:t>
            </a:r>
            <a:endParaRPr sz="10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f9eee13552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f9eee13552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https://www.jetbrains.com/lp/devecosystem-2020/rust/</a:t>
            </a:r>
            <a:endParaRPr sz="10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f9eee13552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f9eee13552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https://www.jetbrains.com/lp/devecosystem-2020/rust/</a:t>
            </a:r>
            <a:endParaRPr sz="10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f9eee13552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f9eee13552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u="sng">
                <a:solidFill>
                  <a:schemeClr val="hlink"/>
                </a:solidFill>
                <a:hlinkClick r:id="rId2"/>
              </a:rPr>
              <a:t>https://code.visualstudio.com/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u="sng">
                <a:solidFill>
                  <a:schemeClr val="hlink"/>
                </a:solidFill>
                <a:hlinkClick r:id="rId3"/>
              </a:rPr>
              <a:t>https://atom.io/</a:t>
            </a:r>
            <a:endParaRPr sz="3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f9eee13552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f9eee13552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https://www.jetbrains.com/lp/devecosystem-2020/rust/</a:t>
            </a:r>
            <a:endParaRPr sz="10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f9eee13552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f9eee13552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https://www.jetbrains.com/lp/devecosystem-2020/rust/</a:t>
            </a:r>
            <a:endParaRPr sz="10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f9eee13552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f9eee13552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2"/>
              </a:rPr>
              <a:t>https://www.jetbrains.com/lp/devecosystem-2020/rust/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https://developer.mozilla.org/en-US/docs/Web/JavaScript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f9eee13552_0_1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f9eee13552_0_13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gf9eee13552_0_13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f9eee13552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f9eee13552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https://www.jetbrains.com/lp/devecosystem-2020/rust/</a:t>
            </a:r>
            <a:endParaRPr sz="1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f9eee1355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f9eee1355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f9eee13552_0_14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f9eee13552_0_14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gf9eee13552_0_14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f9eee13552_0_15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f9eee13552_0_15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gf9eee13552_0_15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f9eee13552_0_16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f9eee13552_0_16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gf9eee13552_0_16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f9eee13552_0_16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f9eee13552_0_16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gf9eee13552_0_16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f9eee13552_0_18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f9eee13552_0_18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gf9eee13552_0_18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f9eee13552_0_20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f9eee13552_0_20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gf9eee13552_0_20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f9eee13552_0_2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f9eee13552_0_2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gf9eee13552_0_22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f9eee1355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f9eee1355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f9eee1355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f9eee1355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f9eee13552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f9eee13552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f9eee13552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f9eee13552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https://insights.stackoverflow.com/survey/2020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f9eee13552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f9eee13552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f9eee13552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f9eee13552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f9eee13552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f9eee13552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rgbClr val="0097A7"/>
                </a:solidFill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https://www.jetbrains.com/lp/devecosystem-2020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https://www.tiobe.com/tiobe-index/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ytuł i zawartość">
  <p:cSld name="Tytuł i zawartość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jpg"/><Relationship Id="rId4" Type="http://schemas.openxmlformats.org/officeDocument/2006/relationships/image" Target="../media/image14.png"/><Relationship Id="rId5" Type="http://schemas.openxmlformats.org/officeDocument/2006/relationships/image" Target="../media/image7.jpg"/><Relationship Id="rId6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www.figma.com/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stackoverflow.com/" TargetMode="External"/><Relationship Id="rId4" Type="http://schemas.openxmlformats.org/officeDocument/2006/relationships/hyperlink" Target="https://www.w3schools.com/" TargetMode="External"/><Relationship Id="rId5" Type="http://schemas.openxmlformats.org/officeDocument/2006/relationships/hyperlink" Target="https://glitch.com/" TargetMode="External"/><Relationship Id="rId6" Type="http://schemas.openxmlformats.org/officeDocument/2006/relationships/hyperlink" Target="https://codepen.io/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1.png"/><Relationship Id="rId6" Type="http://schemas.openxmlformats.org/officeDocument/2006/relationships/image" Target="../media/image2.png"/><Relationship Id="rId7" Type="http://schemas.openxmlformats.org/officeDocument/2006/relationships/image" Target="../media/image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w3schools.com/" TargetMode="External"/><Relationship Id="rId4" Type="http://schemas.openxmlformats.org/officeDocument/2006/relationships/hyperlink" Target="https://frontendmasters.com/books/front-end-handbook/2019/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javarevisited.blogspot.com/2019/02/the-2019-web-developer-roadmap.html#axzz6dN51ZU8c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0" y="1588250"/>
            <a:ext cx="8520600" cy="81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Programmēšanas pamati</a:t>
            </a:r>
            <a:endParaRPr sz="3600">
              <a:solidFill>
                <a:srgbClr val="FFFFFF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sp>
        <p:nvSpPr>
          <p:cNvPr id="56" name="Google Shape;56;p14"/>
          <p:cNvSpPr txBox="1"/>
          <p:nvPr/>
        </p:nvSpPr>
        <p:spPr>
          <a:xfrm>
            <a:off x="702250" y="3895550"/>
            <a:ext cx="4995900" cy="5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Līna Marta Sarma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lina2@ba.lv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3"/>
          <p:cNvSpPr txBox="1"/>
          <p:nvPr>
            <p:ph type="ctrTitle"/>
          </p:nvPr>
        </p:nvSpPr>
        <p:spPr>
          <a:xfrm>
            <a:off x="311700" y="310125"/>
            <a:ext cx="8520600" cy="81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Programmēšanas valodas - dalījums</a:t>
            </a:r>
            <a:endParaRPr sz="3600">
              <a:solidFill>
                <a:srgbClr val="FFFFFF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sp>
        <p:nvSpPr>
          <p:cNvPr id="112" name="Google Shape;112;p23"/>
          <p:cNvSpPr txBox="1"/>
          <p:nvPr/>
        </p:nvSpPr>
        <p:spPr>
          <a:xfrm>
            <a:off x="609475" y="1334975"/>
            <a:ext cx="7749000" cy="30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Zema līmeņa (low level) - mašīnvalodas vai tā sauktā asemblervaloda, tuvas datoram un parasti ļoti sarežģītas, grūti saprotamas. </a:t>
            </a:r>
            <a:endParaRPr sz="1800">
              <a:solidFill>
                <a:srgbClr val="FFFFFF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Augsta līmeņa (high level) - tuvas angļu valodai, viegli saprotamas, bet tām parasti nepieciešams tulkotājs jeb kompilators, kas tās pārtulko no augsta līmeņa valodas uz mašīnkodu. </a:t>
            </a:r>
            <a:endParaRPr sz="1800">
              <a:solidFill>
                <a:srgbClr val="FFFFFF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4"/>
          <p:cNvSpPr txBox="1"/>
          <p:nvPr>
            <p:ph type="ctrTitle"/>
          </p:nvPr>
        </p:nvSpPr>
        <p:spPr>
          <a:xfrm>
            <a:off x="311700" y="310125"/>
            <a:ext cx="8520600" cy="81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Programmēšanas valodas - dalījums</a:t>
            </a:r>
            <a:endParaRPr sz="3600">
              <a:solidFill>
                <a:srgbClr val="FFFFFF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cxnSp>
        <p:nvCxnSpPr>
          <p:cNvPr id="118" name="Google Shape;118;p24"/>
          <p:cNvCxnSpPr/>
          <p:nvPr/>
        </p:nvCxnSpPr>
        <p:spPr>
          <a:xfrm>
            <a:off x="833950" y="2664675"/>
            <a:ext cx="73389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9" name="Google Shape;119;p24"/>
          <p:cNvSpPr txBox="1"/>
          <p:nvPr/>
        </p:nvSpPr>
        <p:spPr>
          <a:xfrm>
            <a:off x="7393025" y="2850200"/>
            <a:ext cx="16182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English Language</a:t>
            </a:r>
            <a:endParaRPr>
              <a:solidFill>
                <a:srgbClr val="FFFFFF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  <p:sp>
        <p:nvSpPr>
          <p:cNvPr id="120" name="Google Shape;120;p24"/>
          <p:cNvSpPr txBox="1"/>
          <p:nvPr/>
        </p:nvSpPr>
        <p:spPr>
          <a:xfrm>
            <a:off x="189825" y="2833625"/>
            <a:ext cx="16182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Machine Language</a:t>
            </a:r>
            <a:endParaRPr>
              <a:solidFill>
                <a:srgbClr val="FFFFFF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  <p:sp>
        <p:nvSpPr>
          <p:cNvPr id="121" name="Google Shape;121;p24"/>
          <p:cNvSpPr txBox="1"/>
          <p:nvPr/>
        </p:nvSpPr>
        <p:spPr>
          <a:xfrm>
            <a:off x="833950" y="2176225"/>
            <a:ext cx="773100" cy="3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Binary</a:t>
            </a:r>
            <a:endParaRPr>
              <a:solidFill>
                <a:srgbClr val="FFFFFF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  <p:sp>
        <p:nvSpPr>
          <p:cNvPr id="122" name="Google Shape;122;p24"/>
          <p:cNvSpPr txBox="1"/>
          <p:nvPr/>
        </p:nvSpPr>
        <p:spPr>
          <a:xfrm>
            <a:off x="3435675" y="2248300"/>
            <a:ext cx="546300" cy="3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C++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3" name="Google Shape;123;p24"/>
          <p:cNvSpPr txBox="1"/>
          <p:nvPr/>
        </p:nvSpPr>
        <p:spPr>
          <a:xfrm>
            <a:off x="3912463" y="2248300"/>
            <a:ext cx="309300" cy="3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4" name="Google Shape;124;p24"/>
          <p:cNvSpPr txBox="1"/>
          <p:nvPr/>
        </p:nvSpPr>
        <p:spPr>
          <a:xfrm>
            <a:off x="5504650" y="2171125"/>
            <a:ext cx="1102800" cy="3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JavaScript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5" name="Google Shape;125;p24"/>
          <p:cNvSpPr txBox="1"/>
          <p:nvPr/>
        </p:nvSpPr>
        <p:spPr>
          <a:xfrm>
            <a:off x="6527175" y="2167000"/>
            <a:ext cx="1102800" cy="3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Python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6" name="Google Shape;126;p24"/>
          <p:cNvSpPr txBox="1"/>
          <p:nvPr/>
        </p:nvSpPr>
        <p:spPr>
          <a:xfrm>
            <a:off x="5504650" y="2756450"/>
            <a:ext cx="592500" cy="3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Java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7" name="Google Shape;127;p24"/>
          <p:cNvSpPr txBox="1"/>
          <p:nvPr/>
        </p:nvSpPr>
        <p:spPr>
          <a:xfrm>
            <a:off x="2920300" y="2761550"/>
            <a:ext cx="773100" cy="3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Haskell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8" name="Google Shape;128;p24"/>
          <p:cNvSpPr txBox="1"/>
          <p:nvPr/>
        </p:nvSpPr>
        <p:spPr>
          <a:xfrm>
            <a:off x="1683775" y="2176225"/>
            <a:ext cx="1102800" cy="3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Assembly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/>
          <p:nvPr>
            <p:ph type="ctrTitle"/>
          </p:nvPr>
        </p:nvSpPr>
        <p:spPr>
          <a:xfrm>
            <a:off x="311700" y="310125"/>
            <a:ext cx="8520600" cy="81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Programmēšanas valodas - tipi</a:t>
            </a:r>
            <a:endParaRPr sz="3600">
              <a:solidFill>
                <a:srgbClr val="FFFFFF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sp>
        <p:nvSpPr>
          <p:cNvPr id="134" name="Google Shape;134;p25"/>
          <p:cNvSpPr txBox="1"/>
          <p:nvPr/>
        </p:nvSpPr>
        <p:spPr>
          <a:xfrm>
            <a:off x="609475" y="1334975"/>
            <a:ext cx="7749000" cy="30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Prodecdurālās programmēšanas valodas </a:t>
            </a:r>
            <a:endParaRPr sz="1800">
              <a:solidFill>
                <a:srgbClr val="FFFFFF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Funkcionālās programmēšanas valodas </a:t>
            </a:r>
            <a:endParaRPr sz="1800">
              <a:solidFill>
                <a:srgbClr val="FFFFFF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Objektu orientētās programmēšanas valodas </a:t>
            </a:r>
            <a:endParaRPr sz="1800">
              <a:solidFill>
                <a:srgbClr val="FFFFFF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Skriptu (skriptēšanas) valodas </a:t>
            </a:r>
            <a:endParaRPr sz="1800">
              <a:solidFill>
                <a:srgbClr val="FFFFFF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Loģiskās programmēšanas valodas </a:t>
            </a:r>
            <a:endParaRPr sz="1800">
              <a:solidFill>
                <a:srgbClr val="FFFFFF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/>
          <p:nvPr>
            <p:ph type="ctrTitle"/>
          </p:nvPr>
        </p:nvSpPr>
        <p:spPr>
          <a:xfrm>
            <a:off x="311700" y="104975"/>
            <a:ext cx="8520600" cy="130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Programmēšanas valodas pielietojums pēc profesijas</a:t>
            </a:r>
            <a:endParaRPr sz="3600">
              <a:solidFill>
                <a:srgbClr val="FFFFFF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sp>
        <p:nvSpPr>
          <p:cNvPr id="140" name="Google Shape;140;p26"/>
          <p:cNvSpPr txBox="1"/>
          <p:nvPr/>
        </p:nvSpPr>
        <p:spPr>
          <a:xfrm>
            <a:off x="609475" y="1716350"/>
            <a:ext cx="7749000" cy="28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Klienta puses &amp; servera puses izstrādātāji - JavaScript, PHP, Java, Python</a:t>
            </a:r>
            <a:endParaRPr sz="1800">
              <a:solidFill>
                <a:srgbClr val="FFFFFF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Programmatūru izstrāde - C++, Swift, Objective-C, Java</a:t>
            </a:r>
            <a:endParaRPr sz="1800">
              <a:solidFill>
                <a:srgbClr val="FFFFFF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Datubāžu administratori - Python, Ruby, Swift</a:t>
            </a:r>
            <a:endParaRPr sz="1800">
              <a:solidFill>
                <a:srgbClr val="FFFFFF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Spēļu vai vizuālo risinājumu izstrādātāji -  C#, C++, Unity</a:t>
            </a:r>
            <a:endParaRPr sz="1800">
              <a:solidFill>
                <a:srgbClr val="FFFFFF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7"/>
          <p:cNvSpPr txBox="1"/>
          <p:nvPr>
            <p:ph type="ctrTitle"/>
          </p:nvPr>
        </p:nvSpPr>
        <p:spPr>
          <a:xfrm>
            <a:off x="311700" y="310125"/>
            <a:ext cx="8520600" cy="81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Programmēšanas vides</a:t>
            </a:r>
            <a:endParaRPr sz="3600">
              <a:solidFill>
                <a:srgbClr val="FFFFFF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sp>
        <p:nvSpPr>
          <p:cNvPr id="146" name="Google Shape;146;p27"/>
          <p:cNvSpPr txBox="1"/>
          <p:nvPr/>
        </p:nvSpPr>
        <p:spPr>
          <a:xfrm>
            <a:off x="609475" y="1334975"/>
            <a:ext cx="7749000" cy="30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Katrai programmēšanas valodai ir savas vides, kur tās var rakstīt. Tāpat kā </a:t>
            </a:r>
            <a:endParaRPr sz="1800">
              <a:solidFill>
                <a:srgbClr val="FFFFFF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Tabulas un dati - MS Excel </a:t>
            </a:r>
            <a:endParaRPr sz="1800">
              <a:solidFill>
                <a:schemeClr val="lt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Prezentācijas  - MS Power Point</a:t>
            </a:r>
            <a:endParaRPr sz="1800">
              <a:solidFill>
                <a:schemeClr val="lt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Barlow Condensed"/>
              <a:buChar char="●"/>
            </a:pPr>
            <a:r>
              <a:rPr lang="en" sz="1800">
                <a:solidFill>
                  <a:srgbClr val="FFFFFF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TextEditors - Atom, NetBeans, Sublime</a:t>
            </a:r>
            <a:endParaRPr sz="1800">
              <a:solidFill>
                <a:srgbClr val="FFFFFF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Barlow Condensed"/>
              <a:buChar char="●"/>
            </a:pPr>
            <a:r>
              <a:rPr lang="en" sz="1800">
                <a:solidFill>
                  <a:srgbClr val="FFFFFF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IDEs - VisualStudioCode, Intellij IDEA</a:t>
            </a:r>
            <a:endParaRPr sz="1800">
              <a:solidFill>
                <a:srgbClr val="FFFFFF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Barlow Condensed"/>
              <a:buChar char="●"/>
            </a:pPr>
            <a:r>
              <a:rPr lang="en" sz="1800">
                <a:solidFill>
                  <a:srgbClr val="FFFFFF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Priekš konkrētām valodām Eclipse, XCode</a:t>
            </a:r>
            <a:endParaRPr sz="1800">
              <a:solidFill>
                <a:srgbClr val="FFFFFF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pic>
        <p:nvPicPr>
          <p:cNvPr id="147" name="Google Shape;14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17900" y="2875600"/>
            <a:ext cx="562150" cy="56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87175" y="2875600"/>
            <a:ext cx="562149" cy="562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55747" y="2232172"/>
            <a:ext cx="562150" cy="56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87173" y="3657850"/>
            <a:ext cx="1663826" cy="39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8"/>
          <p:cNvSpPr txBox="1"/>
          <p:nvPr>
            <p:ph type="ctrTitle"/>
          </p:nvPr>
        </p:nvSpPr>
        <p:spPr>
          <a:xfrm>
            <a:off x="311700" y="310125"/>
            <a:ext cx="8520600" cy="81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Programmēšanas vides</a:t>
            </a:r>
            <a:endParaRPr sz="3600">
              <a:solidFill>
                <a:srgbClr val="FFFFFF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pic>
        <p:nvPicPr>
          <p:cNvPr id="156" name="Google Shape;15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3373" y="1215050"/>
            <a:ext cx="4821201" cy="3371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9"/>
          <p:cNvSpPr txBox="1"/>
          <p:nvPr>
            <p:ph type="ctrTitle"/>
          </p:nvPr>
        </p:nvSpPr>
        <p:spPr>
          <a:xfrm>
            <a:off x="311700" y="310125"/>
            <a:ext cx="8520600" cy="81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Dizaina vides</a:t>
            </a:r>
            <a:endParaRPr sz="3600">
              <a:solidFill>
                <a:srgbClr val="FFFFFF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sp>
        <p:nvSpPr>
          <p:cNvPr id="162" name="Google Shape;162;p29"/>
          <p:cNvSpPr txBox="1"/>
          <p:nvPr/>
        </p:nvSpPr>
        <p:spPr>
          <a:xfrm>
            <a:off x="1565800" y="1881275"/>
            <a:ext cx="59373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</a:rPr>
              <a:t>Figma -&gt;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https://www.figma.com/</a:t>
            </a:r>
            <a:endParaRPr sz="21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0"/>
          <p:cNvSpPr txBox="1"/>
          <p:nvPr>
            <p:ph type="ctrTitle"/>
          </p:nvPr>
        </p:nvSpPr>
        <p:spPr>
          <a:xfrm>
            <a:off x="311700" y="310125"/>
            <a:ext cx="8520600" cy="81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Programmēšanas resursi</a:t>
            </a:r>
            <a:endParaRPr sz="3600">
              <a:solidFill>
                <a:srgbClr val="FFFFFF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sp>
        <p:nvSpPr>
          <p:cNvPr id="168" name="Google Shape;168;p30"/>
          <p:cNvSpPr txBox="1"/>
          <p:nvPr/>
        </p:nvSpPr>
        <p:spPr>
          <a:xfrm>
            <a:off x="751500" y="1386525"/>
            <a:ext cx="7710000" cy="30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chivo Narrow"/>
              <a:buChar char="●"/>
            </a:pPr>
            <a:r>
              <a:rPr lang="en" sz="1800">
                <a:solidFill>
                  <a:srgbClr val="FFFFFF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Teksta editori, IDEs </a:t>
            </a:r>
            <a:endParaRPr sz="1800">
              <a:solidFill>
                <a:srgbClr val="FFFFFF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chivo Narrow"/>
              <a:buChar char="●"/>
            </a:pPr>
            <a:r>
              <a:rPr lang="en" sz="1800">
                <a:solidFill>
                  <a:srgbClr val="FFFFFF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Google </a:t>
            </a:r>
            <a:endParaRPr sz="1800">
              <a:solidFill>
                <a:srgbClr val="FFFFFF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chivo Narrow"/>
              <a:buChar char="●"/>
            </a:pPr>
            <a:r>
              <a:rPr lang="en" sz="1800">
                <a:solidFill>
                  <a:srgbClr val="FFFFFF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Stackoverflow -&gt; </a:t>
            </a:r>
            <a:r>
              <a:rPr lang="en" sz="1800" u="sng">
                <a:solidFill>
                  <a:schemeClr val="hlink"/>
                </a:solidFill>
                <a:latin typeface="Archivo Narrow"/>
                <a:ea typeface="Archivo Narrow"/>
                <a:cs typeface="Archivo Narrow"/>
                <a:sym typeface="Archivo Narrow"/>
                <a:hlinkClick r:id="rId3"/>
              </a:rPr>
              <a:t>https://stackoverflow.com/</a:t>
            </a:r>
            <a:endParaRPr sz="1800">
              <a:solidFill>
                <a:srgbClr val="FFFFFF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Archivo Narrow"/>
              <a:buChar char="●"/>
            </a:pPr>
            <a:r>
              <a:rPr lang="en" sz="1700">
                <a:solidFill>
                  <a:srgbClr val="FFFFFF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Source Code</a:t>
            </a:r>
            <a:endParaRPr sz="1700">
              <a:solidFill>
                <a:srgbClr val="FFFFFF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chivo Narrow"/>
              <a:buChar char="●"/>
            </a:pPr>
            <a:r>
              <a:rPr lang="en" sz="1800" u="sng">
                <a:solidFill>
                  <a:schemeClr val="hlink"/>
                </a:solidFill>
                <a:latin typeface="Archivo Narrow"/>
                <a:ea typeface="Archivo Narrow"/>
                <a:cs typeface="Archivo Narrow"/>
                <a:sym typeface="Archivo Narrow"/>
                <a:hlinkClick r:id="rId4"/>
              </a:rPr>
              <a:t>https://www.w3schools.com/</a:t>
            </a:r>
            <a:endParaRPr sz="1500">
              <a:solidFill>
                <a:srgbClr val="FFFFFF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Archivo Narrow"/>
              <a:buChar char="●"/>
            </a:pPr>
            <a:r>
              <a:rPr lang="en" sz="1700">
                <a:solidFill>
                  <a:srgbClr val="FFFFFF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Dažādas komunikācijas platformas</a:t>
            </a:r>
            <a:endParaRPr sz="1700">
              <a:solidFill>
                <a:srgbClr val="FFFFFF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Archivo Narrow"/>
              <a:buChar char="○"/>
            </a:pPr>
            <a:r>
              <a:rPr lang="en" sz="1700" u="sng">
                <a:solidFill>
                  <a:schemeClr val="hlink"/>
                </a:solidFill>
                <a:latin typeface="Archivo Narrow"/>
                <a:ea typeface="Archivo Narrow"/>
                <a:cs typeface="Archivo Narrow"/>
                <a:sym typeface="Archivo Narrow"/>
                <a:hlinkClick r:id="rId5"/>
              </a:rPr>
              <a:t>https://glitch.com/</a:t>
            </a:r>
            <a:endParaRPr sz="1700">
              <a:solidFill>
                <a:srgbClr val="FFFFFF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Archivo Narrow"/>
              <a:buChar char="○"/>
            </a:pPr>
            <a:r>
              <a:rPr lang="en" sz="1700" u="sng">
                <a:solidFill>
                  <a:schemeClr val="hlink"/>
                </a:solidFill>
                <a:latin typeface="Archivo Narrow"/>
                <a:ea typeface="Archivo Narrow"/>
                <a:cs typeface="Archivo Narrow"/>
                <a:sym typeface="Archivo Narrow"/>
                <a:hlinkClick r:id="rId6"/>
              </a:rPr>
              <a:t>https://codepen.io/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chivo Narrow"/>
              <a:buChar char="○"/>
            </a:pPr>
            <a:r>
              <a:rPr lang="en" sz="1600">
                <a:solidFill>
                  <a:srgbClr val="FFFFFF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Komūnas - Discord -&gt; Programming</a:t>
            </a:r>
            <a:endParaRPr sz="1600">
              <a:solidFill>
                <a:srgbClr val="FFFFFF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9847" y="1614233"/>
            <a:ext cx="1523941" cy="1490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51920" y="1565701"/>
            <a:ext cx="1587438" cy="15874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3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292831" y="1629700"/>
            <a:ext cx="1523941" cy="15171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3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580112" y="1544109"/>
            <a:ext cx="1531528" cy="153152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le:Opera O.svg - Wikimedia Commons" id="178" name="Google Shape;178;p3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111640" y="1441998"/>
            <a:ext cx="1704870" cy="170487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31"/>
          <p:cNvSpPr/>
          <p:nvPr/>
        </p:nvSpPr>
        <p:spPr>
          <a:xfrm>
            <a:off x="0" y="3588246"/>
            <a:ext cx="9144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Web browsers / </a:t>
            </a:r>
            <a:r>
              <a:rPr lang="en" sz="3600">
                <a:solidFill>
                  <a:srgbClr val="FFFFFF"/>
                </a:solidFill>
              </a:rPr>
              <a:t>Interneta</a:t>
            </a:r>
            <a:r>
              <a:rPr lang="en" sz="3600">
                <a:solidFill>
                  <a:srgbClr val="FFFFFF"/>
                </a:solidFill>
              </a:rPr>
              <a:t> parlūki</a:t>
            </a:r>
            <a:endParaRPr sz="36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2"/>
          <p:cNvSpPr txBox="1"/>
          <p:nvPr>
            <p:ph type="ctrTitle"/>
          </p:nvPr>
        </p:nvSpPr>
        <p:spPr>
          <a:xfrm>
            <a:off x="311700" y="310125"/>
            <a:ext cx="8520600" cy="81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HTML</a:t>
            </a:r>
            <a:endParaRPr sz="3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5" name="Google Shape;185;p32"/>
          <p:cNvSpPr txBox="1"/>
          <p:nvPr/>
        </p:nvSpPr>
        <p:spPr>
          <a:xfrm>
            <a:off x="5080700" y="1386525"/>
            <a:ext cx="3380700" cy="10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 sz="1800">
                <a:solidFill>
                  <a:schemeClr val="lt1"/>
                </a:solidFill>
              </a:rPr>
              <a:t>HYPERTEXT MARKUP LANGUAGE</a:t>
            </a:r>
            <a:endParaRPr sz="1800">
              <a:solidFill>
                <a:srgbClr val="FFFFFF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  <p:pic>
        <p:nvPicPr>
          <p:cNvPr descr="File:HTML5 logo and wordmark.svg - Wikimedia Commons" id="186" name="Google Shape;186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2775" y="892918"/>
            <a:ext cx="3004591" cy="30045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type="ctrTitle"/>
          </p:nvPr>
        </p:nvSpPr>
        <p:spPr>
          <a:xfrm>
            <a:off x="311700" y="310125"/>
            <a:ext cx="8520600" cy="81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Pirmā Lekcija</a:t>
            </a:r>
            <a:endParaRPr sz="3600">
              <a:solidFill>
                <a:srgbClr val="FFFFFF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sp>
        <p:nvSpPr>
          <p:cNvPr id="62" name="Google Shape;62;p15"/>
          <p:cNvSpPr txBox="1"/>
          <p:nvPr/>
        </p:nvSpPr>
        <p:spPr>
          <a:xfrm>
            <a:off x="609475" y="1308325"/>
            <a:ext cx="7749000" cy="30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Barlow Condensed"/>
              <a:buAutoNum type="arabicPeriod"/>
            </a:pPr>
            <a:r>
              <a:rPr b="1" lang="en" sz="1800">
                <a:solidFill>
                  <a:srgbClr val="FFFFFF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Kursa ievads</a:t>
            </a:r>
            <a:endParaRPr b="1" sz="1800">
              <a:solidFill>
                <a:srgbClr val="FFFFFF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Barlow Condensed"/>
              <a:buAutoNum type="arabicPeriod"/>
            </a:pPr>
            <a:r>
              <a:rPr b="1" lang="en" sz="1800">
                <a:solidFill>
                  <a:srgbClr val="FFFFFF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Ievads programmēšanā </a:t>
            </a:r>
            <a:endParaRPr b="1" sz="1800">
              <a:solidFill>
                <a:srgbClr val="FFFFFF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Barlow Condensed"/>
              <a:buAutoNum type="arabicPeriod"/>
            </a:pPr>
            <a:r>
              <a:rPr b="1" lang="en" sz="1800">
                <a:solidFill>
                  <a:srgbClr val="FFFFFF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Programmēšanas valodu apskats</a:t>
            </a:r>
            <a:endParaRPr b="1" sz="1800">
              <a:solidFill>
                <a:srgbClr val="FFFFFF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Barlow Condensed"/>
              <a:buAutoNum type="arabicPeriod"/>
            </a:pPr>
            <a:r>
              <a:rPr b="1" lang="en" sz="1800">
                <a:solidFill>
                  <a:srgbClr val="FFFFFF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Problēmu risināšana kā programmētājam</a:t>
            </a:r>
            <a:endParaRPr b="1" sz="1800">
              <a:solidFill>
                <a:srgbClr val="FFFFFF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Barlow Condensed"/>
              <a:buAutoNum type="arabicPeriod"/>
            </a:pPr>
            <a:r>
              <a:rPr b="1" lang="en" sz="1800">
                <a:solidFill>
                  <a:srgbClr val="FFFFFF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Programmēšanas valoda Javascript</a:t>
            </a:r>
            <a:endParaRPr b="1" sz="1800">
              <a:solidFill>
                <a:srgbClr val="FFFFFF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Barlow Condensed"/>
              <a:buAutoNum type="arabicPeriod"/>
            </a:pPr>
            <a:r>
              <a:rPr b="1" lang="en" sz="1800">
                <a:solidFill>
                  <a:srgbClr val="FFFFFF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Mainīgie</a:t>
            </a:r>
            <a:endParaRPr b="1" sz="1800">
              <a:solidFill>
                <a:srgbClr val="FFFFFF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Barlow Condensed"/>
              <a:buAutoNum type="arabicPeriod"/>
            </a:pPr>
            <a:r>
              <a:rPr lang="en" sz="1800">
                <a:solidFill>
                  <a:srgbClr val="FFFFFF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Plūsmas kontrole</a:t>
            </a:r>
            <a:endParaRPr sz="1800">
              <a:solidFill>
                <a:srgbClr val="FFFFFF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Barlow Condensed"/>
              <a:buAutoNum type="arabicPeriod"/>
            </a:pPr>
            <a:r>
              <a:rPr lang="en" sz="1800">
                <a:solidFill>
                  <a:srgbClr val="FFFFFF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Cikli</a:t>
            </a:r>
            <a:endParaRPr sz="1800">
              <a:solidFill>
                <a:srgbClr val="FFFFFF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3"/>
          <p:cNvSpPr txBox="1"/>
          <p:nvPr/>
        </p:nvSpPr>
        <p:spPr>
          <a:xfrm>
            <a:off x="351200" y="4252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FFFF"/>
                </a:solidFill>
              </a:rPr>
              <a:t>HTML KODA PIEMĒRS</a:t>
            </a:r>
            <a:endParaRPr sz="2800">
              <a:solidFill>
                <a:srgbClr val="FFFFFF"/>
              </a:solidFill>
            </a:endParaRPr>
          </a:p>
        </p:txBody>
      </p:sp>
      <p:pic>
        <p:nvPicPr>
          <p:cNvPr id="193" name="Google Shape;193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1210" y="1587493"/>
            <a:ext cx="4942771" cy="2880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94324" y="1559615"/>
            <a:ext cx="3914756" cy="29360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4"/>
          <p:cNvSpPr/>
          <p:nvPr/>
        </p:nvSpPr>
        <p:spPr>
          <a:xfrm>
            <a:off x="765175" y="1997426"/>
            <a:ext cx="7119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&lt;h1&gt;</a:t>
            </a:r>
            <a:r>
              <a:rPr b="1" lang="en" sz="3200">
                <a:solidFill>
                  <a:srgbClr val="FFFFFF"/>
                </a:solidFill>
              </a:rPr>
              <a:t>National parks in Latvia</a:t>
            </a:r>
            <a:r>
              <a:rPr b="1" i="0" lang="en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&lt;/h1&gt;</a:t>
            </a:r>
            <a:endParaRPr b="1" i="0" sz="2800" u="none" cap="none" strike="noStrike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01" name="Google Shape;201;p34"/>
          <p:cNvSpPr txBox="1"/>
          <p:nvPr/>
        </p:nvSpPr>
        <p:spPr>
          <a:xfrm>
            <a:off x="2204875" y="2520350"/>
            <a:ext cx="59373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5"/>
          <p:cNvSpPr/>
          <p:nvPr/>
        </p:nvSpPr>
        <p:spPr>
          <a:xfrm>
            <a:off x="765175" y="1997426"/>
            <a:ext cx="7119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&lt;h1&gt;</a:t>
            </a:r>
            <a:r>
              <a:rPr b="1" lang="en" sz="3200">
                <a:solidFill>
                  <a:srgbClr val="FFFFFF"/>
                </a:solidFill>
              </a:rPr>
              <a:t>National parks in Latvia</a:t>
            </a:r>
            <a:r>
              <a:rPr b="1" i="0" lang="en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&lt;/h1&gt;</a:t>
            </a:r>
            <a:endParaRPr b="1" i="0" sz="2800" u="none" cap="none" strike="noStrike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grpSp>
        <p:nvGrpSpPr>
          <p:cNvPr id="208" name="Google Shape;208;p35"/>
          <p:cNvGrpSpPr/>
          <p:nvPr/>
        </p:nvGrpSpPr>
        <p:grpSpPr>
          <a:xfrm>
            <a:off x="122782" y="2503223"/>
            <a:ext cx="3262500" cy="981757"/>
            <a:chOff x="122782" y="2503223"/>
            <a:chExt cx="3262500" cy="981757"/>
          </a:xfrm>
        </p:grpSpPr>
        <p:sp>
          <p:nvSpPr>
            <p:cNvPr id="209" name="Google Shape;209;p35"/>
            <p:cNvSpPr/>
            <p:nvPr/>
          </p:nvSpPr>
          <p:spPr>
            <a:xfrm rot="5400000">
              <a:off x="1243763" y="2519723"/>
              <a:ext cx="526800" cy="493800"/>
            </a:xfrm>
            <a:prstGeom prst="rightBrace">
              <a:avLst>
                <a:gd fmla="val 8333" name="adj1"/>
                <a:gd fmla="val 51180" name="adj2"/>
              </a:avLst>
            </a:prstGeom>
            <a:noFill/>
            <a:ln cap="flat" cmpd="sng" w="9525">
              <a:solidFill>
                <a:srgbClr val="FB1C8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35"/>
            <p:cNvSpPr/>
            <p:nvPr/>
          </p:nvSpPr>
          <p:spPr>
            <a:xfrm>
              <a:off x="122782" y="3023280"/>
              <a:ext cx="32625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2400" u="none" cap="none" strike="noStrike">
                  <a:solidFill>
                    <a:srgbClr val="FFFFFF"/>
                  </a:solidFill>
                </a:rPr>
                <a:t>TAG </a:t>
              </a:r>
              <a:r>
                <a:rPr b="1" lang="en" sz="2400">
                  <a:solidFill>
                    <a:srgbClr val="FFFFFF"/>
                  </a:solidFill>
                </a:rPr>
                <a:t>NAME</a:t>
              </a:r>
              <a:endParaRPr b="1" i="0" sz="24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File:Internet Explorer 10+11 logo.svg - Wikimedia Commons" id="216" name="Google Shape;216;p36"/>
          <p:cNvSpPr/>
          <p:nvPr/>
        </p:nvSpPr>
        <p:spPr>
          <a:xfrm>
            <a:off x="155575" y="-284997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File:Internet Explorer 10+11 logo.svg - Wikimedia Commons" id="217" name="Google Shape;217;p36"/>
          <p:cNvSpPr/>
          <p:nvPr/>
        </p:nvSpPr>
        <p:spPr>
          <a:xfrm>
            <a:off x="307975" y="-132597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File:Firefox Logo, 2017.svg - Wikimedia Commons" id="218" name="Google Shape;218;p36"/>
          <p:cNvSpPr/>
          <p:nvPr/>
        </p:nvSpPr>
        <p:spPr>
          <a:xfrm>
            <a:off x="460375" y="1980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File:Safari browser logo.svg - Wikimedia Commons" id="219" name="Google Shape;219;p36"/>
          <p:cNvSpPr/>
          <p:nvPr/>
        </p:nvSpPr>
        <p:spPr>
          <a:xfrm>
            <a:off x="612775" y="17220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File:Safari browser logo.svg - Wikimedia Commons" id="220" name="Google Shape;220;p36"/>
          <p:cNvSpPr/>
          <p:nvPr/>
        </p:nvSpPr>
        <p:spPr>
          <a:xfrm>
            <a:off x="765175" y="32460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File:Google Chrome icon (September 2014).svg - Wikimedia Commons" id="221" name="Google Shape;221;p36"/>
          <p:cNvSpPr/>
          <p:nvPr/>
        </p:nvSpPr>
        <p:spPr>
          <a:xfrm>
            <a:off x="917575" y="47700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36"/>
          <p:cNvSpPr/>
          <p:nvPr/>
        </p:nvSpPr>
        <p:spPr>
          <a:xfrm>
            <a:off x="765175" y="1997426"/>
            <a:ext cx="7119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&lt;h1&gt;</a:t>
            </a:r>
            <a:r>
              <a:rPr b="1" lang="en" sz="3200">
                <a:solidFill>
                  <a:srgbClr val="FFFFFF"/>
                </a:solidFill>
              </a:rPr>
              <a:t>National parks in Latvia</a:t>
            </a:r>
            <a:r>
              <a:rPr b="1" i="0" lang="en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&lt;/h1&gt;</a:t>
            </a:r>
            <a:endParaRPr b="1" i="0" sz="2800" u="none" cap="none" strike="noStrike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descr="File:Google Chrome icon (September 2014).svg - Wikimedia Commons" id="223" name="Google Shape;223;p36"/>
          <p:cNvSpPr/>
          <p:nvPr/>
        </p:nvSpPr>
        <p:spPr>
          <a:xfrm>
            <a:off x="1069975" y="62940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36"/>
          <p:cNvSpPr/>
          <p:nvPr/>
        </p:nvSpPr>
        <p:spPr>
          <a:xfrm rot="-5400000">
            <a:off x="1243689" y="1506659"/>
            <a:ext cx="527100" cy="981300"/>
          </a:xfrm>
          <a:prstGeom prst="rightBrace">
            <a:avLst>
              <a:gd fmla="val 8333" name="adj1"/>
              <a:gd fmla="val 51180" name="adj2"/>
            </a:avLst>
          </a:prstGeom>
          <a:noFill/>
          <a:ln cap="flat" cmpd="sng" w="9525">
            <a:solidFill>
              <a:srgbClr val="FB1C8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36"/>
          <p:cNvSpPr/>
          <p:nvPr/>
        </p:nvSpPr>
        <p:spPr>
          <a:xfrm>
            <a:off x="652339" y="903208"/>
            <a:ext cx="17646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OPENING TAG</a:t>
            </a:r>
            <a:endParaRPr b="1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36"/>
          <p:cNvSpPr/>
          <p:nvPr/>
        </p:nvSpPr>
        <p:spPr>
          <a:xfrm rot="5400000">
            <a:off x="1243613" y="2519873"/>
            <a:ext cx="527100" cy="493800"/>
          </a:xfrm>
          <a:prstGeom prst="rightBrace">
            <a:avLst>
              <a:gd fmla="val 8333" name="adj1"/>
              <a:gd fmla="val 51180" name="adj2"/>
            </a:avLst>
          </a:prstGeom>
          <a:noFill/>
          <a:ln cap="flat" cmpd="sng" w="9525">
            <a:solidFill>
              <a:srgbClr val="FB1C8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36"/>
          <p:cNvSpPr/>
          <p:nvPr/>
        </p:nvSpPr>
        <p:spPr>
          <a:xfrm>
            <a:off x="122782" y="3023280"/>
            <a:ext cx="3262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TAG NAME</a:t>
            </a:r>
            <a:endParaRPr b="1" i="0" sz="2400" u="none" cap="none" strike="noStrike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File:Internet Explorer 10+11 logo.svg - Wikimedia Commons" id="233" name="Google Shape;233;p37"/>
          <p:cNvSpPr/>
          <p:nvPr/>
        </p:nvSpPr>
        <p:spPr>
          <a:xfrm>
            <a:off x="155575" y="-284997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File:Internet Explorer 10+11 logo.svg - Wikimedia Commons" id="234" name="Google Shape;234;p37"/>
          <p:cNvSpPr/>
          <p:nvPr/>
        </p:nvSpPr>
        <p:spPr>
          <a:xfrm>
            <a:off x="307975" y="-132597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File:Firefox Logo, 2017.svg - Wikimedia Commons" id="235" name="Google Shape;235;p37"/>
          <p:cNvSpPr/>
          <p:nvPr/>
        </p:nvSpPr>
        <p:spPr>
          <a:xfrm>
            <a:off x="460375" y="1980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File:Safari browser logo.svg - Wikimedia Commons" id="236" name="Google Shape;236;p37"/>
          <p:cNvSpPr/>
          <p:nvPr/>
        </p:nvSpPr>
        <p:spPr>
          <a:xfrm>
            <a:off x="612775" y="17220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File:Safari browser logo.svg - Wikimedia Commons" id="237" name="Google Shape;237;p37"/>
          <p:cNvSpPr/>
          <p:nvPr/>
        </p:nvSpPr>
        <p:spPr>
          <a:xfrm>
            <a:off x="765175" y="32460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File:Google Chrome icon (September 2014).svg - Wikimedia Commons" id="238" name="Google Shape;238;p37"/>
          <p:cNvSpPr/>
          <p:nvPr/>
        </p:nvSpPr>
        <p:spPr>
          <a:xfrm>
            <a:off x="917575" y="47700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37"/>
          <p:cNvSpPr/>
          <p:nvPr/>
        </p:nvSpPr>
        <p:spPr>
          <a:xfrm>
            <a:off x="765175" y="1997426"/>
            <a:ext cx="7119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&lt;h1&gt;</a:t>
            </a:r>
            <a:r>
              <a:rPr b="1" lang="en" sz="3200">
                <a:solidFill>
                  <a:srgbClr val="FFFFFF"/>
                </a:solidFill>
              </a:rPr>
              <a:t>National parks in Latvia</a:t>
            </a:r>
            <a:r>
              <a:rPr b="1" i="0" lang="en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&lt;/h1&gt;</a:t>
            </a:r>
            <a:endParaRPr b="1" i="0" sz="2800" u="none" cap="none" strike="noStrike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descr="File:Google Chrome icon (September 2014).svg - Wikimedia Commons" id="240" name="Google Shape;240;p37"/>
          <p:cNvSpPr/>
          <p:nvPr/>
        </p:nvSpPr>
        <p:spPr>
          <a:xfrm>
            <a:off x="1069975" y="62940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37"/>
          <p:cNvSpPr/>
          <p:nvPr/>
        </p:nvSpPr>
        <p:spPr>
          <a:xfrm rot="-5400000">
            <a:off x="1243689" y="1506659"/>
            <a:ext cx="527100" cy="981300"/>
          </a:xfrm>
          <a:prstGeom prst="rightBrace">
            <a:avLst>
              <a:gd fmla="val 8333" name="adj1"/>
              <a:gd fmla="val 51180" name="adj2"/>
            </a:avLst>
          </a:prstGeom>
          <a:noFill/>
          <a:ln cap="flat" cmpd="sng" w="9525">
            <a:solidFill>
              <a:srgbClr val="FB1C8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37"/>
          <p:cNvSpPr/>
          <p:nvPr/>
        </p:nvSpPr>
        <p:spPr>
          <a:xfrm>
            <a:off x="652339" y="903208"/>
            <a:ext cx="17646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OPENING TAG</a:t>
            </a:r>
            <a:endParaRPr b="1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37"/>
          <p:cNvSpPr/>
          <p:nvPr/>
        </p:nvSpPr>
        <p:spPr>
          <a:xfrm rot="5400000">
            <a:off x="1243613" y="2519873"/>
            <a:ext cx="527100" cy="493800"/>
          </a:xfrm>
          <a:prstGeom prst="rightBrace">
            <a:avLst>
              <a:gd fmla="val 8333" name="adj1"/>
              <a:gd fmla="val 51180" name="adj2"/>
            </a:avLst>
          </a:prstGeom>
          <a:noFill/>
          <a:ln cap="flat" cmpd="sng" w="9525">
            <a:solidFill>
              <a:srgbClr val="FB1C8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37"/>
          <p:cNvSpPr/>
          <p:nvPr/>
        </p:nvSpPr>
        <p:spPr>
          <a:xfrm>
            <a:off x="122782" y="3023280"/>
            <a:ext cx="3262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TAG NAME</a:t>
            </a:r>
            <a:endParaRPr b="1" i="0" sz="2400" u="none" cap="none" strike="noStrike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45" name="Google Shape;245;p37"/>
          <p:cNvSpPr/>
          <p:nvPr/>
        </p:nvSpPr>
        <p:spPr>
          <a:xfrm rot="-5400000">
            <a:off x="6887333" y="1506659"/>
            <a:ext cx="527100" cy="981300"/>
          </a:xfrm>
          <a:prstGeom prst="rightBrace">
            <a:avLst>
              <a:gd fmla="val 8333" name="adj1"/>
              <a:gd fmla="val 51180" name="adj2"/>
            </a:avLst>
          </a:prstGeom>
          <a:noFill/>
          <a:ln cap="flat" cmpd="sng" w="9525">
            <a:solidFill>
              <a:srgbClr val="FB1C8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37"/>
          <p:cNvSpPr/>
          <p:nvPr/>
        </p:nvSpPr>
        <p:spPr>
          <a:xfrm>
            <a:off x="6268557" y="986512"/>
            <a:ext cx="17646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CLOSING</a:t>
            </a:r>
            <a:endParaRPr sz="1400">
              <a:solidFill>
                <a:srgbClr val="FFFFFF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TAG</a:t>
            </a:r>
            <a:endParaRPr b="1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File:Internet Explorer 10+11 logo.svg - Wikimedia Commons" id="252" name="Google Shape;252;p38"/>
          <p:cNvSpPr/>
          <p:nvPr/>
        </p:nvSpPr>
        <p:spPr>
          <a:xfrm>
            <a:off x="155575" y="-284997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File:Internet Explorer 10+11 logo.svg - Wikimedia Commons" id="253" name="Google Shape;253;p38"/>
          <p:cNvSpPr/>
          <p:nvPr/>
        </p:nvSpPr>
        <p:spPr>
          <a:xfrm>
            <a:off x="307975" y="-132597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File:Firefox Logo, 2017.svg - Wikimedia Commons" id="254" name="Google Shape;254;p38"/>
          <p:cNvSpPr/>
          <p:nvPr/>
        </p:nvSpPr>
        <p:spPr>
          <a:xfrm>
            <a:off x="460375" y="1980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File:Safari browser logo.svg - Wikimedia Commons" id="255" name="Google Shape;255;p38"/>
          <p:cNvSpPr/>
          <p:nvPr/>
        </p:nvSpPr>
        <p:spPr>
          <a:xfrm>
            <a:off x="612775" y="17220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File:Safari browser logo.svg - Wikimedia Commons" id="256" name="Google Shape;256;p38"/>
          <p:cNvSpPr/>
          <p:nvPr/>
        </p:nvSpPr>
        <p:spPr>
          <a:xfrm>
            <a:off x="765175" y="32460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File:Google Chrome icon (September 2014).svg - Wikimedia Commons" id="257" name="Google Shape;257;p38"/>
          <p:cNvSpPr/>
          <p:nvPr/>
        </p:nvSpPr>
        <p:spPr>
          <a:xfrm>
            <a:off x="917575" y="47700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38"/>
          <p:cNvSpPr/>
          <p:nvPr/>
        </p:nvSpPr>
        <p:spPr>
          <a:xfrm>
            <a:off x="765175" y="1997426"/>
            <a:ext cx="7119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&lt;h1&gt;</a:t>
            </a:r>
            <a:r>
              <a:rPr b="1" lang="en" sz="3200">
                <a:solidFill>
                  <a:srgbClr val="FFFFFF"/>
                </a:solidFill>
              </a:rPr>
              <a:t>National parks in Latvia</a:t>
            </a:r>
            <a:r>
              <a:rPr b="1" i="0" lang="en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&lt;/h1&gt;</a:t>
            </a:r>
            <a:endParaRPr b="1" i="0" sz="2800" u="none" cap="none" strike="noStrike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descr="File:Google Chrome icon (September 2014).svg - Wikimedia Commons" id="259" name="Google Shape;259;p38"/>
          <p:cNvSpPr/>
          <p:nvPr/>
        </p:nvSpPr>
        <p:spPr>
          <a:xfrm>
            <a:off x="1069975" y="62940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38"/>
          <p:cNvSpPr/>
          <p:nvPr/>
        </p:nvSpPr>
        <p:spPr>
          <a:xfrm rot="-5400000">
            <a:off x="1243689" y="1506659"/>
            <a:ext cx="527100" cy="981300"/>
          </a:xfrm>
          <a:prstGeom prst="rightBrace">
            <a:avLst>
              <a:gd fmla="val 8333" name="adj1"/>
              <a:gd fmla="val 51180" name="adj2"/>
            </a:avLst>
          </a:prstGeom>
          <a:noFill/>
          <a:ln cap="flat" cmpd="sng" w="9525">
            <a:solidFill>
              <a:srgbClr val="FB1C8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38"/>
          <p:cNvSpPr/>
          <p:nvPr/>
        </p:nvSpPr>
        <p:spPr>
          <a:xfrm>
            <a:off x="652339" y="903208"/>
            <a:ext cx="17646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OPENING TAG</a:t>
            </a:r>
            <a:endParaRPr b="1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38"/>
          <p:cNvSpPr/>
          <p:nvPr/>
        </p:nvSpPr>
        <p:spPr>
          <a:xfrm rot="5400000">
            <a:off x="1243613" y="2519873"/>
            <a:ext cx="527100" cy="493800"/>
          </a:xfrm>
          <a:prstGeom prst="rightBrace">
            <a:avLst>
              <a:gd fmla="val 8333" name="adj1"/>
              <a:gd fmla="val 51180" name="adj2"/>
            </a:avLst>
          </a:prstGeom>
          <a:noFill/>
          <a:ln cap="flat" cmpd="sng" w="9525">
            <a:solidFill>
              <a:srgbClr val="FB1C8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38"/>
          <p:cNvSpPr/>
          <p:nvPr/>
        </p:nvSpPr>
        <p:spPr>
          <a:xfrm>
            <a:off x="122782" y="3023280"/>
            <a:ext cx="3262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TAG NAME</a:t>
            </a:r>
            <a:endParaRPr b="1" i="0" sz="2400" u="none" cap="none" strike="noStrike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64" name="Google Shape;264;p38"/>
          <p:cNvSpPr/>
          <p:nvPr/>
        </p:nvSpPr>
        <p:spPr>
          <a:xfrm rot="-5400000">
            <a:off x="6887333" y="1506659"/>
            <a:ext cx="527100" cy="981300"/>
          </a:xfrm>
          <a:prstGeom prst="rightBrace">
            <a:avLst>
              <a:gd fmla="val 8333" name="adj1"/>
              <a:gd fmla="val 51180" name="adj2"/>
            </a:avLst>
          </a:prstGeom>
          <a:noFill/>
          <a:ln cap="flat" cmpd="sng" w="9525">
            <a:solidFill>
              <a:srgbClr val="FB1C8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38"/>
          <p:cNvSpPr/>
          <p:nvPr/>
        </p:nvSpPr>
        <p:spPr>
          <a:xfrm>
            <a:off x="6268557" y="986512"/>
            <a:ext cx="17646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CLOSING</a:t>
            </a:r>
            <a:endParaRPr sz="1400">
              <a:solidFill>
                <a:srgbClr val="FFFFFF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TAG</a:t>
            </a:r>
            <a:endParaRPr b="1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38"/>
          <p:cNvSpPr/>
          <p:nvPr/>
        </p:nvSpPr>
        <p:spPr>
          <a:xfrm rot="5400000">
            <a:off x="4016013" y="386546"/>
            <a:ext cx="527100" cy="6723900"/>
          </a:xfrm>
          <a:prstGeom prst="rightBrace">
            <a:avLst>
              <a:gd fmla="val 8333" name="adj1"/>
              <a:gd fmla="val 51180" name="adj2"/>
            </a:avLst>
          </a:prstGeom>
          <a:noFill/>
          <a:ln cap="flat" cmpd="sng" w="9525">
            <a:solidFill>
              <a:srgbClr val="FB1C8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38"/>
          <p:cNvSpPr/>
          <p:nvPr/>
        </p:nvSpPr>
        <p:spPr>
          <a:xfrm>
            <a:off x="2627784" y="3939902"/>
            <a:ext cx="3262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ELEMENT</a:t>
            </a:r>
            <a:endParaRPr b="1" i="0" sz="2400" u="none" cap="none" strike="noStrike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9"/>
          <p:cNvSpPr/>
          <p:nvPr/>
        </p:nvSpPr>
        <p:spPr>
          <a:xfrm>
            <a:off x="917575" y="324602"/>
            <a:ext cx="7119300" cy="45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&lt;!DOCTYPE html&gt;</a:t>
            </a:r>
            <a:br>
              <a:rPr b="0" i="0" lang="en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&lt;html&gt;</a:t>
            </a:r>
            <a:br>
              <a:rPr b="0" i="0" lang="en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1" i="0" lang="en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&lt;head&gt;</a:t>
            </a:r>
            <a:br>
              <a:rPr b="1" i="0" lang="en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	&lt;title&gt;</a:t>
            </a:r>
            <a:r>
              <a:rPr lang="en" sz="2800">
                <a:solidFill>
                  <a:srgbClr val="FFFFFF"/>
                </a:solidFill>
              </a:rPr>
              <a:t>Title of my page</a:t>
            </a:r>
            <a:r>
              <a:rPr b="1" i="0" lang="en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&lt;/title&gt;</a:t>
            </a:r>
            <a:br>
              <a:rPr b="1" i="0" lang="en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&lt;/head&gt;</a:t>
            </a:r>
            <a:br>
              <a:rPr b="1" i="0" lang="en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&lt;body&gt;</a:t>
            </a:r>
            <a:br>
              <a:rPr b="1" i="0" lang="en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b="1" i="0" lang="en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&lt;h1&gt;</a:t>
            </a:r>
            <a:r>
              <a:rPr lang="en" sz="2800">
                <a:solidFill>
                  <a:srgbClr val="FFFFFF"/>
                </a:solidFill>
              </a:rPr>
              <a:t>Heading text</a:t>
            </a:r>
            <a:r>
              <a:rPr b="1" i="0" lang="en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&lt;/h1&gt;</a:t>
            </a:r>
            <a:br>
              <a:rPr b="1" i="0" lang="en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b="1" i="0" lang="en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&lt;p&gt;</a:t>
            </a:r>
            <a:r>
              <a:rPr lang="en" sz="2800">
                <a:solidFill>
                  <a:srgbClr val="FFFFFF"/>
                </a:solidFill>
              </a:rPr>
              <a:t>Paragraph text</a:t>
            </a:r>
            <a:r>
              <a:rPr b="1" i="0" lang="en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&lt;/p&gt;</a:t>
            </a:r>
            <a:br>
              <a:rPr b="1" i="0" lang="en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&lt;/body&gt;</a:t>
            </a:r>
            <a:br>
              <a:rPr b="1" i="0" lang="en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&lt;/html&gt;</a:t>
            </a:r>
            <a:endParaRPr b="1" i="0" sz="2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/>
          <p:nvPr>
            <p:ph type="ctrTitle"/>
          </p:nvPr>
        </p:nvSpPr>
        <p:spPr>
          <a:xfrm>
            <a:off x="311700" y="310125"/>
            <a:ext cx="8520600" cy="81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Vērtēšana</a:t>
            </a:r>
            <a:endParaRPr sz="3600">
              <a:solidFill>
                <a:srgbClr val="FFFFFF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sp>
        <p:nvSpPr>
          <p:cNvPr id="68" name="Google Shape;68;p16"/>
          <p:cNvSpPr txBox="1"/>
          <p:nvPr/>
        </p:nvSpPr>
        <p:spPr>
          <a:xfrm>
            <a:off x="609475" y="1334975"/>
            <a:ext cx="7749000" cy="30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4</a:t>
            </a:r>
            <a:r>
              <a:rPr lang="en" sz="1800">
                <a:solidFill>
                  <a:srgbClr val="FFFFFF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 mazie testi</a:t>
            </a:r>
            <a:endParaRPr sz="1800">
              <a:solidFill>
                <a:srgbClr val="FFFFFF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Kopā 8 nedēļas, katrā pa 8 nodarbībām. </a:t>
            </a:r>
            <a:endParaRPr sz="1800">
              <a:solidFill>
                <a:srgbClr val="FFFFFF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Pēdējās divān nodarbībās būs jāveic grupu darbs. </a:t>
            </a:r>
            <a:endParaRPr sz="1800">
              <a:solidFill>
                <a:srgbClr val="FFFFFF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/>
          <p:nvPr>
            <p:ph type="ctrTitle"/>
          </p:nvPr>
        </p:nvSpPr>
        <p:spPr>
          <a:xfrm>
            <a:off x="311700" y="310125"/>
            <a:ext cx="8520600" cy="81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Programmēšana</a:t>
            </a:r>
            <a:endParaRPr sz="3600">
              <a:solidFill>
                <a:srgbClr val="FFFFFF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sp>
        <p:nvSpPr>
          <p:cNvPr id="74" name="Google Shape;74;p17"/>
          <p:cNvSpPr txBox="1"/>
          <p:nvPr/>
        </p:nvSpPr>
        <p:spPr>
          <a:xfrm>
            <a:off x="609475" y="1334975"/>
            <a:ext cx="7749000" cy="30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Programmēšana ir instrukciju nodošana datoram. Dators lasa informāciju 0 un 1 (mašīnkodā), kas pēc tam tiek intreprēta kādā no pieejamajām programmēšanas valodām. </a:t>
            </a:r>
            <a:endParaRPr sz="1800">
              <a:solidFill>
                <a:srgbClr val="FFFFFF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Programmēšanas valodas ļauj cilvēkam vieglāk, saprotamāk un efektīvāk veidot instrukcijas priekš datora. </a:t>
            </a:r>
            <a:endParaRPr sz="1800">
              <a:solidFill>
                <a:srgbClr val="FFFFFF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Katrai programmēšanas valodai ir savas īpašības(+/-), tamdēļ ļoti bieži cilvēki izvēlas izmantot viena tipa valodu priekš attiecīgā uzdevuma pildīšanas, kas sakrīt ar tās cilvēkam nepieciešamo. </a:t>
            </a:r>
            <a:endParaRPr sz="1800">
              <a:solidFill>
                <a:srgbClr val="FFFFFF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/>
          <p:nvPr>
            <p:ph type="ctrTitle"/>
          </p:nvPr>
        </p:nvSpPr>
        <p:spPr>
          <a:xfrm>
            <a:off x="311700" y="310125"/>
            <a:ext cx="8520600" cy="81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Datorikas profesijas</a:t>
            </a:r>
            <a:endParaRPr sz="3600">
              <a:solidFill>
                <a:srgbClr val="FFFFFF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sp>
        <p:nvSpPr>
          <p:cNvPr id="80" name="Google Shape;80;p18"/>
          <p:cNvSpPr txBox="1"/>
          <p:nvPr/>
        </p:nvSpPr>
        <p:spPr>
          <a:xfrm>
            <a:off x="609475" y="1334975"/>
            <a:ext cx="7749000" cy="30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Programmēšana var ietilpt daudzās profesijās un arvien biežāk ir nepieciešama minimāla izpratne par web programmēšanu arī darboas, kas nav sasitīti ar koda rakstīšanu, kā piemēram projektu vadība IT.</a:t>
            </a:r>
            <a:endParaRPr sz="1800">
              <a:solidFill>
                <a:srgbClr val="FFFFFF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Vienas no visvairāk izpalītākajām programmēšanas profesijām ir </a:t>
            </a:r>
            <a:r>
              <a:rPr b="1" lang="en" sz="1800">
                <a:solidFill>
                  <a:srgbClr val="FFFFFF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Front End Developer, Back End developer, Full Stack Developer. </a:t>
            </a:r>
            <a:endParaRPr b="1" sz="1800">
              <a:solidFill>
                <a:srgbClr val="FFFFFF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9"/>
          <p:cNvSpPr txBox="1"/>
          <p:nvPr>
            <p:ph type="ctrTitle"/>
          </p:nvPr>
        </p:nvSpPr>
        <p:spPr>
          <a:xfrm>
            <a:off x="311700" y="310125"/>
            <a:ext cx="8520600" cy="81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Populārākās profesijas</a:t>
            </a:r>
            <a:endParaRPr sz="3600">
              <a:solidFill>
                <a:srgbClr val="FFFFFF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sp>
        <p:nvSpPr>
          <p:cNvPr id="86" name="Google Shape;86;p19"/>
          <p:cNvSpPr txBox="1"/>
          <p:nvPr/>
        </p:nvSpPr>
        <p:spPr>
          <a:xfrm>
            <a:off x="609475" y="1334975"/>
            <a:ext cx="7749000" cy="30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pic>
        <p:nvPicPr>
          <p:cNvPr id="87" name="Google Shape;8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34980"/>
            <a:ext cx="9144000" cy="35081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Klienta puses izstrādātājs </a:t>
            </a:r>
            <a:endParaRPr sz="3600">
              <a:solidFill>
                <a:srgbClr val="FFFFFF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/ Front end developer</a:t>
            </a:r>
            <a:endParaRPr sz="3600">
              <a:solidFill>
                <a:srgbClr val="FFFFFF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sp>
        <p:nvSpPr>
          <p:cNvPr id="93" name="Google Shape;93;p20"/>
          <p:cNvSpPr txBox="1"/>
          <p:nvPr>
            <p:ph idx="1" type="body"/>
          </p:nvPr>
        </p:nvSpPr>
        <p:spPr>
          <a:xfrm>
            <a:off x="311700" y="1862100"/>
            <a:ext cx="8520600" cy="222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Char char="●"/>
            </a:pPr>
            <a:r>
              <a:rPr lang="en" u="sng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https://www.w3schools.com/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Char char="●"/>
            </a:pPr>
            <a:r>
              <a:rPr lang="en" u="sng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https://frontendmasters.com/books/front-end-handbook/2019/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HTML, CSS, JAVASCRIPT 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Servera puses izstrādātājs </a:t>
            </a:r>
            <a:endParaRPr sz="3600">
              <a:solidFill>
                <a:srgbClr val="FFFFFF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/ Back end developer</a:t>
            </a:r>
            <a:endParaRPr sz="3600">
              <a:solidFill>
                <a:srgbClr val="FFFFFF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sp>
        <p:nvSpPr>
          <p:cNvPr id="99" name="Google Shape;99;p21"/>
          <p:cNvSpPr txBox="1"/>
          <p:nvPr>
            <p:ph idx="1" type="body"/>
          </p:nvPr>
        </p:nvSpPr>
        <p:spPr>
          <a:xfrm>
            <a:off x="311700" y="1862100"/>
            <a:ext cx="8520600" cy="222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Char char="●"/>
            </a:pPr>
            <a:r>
              <a:rPr lang="en" u="sng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https://javarevisited.blogspot.com/2019/02/the-2019-web-developer-roadmap.html#axzz6dN51ZU8c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Node.js, Python, PHP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2"/>
          <p:cNvSpPr txBox="1"/>
          <p:nvPr>
            <p:ph type="ctrTitle"/>
          </p:nvPr>
        </p:nvSpPr>
        <p:spPr>
          <a:xfrm>
            <a:off x="311700" y="310125"/>
            <a:ext cx="8520600" cy="81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Programmēšanas valodas</a:t>
            </a:r>
            <a:endParaRPr sz="3600">
              <a:solidFill>
                <a:srgbClr val="FFFFFF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sp>
        <p:nvSpPr>
          <p:cNvPr id="105" name="Google Shape;105;p22"/>
          <p:cNvSpPr txBox="1"/>
          <p:nvPr/>
        </p:nvSpPr>
        <p:spPr>
          <a:xfrm>
            <a:off x="609475" y="1334975"/>
            <a:ext cx="7749000" cy="30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pic>
        <p:nvPicPr>
          <p:cNvPr id="106" name="Google Shape;10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2350" y="1334973"/>
            <a:ext cx="7379277" cy="3441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