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74" r:id="rId6"/>
    <p:sldId id="261" r:id="rId7"/>
    <p:sldId id="276" r:id="rId8"/>
    <p:sldId id="278" r:id="rId9"/>
    <p:sldId id="262" r:id="rId10"/>
    <p:sldId id="275" r:id="rId11"/>
    <p:sldId id="280" r:id="rId12"/>
    <p:sldId id="282" r:id="rId13"/>
    <p:sldId id="281" r:id="rId14"/>
    <p:sldId id="263" r:id="rId15"/>
    <p:sldId id="268" r:id="rId16"/>
    <p:sldId id="264" r:id="rId17"/>
    <p:sldId id="265" r:id="rId18"/>
    <p:sldId id="266" r:id="rId19"/>
    <p:sldId id="267" r:id="rId20"/>
    <p:sldId id="285" r:id="rId21"/>
    <p:sldId id="270" r:id="rId22"/>
    <p:sldId id="27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7" autoAdjust="0"/>
  </p:normalViewPr>
  <p:slideViewPr>
    <p:cSldViewPr snapToGrid="0">
      <p:cViewPr varScale="1">
        <p:scale>
          <a:sx n="56" d="100"/>
          <a:sy n="56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Planilha_do_Microsoft_Excel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Planilha_do_Microsoft_Excel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Planilha_do_Microsoft_Excel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Planilha_do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Taxa de Aprendizado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-6.9199000000000002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7.5399999999999995E-2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-5.8235000000000001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0.2611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0-4FDB-826E-2664D20AD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 smtClean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Momentum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1.4722999999999999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-0.77159999999999995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-0.47520000000000001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-0.60599999999999998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EF-4F68-91BB-39CE215CD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Momentum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23.236999999999998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11.9374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-0.92979999999999996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EF-4F68-91BB-39CE215CD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600" dirty="0" smtClean="0"/>
                  <a:t>Desempenho</a:t>
                </a:r>
                <a:r>
                  <a:rPr lang="pt-BR" sz="1600" baseline="0" dirty="0" smtClean="0"/>
                  <a:t> Médio (%)</a:t>
                </a:r>
                <a:endParaRPr lang="pt-BR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Tamanho do Lote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6.2548000000000004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8.7300000000000003E-2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5.9191000000000003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-1.7861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0-4FDB-826E-2664D20AD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 de Ciclos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0.96260000000000001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0.19919999999999999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0.26750000000000002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0.37769999999999998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EF-4F68-91BB-39CE215CD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 de Neurônios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2.9238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0.33929999999999999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0.67520000000000002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-0.43659999999999999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0-4FDB-826E-2664D20AD3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 de Camadas Ocultas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Tanh (Não Normalizada)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-0.57530000000000003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Tanh (Normalizada)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3.5000000000000003E-2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0-4FDB-826E-2664D20AD3F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Logistic (Não Normalizada)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-25.681999999999999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0-4FDB-826E-2664D20AD3F0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Logistic (Normalizada)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Variação Média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-27.619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EF-4F68-91BB-39CE215CDE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i="0" baseline="0" dirty="0" smtClean="0">
                    <a:effectLst/>
                  </a:rPr>
                  <a:t>Variação Média (%)</a:t>
                </a:r>
                <a:endParaRPr lang="pt-BR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Função de Ativação e Normalização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Função Ativação</c:v>
                </c:pt>
              </c:strCache>
            </c:strRef>
          </c:tx>
          <c:spPr>
            <a:solidFill>
              <a:srgbClr val="C2BC80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General</c:formatCode>
                <c:ptCount val="1"/>
                <c:pt idx="0">
                  <c:v>-7.6689999999999996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0-4FDB-826E-2664D20AD3F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Normalização</c:v>
                </c:pt>
              </c:strCache>
            </c:strRef>
          </c:tx>
          <c:spPr>
            <a:solidFill>
              <a:srgbClr val="E483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General</c:formatCode>
                <c:ptCount val="1"/>
                <c:pt idx="0">
                  <c:v>20.096699999999998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39-43DF-84D3-4D5F871930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0170159"/>
        <c:axId val="2130172655"/>
      </c:barChart>
      <c:catAx>
        <c:axId val="2130170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0172655"/>
        <c:crosses val="autoZero"/>
        <c:auto val="1"/>
        <c:lblAlgn val="ctr"/>
        <c:lblOffset val="100"/>
        <c:noMultiLvlLbl val="0"/>
      </c:catAx>
      <c:valAx>
        <c:axId val="2130172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017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206A-C4DE-4C18-A228-245278C1F49F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EAF9F-2933-4180-827A-DF57C9A7C6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4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7702-A887-4456-B8EA-E624DE1C1280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0813-4CFB-4608-8931-50DC2AD27A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68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Bom, meu nome é André Felipe,  meu professor orientador é o Prof. Chauã e meu trabalho é sobre Redes Neurais Artificiais para o reconhecimento ótico de dígitos escritos à mão.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1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</a:t>
            </a:r>
            <a:r>
              <a:rPr lang="pt-BR" baseline="0" dirty="0" smtClean="0"/>
              <a:t> foi analisado a contribuição de cada camada oculta, considerando o seu número e o número de neurônios que a compõe cada uma.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89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</a:t>
            </a:r>
            <a:r>
              <a:rPr lang="pt-BR" baseline="0" dirty="0" smtClean="0"/>
              <a:t> foi analisada as diferença de desempenho entre as duas funções de ativação mostradas no slide.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79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Onde a mesma é utilizada dentro de cada neurônio.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657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Também foi analisado os</a:t>
            </a:r>
            <a:r>
              <a:rPr lang="pt-BR" baseline="0" dirty="0" smtClean="0"/>
              <a:t> dados de entrada, considerando o processo de normalização. Continuar com o slide.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324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a taxa de aprendizado, seu aumento diminuiu</a:t>
            </a:r>
            <a:r>
              <a:rPr lang="pt-BR" baseline="0" dirty="0" smtClean="0"/>
              <a:t> o desempenho nas RNAs com dados não normalizados, para as RNAs com dados normalizados, o seu aumento melhorou o desempenho.</a:t>
            </a:r>
          </a:p>
          <a:p>
            <a:endParaRPr lang="pt-BR" baseline="0" dirty="0" smtClean="0"/>
          </a:p>
          <a:p>
            <a:r>
              <a:rPr lang="pt-BR" dirty="0" smtClean="0"/>
              <a:t>Para o</a:t>
            </a:r>
            <a:r>
              <a:rPr lang="pt-BR" baseline="0" dirty="0" smtClean="0"/>
              <a:t> momentum</a:t>
            </a:r>
            <a:r>
              <a:rPr lang="pt-BR" dirty="0" smtClean="0"/>
              <a:t>, seu aumento diminuiu</a:t>
            </a:r>
            <a:r>
              <a:rPr lang="pt-BR" baseline="0" dirty="0" smtClean="0"/>
              <a:t> o desempenho nas RNAs com dados normalizados e para a não normalizada com a função logística. Apesar disso, o uso do momentum melhorou o desempenho médio das RNAs não normalizadas.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4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Mostrar</a:t>
            </a:r>
            <a:r>
              <a:rPr lang="pt-BR" baseline="0" dirty="0" smtClean="0"/>
              <a:t> gráfico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9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aumento</a:t>
            </a:r>
            <a:r>
              <a:rPr lang="pt-BR" baseline="0" dirty="0" smtClean="0"/>
              <a:t> do tamanho do lote fez com que o desempenho das RNAs não normalizadas subisse.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Já o número de ciclos fez com que em todos os casos o desempenho subisse.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283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o aumento do número de neurônios aumentou o desempenho das RNAs não normalizadas e das normalizadas com a função logística.</a:t>
            </a:r>
          </a:p>
          <a:p>
            <a:endParaRPr lang="pt-BR" dirty="0" smtClean="0"/>
          </a:p>
          <a:p>
            <a:r>
              <a:rPr lang="pt-BR" dirty="0" smtClean="0"/>
              <a:t>Já o aumento das camadas ocultas</a:t>
            </a:r>
            <a:r>
              <a:rPr lang="pt-BR" baseline="0" dirty="0" smtClean="0"/>
              <a:t> fez com que o desempenho das RNAs caíssem.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10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</a:t>
            </a:r>
            <a:r>
              <a:rPr lang="pt-BR" baseline="0" dirty="0" smtClean="0"/>
              <a:t> o uso da normalização aumentou em torno de 20% o desempenho das RNAs</a:t>
            </a:r>
          </a:p>
          <a:p>
            <a:endParaRPr lang="pt-BR" baseline="0" dirty="0" smtClean="0"/>
          </a:p>
          <a:p>
            <a:r>
              <a:rPr lang="pt-BR" dirty="0" smtClean="0"/>
              <a:t>Já comparando</a:t>
            </a:r>
            <a:r>
              <a:rPr lang="pt-BR" baseline="0" dirty="0" smtClean="0"/>
              <a:t> as funções de ativação da tangente hiperbólica e a logística, observa-se que a logística teve um desempenho 7,6% pior, porém foi mais eficiente com os dados não normalizados.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871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016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Nesta apresentação irei</a:t>
            </a:r>
            <a:r>
              <a:rPr lang="pt-BR" baseline="0" dirty="0" smtClean="0"/>
              <a:t> apresentar sobre os objetivos deste trabalho, aplicações para o reconhecimento ótico de caracteres em geral, sobre o funcionamento de uma RNA e de sistemas de visão computacional em geral, sobre a metodologia utilizada neste trabalho, os resultados e as conclusões obtidas.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209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2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77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52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Parar</a:t>
            </a:r>
            <a:r>
              <a:rPr lang="pt-BR" baseline="0" dirty="0" smtClean="0"/>
              <a:t> nesse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6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Algumas aplicações para o reconhecimento ótico</a:t>
            </a:r>
            <a:r>
              <a:rPr lang="pt-BR" baseline="0" dirty="0" smtClean="0"/>
              <a:t> de caracteres escritos a mão incluem a extração de dados de documentos impressos, como cheques e formulários preenchidos, tradução de documentos impressos e tecnologias de apoio à deficientes visuais.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Para esse trabalho, foi escolhido o uso de RNAs para realizar o reconhecimento dos dígitos, para realizar uma análise de desempenho da RNA, analisando o grau de impacto de cada parâmetro no seu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79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maioria dos sistemas de visão computacional funciona</a:t>
            </a:r>
            <a:r>
              <a:rPr lang="pt-BR" baseline="0" dirty="0" smtClean="0"/>
              <a:t> da seguinte maneira: </a:t>
            </a:r>
          </a:p>
          <a:p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Uma imagem é capturada por um dispositivo de captura como uma câmera por exemplo;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É feito um pré-processamento, visando melhorar a qualidade da imagem;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É feita a segmentação, que visa extrair regiões que provavelmente possuem os objetos de interesse;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Depois, é feita a extração de características de cada região, que viram dados utilizados para a etapa de classificação, utilizando RNAs que é responsável por reconhecer o objeto na imagem.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9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Só mostrar</a:t>
            </a:r>
            <a:r>
              <a:rPr lang="pt-BR" baseline="0" dirty="0" smtClean="0"/>
              <a:t> parte vermelha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36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RNA é</a:t>
            </a:r>
            <a:r>
              <a:rPr lang="pt-BR" baseline="0" dirty="0" smtClean="0"/>
              <a:t> composta por uma camada de entrada, onde os dados vindos da etapa de extração de características são inseridos, um conjunto de camadas ocultas e uma camada de saída. Em cada camada existem um conjunto de neurônios.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Seus principais elementos são: </a:t>
            </a:r>
          </a:p>
          <a:p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Pesos sinápticos: servem para fixar o aprendizado e na etapa de treinamento da RNA, é necessário realizar o ajuste de todos os pesos sinápticos da mesma, conforme a diferença entre o saída obtida e a alvo, definida na criação da base de treinamento;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Função de soma: realiza o somatório da multiplicação dos sinais de entrada desse neurônio com os seus respectivos pesos sinápticos;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Função de ativação: serve para modular o resultado da função de soma que será propagado para a camada seguinte da RNA como sinal de entrada.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baseline="0" dirty="0" smtClean="0"/>
              <a:t>Esse processo se repete até a camada de saída, onde o sinal de saída da mesma será o resultado da classificação/reconhecimento.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2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Neste</a:t>
            </a:r>
            <a:r>
              <a:rPr lang="pt-BR" baseline="0" dirty="0" smtClean="0"/>
              <a:t> trabalho, como o foco é a análise de desempenho da etapa de classificação, fica-se uma dúvida, como foi desenvolvida as etapas anteriores, que são suas dependências?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4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Garris em 1997 desenvolveu um sistema de extração de dados de formulários, implementando</a:t>
            </a:r>
            <a:r>
              <a:rPr lang="pt-BR" baseline="0" dirty="0" smtClean="0"/>
              <a:t> todas as 5 etapas.  Cohen coletou mais formulários escritos à mão e utilizou o sistema desenvolvido por Garris para gerar as bases de treinamento e de testes utilizadas nesse trabalho. </a:t>
            </a:r>
          </a:p>
          <a:p>
            <a:endParaRPr lang="pt-BR" baseline="0" dirty="0" smtClean="0"/>
          </a:p>
          <a:p>
            <a:r>
              <a:rPr lang="pt-BR" baseline="0" dirty="0" smtClean="0"/>
              <a:t>Essa base contém 240.000 amostras de treinamento, 40.000 amostras de testes, ambas divididas igualmente em 10 classes e cada amostra contém 784 entradas e 1 saída (classe alvo)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72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Ler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60813-4CFB-4608-8931-50DC2AD27A1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66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52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11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7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6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0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4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46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1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5F24C1-E853-4532-B07A-D4582042B009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A74748-1B4B-46A5-B5DD-ED47EBD2649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226279"/>
            <a:ext cx="10058400" cy="1229340"/>
          </a:xfrm>
        </p:spPr>
        <p:txBody>
          <a:bodyPr>
            <a:normAutofit/>
          </a:bodyPr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455621"/>
            <a:ext cx="10058400" cy="444184"/>
          </a:xfrm>
        </p:spPr>
        <p:txBody>
          <a:bodyPr>
            <a:normAutofit/>
          </a:bodyPr>
          <a:lstStyle/>
          <a:p>
            <a:r>
              <a:rPr lang="pt-BR" dirty="0"/>
              <a:t>para o reconhecimento ótico de dígitos escritos à </a:t>
            </a:r>
            <a:r>
              <a:rPr lang="pt-BR" dirty="0" smtClean="0"/>
              <a:t>mão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097280" y="5193104"/>
            <a:ext cx="10058400" cy="961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cap="none" dirty="0" smtClean="0"/>
              <a:t>André Felipe</a:t>
            </a:r>
          </a:p>
          <a:p>
            <a:r>
              <a:rPr lang="pt-BR" cap="none" dirty="0" smtClean="0"/>
              <a:t>Orientador: Prof. Msc. Chauã Coluene Queirolo Barbosa Da Silva </a:t>
            </a:r>
            <a:br>
              <a:rPr lang="pt-BR" cap="none" dirty="0" smtClean="0"/>
            </a:br>
            <a:r>
              <a:rPr lang="pt-BR" cap="none" dirty="0" smtClean="0"/>
              <a:t> </a:t>
            </a:r>
          </a:p>
          <a:p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11371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1862668"/>
            <a:ext cx="4853578" cy="446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 Parâmetros Testados: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Camadas Ocultas</a:t>
            </a:r>
            <a:endParaRPr lang="pt-BR" sz="2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Número </a:t>
            </a:r>
            <a:r>
              <a:rPr lang="pt-BR" sz="1700" dirty="0"/>
              <a:t>de N</a:t>
            </a:r>
            <a:r>
              <a:rPr lang="pt-BR" sz="1700" dirty="0" smtClean="0"/>
              <a:t>eurônios</a:t>
            </a:r>
            <a:endParaRPr lang="pt-BR" sz="17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Número </a:t>
            </a:r>
            <a:r>
              <a:rPr lang="pt-BR" sz="1700" dirty="0"/>
              <a:t>de Camadas O</a:t>
            </a:r>
            <a:r>
              <a:rPr lang="pt-BR" sz="1700" dirty="0" smtClean="0"/>
              <a:t>cultas</a:t>
            </a:r>
          </a:p>
          <a:p>
            <a:pPr marL="384048" lvl="2" indent="0">
              <a:buNone/>
            </a:pPr>
            <a:endParaRPr lang="pt-BR" dirty="0"/>
          </a:p>
          <a:p>
            <a:pPr marL="384048" lvl="2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6" y="1802191"/>
            <a:ext cx="3788227" cy="425026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643004" y="2118770"/>
            <a:ext cx="690113" cy="37471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6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79" y="1862668"/>
            <a:ext cx="10523621" cy="446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 smtClean="0"/>
              <a:t> Parâmetros Testados: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Funções de Ativação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Logística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Tangente Hiperbólica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r>
              <a:rPr lang="pt-BR" sz="1700" dirty="0" smtClean="0"/>
              <a:t>				                Logística                                                   Tangente Hiperbólica                                          </a:t>
            </a:r>
            <a:endParaRPr lang="pt-BR" dirty="0"/>
          </a:p>
          <a:p>
            <a:pPr marL="384048" lvl="2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49" y="2675235"/>
            <a:ext cx="3721770" cy="2838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18" y="2656185"/>
            <a:ext cx="364346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79" y="1862668"/>
            <a:ext cx="10523621" cy="446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 smtClean="0"/>
              <a:t> Parâmetros Testados: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pt-BR" sz="2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Funções de Ativação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Tangente Hiperbólica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Logística</a:t>
            </a:r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endParaRPr lang="pt-BR" sz="1700" dirty="0"/>
          </a:p>
          <a:p>
            <a:pPr marL="384048" lvl="2" indent="0">
              <a:buNone/>
            </a:pPr>
            <a:endParaRPr lang="pt-BR" sz="1700" dirty="0" smtClean="0"/>
          </a:p>
          <a:p>
            <a:pPr marL="384048" lvl="2" indent="0">
              <a:buNone/>
            </a:pPr>
            <a:r>
              <a:rPr lang="pt-BR" sz="1700" dirty="0" smtClean="0"/>
              <a:t>				</a:t>
            </a:r>
            <a:endParaRPr lang="pt-BR" dirty="0"/>
          </a:p>
          <a:p>
            <a:pPr marL="384048" lvl="2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20" y="2275803"/>
            <a:ext cx="6181560" cy="363731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9024067" y="3015917"/>
            <a:ext cx="962526" cy="14365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1862668"/>
            <a:ext cx="4853578" cy="446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 smtClean="0"/>
              <a:t> Parâmetros Testados: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/>
              <a:t> </a:t>
            </a:r>
            <a:r>
              <a:rPr lang="pt-BR" sz="2200" dirty="0" smtClean="0"/>
              <a:t>Normalização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/>
              <a:t> </a:t>
            </a:r>
            <a:r>
              <a:rPr lang="pt-BR" sz="1800" dirty="0" smtClean="0"/>
              <a:t>Visa aplicar uma transformação de cada amostra para que tenha: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BR" sz="1800" dirty="0" smtClean="0"/>
              <a:t> Média aritmética próximo de 0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BR" sz="1800" dirty="0"/>
              <a:t> </a:t>
            </a:r>
            <a:r>
              <a:rPr lang="pt-BR" sz="1800" dirty="0" smtClean="0"/>
              <a:t>Desvio </a:t>
            </a:r>
            <a:r>
              <a:rPr lang="pt-BR" sz="1800" dirty="0"/>
              <a:t>p</a:t>
            </a:r>
            <a:r>
              <a:rPr lang="pt-BR" sz="1800" dirty="0" smtClean="0"/>
              <a:t>adrão próximo de 1</a:t>
            </a:r>
            <a:endParaRPr lang="pt-BR" sz="1800" dirty="0"/>
          </a:p>
          <a:p>
            <a:pPr lvl="1">
              <a:buFont typeface="Wingdings" panose="05000000000000000000" pitchFamily="2" charset="2"/>
              <a:buChar char="ü"/>
            </a:pPr>
            <a:endParaRPr lang="pt-BR" sz="22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Base de Dados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Não normalizada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700" dirty="0" smtClean="0"/>
              <a:t> Normalizada</a:t>
            </a:r>
            <a:endParaRPr lang="pt-BR" dirty="0"/>
          </a:p>
          <a:p>
            <a:pPr marL="384048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96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5442347"/>
              </p:ext>
            </p:extLst>
          </p:nvPr>
        </p:nvGraphicFramePr>
        <p:xfrm>
          <a:off x="1096963" y="1846263"/>
          <a:ext cx="4938712" cy="436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1228577"/>
              </p:ext>
            </p:extLst>
          </p:nvPr>
        </p:nvGraphicFramePr>
        <p:xfrm>
          <a:off x="6218238" y="1846263"/>
          <a:ext cx="4937125" cy="4365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79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12" name="Espaço Reservado para Conteúdo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569974"/>
              </p:ext>
            </p:extLst>
          </p:nvPr>
        </p:nvGraphicFramePr>
        <p:xfrm>
          <a:off x="1097280" y="1737360"/>
          <a:ext cx="10058083" cy="4594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60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998805"/>
              </p:ext>
            </p:extLst>
          </p:nvPr>
        </p:nvGraphicFramePr>
        <p:xfrm>
          <a:off x="1096963" y="1846263"/>
          <a:ext cx="4938712" cy="440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1245093"/>
              </p:ext>
            </p:extLst>
          </p:nvPr>
        </p:nvGraphicFramePr>
        <p:xfrm>
          <a:off x="6218238" y="1846263"/>
          <a:ext cx="4937125" cy="4409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077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4290978"/>
              </p:ext>
            </p:extLst>
          </p:nvPr>
        </p:nvGraphicFramePr>
        <p:xfrm>
          <a:off x="1096963" y="1846263"/>
          <a:ext cx="4938712" cy="442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4613010"/>
              </p:ext>
            </p:extLst>
          </p:nvPr>
        </p:nvGraphicFramePr>
        <p:xfrm>
          <a:off x="6218238" y="1846263"/>
          <a:ext cx="4937125" cy="442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030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5791582"/>
              </p:ext>
            </p:extLst>
          </p:nvPr>
        </p:nvGraphicFramePr>
        <p:xfrm>
          <a:off x="3637280" y="1737359"/>
          <a:ext cx="4978400" cy="4489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9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DADOS NÃO NORMALIZADOS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</a:t>
            </a:r>
            <a:r>
              <a:rPr lang="pt-BR" dirty="0" smtClean="0"/>
              <a:t>= Taxa de Aprendizado e Número de camadas ocultas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= </a:t>
            </a:r>
            <a:r>
              <a:rPr lang="pt-BR" i="1" dirty="0" smtClean="0"/>
              <a:t>Momentum</a:t>
            </a:r>
            <a:r>
              <a:rPr lang="pt-BR" dirty="0" smtClean="0"/>
              <a:t>, Número de Neurônios, Tamanho do Lote, Número de ciclos</a:t>
            </a:r>
            <a:endParaRPr lang="pt-BR" dirty="0"/>
          </a:p>
        </p:txBody>
      </p:sp>
      <p:sp>
        <p:nvSpPr>
          <p:cNvPr id="3" name="Seta para Cima 2"/>
          <p:cNvSpPr/>
          <p:nvPr/>
        </p:nvSpPr>
        <p:spPr>
          <a:xfrm>
            <a:off x="1097280" y="3732684"/>
            <a:ext cx="172529" cy="44857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1097279" y="2931544"/>
            <a:ext cx="172529" cy="4140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 Introdução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</a:t>
            </a:r>
            <a:r>
              <a:rPr lang="pt-BR" sz="2400" dirty="0" smtClean="0"/>
              <a:t>Funcionamento de um sistema de Visão Computacional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</a:t>
            </a:r>
            <a:r>
              <a:rPr lang="pt-BR" sz="2400" dirty="0" smtClean="0"/>
              <a:t>Funcionamento de uma Rede Neural Artificial (RNA)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 </a:t>
            </a:r>
            <a:r>
              <a:rPr lang="pt-BR" sz="2400" dirty="0" smtClean="0"/>
              <a:t>Metodologia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 Resultados</a:t>
            </a: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 Conclusão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 Referências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068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ANÁLISE DOS RESULTADOS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DADOS NORMALIZADOS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</a:t>
            </a:r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</a:t>
            </a:r>
            <a:r>
              <a:rPr lang="pt-BR" dirty="0" smtClean="0"/>
              <a:t>= Número de camadas ocultas, </a:t>
            </a:r>
            <a:r>
              <a:rPr lang="pt-BR" i="1" dirty="0" smtClean="0"/>
              <a:t>Momentum*, </a:t>
            </a:r>
            <a:r>
              <a:rPr lang="pt-BR" dirty="0"/>
              <a:t>Tamanho do </a:t>
            </a:r>
            <a:r>
              <a:rPr lang="pt-BR" dirty="0" smtClean="0"/>
              <a:t>Lote**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= </a:t>
            </a:r>
            <a:r>
              <a:rPr lang="pt-BR" dirty="0"/>
              <a:t>Taxa </a:t>
            </a:r>
            <a:r>
              <a:rPr lang="pt-BR" dirty="0" smtClean="0"/>
              <a:t>de Aprendizado, Número de Neurônios* e Número de ciclos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*   = Somente com a função da tangente hiperbólica</a:t>
            </a:r>
          </a:p>
          <a:p>
            <a:pPr marL="0" indent="0">
              <a:buNone/>
            </a:pPr>
            <a:r>
              <a:rPr lang="pt-BR" dirty="0" smtClean="0"/>
              <a:t>** = Somente com a função logística</a:t>
            </a:r>
            <a:endParaRPr lang="pt-BR" dirty="0"/>
          </a:p>
        </p:txBody>
      </p:sp>
      <p:sp>
        <p:nvSpPr>
          <p:cNvPr id="3" name="Seta para Cima 2"/>
          <p:cNvSpPr/>
          <p:nvPr/>
        </p:nvSpPr>
        <p:spPr>
          <a:xfrm>
            <a:off x="1097280" y="3732684"/>
            <a:ext cx="172529" cy="448573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eta para Baixo 3"/>
          <p:cNvSpPr/>
          <p:nvPr/>
        </p:nvSpPr>
        <p:spPr>
          <a:xfrm>
            <a:off x="1097279" y="2931544"/>
            <a:ext cx="172529" cy="4140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5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FUNÇÃO DE ATIVAÇÃO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Tangente Hiperbólica teve um desempenho aproximadamente 7,6% melhor que a Logística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NORMALIZAÇÃO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A Normalização aumentou o desempenho das RNAs em aproximadamente 20%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91108"/>
            <a:ext cx="4937760" cy="391225"/>
          </a:xfrm>
        </p:spPr>
        <p:txBody>
          <a:bodyPr/>
          <a:lstStyle/>
          <a:p>
            <a:pPr algn="ctr"/>
            <a:r>
              <a:rPr lang="pt-BR" dirty="0" smtClean="0"/>
              <a:t>DADOS NÃO NORMALIZADOS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Função logística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1 camada </a:t>
            </a:r>
            <a:r>
              <a:rPr lang="pt-BR" dirty="0" smtClean="0"/>
              <a:t>oculta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Número </a:t>
            </a:r>
            <a:r>
              <a:rPr lang="pt-BR" dirty="0"/>
              <a:t>de </a:t>
            </a:r>
            <a:r>
              <a:rPr lang="pt-BR" dirty="0" smtClean="0"/>
              <a:t>neurônios alto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Tamanho </a:t>
            </a:r>
            <a:r>
              <a:rPr lang="pt-BR" dirty="0"/>
              <a:t>do </a:t>
            </a:r>
            <a:r>
              <a:rPr lang="pt-BR" dirty="0" smtClean="0"/>
              <a:t>lote alto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Número de ciclos alto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Momentum baixo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Taxa de aprendizado baixa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17920" y="2191108"/>
            <a:ext cx="4937760" cy="391226"/>
          </a:xfrm>
        </p:spPr>
        <p:txBody>
          <a:bodyPr/>
          <a:lstStyle/>
          <a:p>
            <a:pPr algn="ctr"/>
            <a:r>
              <a:rPr lang="pt-BR" dirty="0" smtClean="0"/>
              <a:t>DADOS NORMALIZADOS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Função </a:t>
            </a:r>
            <a:r>
              <a:rPr lang="pt-BR" dirty="0"/>
              <a:t>da tangente </a:t>
            </a:r>
            <a:r>
              <a:rPr lang="pt-BR" dirty="0" smtClean="0"/>
              <a:t>hiperbólica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De </a:t>
            </a:r>
            <a:r>
              <a:rPr lang="pt-BR" dirty="0"/>
              <a:t>1 até 3 camadas </a:t>
            </a:r>
            <a:r>
              <a:rPr lang="pt-BR" dirty="0" smtClean="0"/>
              <a:t>ocultas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Número de ciclos alto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Taxa de aprendizado alta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Número de neurônios médio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 Momentum zerado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Tamanho do lote baixo</a:t>
            </a:r>
            <a:endParaRPr lang="pt-BR" dirty="0"/>
          </a:p>
        </p:txBody>
      </p:sp>
      <p:sp>
        <p:nvSpPr>
          <p:cNvPr id="7" name="Espaço Reservado para Texto 4"/>
          <p:cNvSpPr txBox="1">
            <a:spLocks/>
          </p:cNvSpPr>
          <p:nvPr/>
        </p:nvSpPr>
        <p:spPr>
          <a:xfrm>
            <a:off x="1097280" y="1799882"/>
            <a:ext cx="10058400" cy="39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u="sng" dirty="0" smtClean="0"/>
              <a:t>MELHORES COMBINAÇÕES</a:t>
            </a:r>
            <a:endParaRPr lang="pt-BR" b="1" u="sng" dirty="0"/>
          </a:p>
        </p:txBody>
      </p:sp>
    </p:spTree>
    <p:extLst>
      <p:ext uri="{BB962C8B-B14F-4D97-AF65-F5344CB8AC3E}">
        <p14:creationId xmlns:p14="http://schemas.microsoft.com/office/powerpoint/2010/main" val="21314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COHEN, G. et al. EMNIST: An extension of MNIST to handwritten letters. </a:t>
            </a:r>
            <a:r>
              <a:rPr lang="en-US" i="1" dirty="0"/>
              <a:t>The MARCS</a:t>
            </a:r>
            <a:br>
              <a:rPr lang="en-US" i="1" dirty="0"/>
            </a:br>
            <a:r>
              <a:rPr lang="en-US" i="1" dirty="0"/>
              <a:t>Institute for Brain, Behaviour and Development</a:t>
            </a:r>
            <a:r>
              <a:rPr lang="en-US" dirty="0"/>
              <a:t>, Sydney, p. 10, 2017. </a:t>
            </a:r>
            <a:endParaRPr lang="en-US" dirty="0" smtClean="0"/>
          </a:p>
          <a:p>
            <a:r>
              <a:rPr lang="en-US" dirty="0" smtClean="0"/>
              <a:t>HAYKIN</a:t>
            </a:r>
            <a:r>
              <a:rPr lang="en-US" dirty="0"/>
              <a:t>, S. </a:t>
            </a:r>
            <a:r>
              <a:rPr lang="en-US" i="1" dirty="0"/>
              <a:t>Neural Networks and Learning Machines</a:t>
            </a:r>
            <a:r>
              <a:rPr lang="en-US" dirty="0"/>
              <a:t>. 3. ed. New Jersey: Pearson</a:t>
            </a:r>
            <a:br>
              <a:rPr lang="en-US" dirty="0"/>
            </a:br>
            <a:r>
              <a:rPr lang="en-US" dirty="0"/>
              <a:t>Education, 2009.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GARRIS, M. D. et al. NIST Form-Based Handprint Recognition System (release 2.0).</a:t>
            </a:r>
            <a:br>
              <a:rPr lang="en-US" dirty="0"/>
            </a:br>
            <a:r>
              <a:rPr lang="en-US" dirty="0"/>
              <a:t>National Institute of Standards and Technology, Maryland, p. 68, 1997 </a:t>
            </a:r>
            <a:br>
              <a:rPr lang="en-US" dirty="0"/>
            </a:b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5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80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 Reconhecimento ótico de caracteres escritos à mão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</a:t>
            </a:r>
            <a:r>
              <a:rPr lang="pt-BR" sz="2400" dirty="0" smtClean="0"/>
              <a:t>Aplicações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 Extração de dados de documentos impressos: cheques, formulários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 smtClean="0"/>
              <a:t> Tradução de documentos impressos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 </a:t>
            </a:r>
            <a:r>
              <a:rPr lang="pt-BR" sz="2000" dirty="0" smtClean="0"/>
              <a:t>Tecnologias de apoio à deficientes visuais</a:t>
            </a:r>
            <a:endParaRPr lang="pt-B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Redes Neurais Artificiais (RNAs)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Objetivos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 Determinar a  influência dos parâmetros na precisão da </a:t>
            </a:r>
            <a:r>
              <a:rPr lang="pt-BR" sz="2000" dirty="0" smtClean="0"/>
              <a:t>RNA</a:t>
            </a:r>
            <a:endParaRPr lang="pt-B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 Analisar a variação da precisão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000" dirty="0"/>
              <a:t> Analisar os parâmetros que impactam o </a:t>
            </a:r>
            <a:r>
              <a:rPr lang="pt-BR" sz="2000" dirty="0" smtClean="0"/>
              <a:t>desempenho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1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COMPUTACIONAL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1" y="2053552"/>
            <a:ext cx="7226958" cy="38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COMPUTACIONAL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1" y="2053552"/>
            <a:ext cx="7226958" cy="380692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7737894" y="3574472"/>
            <a:ext cx="2027208" cy="1039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3" idx="2"/>
          </p:cNvCxnSpPr>
          <p:nvPr/>
        </p:nvCxnSpPr>
        <p:spPr>
          <a:xfrm>
            <a:off x="8751498" y="4613563"/>
            <a:ext cx="953955" cy="609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9705453" y="4918455"/>
            <a:ext cx="1380226" cy="12076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Redes Neurais Artificiais</a:t>
            </a:r>
          </a:p>
        </p:txBody>
      </p:sp>
    </p:spTree>
    <p:extLst>
      <p:ext uri="{BB962C8B-B14F-4D97-AF65-F5344CB8AC3E}">
        <p14:creationId xmlns:p14="http://schemas.microsoft.com/office/powerpoint/2010/main" val="2829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" y="1802191"/>
            <a:ext cx="11155680" cy="4424437"/>
          </a:xfrm>
        </p:spPr>
        <p:txBody>
          <a:bodyPr>
            <a:noAutofit/>
          </a:bodyPr>
          <a:lstStyle/>
          <a:p>
            <a:endParaRPr lang="pt-BR" sz="2400" dirty="0" smtClean="0"/>
          </a:p>
          <a:p>
            <a:pPr lvl="8"/>
            <a:endParaRPr lang="pt-BR" sz="1600" dirty="0"/>
          </a:p>
          <a:p>
            <a:pPr lvl="8"/>
            <a:endParaRPr lang="pt-BR" sz="1600" dirty="0" smtClean="0"/>
          </a:p>
          <a:p>
            <a:pPr lvl="8"/>
            <a:endParaRPr lang="pt-BR" sz="1600" dirty="0"/>
          </a:p>
          <a:p>
            <a:pPr lvl="8"/>
            <a:endParaRPr lang="pt-BR" sz="1600" dirty="0" smtClean="0"/>
          </a:p>
          <a:p>
            <a:pPr lvl="8"/>
            <a:endParaRPr lang="pt-BR" sz="1600" dirty="0"/>
          </a:p>
          <a:p>
            <a:pPr lvl="8"/>
            <a:endParaRPr lang="pt-BR" sz="1600" dirty="0" smtClean="0"/>
          </a:p>
          <a:p>
            <a:pPr lvl="8"/>
            <a:endParaRPr lang="pt-BR" sz="1600" dirty="0"/>
          </a:p>
          <a:p>
            <a:pPr lvl="8"/>
            <a:endParaRPr lang="pt-BR" sz="1600" dirty="0" smtClean="0"/>
          </a:p>
          <a:p>
            <a:pPr lvl="8"/>
            <a:endParaRPr lang="pt-BR" sz="1600" dirty="0"/>
          </a:p>
          <a:p>
            <a:pPr lvl="8"/>
            <a:endParaRPr lang="pt-BR" sz="1600" dirty="0" smtClean="0"/>
          </a:p>
          <a:p>
            <a:pPr lvl="8"/>
            <a:endParaRPr lang="pt-BR" sz="1600" dirty="0"/>
          </a:p>
          <a:p>
            <a:pPr marL="1471400" lvl="8" indent="0">
              <a:buNone/>
            </a:pPr>
            <a:r>
              <a:rPr lang="pt-BR" sz="1600" dirty="0" smtClean="0"/>
              <a:t>						</a:t>
            </a:r>
          </a:p>
          <a:p>
            <a:pPr marL="1471400" lvl="8" indent="0">
              <a:buNone/>
            </a:pPr>
            <a:r>
              <a:rPr lang="pt-BR" sz="1600" dirty="0"/>
              <a:t>	</a:t>
            </a:r>
            <a:r>
              <a:rPr lang="pt-BR" sz="1600" dirty="0" smtClean="0"/>
              <a:t>					                    Fonte</a:t>
            </a:r>
            <a:r>
              <a:rPr lang="pt-BR" sz="1600" dirty="0"/>
              <a:t>: Haykin (2009, tradução </a:t>
            </a:r>
            <a:r>
              <a:rPr lang="pt-BR" sz="1600" dirty="0" smtClean="0"/>
              <a:t>própria)</a:t>
            </a:r>
            <a:endParaRPr lang="pt-BR" sz="1600" dirty="0"/>
          </a:p>
          <a:p>
            <a:pPr marL="1471400" lvl="8" indent="0">
              <a:buNone/>
            </a:pPr>
            <a:r>
              <a:rPr lang="pt-BR" sz="1600" dirty="0" smtClean="0"/>
              <a:t>Fonte</a:t>
            </a:r>
            <a:r>
              <a:rPr lang="pt-BR" sz="1600" dirty="0"/>
              <a:t>: Haykin (</a:t>
            </a:r>
            <a:r>
              <a:rPr lang="pt-BR" sz="1600" dirty="0" smtClean="0"/>
              <a:t>2009, tradução própria) 				</a:t>
            </a:r>
          </a:p>
          <a:p>
            <a:pPr marL="1471400" lvl="8" indent="0">
              <a:buNone/>
            </a:pPr>
            <a:r>
              <a:rPr lang="pt-BR" sz="1600" dirty="0" smtClean="0"/>
              <a:t>				</a:t>
            </a:r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87" y="1802191"/>
            <a:ext cx="3788227" cy="42502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429" y="2354591"/>
            <a:ext cx="5451568" cy="33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45" y="2019046"/>
            <a:ext cx="7226958" cy="380692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686138" y="3539966"/>
            <a:ext cx="2027208" cy="10390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stCxn id="10" idx="2"/>
          </p:cNvCxnSpPr>
          <p:nvPr/>
        </p:nvCxnSpPr>
        <p:spPr>
          <a:xfrm>
            <a:off x="8699742" y="4579057"/>
            <a:ext cx="953955" cy="609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2418849" y="3541756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721389" y="4772171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99805" y="3539965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297860" y="2310308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20390" y="2155389"/>
            <a:ext cx="1907360" cy="96654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A RNA necessita de dados da etapas anteriores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9705453" y="4918455"/>
            <a:ext cx="1380226" cy="12076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Redes Neurais Artificiais</a:t>
            </a: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1965101" y="3121936"/>
            <a:ext cx="415337" cy="4135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45" y="2019046"/>
            <a:ext cx="7226958" cy="3806920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418849" y="3541756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721389" y="4772171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99805" y="3539965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297860" y="2310308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9907715" y="1906281"/>
            <a:ext cx="1907360" cy="144311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F0"/>
                </a:solidFill>
              </a:rPr>
              <a:t>Base de dados foi desenvolvida por Cohen </a:t>
            </a:r>
            <a:r>
              <a:rPr lang="pt-BR" i="1" dirty="0" smtClean="0">
                <a:solidFill>
                  <a:srgbClr val="00B0F0"/>
                </a:solidFill>
              </a:rPr>
              <a:t>et al. </a:t>
            </a:r>
            <a:r>
              <a:rPr lang="pt-BR" dirty="0" smtClean="0">
                <a:solidFill>
                  <a:srgbClr val="00B0F0"/>
                </a:solidFill>
              </a:rPr>
              <a:t>(2017), com apoio do Sistema NIST</a:t>
            </a:r>
          </a:p>
        </p:txBody>
      </p:sp>
      <p:cxnSp>
        <p:nvCxnSpPr>
          <p:cNvPr id="28" name="Conector de Seta Reta 27"/>
          <p:cNvCxnSpPr>
            <a:stCxn id="13" idx="2"/>
            <a:endCxn id="20" idx="1"/>
          </p:cNvCxnSpPr>
          <p:nvPr/>
        </p:nvCxnSpPr>
        <p:spPr>
          <a:xfrm>
            <a:off x="1280162" y="3656186"/>
            <a:ext cx="1138687" cy="4051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26482" y="1927926"/>
            <a:ext cx="1907360" cy="172826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50"/>
                </a:solidFill>
              </a:rPr>
              <a:t>Etapas implementadas no Sistema NIST, desenvolvido por Garris </a:t>
            </a:r>
            <a:r>
              <a:rPr lang="pt-BR" i="1" dirty="0" smtClean="0">
                <a:solidFill>
                  <a:srgbClr val="00B050"/>
                </a:solidFill>
              </a:rPr>
              <a:t>et al.</a:t>
            </a:r>
            <a:r>
              <a:rPr lang="pt-BR" dirty="0" smtClean="0">
                <a:solidFill>
                  <a:srgbClr val="00B050"/>
                </a:solidFill>
              </a:rPr>
              <a:t> (1997)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539487" y="4772171"/>
            <a:ext cx="4283479" cy="136983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00B0F0"/>
                </a:solidFill>
              </a:rPr>
              <a:t>240.000 amostras de treinamento</a:t>
            </a:r>
          </a:p>
          <a:p>
            <a:pPr algn="ctr"/>
            <a:r>
              <a:rPr lang="pt-BR" dirty="0" smtClean="0">
                <a:solidFill>
                  <a:srgbClr val="00B0F0"/>
                </a:solidFill>
              </a:rPr>
              <a:t>40.000 amostras de testes</a:t>
            </a:r>
          </a:p>
          <a:p>
            <a:pPr algn="ctr"/>
            <a:r>
              <a:rPr lang="pt-BR" dirty="0" smtClean="0">
                <a:solidFill>
                  <a:srgbClr val="00B0F0"/>
                </a:solidFill>
              </a:rPr>
              <a:t>Dividida igualmente em 10 classes</a:t>
            </a:r>
          </a:p>
          <a:p>
            <a:pPr algn="ctr"/>
            <a:r>
              <a:rPr lang="pt-BR" dirty="0" smtClean="0">
                <a:solidFill>
                  <a:srgbClr val="00B0F0"/>
                </a:solidFill>
              </a:rPr>
              <a:t>Amostra:784 entradas e 1 saída (classe</a:t>
            </a:r>
            <a:r>
              <a:rPr lang="pt-BR" dirty="0">
                <a:solidFill>
                  <a:srgbClr val="00B0F0"/>
                </a:solidFill>
              </a:rPr>
              <a:t>)</a:t>
            </a:r>
            <a:endParaRPr lang="pt-BR" dirty="0" smtClean="0">
              <a:solidFill>
                <a:srgbClr val="00B0F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92465" y="3532383"/>
            <a:ext cx="2027208" cy="10390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9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1862668"/>
            <a:ext cx="4853578" cy="446358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600" dirty="0" smtClean="0"/>
              <a:t> Parâmetros Testados: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Taxa de Aprendizado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 smtClean="0"/>
              <a:t> Define o quanto a RNA vai aprender com cada amostra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Momentum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 smtClean="0"/>
              <a:t> Auxilia a taxa de aprendizado, para que seja mais efetiva em bases de dados com alto desvio padrão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Tamanho do Lote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 smtClean="0"/>
              <a:t> Define o número de amostras que será utilizada para atualizar os pesos sinápticos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pt-BR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2200" dirty="0" smtClean="0"/>
              <a:t> Número de Ciclos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/>
              <a:t> </a:t>
            </a:r>
            <a:r>
              <a:rPr lang="pt-BR" sz="1800" dirty="0" smtClean="0"/>
              <a:t>Número máximo de iterações sob a base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22900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iv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  <a:fontScheme name="Retrospectiva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iva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Retrospectiv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  <a:fontScheme name="Retrospectiva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iva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Retrospectiv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  <a:fontScheme name="Retrospectiva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iva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Retrospectiv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  <a:fontScheme name="Retrospectiva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iva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Retrospectiva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  <a:fontScheme name="Retrospectiva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Retrospectiva">
    <a:fillStyleLst>
      <a:solidFill>
        <a:schemeClr val="phClr"/>
      </a:solidFill>
      <a:gradFill rotWithShape="1">
        <a:gsLst>
          <a:gs pos="0">
            <a:schemeClr val="phClr">
              <a:tint val="65000"/>
              <a:shade val="92000"/>
              <a:satMod val="130000"/>
            </a:schemeClr>
          </a:gs>
          <a:gs pos="45000">
            <a:schemeClr val="phClr">
              <a:tint val="60000"/>
              <a:shade val="99000"/>
              <a:satMod val="120000"/>
            </a:schemeClr>
          </a:gs>
          <a:gs pos="100000">
            <a:schemeClr val="phClr">
              <a:tint val="55000"/>
              <a:satMod val="14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85000"/>
              <a:satMod val="130000"/>
            </a:schemeClr>
          </a:gs>
          <a:gs pos="34000">
            <a:schemeClr val="phClr">
              <a:shade val="87000"/>
              <a:satMod val="125000"/>
            </a:schemeClr>
          </a:gs>
          <a:gs pos="70000">
            <a:schemeClr val="phClr">
              <a:tint val="100000"/>
              <a:shade val="90000"/>
              <a:satMod val="130000"/>
            </a:schemeClr>
          </a:gs>
          <a:gs pos="100000">
            <a:schemeClr val="phClr">
              <a:tint val="100000"/>
              <a:shade val="100000"/>
              <a:satMod val="110000"/>
            </a:schemeClr>
          </a:gs>
        </a:gsLst>
        <a:path path="circle">
          <a:fillToRect l="100000" t="100000" r="100000" b="100000"/>
        </a:path>
      </a:gradFill>
    </a:fillStyleLst>
    <a:lnStyleLst>
      <a:ln w="12700" cap="flat" cmpd="sng" algn="ctr">
        <a:solidFill>
          <a:schemeClr val="phClr"/>
        </a:solidFill>
        <a:prstDash val="solid"/>
      </a:ln>
      <a:ln w="1587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a:effectStyle>
    </a:effectStyleLst>
    <a:bgFillStyleLst>
      <a:solidFill>
        <a:schemeClr val="phClr"/>
      </a:solidFill>
      <a:solidFill>
        <a:schemeClr val="phClr">
          <a:tint val="90000"/>
          <a:shade val="97000"/>
          <a:satMod val="130000"/>
        </a:schemeClr>
      </a:solidFill>
      <a:gradFill rotWithShape="1">
        <a:gsLst>
          <a:gs pos="0">
            <a:schemeClr val="phClr">
              <a:tint val="96000"/>
              <a:shade val="99000"/>
              <a:satMod val="140000"/>
            </a:schemeClr>
          </a:gs>
          <a:gs pos="65000">
            <a:schemeClr val="phClr">
              <a:tint val="100000"/>
              <a:shade val="80000"/>
              <a:satMod val="130000"/>
            </a:schemeClr>
          </a:gs>
          <a:gs pos="100000">
            <a:schemeClr val="phClr">
              <a:tint val="100000"/>
              <a:shade val="48000"/>
              <a:satMod val="120000"/>
            </a:schemeClr>
          </a:gs>
        </a:gsLst>
        <a:lin ang="162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2889</TotalTime>
  <Words>1449</Words>
  <Application>Microsoft Office PowerPoint</Application>
  <PresentationFormat>Widescreen</PresentationFormat>
  <Paragraphs>246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Retrospectiva</vt:lpstr>
      <vt:lpstr>Redes Neurais Artificiais</vt:lpstr>
      <vt:lpstr>SUMÁRIO</vt:lpstr>
      <vt:lpstr>INTRODUÇÃO</vt:lpstr>
      <vt:lpstr>VISÃO COMPUTACIONAL</vt:lpstr>
      <vt:lpstr>VISÃO COMPUTACIONAL</vt:lpstr>
      <vt:lpstr>REDES NEURAIS ARTIFICIAIS</vt:lpstr>
      <vt:lpstr>METODOLOGIA</vt:lpstr>
      <vt:lpstr>METODOLOGIA</vt:lpstr>
      <vt:lpstr>METODOLOGIA</vt:lpstr>
      <vt:lpstr>METODOLOGIA</vt:lpstr>
      <vt:lpstr>METODOLOGIA</vt:lpstr>
      <vt:lpstr>METODOLOGIA</vt:lpstr>
      <vt:lpstr>METODOLOGIA</vt:lpstr>
      <vt:lpstr>RESULTADOS OBTIDOS</vt:lpstr>
      <vt:lpstr>RESULTADOS OBTIDOS</vt:lpstr>
      <vt:lpstr>RESULTADOS OBTIDOS</vt:lpstr>
      <vt:lpstr>RESULTADOS OBTIDOS</vt:lpstr>
      <vt:lpstr>RESULTADOS OBTIDOS</vt:lpstr>
      <vt:lpstr>ANÁLISE DOS RESULTADOS</vt:lpstr>
      <vt:lpstr>ANÁLISE DOS RESULTADOS</vt:lpstr>
      <vt:lpstr>ANÁLISE DOS RESULTADOS</vt:lpstr>
      <vt:lpstr>CONCLUSÕES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André Felipe</dc:creator>
  <cp:lastModifiedBy>André Felipe</cp:lastModifiedBy>
  <cp:revision>406</cp:revision>
  <dcterms:created xsi:type="dcterms:W3CDTF">2018-06-22T22:02:21Z</dcterms:created>
  <dcterms:modified xsi:type="dcterms:W3CDTF">2018-07-04T23:35:41Z</dcterms:modified>
</cp:coreProperties>
</file>