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third_rele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third_rele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third_rele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third_relea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third_relea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Distinct player enters and finishes each level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distinct player enter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工作表1!$B$2:$B$9</c:f>
              <c:numCache>
                <c:formatCode>General</c:formatCode>
                <c:ptCount val="8"/>
                <c:pt idx="0">
                  <c:v>75</c:v>
                </c:pt>
                <c:pt idx="1">
                  <c:v>66</c:v>
                </c:pt>
                <c:pt idx="2">
                  <c:v>47</c:v>
                </c:pt>
                <c:pt idx="3">
                  <c:v>34</c:v>
                </c:pt>
                <c:pt idx="4">
                  <c:v>26</c:v>
                </c:pt>
                <c:pt idx="5">
                  <c:v>24</c:v>
                </c:pt>
                <c:pt idx="6">
                  <c:v>17</c:v>
                </c:pt>
                <c:pt idx="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A9-4BDA-AD12-94320EAE9E9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finished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工作表1!$C$2:$C$9</c:f>
              <c:numCache>
                <c:formatCode>General</c:formatCode>
                <c:ptCount val="8"/>
                <c:pt idx="0">
                  <c:v>68</c:v>
                </c:pt>
                <c:pt idx="1">
                  <c:v>52</c:v>
                </c:pt>
                <c:pt idx="2">
                  <c:v>47</c:v>
                </c:pt>
                <c:pt idx="3">
                  <c:v>34</c:v>
                </c:pt>
                <c:pt idx="4">
                  <c:v>26</c:v>
                </c:pt>
                <c:pt idx="5">
                  <c:v>19</c:v>
                </c:pt>
                <c:pt idx="6">
                  <c:v>17</c:v>
                </c:pt>
                <c:pt idx="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A9-4BDA-AD12-94320EAE9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5696"/>
        <c:axId val="198482784"/>
      </c:lineChart>
      <c:catAx>
        <c:axId val="195815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198482784"/>
        <c:crosses val="autoZero"/>
        <c:auto val="0"/>
        <c:lblAlgn val="ctr"/>
        <c:lblOffset val="100"/>
        <c:noMultiLvlLbl val="0"/>
      </c:catAx>
      <c:valAx>
        <c:axId val="19848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1569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Avg</a:t>
            </a:r>
            <a:r>
              <a:rPr lang="en-US" altLang="zh-TW" baseline="0"/>
              <a:t> weapon swap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工作表1!$B$17:$B$22</c:f>
              <c:numCache>
                <c:formatCode>General</c:formatCode>
                <c:ptCount val="6"/>
                <c:pt idx="0">
                  <c:v>1.91</c:v>
                </c:pt>
                <c:pt idx="1">
                  <c:v>6.35</c:v>
                </c:pt>
                <c:pt idx="2">
                  <c:v>7.54</c:v>
                </c:pt>
                <c:pt idx="3">
                  <c:v>11.29</c:v>
                </c:pt>
                <c:pt idx="4">
                  <c:v>19.25</c:v>
                </c:pt>
                <c:pt idx="5">
                  <c:v>44.47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1-426C-BE98-07C4B8394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44304"/>
        <c:axId val="196539840"/>
      </c:barChart>
      <c:catAx>
        <c:axId val="7214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39840"/>
        <c:crosses val="autoZero"/>
        <c:auto val="1"/>
        <c:lblAlgn val="ctr"/>
        <c:lblOffset val="100"/>
        <c:noMultiLvlLbl val="0"/>
      </c:catAx>
      <c:valAx>
        <c:axId val="19653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4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/>
              <a:t>Distinct</a:t>
            </a:r>
            <a:r>
              <a:rPr lang="en-US" altLang="zh-TW" sz="2000" baseline="0" dirty="0"/>
              <a:t> player enter and did swap weapon</a:t>
            </a:r>
            <a:endParaRPr lang="zh-TW" alt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</c:v>
              </c:pt>
              <c:pt idx="1">
                <c:v>3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工作表1!$B$3:$B$9</c15:sqref>
                  </c15:fullRef>
                </c:ext>
              </c:extLst>
              <c:f>(工作表1!$B$3,工作表1!$B$5,工作表1!$B$7:$B$9)</c:f>
              <c:numCache>
                <c:formatCode>General</c:formatCode>
                <c:ptCount val="5"/>
                <c:pt idx="0">
                  <c:v>66</c:v>
                </c:pt>
                <c:pt idx="1">
                  <c:v>34</c:v>
                </c:pt>
                <c:pt idx="2">
                  <c:v>24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A-4962-9A30-DA97952D0D0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1</c:v>
              </c:pt>
              <c:pt idx="1">
                <c:v>3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工作表1!$D$3:$D$9</c15:sqref>
                  </c15:fullRef>
                </c:ext>
              </c:extLst>
              <c:f>(工作表1!$D$3,工作表1!$D$5,工作表1!$D$7:$D$9)</c:f>
              <c:numCache>
                <c:formatCode>General</c:formatCode>
                <c:ptCount val="5"/>
                <c:pt idx="0">
                  <c:v>60</c:v>
                </c:pt>
                <c:pt idx="1">
                  <c:v>28</c:v>
                </c:pt>
                <c:pt idx="2">
                  <c:v>21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A-4962-9A30-DA97952D0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496880"/>
        <c:axId val="58934192"/>
      </c:barChart>
      <c:catAx>
        <c:axId val="192849688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58934192"/>
        <c:crosses val="autoZero"/>
        <c:auto val="1"/>
        <c:lblAlgn val="ctr"/>
        <c:lblOffset val="100"/>
        <c:noMultiLvlLbl val="0"/>
      </c:catAx>
      <c:valAx>
        <c:axId val="5893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49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Percentage of distinct player swap weapon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工作表1!$B$31:$B$36</c:f>
              <c:numCache>
                <c:formatCode>General</c:formatCode>
                <c:ptCount val="6"/>
                <c:pt idx="0">
                  <c:v>14.67</c:v>
                </c:pt>
                <c:pt idx="1">
                  <c:v>90.91</c:v>
                </c:pt>
                <c:pt idx="2">
                  <c:v>82.35</c:v>
                </c:pt>
                <c:pt idx="3">
                  <c:v>87.5</c:v>
                </c:pt>
                <c:pt idx="4">
                  <c:v>70.59</c:v>
                </c:pt>
                <c:pt idx="5">
                  <c:v>88.24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06-4698-AD2E-9D274BEF3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629552"/>
        <c:axId val="298336064"/>
      </c:barChart>
      <c:catAx>
        <c:axId val="68629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36064"/>
        <c:crosses val="autoZero"/>
        <c:auto val="1"/>
        <c:lblAlgn val="ctr"/>
        <c:lblOffset val="100"/>
        <c:noMultiLvlLbl val="0"/>
      </c:catAx>
      <c:valAx>
        <c:axId val="29833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2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Avg play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工作表1!$L$42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工作表1!$L$43:$L$48</c:f>
              <c:numCache>
                <c:formatCode>General</c:formatCode>
                <c:ptCount val="6"/>
                <c:pt idx="0">
                  <c:v>110</c:v>
                </c:pt>
                <c:pt idx="1">
                  <c:v>219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6-4FE2-945F-870355913A9F}"/>
            </c:ext>
          </c:extLst>
        </c:ser>
        <c:ser>
          <c:idx val="1"/>
          <c:order val="1"/>
          <c:tx>
            <c:strRef>
              <c:f>工作表1!$M$42</c:f>
              <c:strCache>
                <c:ptCount val="1"/>
                <c:pt idx="0">
                  <c:v>second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工作表1!$M$43:$M$48</c:f>
              <c:numCache>
                <c:formatCode>General</c:formatCode>
                <c:ptCount val="6"/>
                <c:pt idx="0">
                  <c:v>70.64</c:v>
                </c:pt>
                <c:pt idx="1">
                  <c:v>127.31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F6-4FE2-945F-870355913A9F}"/>
            </c:ext>
          </c:extLst>
        </c:ser>
        <c:ser>
          <c:idx val="2"/>
          <c:order val="2"/>
          <c:tx>
            <c:strRef>
              <c:f>工作表1!$N$42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工作表1!$N$43:$N$48</c:f>
              <c:numCache>
                <c:formatCode>General</c:formatCode>
                <c:ptCount val="6"/>
                <c:pt idx="0">
                  <c:v>70.61</c:v>
                </c:pt>
                <c:pt idx="1">
                  <c:v>137.5</c:v>
                </c:pt>
                <c:pt idx="2">
                  <c:v>32.29</c:v>
                </c:pt>
                <c:pt idx="3">
                  <c:v>184.49</c:v>
                </c:pt>
                <c:pt idx="4">
                  <c:v>131.58000000000001</c:v>
                </c:pt>
                <c:pt idx="5">
                  <c:v>16.510000000000002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F6-4FE2-945F-870355913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53312"/>
        <c:axId val="304502784"/>
      </c:barChart>
      <c:catAx>
        <c:axId val="57453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02784"/>
        <c:crosses val="autoZero"/>
        <c:auto val="1"/>
        <c:lblAlgn val="ctr"/>
        <c:lblOffset val="100"/>
        <c:noMultiLvlLbl val="0"/>
      </c:catAx>
      <c:valAx>
        <c:axId val="30450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5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8356-9A09-44BD-912F-E877FAED4F5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A615-0437-4E20-A9B1-C6751B7B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314449" y="6384803"/>
            <a:ext cx="839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                   2            workshop           3       black market         4                   5                   6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CAFCEF18-C430-47E2-9736-0583F0DA7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9691"/>
              </p:ext>
            </p:extLst>
          </p:nvPr>
        </p:nvGraphicFramePr>
        <p:xfrm>
          <a:off x="476250" y="219075"/>
          <a:ext cx="9677399" cy="604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9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BDA1E0A7-0AE4-47DC-A3B0-A356B6DC6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471002"/>
              </p:ext>
            </p:extLst>
          </p:nvPr>
        </p:nvGraphicFramePr>
        <p:xfrm>
          <a:off x="497150" y="399495"/>
          <a:ext cx="9871968" cy="608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76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291D16A-6548-406A-ACF1-F5F8EDB9C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207858"/>
              </p:ext>
            </p:extLst>
          </p:nvPr>
        </p:nvGraphicFramePr>
        <p:xfrm>
          <a:off x="409575" y="238126"/>
          <a:ext cx="6315075" cy="604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42999" y="6339961"/>
            <a:ext cx="550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2                    3                    4                    5                    6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ED10B1FF-1CA4-43D5-BA5D-21F80E815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292572"/>
              </p:ext>
            </p:extLst>
          </p:nvPr>
        </p:nvGraphicFramePr>
        <p:xfrm>
          <a:off x="6724649" y="152399"/>
          <a:ext cx="5191126" cy="6556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03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B6391A14-2876-40A3-8266-4607A951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803563"/>
              </p:ext>
            </p:extLst>
          </p:nvPr>
        </p:nvGraphicFramePr>
        <p:xfrm>
          <a:off x="609599" y="419100"/>
          <a:ext cx="9401175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0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2450" y="285750"/>
            <a:ext cx="768667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Most popular upgrades:</a:t>
            </a:r>
          </a:p>
          <a:p>
            <a:br>
              <a:rPr lang="en-US" sz="2800" dirty="0"/>
            </a:br>
            <a:r>
              <a:rPr lang="en-US" sz="2800" dirty="0"/>
              <a:t>1. Rifle reload time</a:t>
            </a:r>
            <a:br>
              <a:rPr lang="en-US" sz="2800" dirty="0"/>
            </a:br>
            <a:r>
              <a:rPr lang="en-US" sz="2800" dirty="0"/>
              <a:t>2. Rifle magazine size</a:t>
            </a:r>
            <a:br>
              <a:rPr lang="en-US" sz="2800" dirty="0"/>
            </a:br>
            <a:r>
              <a:rPr lang="en-US" sz="2800" dirty="0"/>
              <a:t>3. Rifle fire rate</a:t>
            </a:r>
          </a:p>
          <a:p>
            <a:r>
              <a:rPr lang="en-US" sz="2800" dirty="0"/>
              <a:t>4. Sword damage</a:t>
            </a:r>
          </a:p>
          <a:p>
            <a:r>
              <a:rPr lang="en-US" sz="2800" dirty="0"/>
              <a:t>5. Rifle damage </a:t>
            </a:r>
          </a:p>
          <a:p>
            <a:r>
              <a:rPr lang="en-US" sz="2800" dirty="0"/>
              <a:t>6. Duel sword double cut chance</a:t>
            </a:r>
          </a:p>
          <a:p>
            <a:r>
              <a:rPr lang="en-US" sz="2800" dirty="0"/>
              <a:t>7. Health</a:t>
            </a:r>
          </a:p>
          <a:p>
            <a:r>
              <a:rPr lang="en-US" sz="2800" dirty="0"/>
              <a:t>8. Jetpack time</a:t>
            </a:r>
          </a:p>
          <a:p>
            <a:r>
              <a:rPr lang="en-US" sz="2800" dirty="0"/>
              <a:t>9. Potion slot</a:t>
            </a:r>
          </a:p>
          <a:p>
            <a:r>
              <a:rPr lang="en-US" sz="2800" dirty="0"/>
              <a:t>10. Shield reflect damage</a:t>
            </a:r>
          </a:p>
        </p:txBody>
      </p:sp>
    </p:spTree>
    <p:extLst>
      <p:ext uri="{BB962C8B-B14F-4D97-AF65-F5344CB8AC3E}">
        <p14:creationId xmlns:p14="http://schemas.microsoft.com/office/powerpoint/2010/main" val="280381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Wang</dc:creator>
  <cp:lastModifiedBy>Eric Wang</cp:lastModifiedBy>
  <cp:revision>7</cp:revision>
  <dcterms:created xsi:type="dcterms:W3CDTF">2017-06-01T17:42:18Z</dcterms:created>
  <dcterms:modified xsi:type="dcterms:W3CDTF">2017-06-01T20:01:36Z</dcterms:modified>
</cp:coreProperties>
</file>