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D:\HaxeFlixel%20Project\Capstone\third_releas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D:\HaxeFlixel%20Project\Capstone\third_releas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D:\HaxeFlixel%20Project\Capstone\third_releas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D:\HaxeFlixel%20Project\Capstone\third_releas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D:\HaxeFlixel%20Project\Capstone\third_releas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/Users/Hongtai/Documents/CSE/game%20capstone/full-mecha-jacket/third_releas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Distinct player enters and finishes each level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distinct player enter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工作表1!$B$2:$B$9</c:f>
              <c:numCache>
                <c:formatCode>General</c:formatCode>
                <c:ptCount val="8"/>
                <c:pt idx="0">
                  <c:v>75.0</c:v>
                </c:pt>
                <c:pt idx="1">
                  <c:v>66.0</c:v>
                </c:pt>
                <c:pt idx="2">
                  <c:v>47.0</c:v>
                </c:pt>
                <c:pt idx="3">
                  <c:v>34.0</c:v>
                </c:pt>
                <c:pt idx="4">
                  <c:v>26.0</c:v>
                </c:pt>
                <c:pt idx="5">
                  <c:v>24.0</c:v>
                </c:pt>
                <c:pt idx="6">
                  <c:v>17.0</c:v>
                </c:pt>
                <c:pt idx="7">
                  <c:v>17.0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DA9-4BDA-AD12-94320EAE9E91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finished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工作表1!$C$2:$C$9</c:f>
              <c:numCache>
                <c:formatCode>General</c:formatCode>
                <c:ptCount val="8"/>
                <c:pt idx="0">
                  <c:v>68.0</c:v>
                </c:pt>
                <c:pt idx="1">
                  <c:v>52.0</c:v>
                </c:pt>
                <c:pt idx="2">
                  <c:v>47.0</c:v>
                </c:pt>
                <c:pt idx="3">
                  <c:v>34.0</c:v>
                </c:pt>
                <c:pt idx="4">
                  <c:v>26.0</c:v>
                </c:pt>
                <c:pt idx="5">
                  <c:v>19.0</c:v>
                </c:pt>
                <c:pt idx="6">
                  <c:v>17.0</c:v>
                </c:pt>
                <c:pt idx="7">
                  <c:v>17.0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DA9-4BDA-AD12-94320EAE9E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06728272"/>
        <c:axId val="-406726224"/>
      </c:lineChart>
      <c:catAx>
        <c:axId val="-406728272"/>
        <c:scaling>
          <c:orientation val="minMax"/>
        </c:scaling>
        <c:delete val="1"/>
        <c:axPos val="b"/>
        <c:majorTickMark val="none"/>
        <c:minorTickMark val="none"/>
        <c:tickLblPos val="nextTo"/>
        <c:crossAx val="-406726224"/>
        <c:crosses val="autoZero"/>
        <c:auto val="0"/>
        <c:lblAlgn val="ctr"/>
        <c:lblOffset val="100"/>
        <c:noMultiLvlLbl val="0"/>
      </c:catAx>
      <c:valAx>
        <c:axId val="-40672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6728272"/>
        <c:crossesAt val="1.0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000" dirty="0"/>
              <a:t>Distinct</a:t>
            </a:r>
            <a:r>
              <a:rPr lang="en-US" altLang="zh-TW" sz="2000" baseline="0" dirty="0"/>
              <a:t> player enter and did swap weapon</a:t>
            </a:r>
            <a:endParaRPr lang="zh-TW" altLang="en-US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5"/>
              <c:pt idx="0">
                <c:v>1</c:v>
              </c:pt>
              <c:pt idx="1">
                <c:v>3</c:v>
              </c:pt>
              <c:pt idx="2">
                <c:v>5</c:v>
              </c:pt>
              <c:pt idx="3">
                <c:v>6</c:v>
              </c:pt>
              <c:pt idx="4">
                <c:v>7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工作表1!$B$3:$B$9</c:f>
              <c:numCache>
                <c:formatCode>General</c:formatCode>
                <c:ptCount val="5"/>
                <c:pt idx="0">
                  <c:v>66.0</c:v>
                </c:pt>
                <c:pt idx="1">
                  <c:v>34.0</c:v>
                </c:pt>
                <c:pt idx="2">
                  <c:v>24.0</c:v>
                </c:pt>
                <c:pt idx="3">
                  <c:v>17.0</c:v>
                </c:pt>
                <c:pt idx="4">
                  <c:v>17.0</c:v>
                </c:pt>
              </c:numCache>
              <c:extLst xmlns:c16r2="http://schemas.microsoft.com/office/drawing/2015/06/chart"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0A-4962-9A30-DA97952D0D05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5"/>
              <c:pt idx="0">
                <c:v>1</c:v>
              </c:pt>
              <c:pt idx="1">
                <c:v>3</c:v>
              </c:pt>
              <c:pt idx="2">
                <c:v>5</c:v>
              </c:pt>
              <c:pt idx="3">
                <c:v>6</c:v>
              </c:pt>
              <c:pt idx="4">
                <c:v>7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工作表1!$D$3:$D$9</c:f>
              <c:numCache>
                <c:formatCode>General</c:formatCode>
                <c:ptCount val="5"/>
                <c:pt idx="0">
                  <c:v>60.0</c:v>
                </c:pt>
                <c:pt idx="1">
                  <c:v>28.0</c:v>
                </c:pt>
                <c:pt idx="2">
                  <c:v>21.0</c:v>
                </c:pt>
                <c:pt idx="3">
                  <c:v>12.0</c:v>
                </c:pt>
                <c:pt idx="4">
                  <c:v>15.0</c:v>
                </c:pt>
              </c:numCache>
              <c:extLst xmlns:c16r2="http://schemas.microsoft.com/office/drawing/2015/06/chart"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20A-4962-9A30-DA97952D0D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406431184"/>
        <c:axId val="-406428432"/>
      </c:barChart>
      <c:catAx>
        <c:axId val="-406431184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-406428432"/>
        <c:crosses val="autoZero"/>
        <c:auto val="1"/>
        <c:lblAlgn val="ctr"/>
        <c:lblOffset val="100"/>
        <c:noMultiLvlLbl val="0"/>
      </c:catAx>
      <c:valAx>
        <c:axId val="-40642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6431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/>
              <a:t>Percentage of distinct player swap weapon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工作表1!$B$31:$B$36</c:f>
              <c:numCache>
                <c:formatCode>General</c:formatCode>
                <c:ptCount val="6"/>
                <c:pt idx="0">
                  <c:v>14.67</c:v>
                </c:pt>
                <c:pt idx="1">
                  <c:v>90.91</c:v>
                </c:pt>
                <c:pt idx="2">
                  <c:v>82.35</c:v>
                </c:pt>
                <c:pt idx="3">
                  <c:v>87.5</c:v>
                </c:pt>
                <c:pt idx="4">
                  <c:v>70.59</c:v>
                </c:pt>
                <c:pt idx="5">
                  <c:v>88.24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806-4698-AD2E-9D274BEF37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448051552"/>
        <c:axId val="-448049232"/>
      </c:barChart>
      <c:catAx>
        <c:axId val="-4480515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48049232"/>
        <c:crosses val="autoZero"/>
        <c:auto val="1"/>
        <c:lblAlgn val="ctr"/>
        <c:lblOffset val="100"/>
        <c:noMultiLvlLbl val="0"/>
      </c:catAx>
      <c:valAx>
        <c:axId val="-44804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48051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Avg</a:t>
            </a:r>
            <a:r>
              <a:rPr lang="en-US" altLang="zh-TW" baseline="0"/>
              <a:t> weapon swap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工作表1!$B$17:$B$22</c:f>
              <c:numCache>
                <c:formatCode>General</c:formatCode>
                <c:ptCount val="6"/>
                <c:pt idx="0">
                  <c:v>1.91</c:v>
                </c:pt>
                <c:pt idx="1">
                  <c:v>6.35</c:v>
                </c:pt>
                <c:pt idx="2">
                  <c:v>7.54</c:v>
                </c:pt>
                <c:pt idx="3">
                  <c:v>11.29</c:v>
                </c:pt>
                <c:pt idx="4">
                  <c:v>19.25</c:v>
                </c:pt>
                <c:pt idx="5">
                  <c:v>44.47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E51-426C-BE98-07C4B8394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406467024"/>
        <c:axId val="-406464272"/>
      </c:barChart>
      <c:catAx>
        <c:axId val="-4064670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6464272"/>
        <c:crosses val="autoZero"/>
        <c:auto val="1"/>
        <c:lblAlgn val="ctr"/>
        <c:lblOffset val="100"/>
        <c:noMultiLvlLbl val="0"/>
      </c:catAx>
      <c:valAx>
        <c:axId val="-40646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6467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 err="1"/>
              <a:t>Avg</a:t>
            </a:r>
            <a:r>
              <a:rPr lang="en-US" altLang="zh-TW" dirty="0"/>
              <a:t> play </a:t>
            </a:r>
            <a:r>
              <a:rPr lang="en-US" altLang="zh-TW" dirty="0" smtClean="0"/>
              <a:t>time</a:t>
            </a:r>
            <a:r>
              <a:rPr lang="en-US" altLang="zh-TW" baseline="0" dirty="0" smtClean="0"/>
              <a:t> (from 3 releases)</a:t>
            </a:r>
            <a:endParaRPr lang="en-US" altLang="zh-TW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工作表1!$L$42</c:f>
              <c:strCache>
                <c:ptCount val="1"/>
                <c:pt idx="0">
                  <c:v>first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工作表1!$L$43:$L$48</c:f>
              <c:numCache>
                <c:formatCode>General</c:formatCode>
                <c:ptCount val="6"/>
                <c:pt idx="0">
                  <c:v>110.0</c:v>
                </c:pt>
                <c:pt idx="1">
                  <c:v>219.0</c:v>
                </c:pt>
                <c:pt idx="2">
                  <c:v>53.0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9F6-4FE2-945F-870355913A9F}"/>
            </c:ext>
          </c:extLst>
        </c:ser>
        <c:ser>
          <c:idx val="1"/>
          <c:order val="1"/>
          <c:tx>
            <c:strRef>
              <c:f>工作表1!$M$42</c:f>
              <c:strCache>
                <c:ptCount val="1"/>
                <c:pt idx="0">
                  <c:v>second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工作表1!$M$43:$M$48</c:f>
              <c:numCache>
                <c:formatCode>General</c:formatCode>
                <c:ptCount val="6"/>
                <c:pt idx="0">
                  <c:v>70.64</c:v>
                </c:pt>
                <c:pt idx="1">
                  <c:v>127.31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9F6-4FE2-945F-870355913A9F}"/>
            </c:ext>
          </c:extLst>
        </c:ser>
        <c:ser>
          <c:idx val="2"/>
          <c:order val="2"/>
          <c:tx>
            <c:strRef>
              <c:f>工作表1!$N$42</c:f>
              <c:strCache>
                <c:ptCount val="1"/>
                <c:pt idx="0">
                  <c:v>third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工作表1!$N$43:$N$48</c:f>
              <c:numCache>
                <c:formatCode>General</c:formatCode>
                <c:ptCount val="6"/>
                <c:pt idx="0">
                  <c:v>70.61</c:v>
                </c:pt>
                <c:pt idx="1">
                  <c:v>137.5</c:v>
                </c:pt>
                <c:pt idx="2">
                  <c:v>32.29</c:v>
                </c:pt>
                <c:pt idx="3">
                  <c:v>184.49</c:v>
                </c:pt>
                <c:pt idx="4">
                  <c:v>131.58</c:v>
                </c:pt>
                <c:pt idx="5">
                  <c:v>16.51000000000001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9F6-4FE2-945F-870355913A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406370464"/>
        <c:axId val="-406367712"/>
      </c:barChart>
      <c:catAx>
        <c:axId val="-4063704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6367712"/>
        <c:crosses val="autoZero"/>
        <c:auto val="1"/>
        <c:lblAlgn val="ctr"/>
        <c:lblOffset val="100"/>
        <c:noMultiLvlLbl val="0"/>
      </c:catAx>
      <c:valAx>
        <c:axId val="-406367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6370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Retention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工作表1!$B$45:$B$65</c:f>
              <c:numCache>
                <c:formatCode>General</c:formatCode>
                <c:ptCount val="21"/>
                <c:pt idx="0">
                  <c:v>92.0</c:v>
                </c:pt>
                <c:pt idx="1">
                  <c:v>75.0</c:v>
                </c:pt>
                <c:pt idx="2">
                  <c:v>65.0</c:v>
                </c:pt>
                <c:pt idx="3">
                  <c:v>61.0</c:v>
                </c:pt>
                <c:pt idx="4">
                  <c:v>50.0</c:v>
                </c:pt>
                <c:pt idx="5">
                  <c:v>41.0</c:v>
                </c:pt>
                <c:pt idx="6">
                  <c:v>37.0</c:v>
                </c:pt>
                <c:pt idx="7">
                  <c:v>36.0</c:v>
                </c:pt>
                <c:pt idx="8">
                  <c:v>33.0</c:v>
                </c:pt>
                <c:pt idx="9">
                  <c:v>30.0</c:v>
                </c:pt>
                <c:pt idx="10">
                  <c:v>29.0</c:v>
                </c:pt>
                <c:pt idx="11">
                  <c:v>28.0</c:v>
                </c:pt>
                <c:pt idx="12">
                  <c:v>26.0</c:v>
                </c:pt>
                <c:pt idx="13">
                  <c:v>24.0</c:v>
                </c:pt>
                <c:pt idx="14">
                  <c:v>23.0</c:v>
                </c:pt>
                <c:pt idx="15">
                  <c:v>23.0</c:v>
                </c:pt>
                <c:pt idx="16">
                  <c:v>21.0</c:v>
                </c:pt>
                <c:pt idx="17">
                  <c:v>20.0</c:v>
                </c:pt>
                <c:pt idx="18">
                  <c:v>19.0</c:v>
                </c:pt>
                <c:pt idx="19">
                  <c:v>19.0</c:v>
                </c:pt>
                <c:pt idx="20">
                  <c:v>18.0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05B-460A-BD75-D38200B00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06106224"/>
        <c:axId val="-406101648"/>
      </c:lineChart>
      <c:catAx>
        <c:axId val="-4061062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6101648"/>
        <c:crosses val="autoZero"/>
        <c:auto val="1"/>
        <c:lblAlgn val="ctr"/>
        <c:lblOffset val="100"/>
        <c:noMultiLvlLbl val="0"/>
      </c:catAx>
      <c:valAx>
        <c:axId val="-40610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610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8356-9A09-44BD-912F-E877FAED4F5E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A615-0437-4E20-A9B1-C6751B7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3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8356-9A09-44BD-912F-E877FAED4F5E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A615-0437-4E20-A9B1-C6751B7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8356-9A09-44BD-912F-E877FAED4F5E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A615-0437-4E20-A9B1-C6751B7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4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8356-9A09-44BD-912F-E877FAED4F5E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A615-0437-4E20-A9B1-C6751B7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2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8356-9A09-44BD-912F-E877FAED4F5E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A615-0437-4E20-A9B1-C6751B7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2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8356-9A09-44BD-912F-E877FAED4F5E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A615-0437-4E20-A9B1-C6751B7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6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8356-9A09-44BD-912F-E877FAED4F5E}" type="datetimeFigureOut">
              <a:rPr lang="en-US" smtClean="0"/>
              <a:t>6/1/17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A615-0437-4E20-A9B1-C6751B7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8356-9A09-44BD-912F-E877FAED4F5E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A615-0437-4E20-A9B1-C6751B7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8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8356-9A09-44BD-912F-E877FAED4F5E}" type="datetimeFigureOut">
              <a:rPr lang="en-US" smtClean="0"/>
              <a:t>6/1/17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A615-0437-4E20-A9B1-C6751B7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9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8356-9A09-44BD-912F-E877FAED4F5E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A615-0437-4E20-A9B1-C6751B7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2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8356-9A09-44BD-912F-E877FAED4F5E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A615-0437-4E20-A9B1-C6751B7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0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68356-9A09-44BD-912F-E877FAED4F5E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FA615-0437-4E20-A9B1-C6751B7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3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314449" y="6384803"/>
            <a:ext cx="839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1                   2            workshop           3       black market         4                   5                   6</a:t>
            </a:r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xmlns="" id="{CAFCEF18-C430-47E2-9736-0583F0DA79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69691"/>
              </p:ext>
            </p:extLst>
          </p:nvPr>
        </p:nvGraphicFramePr>
        <p:xfrm>
          <a:off x="476250" y="219075"/>
          <a:ext cx="9677399" cy="604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341033" y="1679171"/>
            <a:ext cx="1850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Blue: Entered</a:t>
            </a:r>
          </a:p>
          <a:p>
            <a:endParaRPr lang="en-US" dirty="0"/>
          </a:p>
          <a:p>
            <a:r>
              <a:rPr lang="en-US" dirty="0" smtClean="0"/>
              <a:t>Orange: Finished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xmlns="" id="{D291D16A-6548-406A-ACF1-F5F8EDB9C4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5207858"/>
              </p:ext>
            </p:extLst>
          </p:nvPr>
        </p:nvGraphicFramePr>
        <p:xfrm>
          <a:off x="409575" y="238126"/>
          <a:ext cx="6315075" cy="6048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42999" y="6339961"/>
            <a:ext cx="550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2                    3                    4                    5                    6</a:t>
            </a:r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xmlns="" id="{ED10B1FF-1CA4-43D5-BA5D-21F80E815E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292572"/>
              </p:ext>
            </p:extLst>
          </p:nvPr>
        </p:nvGraphicFramePr>
        <p:xfrm>
          <a:off x="6724649" y="152399"/>
          <a:ext cx="5191126" cy="6556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036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xmlns="" id="{BDA1E0A7-0AE4-47DC-A3B0-A356B6DC68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8471002"/>
              </p:ext>
            </p:extLst>
          </p:nvPr>
        </p:nvGraphicFramePr>
        <p:xfrm>
          <a:off x="497150" y="399495"/>
          <a:ext cx="9871968" cy="6081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17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xmlns="" id="{B6391A14-2876-40A3-8266-4607A95143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635144"/>
              </p:ext>
            </p:extLst>
          </p:nvPr>
        </p:nvGraphicFramePr>
        <p:xfrm>
          <a:off x="609599" y="419100"/>
          <a:ext cx="9401175" cy="60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300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52450" y="285750"/>
            <a:ext cx="768667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Most popular upgrades:</a:t>
            </a:r>
          </a:p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1. Rifle reload time</a:t>
            </a:r>
            <a:br>
              <a:rPr lang="en-US" sz="2800" dirty="0"/>
            </a:br>
            <a:r>
              <a:rPr lang="en-US" sz="2800" dirty="0"/>
              <a:t>2. Rifle magazine size</a:t>
            </a:r>
            <a:br>
              <a:rPr lang="en-US" sz="2800" dirty="0"/>
            </a:br>
            <a:r>
              <a:rPr lang="en-US" sz="2800" dirty="0"/>
              <a:t>3. Rifle fire rate</a:t>
            </a:r>
          </a:p>
          <a:p>
            <a:r>
              <a:rPr lang="en-US" sz="2800" dirty="0"/>
              <a:t>4. Sword damage</a:t>
            </a:r>
          </a:p>
          <a:p>
            <a:r>
              <a:rPr lang="en-US" sz="2800" dirty="0"/>
              <a:t>5. Rifle damage </a:t>
            </a:r>
          </a:p>
          <a:p>
            <a:r>
              <a:rPr lang="en-US" sz="2800" dirty="0"/>
              <a:t>6. Duel sword double cut chance</a:t>
            </a:r>
          </a:p>
          <a:p>
            <a:r>
              <a:rPr lang="en-US" sz="2800" dirty="0"/>
              <a:t>7. Health</a:t>
            </a:r>
          </a:p>
          <a:p>
            <a:r>
              <a:rPr lang="en-US" sz="2800" dirty="0"/>
              <a:t>8. Jetpack time</a:t>
            </a:r>
          </a:p>
          <a:p>
            <a:r>
              <a:rPr lang="en-US" sz="2800" dirty="0"/>
              <a:t>9. Potion slot</a:t>
            </a:r>
          </a:p>
          <a:p>
            <a:r>
              <a:rPr lang="en-US" sz="2800" dirty="0"/>
              <a:t>10. Shield reflect damage</a:t>
            </a:r>
          </a:p>
        </p:txBody>
      </p:sp>
    </p:spTree>
    <p:extLst>
      <p:ext uri="{BB962C8B-B14F-4D97-AF65-F5344CB8AC3E}">
        <p14:creationId xmlns:p14="http://schemas.microsoft.com/office/powerpoint/2010/main" val="280381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9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D6D7DBC9-CD5A-4F28-A941-0F066FE62B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562074"/>
              </p:ext>
            </p:extLst>
          </p:nvPr>
        </p:nvGraphicFramePr>
        <p:xfrm>
          <a:off x="838200" y="198783"/>
          <a:ext cx="10515600" cy="5261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65716" y="5902036"/>
            <a:ext cx="246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Avg</a:t>
            </a:r>
            <a:r>
              <a:rPr lang="en-US" dirty="0" smtClean="0"/>
              <a:t>: 13.4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61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新細明體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Eric Wang</dc:creator>
  <cp:lastModifiedBy>Hongtai Yang</cp:lastModifiedBy>
  <cp:revision>9</cp:revision>
  <dcterms:created xsi:type="dcterms:W3CDTF">2017-06-01T17:42:18Z</dcterms:created>
  <dcterms:modified xsi:type="dcterms:W3CDTF">2017-06-02T19:21:45Z</dcterms:modified>
</cp:coreProperties>
</file>