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81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1137-CE81-AF4E-9AF1-DBBA8E24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Datafest</a:t>
            </a:r>
            <a:r>
              <a:rPr lang="en-US" dirty="0"/>
              <a:t> 2018 			– 			</a:t>
            </a:r>
            <a:r>
              <a:rPr lang="en-US" sz="2000" dirty="0" err="1"/>
              <a:t>kuanju</a:t>
            </a:r>
            <a:r>
              <a:rPr lang="en-US" sz="2000" dirty="0"/>
              <a:t> </a:t>
            </a:r>
            <a:r>
              <a:rPr lang="en-US" sz="2000" dirty="0" err="1"/>
              <a:t>chiu</a:t>
            </a:r>
            <a:r>
              <a:rPr lang="en-US" sz="2000" dirty="0"/>
              <a:t>, </a:t>
            </a:r>
            <a:r>
              <a:rPr lang="en-US" sz="2000" dirty="0" err="1"/>
              <a:t>Xiaoke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dirty="0"/>
              <a:t>, </a:t>
            </a:r>
            <a:r>
              <a:rPr lang="en-US" sz="2000" dirty="0" err="1"/>
              <a:t>jiahao</a:t>
            </a:r>
            <a:r>
              <a:rPr lang="en-US" sz="2000" dirty="0"/>
              <a:t> li, </a:t>
            </a:r>
            <a:r>
              <a:rPr lang="en-US" sz="2000" dirty="0" err="1"/>
              <a:t>zelin</a:t>
            </a:r>
            <a:r>
              <a:rPr lang="en-US" sz="2000" dirty="0"/>
              <a:t> li</a:t>
            </a:r>
            <a:endParaRPr lang="en-US" sz="3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9C85DFE-5223-7046-A7B2-40DF61CEB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95588"/>
              </p:ext>
            </p:extLst>
          </p:nvPr>
        </p:nvGraphicFramePr>
        <p:xfrm>
          <a:off x="580858" y="2603256"/>
          <a:ext cx="1102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61870321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692765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avgOverallCompanyRating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salaryCurrency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numOfRatings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supervisingJob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0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normTitle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licenseRequiredJob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normTitleCategory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educationRequirement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2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descriptionWordCount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clicks per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experienceRequired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0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estimatedSalary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15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3D95CB-5CD1-0649-AEF2-B6B91CC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49801"/>
              </p:ext>
            </p:extLst>
          </p:nvPr>
        </p:nvGraphicFramePr>
        <p:xfrm>
          <a:off x="580858" y="2037490"/>
          <a:ext cx="35128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89">
                  <a:extLst>
                    <a:ext uri="{9D8B030D-6E8A-4147-A177-3AD203B41FA5}">
                      <a16:colId xmlns:a16="http://schemas.microsoft.com/office/drawing/2014/main" val="2229993589"/>
                    </a:ext>
                  </a:extLst>
                </a:gridCol>
                <a:gridCol w="2389152">
                  <a:extLst>
                    <a:ext uri="{9D8B030D-6E8A-4147-A177-3AD203B41FA5}">
                      <a16:colId xmlns:a16="http://schemas.microsoft.com/office/drawing/2014/main" val="2900296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Dataset: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Indeed Job Listings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6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7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CA4E-B91A-1F45-AC25-C7F5C4FC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to move between income brackets?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0CAD-C63A-8D44-986C-D653FA6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ESTIMATE THE FACTORS THAT COULD AFFECT EACH INCOME BRACKET</a:t>
            </a:r>
          </a:p>
          <a:p>
            <a:r>
              <a:rPr lang="en-US" dirty="0"/>
              <a:t> Convert to USD, remove estimated salaries = 0 (2%), education -&gt; binary, corrected values</a:t>
            </a:r>
          </a:p>
          <a:p>
            <a:r>
              <a:rPr lang="en-US" dirty="0"/>
              <a:t>assumptions: full time jobs (&gt;15000), {med, admin, management} =&gt; 1</a:t>
            </a:r>
          </a:p>
          <a:p>
            <a:r>
              <a:rPr lang="en-US" dirty="0"/>
              <a:t>Partition salaries into three parts:  15 000 – 50 000 LOW, 50 001 – 100 000 MID,  &gt; 100 001 HIGH</a:t>
            </a:r>
          </a:p>
          <a:p>
            <a:r>
              <a:rPr lang="en-US" dirty="0"/>
              <a:t>Feature selection with Pearson method</a:t>
            </a:r>
          </a:p>
          <a:p>
            <a:r>
              <a:rPr lang="en-US" dirty="0"/>
              <a:t>LOW:    </a:t>
            </a:r>
          </a:p>
          <a:p>
            <a:endParaRPr lang="en-US" dirty="0"/>
          </a:p>
          <a:p>
            <a:r>
              <a:rPr lang="en-US" dirty="0"/>
              <a:t>MID:   </a:t>
            </a:r>
          </a:p>
          <a:p>
            <a:endParaRPr lang="en-US" dirty="0"/>
          </a:p>
          <a:p>
            <a:r>
              <a:rPr lang="en-US" dirty="0"/>
              <a:t>HIGH:</a:t>
            </a:r>
          </a:p>
          <a:p>
            <a:pPr marL="1008000" lvl="3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0C89C7-A344-6140-BE53-8AC3494C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67648"/>
              </p:ext>
            </p:extLst>
          </p:nvPr>
        </p:nvGraphicFramePr>
        <p:xfrm>
          <a:off x="1681652" y="5321069"/>
          <a:ext cx="8099972" cy="77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93">
                  <a:extLst>
                    <a:ext uri="{9D8B030D-6E8A-4147-A177-3AD203B41FA5}">
                      <a16:colId xmlns:a16="http://schemas.microsoft.com/office/drawing/2014/main" val="707303134"/>
                    </a:ext>
                  </a:extLst>
                </a:gridCol>
                <a:gridCol w="2024993">
                  <a:extLst>
                    <a:ext uri="{9D8B030D-6E8A-4147-A177-3AD203B41FA5}">
                      <a16:colId xmlns:a16="http://schemas.microsoft.com/office/drawing/2014/main" val="2440660997"/>
                    </a:ext>
                  </a:extLst>
                </a:gridCol>
                <a:gridCol w="2024993">
                  <a:extLst>
                    <a:ext uri="{9D8B030D-6E8A-4147-A177-3AD203B41FA5}">
                      <a16:colId xmlns:a16="http://schemas.microsoft.com/office/drawing/2014/main" val="2345489581"/>
                    </a:ext>
                  </a:extLst>
                </a:gridCol>
                <a:gridCol w="2024993">
                  <a:extLst>
                    <a:ext uri="{9D8B030D-6E8A-4147-A177-3AD203B41FA5}">
                      <a16:colId xmlns:a16="http://schemas.microsoft.com/office/drawing/2014/main" val="3492422330"/>
                    </a:ext>
                  </a:extLst>
                </a:gridCol>
              </a:tblGrid>
              <a:tr h="386049"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License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Experience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Supervising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6005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r>
                        <a:rPr lang="en-US" dirty="0"/>
                        <a:t>0.272652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998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26433C-897C-6C4A-9D7C-74DD94DCD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27173"/>
              </p:ext>
            </p:extLst>
          </p:nvPr>
        </p:nvGraphicFramePr>
        <p:xfrm>
          <a:off x="1681652" y="4540467"/>
          <a:ext cx="8128000" cy="70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41010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3238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608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8884775"/>
                    </a:ext>
                  </a:extLst>
                </a:gridCol>
              </a:tblGrid>
              <a:tr h="336333">
                <a:tc>
                  <a:txBody>
                    <a:bodyPr/>
                    <a:lstStyle/>
                    <a:p>
                      <a:r>
                        <a:rPr lang="en-US" sz="1400" dirty="0"/>
                        <a:t>Experience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License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Supervising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932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0.283208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0.123302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870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101EA9-B43C-214F-AD0B-27C73C4B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59105"/>
              </p:ext>
            </p:extLst>
          </p:nvPr>
        </p:nvGraphicFramePr>
        <p:xfrm>
          <a:off x="1681652" y="37223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35189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91604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69935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656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License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Experience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Supervising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6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0.170478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0.116662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79595"/>
                  </a:ext>
                </a:extLst>
              </a:tr>
            </a:tbl>
          </a:graphicData>
        </a:graphic>
      </p:graphicFrame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D788BBAB-B06C-9D45-8888-96A73C4F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644456"/>
            <a:ext cx="9091446" cy="61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714D-B8DD-7841-A43D-92ADED1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057A1-0DB9-734C-8091-64C70DD6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9" y="1974412"/>
            <a:ext cx="635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70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247</TotalTime>
  <Words>154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Datafest 2018    –    kuanju chiu, Xiaoke meng, jiahao li, zelin li</vt:lpstr>
      <vt:lpstr>1. How to move between income brackets?</vt:lpstr>
      <vt:lpstr>Thank you very much!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Datafest 2018</dc:title>
  <dc:creator>Lidiot Lee</dc:creator>
  <cp:lastModifiedBy>Lidiot Lee</cp:lastModifiedBy>
  <cp:revision>8</cp:revision>
  <dcterms:created xsi:type="dcterms:W3CDTF">2018-05-02T16:52:02Z</dcterms:created>
  <dcterms:modified xsi:type="dcterms:W3CDTF">2018-05-02T20:59:04Z</dcterms:modified>
</cp:coreProperties>
</file>