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ijason8035/NYCPD/blob/master/NYPDMotorVehicle_v3.ipynb"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9c036e5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c036e5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NOT THE FINAL GRAPH TO USE FOR PRESENTATION - MORE COMPREHENSIVE TITLES NEEDED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9c036e5a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c036e5a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9c036e5a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c036e5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https://github.com/lijason8035/NYCPD/blob/master/NYPDMotorVehicle_v3.ipynb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9c036e5a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c036e5a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Excerpt of NYPD Motor Vehicle Collisions Data Set (for space purposes)</a:t>
            </a:r>
            <a:endParaRPr/>
          </a:p>
          <a:p>
            <a:pPr indent="0" lvl="0" marL="0" rtl="0" algn="l">
              <a:spcBef>
                <a:spcPts val="0"/>
              </a:spcBef>
              <a:spcAft>
                <a:spcPts val="0"/>
              </a:spcAft>
              <a:buNone/>
            </a:pPr>
            <a:r>
              <a:rPr lang="en"/>
              <a:t>Data also includes # of pedestrians killed/injured, # of motorcyclists killed/injured (which Trevor uses later)</a:t>
            </a:r>
            <a:endParaRPr/>
          </a:p>
          <a:p>
            <a:pPr indent="0" lvl="0" marL="0" rtl="0" algn="l">
              <a:spcBef>
                <a:spcPts val="0"/>
              </a:spcBef>
              <a:spcAft>
                <a:spcPts val="0"/>
              </a:spcAft>
              <a:buNone/>
            </a:pPr>
            <a:r>
              <a:rPr lang="en"/>
              <a:t>Contributing Factor Vehicle 1 has 58 various reasons of why the accident occurred → we sat down as a group and “bucketed” the reasons into broader categories like Bad Driving, Distracted Driving, etc.</a:t>
            </a:r>
            <a:endParaRPr/>
          </a:p>
          <a:p>
            <a:pPr indent="0" lvl="0" marL="0" rtl="0" algn="l">
              <a:spcBef>
                <a:spcPts val="0"/>
              </a:spcBef>
              <a:spcAft>
                <a:spcPts val="0"/>
              </a:spcAft>
              <a:buNone/>
            </a:pPr>
            <a:r>
              <a:rPr lang="en"/>
              <a:t>This was done using the sklearn preprocessing Label Encoder and mapping the original reasons to the new buckets</a:t>
            </a:r>
            <a:endParaRPr/>
          </a:p>
          <a:p>
            <a:pPr indent="0" lvl="0" marL="0" rtl="0" algn="l">
              <a:spcBef>
                <a:spcPts val="0"/>
              </a:spcBef>
              <a:spcAft>
                <a:spcPts val="0"/>
              </a:spcAft>
              <a:buClr>
                <a:srgbClr val="000000"/>
              </a:buClr>
              <a:buSzPts val="1100"/>
              <a:buFont typeface="Arial"/>
              <a:buNone/>
            </a:pPr>
            <a:r>
              <a:rPr lang="en"/>
              <a:t>This was the data that we used for our exploratory analysis</a:t>
            </a:r>
            <a:endParaRPr/>
          </a:p>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9c036e5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c036e5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9c036e5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c036e5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we regrouped the main causes of collisions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9c036e5a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c036e5a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 demographic zipcode data from nyc open data</a:t>
            </a:r>
            <a:endParaRPr/>
          </a:p>
          <a:p>
            <a:pPr indent="0" lvl="0" marL="0" rtl="0" algn="l">
              <a:spcBef>
                <a:spcPts val="0"/>
              </a:spcBef>
              <a:spcAft>
                <a:spcPts val="0"/>
              </a:spcAft>
              <a:buNone/>
            </a:pPr>
            <a:r>
              <a:rPr lang="en"/>
              <a:t>Plotted heatmap to give us a better </a:t>
            </a:r>
            <a:r>
              <a:rPr lang="en"/>
              <a:t>visualization of a comprehensive overview of where the accidents are concentrated in</a:t>
            </a:r>
            <a:endParaRPr/>
          </a:p>
          <a:p>
            <a:pPr indent="0" lvl="0" marL="0" rtl="0" algn="l">
              <a:spcBef>
                <a:spcPts val="0"/>
              </a:spcBef>
              <a:spcAft>
                <a:spcPts val="0"/>
              </a:spcAft>
              <a:buNone/>
            </a:pPr>
            <a:r>
              <a:rPr lang="en"/>
              <a:t>For comparison sake, we compared each zipcodes within the borough, it is reasonable because we don’t have one zip code that overshadows everything else in the city</a:t>
            </a:r>
            <a:endParaRPr/>
          </a:p>
          <a:p>
            <a:pPr indent="0" lvl="0" marL="0" rtl="0" algn="l">
              <a:spcBef>
                <a:spcPts val="0"/>
              </a:spcBef>
              <a:spcAft>
                <a:spcPts val="0"/>
              </a:spcAft>
              <a:buNone/>
            </a:pPr>
            <a:r>
              <a:rPr lang="en"/>
              <a:t>Police in each borough would likely care about the districts in their borough: Ex: someone from the 1st precinct would not likely to go to the 109 precinct</a:t>
            </a:r>
            <a:endParaRPr/>
          </a:p>
          <a:p>
            <a:pPr indent="0" lvl="0" marL="0" rtl="0" algn="l">
              <a:spcBef>
                <a:spcPts val="0"/>
              </a:spcBef>
              <a:spcAft>
                <a:spcPts val="0"/>
              </a:spcAft>
              <a:buNone/>
            </a:pPr>
            <a:r>
              <a:rPr lang="en"/>
              <a:t>Most accidents occurs near the edge of the boroughs</a:t>
            </a:r>
            <a:endParaRPr/>
          </a:p>
          <a:p>
            <a:pPr indent="-298450" lvl="0" marL="457200" rtl="0" algn="l">
              <a:spcBef>
                <a:spcPts val="0"/>
              </a:spcBef>
              <a:spcAft>
                <a:spcPts val="0"/>
              </a:spcAft>
              <a:buSzPts val="1100"/>
              <a:buChar char="-"/>
            </a:pPr>
            <a:r>
              <a:rPr lang="en"/>
              <a:t>External Factor: drunk pedestrian</a:t>
            </a:r>
            <a:endParaRPr/>
          </a:p>
          <a:p>
            <a:pPr indent="-298450" lvl="0" marL="457200" rtl="0" algn="l">
              <a:spcBef>
                <a:spcPts val="0"/>
              </a:spcBef>
              <a:spcAft>
                <a:spcPts val="0"/>
              </a:spcAft>
              <a:buSzPts val="1100"/>
              <a:buChar char="-"/>
            </a:pPr>
            <a:r>
              <a:rPr lang="en"/>
              <a:t>Distracted Driving: Driver inattention/distraction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9c036e5a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c036e5a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9e47898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e47898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be4bb73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be4bb73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990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New York Motor Vehicle Collisions: </a:t>
            </a:r>
            <a:endParaRPr sz="3600"/>
          </a:p>
          <a:p>
            <a:pPr indent="0" lvl="0" marL="0" rtl="0" algn="l">
              <a:spcBef>
                <a:spcPts val="0"/>
              </a:spcBef>
              <a:spcAft>
                <a:spcPts val="0"/>
              </a:spcAft>
              <a:buNone/>
            </a:pPr>
            <a:r>
              <a:rPr lang="en" sz="3600"/>
              <a:t>An Exploratory Analysis</a:t>
            </a:r>
            <a:endParaRPr sz="3600"/>
          </a:p>
        </p:txBody>
      </p:sp>
      <p:sp>
        <p:nvSpPr>
          <p:cNvPr id="87" name="Google Shape;87;p13"/>
          <p:cNvSpPr txBox="1"/>
          <p:nvPr>
            <p:ph idx="1" type="subTitle"/>
          </p:nvPr>
        </p:nvSpPr>
        <p:spPr>
          <a:xfrm>
            <a:off x="727952" y="29351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DS-GA-1007 Final Project</a:t>
            </a:r>
            <a:endParaRPr/>
          </a:p>
          <a:p>
            <a:pPr indent="0" lvl="0" marL="0" rtl="0" algn="l">
              <a:spcBef>
                <a:spcPts val="0"/>
              </a:spcBef>
              <a:spcAft>
                <a:spcPts val="0"/>
              </a:spcAft>
              <a:buNone/>
            </a:pPr>
            <a:r>
              <a:rPr lang="en"/>
              <a:t>December 19, 2018</a:t>
            </a:r>
            <a:endParaRPr/>
          </a:p>
          <a:p>
            <a:pPr indent="0" lvl="0" marL="0" rtl="0" algn="l">
              <a:spcBef>
                <a:spcPts val="0"/>
              </a:spcBef>
              <a:spcAft>
                <a:spcPts val="0"/>
              </a:spcAft>
              <a:buNone/>
            </a:pPr>
            <a:r>
              <a:t/>
            </a:r>
            <a:endParaRPr/>
          </a:p>
        </p:txBody>
      </p:sp>
      <p:sp>
        <p:nvSpPr>
          <p:cNvPr id="88" name="Google Shape;88;p13"/>
          <p:cNvSpPr txBox="1"/>
          <p:nvPr>
            <p:ph idx="1" type="subTitle"/>
          </p:nvPr>
        </p:nvSpPr>
        <p:spPr>
          <a:xfrm>
            <a:off x="727952" y="37683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Micaela Flores, Laureano Nisenbaum, Jason Li, Trevor Mitchell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3825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Motor Vehicle Fatalities</a:t>
            </a:r>
            <a:endParaRPr/>
          </a:p>
        </p:txBody>
      </p:sp>
      <p:sp>
        <p:nvSpPr>
          <p:cNvPr id="158" name="Google Shape;158;p22"/>
          <p:cNvSpPr txBox="1"/>
          <p:nvPr>
            <p:ph idx="1" type="body"/>
          </p:nvPr>
        </p:nvSpPr>
        <p:spPr>
          <a:xfrm>
            <a:off x="620175" y="2428875"/>
            <a:ext cx="3186900" cy="988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Impaired driving is the biggest culprit of motor vehicle fatalities in NYC </a:t>
            </a:r>
            <a:endParaRPr/>
          </a:p>
          <a:p>
            <a:pPr indent="0" lvl="0" marL="457200" rtl="0" algn="l">
              <a:spcBef>
                <a:spcPts val="1600"/>
              </a:spcBef>
              <a:spcAft>
                <a:spcPts val="1600"/>
              </a:spcAft>
              <a:buNone/>
            </a:pPr>
            <a:r>
              <a:t/>
            </a:r>
            <a:endParaRPr/>
          </a:p>
        </p:txBody>
      </p:sp>
      <p:pic>
        <p:nvPicPr>
          <p:cNvPr id="159" name="Google Shape;159;p22"/>
          <p:cNvPicPr preferRelativeResize="0"/>
          <p:nvPr/>
        </p:nvPicPr>
        <p:blipFill>
          <a:blip r:embed="rId3">
            <a:alphaModFix/>
          </a:blip>
          <a:stretch>
            <a:fillRect/>
          </a:stretch>
        </p:blipFill>
        <p:spPr>
          <a:xfrm>
            <a:off x="4109150" y="665101"/>
            <a:ext cx="4283849" cy="426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5" name="Google Shape;165;p23"/>
          <p:cNvSpPr txBox="1"/>
          <p:nvPr>
            <p:ph idx="1" type="body"/>
          </p:nvPr>
        </p:nvSpPr>
        <p:spPr>
          <a:xfrm>
            <a:off x="727650" y="2078875"/>
            <a:ext cx="7688700" cy="232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Recommendations: </a:t>
            </a:r>
            <a:endParaRPr/>
          </a:p>
          <a:p>
            <a:pPr indent="-298450" lvl="1" marL="914400" rtl="0" algn="l">
              <a:spcBef>
                <a:spcPts val="0"/>
              </a:spcBef>
              <a:spcAft>
                <a:spcPts val="0"/>
              </a:spcAft>
              <a:buSzPts val="1100"/>
              <a:buChar char="-"/>
            </a:pPr>
            <a:r>
              <a:rPr lang="en"/>
              <a:t>NYPD should focus </a:t>
            </a:r>
            <a:r>
              <a:rPr lang="en"/>
              <a:t>more resources on</a:t>
            </a:r>
            <a:r>
              <a:rPr lang="en"/>
              <a:t>:</a:t>
            </a:r>
            <a:endParaRPr/>
          </a:p>
          <a:p>
            <a:pPr indent="-298450" lvl="2" marL="1371600" rtl="0" algn="l">
              <a:spcBef>
                <a:spcPts val="0"/>
              </a:spcBef>
              <a:spcAft>
                <a:spcPts val="0"/>
              </a:spcAft>
              <a:buSzPts val="1100"/>
              <a:buChar char="-"/>
            </a:pPr>
            <a:r>
              <a:rPr lang="en"/>
              <a:t>Areas along the border of the boroughs where highways and tunnels are </a:t>
            </a:r>
            <a:r>
              <a:rPr lang="en"/>
              <a:t>concentrated</a:t>
            </a:r>
            <a:r>
              <a:rPr lang="en"/>
              <a:t> </a:t>
            </a:r>
            <a:endParaRPr/>
          </a:p>
          <a:p>
            <a:pPr indent="-298450" lvl="2" marL="1371600" rtl="0" algn="l">
              <a:spcBef>
                <a:spcPts val="0"/>
              </a:spcBef>
              <a:spcAft>
                <a:spcPts val="0"/>
              </a:spcAft>
              <a:buSzPts val="1100"/>
              <a:buChar char="-"/>
            </a:pPr>
            <a:r>
              <a:rPr lang="en"/>
              <a:t>Ways to reduce the number of impaired drivers on the road. Ie. Increased police training to identify impaired drivers &amp; disincentives to drive impaired</a:t>
            </a:r>
            <a:endParaRPr/>
          </a:p>
          <a:p>
            <a:pPr indent="-311150" lvl="0" marL="457200" rtl="0" algn="l">
              <a:spcBef>
                <a:spcPts val="0"/>
              </a:spcBef>
              <a:spcAft>
                <a:spcPts val="0"/>
              </a:spcAft>
              <a:buSzPts val="1300"/>
              <a:buChar char="-"/>
            </a:pPr>
            <a:r>
              <a:rPr lang="en"/>
              <a:t>Future possible work</a:t>
            </a:r>
            <a:endParaRPr/>
          </a:p>
          <a:p>
            <a:pPr indent="-298450" lvl="1" marL="914400" rtl="0" algn="l">
              <a:spcBef>
                <a:spcPts val="0"/>
              </a:spcBef>
              <a:spcAft>
                <a:spcPts val="0"/>
              </a:spcAft>
              <a:buSzPts val="1100"/>
              <a:buChar char="-"/>
            </a:pPr>
            <a:r>
              <a:rPr lang="en"/>
              <a:t>Include weather data</a:t>
            </a:r>
            <a:endParaRPr/>
          </a:p>
          <a:p>
            <a:pPr indent="-298450" lvl="1" marL="914400" rtl="0" algn="l">
              <a:spcBef>
                <a:spcPts val="0"/>
              </a:spcBef>
              <a:spcAft>
                <a:spcPts val="0"/>
              </a:spcAft>
              <a:buSzPts val="1100"/>
              <a:buChar char="-"/>
            </a:pPr>
            <a:r>
              <a:rPr lang="en"/>
              <a:t>Consider types of vehicles involved in the collisions (buses, trucks, motorcycles, etc.)</a:t>
            </a:r>
            <a:endParaRPr/>
          </a:p>
          <a:p>
            <a:pPr indent="-298450" lvl="1" marL="914400" rtl="0" algn="l">
              <a:spcBef>
                <a:spcPts val="0"/>
              </a:spcBef>
              <a:spcAft>
                <a:spcPts val="0"/>
              </a:spcAft>
              <a:buSzPts val="1100"/>
              <a:buChar char="-"/>
            </a:pPr>
            <a:r>
              <a:rPr lang="en"/>
              <a:t>Different approach to data </a:t>
            </a:r>
            <a:r>
              <a:rPr lang="en"/>
              <a:t>visualization</a:t>
            </a:r>
            <a:r>
              <a:rPr lang="en"/>
              <a:t>  for different borough</a:t>
            </a:r>
            <a:endParaRPr/>
          </a:p>
          <a:p>
            <a:pPr indent="-298450" lvl="1" marL="914400" rtl="0" algn="l">
              <a:spcBef>
                <a:spcPts val="0"/>
              </a:spcBef>
              <a:spcAft>
                <a:spcPts val="0"/>
              </a:spcAft>
              <a:buSzPts val="1100"/>
              <a:buChar char="-"/>
            </a:pPr>
            <a:r>
              <a:rPr lang="en"/>
              <a:t>Daytime vs Nighttime Analysis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&amp; Motivation </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
              <a:t>Nearly 1.3 million people die in road crashes each year and, on average, there are 3,287 deaths a day due to motor vehicle collisions</a:t>
            </a:r>
            <a:endParaRPr/>
          </a:p>
          <a:p>
            <a:pPr indent="-311150" lvl="0" marL="457200" rtl="0" algn="just">
              <a:lnSpc>
                <a:spcPct val="150000"/>
              </a:lnSpc>
              <a:spcBef>
                <a:spcPts val="0"/>
              </a:spcBef>
              <a:spcAft>
                <a:spcPts val="0"/>
              </a:spcAft>
              <a:buSzPts val="1300"/>
              <a:buChar char="-"/>
            </a:pPr>
            <a:r>
              <a:rPr lang="en"/>
              <a:t>Since New York City is the most populous city in the United States, </a:t>
            </a:r>
            <a:r>
              <a:rPr b="1" lang="en"/>
              <a:t>we explored which zip codes in each borough had the most accidents and what caused them</a:t>
            </a:r>
            <a:endParaRPr b="1"/>
          </a:p>
          <a:p>
            <a:pPr indent="-311150" lvl="0" marL="457200" rtl="0" algn="just">
              <a:lnSpc>
                <a:spcPct val="150000"/>
              </a:lnSpc>
              <a:spcBef>
                <a:spcPts val="0"/>
              </a:spcBef>
              <a:spcAft>
                <a:spcPts val="0"/>
              </a:spcAft>
              <a:buSzPts val="1300"/>
              <a:buChar char="-"/>
            </a:pPr>
            <a:r>
              <a:rPr lang="en"/>
              <a:t>As car accidents are not only responsible for human deaths but material damage as well, this exploratory analysis can advise New York City law enforcement to prioritize their resources to mitigate these accidents</a:t>
            </a:r>
            <a:endParaRPr/>
          </a:p>
          <a:p>
            <a:pPr indent="-311150" lvl="0" marL="457200" rtl="0" algn="just">
              <a:lnSpc>
                <a:spcPct val="150000"/>
              </a:lnSpc>
              <a:spcBef>
                <a:spcPts val="0"/>
              </a:spcBef>
              <a:spcAft>
                <a:spcPts val="0"/>
              </a:spcAft>
              <a:buSzPts val="1300"/>
              <a:buChar char="-"/>
            </a:pPr>
            <a:r>
              <a:rPr lang="en"/>
              <a:t>This will help diagnose and remedy the major issues in these high accident-prone zip codes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100" name="Google Shape;100;p15"/>
          <p:cNvPicPr preferRelativeResize="0"/>
          <p:nvPr/>
        </p:nvPicPr>
        <p:blipFill rotWithShape="1">
          <a:blip r:embed="rId3">
            <a:alphaModFix/>
          </a:blip>
          <a:srcRect b="2761" l="0" r="0" t="0"/>
          <a:stretch/>
        </p:blipFill>
        <p:spPr>
          <a:xfrm>
            <a:off x="3619900" y="637875"/>
            <a:ext cx="5361026" cy="21088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47400" y="2909925"/>
            <a:ext cx="8049203" cy="2091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Raw Number of Collisions Vs Collisions per Capita</a:t>
            </a:r>
            <a:endParaRPr sz="2200"/>
          </a:p>
        </p:txBody>
      </p:sp>
      <p:pic>
        <p:nvPicPr>
          <p:cNvPr id="107" name="Google Shape;107;p16"/>
          <p:cNvPicPr preferRelativeResize="0"/>
          <p:nvPr/>
        </p:nvPicPr>
        <p:blipFill>
          <a:blip r:embed="rId3">
            <a:alphaModFix/>
          </a:blip>
          <a:stretch>
            <a:fillRect/>
          </a:stretch>
        </p:blipFill>
        <p:spPr>
          <a:xfrm>
            <a:off x="4653175" y="1798238"/>
            <a:ext cx="4243800" cy="2829200"/>
          </a:xfrm>
          <a:prstGeom prst="rect">
            <a:avLst/>
          </a:prstGeom>
          <a:noFill/>
          <a:ln>
            <a:noFill/>
          </a:ln>
        </p:spPr>
      </p:pic>
      <p:pic>
        <p:nvPicPr>
          <p:cNvPr id="108" name="Google Shape;108;p16"/>
          <p:cNvPicPr preferRelativeResize="0"/>
          <p:nvPr/>
        </p:nvPicPr>
        <p:blipFill>
          <a:blip r:embed="rId4">
            <a:alphaModFix/>
          </a:blip>
          <a:stretch>
            <a:fillRect/>
          </a:stretch>
        </p:blipFill>
        <p:spPr>
          <a:xfrm>
            <a:off x="332175" y="1804049"/>
            <a:ext cx="4243800" cy="2817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Causes of </a:t>
            </a:r>
            <a:r>
              <a:rPr lang="en"/>
              <a:t>Collisions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17"/>
          <p:cNvPicPr preferRelativeResize="0"/>
          <p:nvPr/>
        </p:nvPicPr>
        <p:blipFill>
          <a:blip r:embed="rId3">
            <a:alphaModFix/>
          </a:blip>
          <a:stretch>
            <a:fillRect/>
          </a:stretch>
        </p:blipFill>
        <p:spPr>
          <a:xfrm>
            <a:off x="663250" y="1806256"/>
            <a:ext cx="8005473" cy="32037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18"/>
          <p:cNvPicPr preferRelativeResize="0"/>
          <p:nvPr/>
        </p:nvPicPr>
        <p:blipFill rotWithShape="1">
          <a:blip r:embed="rId3">
            <a:alphaModFix/>
          </a:blip>
          <a:srcRect b="0" l="11268" r="4641" t="0"/>
          <a:stretch/>
        </p:blipFill>
        <p:spPr>
          <a:xfrm>
            <a:off x="215225" y="1021350"/>
            <a:ext cx="8977324" cy="3736774"/>
          </a:xfrm>
          <a:prstGeom prst="rect">
            <a:avLst/>
          </a:prstGeom>
          <a:noFill/>
          <a:ln>
            <a:noFill/>
          </a:ln>
        </p:spPr>
      </p:pic>
      <p:pic>
        <p:nvPicPr>
          <p:cNvPr id="123" name="Google Shape;123;p18"/>
          <p:cNvPicPr preferRelativeResize="0"/>
          <p:nvPr/>
        </p:nvPicPr>
        <p:blipFill>
          <a:blip r:embed="rId4">
            <a:alphaModFix/>
          </a:blip>
          <a:stretch>
            <a:fillRect/>
          </a:stretch>
        </p:blipFill>
        <p:spPr>
          <a:xfrm>
            <a:off x="1684150" y="3887200"/>
            <a:ext cx="676275" cy="1019175"/>
          </a:xfrm>
          <a:prstGeom prst="rect">
            <a:avLst/>
          </a:prstGeom>
          <a:noFill/>
          <a:ln>
            <a:noFill/>
          </a:ln>
        </p:spPr>
      </p:pic>
      <p:pic>
        <p:nvPicPr>
          <p:cNvPr id="124" name="Google Shape;124;p18"/>
          <p:cNvPicPr preferRelativeResize="0"/>
          <p:nvPr/>
        </p:nvPicPr>
        <p:blipFill>
          <a:blip r:embed="rId5">
            <a:alphaModFix/>
          </a:blip>
          <a:stretch>
            <a:fillRect/>
          </a:stretch>
        </p:blipFill>
        <p:spPr>
          <a:xfrm>
            <a:off x="4672689" y="3887200"/>
            <a:ext cx="626461" cy="1019175"/>
          </a:xfrm>
          <a:prstGeom prst="rect">
            <a:avLst/>
          </a:prstGeom>
          <a:noFill/>
          <a:ln>
            <a:noFill/>
          </a:ln>
        </p:spPr>
      </p:pic>
      <p:pic>
        <p:nvPicPr>
          <p:cNvPr id="125" name="Google Shape;125;p18"/>
          <p:cNvPicPr preferRelativeResize="0"/>
          <p:nvPr/>
        </p:nvPicPr>
        <p:blipFill>
          <a:blip r:embed="rId6">
            <a:alphaModFix/>
          </a:blip>
          <a:stretch>
            <a:fillRect/>
          </a:stretch>
        </p:blipFill>
        <p:spPr>
          <a:xfrm>
            <a:off x="7561600" y="3844525"/>
            <a:ext cx="676275" cy="10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19"/>
          <p:cNvPicPr preferRelativeResize="0"/>
          <p:nvPr/>
        </p:nvPicPr>
        <p:blipFill rotWithShape="1">
          <a:blip r:embed="rId3">
            <a:alphaModFix/>
          </a:blip>
          <a:srcRect b="0" l="13063" r="6692" t="0"/>
          <a:stretch/>
        </p:blipFill>
        <p:spPr>
          <a:xfrm>
            <a:off x="392100" y="1021350"/>
            <a:ext cx="8751899" cy="3817350"/>
          </a:xfrm>
          <a:prstGeom prst="rect">
            <a:avLst/>
          </a:prstGeom>
          <a:noFill/>
          <a:ln>
            <a:noFill/>
          </a:ln>
        </p:spPr>
      </p:pic>
      <p:pic>
        <p:nvPicPr>
          <p:cNvPr id="133" name="Google Shape;133;p19"/>
          <p:cNvPicPr preferRelativeResize="0"/>
          <p:nvPr/>
        </p:nvPicPr>
        <p:blipFill>
          <a:blip r:embed="rId4">
            <a:alphaModFix/>
          </a:blip>
          <a:stretch>
            <a:fillRect/>
          </a:stretch>
        </p:blipFill>
        <p:spPr>
          <a:xfrm>
            <a:off x="7681100" y="3899836"/>
            <a:ext cx="697275" cy="1008214"/>
          </a:xfrm>
          <a:prstGeom prst="rect">
            <a:avLst/>
          </a:prstGeom>
          <a:noFill/>
          <a:ln>
            <a:noFill/>
          </a:ln>
        </p:spPr>
      </p:pic>
      <p:pic>
        <p:nvPicPr>
          <p:cNvPr id="134" name="Google Shape;134;p19"/>
          <p:cNvPicPr preferRelativeResize="0"/>
          <p:nvPr/>
        </p:nvPicPr>
        <p:blipFill>
          <a:blip r:embed="rId5">
            <a:alphaModFix/>
          </a:blip>
          <a:stretch>
            <a:fillRect/>
          </a:stretch>
        </p:blipFill>
        <p:spPr>
          <a:xfrm>
            <a:off x="4713275" y="3823475"/>
            <a:ext cx="697275" cy="1055600"/>
          </a:xfrm>
          <a:prstGeom prst="rect">
            <a:avLst/>
          </a:prstGeom>
          <a:noFill/>
          <a:ln>
            <a:noFill/>
          </a:ln>
        </p:spPr>
      </p:pic>
      <p:pic>
        <p:nvPicPr>
          <p:cNvPr id="135" name="Google Shape;135;p19"/>
          <p:cNvPicPr preferRelativeResize="0"/>
          <p:nvPr/>
        </p:nvPicPr>
        <p:blipFill>
          <a:blip r:embed="rId6">
            <a:alphaModFix/>
          </a:blip>
          <a:stretch>
            <a:fillRect/>
          </a:stretch>
        </p:blipFill>
        <p:spPr>
          <a:xfrm>
            <a:off x="1705675" y="3794505"/>
            <a:ext cx="697275" cy="11135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0"/>
          <p:cNvPicPr preferRelativeResize="0"/>
          <p:nvPr/>
        </p:nvPicPr>
        <p:blipFill rotWithShape="1">
          <a:blip r:embed="rId3">
            <a:alphaModFix/>
          </a:blip>
          <a:srcRect b="0" l="13063" r="6692" t="0"/>
          <a:stretch/>
        </p:blipFill>
        <p:spPr>
          <a:xfrm>
            <a:off x="392100" y="1021350"/>
            <a:ext cx="8751899" cy="3817350"/>
          </a:xfrm>
          <a:prstGeom prst="rect">
            <a:avLst/>
          </a:prstGeom>
          <a:noFill/>
          <a:ln>
            <a:noFill/>
          </a:ln>
        </p:spPr>
      </p:pic>
      <p:pic>
        <p:nvPicPr>
          <p:cNvPr id="143" name="Google Shape;143;p20"/>
          <p:cNvPicPr preferRelativeResize="0"/>
          <p:nvPr/>
        </p:nvPicPr>
        <p:blipFill>
          <a:blip r:embed="rId4">
            <a:alphaModFix/>
          </a:blip>
          <a:stretch>
            <a:fillRect/>
          </a:stretch>
        </p:blipFill>
        <p:spPr>
          <a:xfrm>
            <a:off x="7681100" y="3899836"/>
            <a:ext cx="697275" cy="1008214"/>
          </a:xfrm>
          <a:prstGeom prst="rect">
            <a:avLst/>
          </a:prstGeom>
          <a:noFill/>
          <a:ln>
            <a:noFill/>
          </a:ln>
        </p:spPr>
      </p:pic>
      <p:pic>
        <p:nvPicPr>
          <p:cNvPr id="144" name="Google Shape;144;p20"/>
          <p:cNvPicPr preferRelativeResize="0"/>
          <p:nvPr/>
        </p:nvPicPr>
        <p:blipFill>
          <a:blip r:embed="rId5">
            <a:alphaModFix/>
          </a:blip>
          <a:stretch>
            <a:fillRect/>
          </a:stretch>
        </p:blipFill>
        <p:spPr>
          <a:xfrm>
            <a:off x="4713275" y="3823475"/>
            <a:ext cx="697275" cy="1055600"/>
          </a:xfrm>
          <a:prstGeom prst="rect">
            <a:avLst/>
          </a:prstGeom>
          <a:noFill/>
          <a:ln>
            <a:noFill/>
          </a:ln>
        </p:spPr>
      </p:pic>
      <p:pic>
        <p:nvPicPr>
          <p:cNvPr id="145" name="Google Shape;145;p20"/>
          <p:cNvPicPr preferRelativeResize="0"/>
          <p:nvPr/>
        </p:nvPicPr>
        <p:blipFill>
          <a:blip r:embed="rId6">
            <a:alphaModFix/>
          </a:blip>
          <a:stretch>
            <a:fillRect/>
          </a:stretch>
        </p:blipFill>
        <p:spPr>
          <a:xfrm>
            <a:off x="1705675" y="3794505"/>
            <a:ext cx="697275" cy="1113545"/>
          </a:xfrm>
          <a:prstGeom prst="rect">
            <a:avLst/>
          </a:prstGeom>
          <a:noFill/>
          <a:ln>
            <a:noFill/>
          </a:ln>
        </p:spPr>
      </p:pic>
      <p:pic>
        <p:nvPicPr>
          <p:cNvPr id="146" name="Google Shape;146;p20"/>
          <p:cNvPicPr preferRelativeResize="0"/>
          <p:nvPr/>
        </p:nvPicPr>
        <p:blipFill>
          <a:blip r:embed="rId7">
            <a:alphaModFix/>
          </a:blip>
          <a:stretch>
            <a:fillRect/>
          </a:stretch>
        </p:blipFill>
        <p:spPr>
          <a:xfrm>
            <a:off x="2143350" y="1520300"/>
            <a:ext cx="4735842" cy="3067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