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2E61-2139-40C8-92F4-8C6249DD49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7056-C8DE-4935-AA60-CE8F14B2FF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102154" y="375580"/>
            <a:ext cx="1440000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采集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2757091" y="508239"/>
            <a:ext cx="432000" cy="216000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9724109" y="539077"/>
            <a:ext cx="432000" cy="213064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08430" y="2595245"/>
            <a:ext cx="1296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Cloudera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408263" y="5631529"/>
            <a:ext cx="1296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0139045" y="1433195"/>
            <a:ext cx="1993900" cy="79883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82530" y="2754630"/>
            <a:ext cx="1994400" cy="79883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64750" y="4164965"/>
            <a:ext cx="1994400" cy="79883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038080" y="5431155"/>
            <a:ext cx="1994400" cy="79883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884288" y="1443914"/>
            <a:ext cx="0" cy="4997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897129" y="1355320"/>
            <a:ext cx="0" cy="51131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022334" y="3619130"/>
            <a:ext cx="181104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磁盘 32"/>
          <p:cNvSpPr/>
          <p:nvPr/>
        </p:nvSpPr>
        <p:spPr>
          <a:xfrm>
            <a:off x="247650" y="1355320"/>
            <a:ext cx="685792" cy="89258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/>
          <p:cNvSpPr/>
          <p:nvPr/>
        </p:nvSpPr>
        <p:spPr>
          <a:xfrm>
            <a:off x="591816" y="1710993"/>
            <a:ext cx="722231" cy="892567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卡片 34"/>
          <p:cNvSpPr/>
          <p:nvPr/>
        </p:nvSpPr>
        <p:spPr>
          <a:xfrm>
            <a:off x="323850" y="3941791"/>
            <a:ext cx="806714" cy="892567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卡片 35"/>
          <p:cNvSpPr/>
          <p:nvPr/>
        </p:nvSpPr>
        <p:spPr>
          <a:xfrm>
            <a:off x="323850" y="5433692"/>
            <a:ext cx="806714" cy="892567"/>
          </a:xfrm>
          <a:prstGeom prst="flowChartPunchedCard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43270" y="1975428"/>
            <a:ext cx="558800" cy="33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4066150" y="1181418"/>
            <a:ext cx="255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CDH</a:t>
            </a:r>
            <a:r>
              <a:rPr lang="zh-CN" altLang="en-US" b="1" dirty="0">
                <a:solidFill>
                  <a:schemeClr val="bg1"/>
                </a:solidFill>
              </a:rPr>
              <a:t>统一数据处理平台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557294" y="1568450"/>
            <a:ext cx="144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批处理引擎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5013827" y="2856192"/>
            <a:ext cx="586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flink</a:t>
            </a:r>
            <a:endParaRPr lang="en-US" altLang="zh-CN" dirty="0"/>
          </a:p>
        </p:txBody>
      </p:sp>
      <p:sp>
        <p:nvSpPr>
          <p:cNvPr id="90" name="文本框 89"/>
          <p:cNvSpPr txBox="1"/>
          <p:nvPr/>
        </p:nvSpPr>
        <p:spPr>
          <a:xfrm>
            <a:off x="1483360" y="2756535"/>
            <a:ext cx="1258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datax(web)</a:t>
            </a:r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1677670" y="5779770"/>
            <a:ext cx="73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flume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10180320" y="2858770"/>
            <a:ext cx="1891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BA/BI</a:t>
            </a:r>
            <a:r>
              <a:rPr lang="zh-CN" altLang="en-US"/>
              <a:t>应用：精准营销</a:t>
            </a:r>
            <a:r>
              <a:rPr lang="en-US" altLang="zh-CN"/>
              <a:t>/</a:t>
            </a:r>
            <a:r>
              <a:rPr lang="zh-CN" altLang="en-US"/>
              <a:t>智能</a:t>
            </a:r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245725" y="4385945"/>
            <a:ext cx="1640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数据画像</a:t>
            </a:r>
            <a:r>
              <a:rPr lang="en-US" altLang="zh-CN"/>
              <a:t>/</a:t>
            </a:r>
            <a:r>
              <a:rPr lang="zh-CN" altLang="en-US"/>
              <a:t>资产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203815" y="5511165"/>
            <a:ext cx="1910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数据决策系统：风控</a:t>
            </a:r>
            <a:r>
              <a:rPr lang="en-US" altLang="zh-CN"/>
              <a:t>/</a:t>
            </a:r>
            <a:r>
              <a:rPr lang="zh-CN" altLang="en-US"/>
              <a:t>情报收集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407670" y="1710690"/>
            <a:ext cx="25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主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58190" y="2078990"/>
            <a:ext cx="26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335915" y="4204335"/>
            <a:ext cx="793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日志文件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07670" y="5480685"/>
            <a:ext cx="806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第三方接口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225550" y="1648460"/>
            <a:ext cx="3403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结构型数据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1076960" y="4559300"/>
            <a:ext cx="3403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非结构型数据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0055225" y="1661795"/>
            <a:ext cx="2105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OLAP</a:t>
            </a:r>
            <a:r>
              <a:rPr lang="zh-CN" altLang="en-US"/>
              <a:t>多位自主分析</a:t>
            </a: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464310" y="1203960"/>
            <a:ext cx="1296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works</a:t>
            </a:r>
            <a:r>
              <a:rPr lang="zh-CN" altLang="en-US" dirty="0"/>
              <a:t>a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520825" y="1443990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dataworks</a:t>
            </a:r>
            <a:endParaRPr lang="en-US"/>
          </a:p>
        </p:txBody>
      </p:sp>
      <p:sp>
        <p:nvSpPr>
          <p:cNvPr id="43" name="椭圆 42"/>
          <p:cNvSpPr/>
          <p:nvPr/>
        </p:nvSpPr>
        <p:spPr>
          <a:xfrm>
            <a:off x="1408263" y="3864324"/>
            <a:ext cx="1296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710055" y="4035425"/>
            <a:ext cx="692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canal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1408263" y="4760309"/>
            <a:ext cx="1296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1447800" y="4936490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streamSets</a:t>
            </a:r>
            <a:endParaRPr lang="en-US" altLang="zh-CN"/>
          </a:p>
        </p:txBody>
      </p:sp>
      <p:sp>
        <p:nvSpPr>
          <p:cNvPr id="49" name="矩形: 圆角 13"/>
          <p:cNvSpPr/>
          <p:nvPr/>
        </p:nvSpPr>
        <p:spPr>
          <a:xfrm>
            <a:off x="3106420" y="1148080"/>
            <a:ext cx="2592000" cy="2520000"/>
          </a:xfrm>
          <a:prstGeom prst="roundRect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dirty="0"/>
              <a:t>DataWorks一站式大数据开发治理平台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243770" y="2013153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数据集成</a:t>
            </a: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411535" y="2004263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数据开发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243770" y="2429713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任务调度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38690" y="2849448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数据质量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404550" y="2840558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数据服务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04550" y="2420188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监控运维</a:t>
            </a:r>
            <a:endParaRPr lang="zh-CN" altLang="en-US"/>
          </a:p>
        </p:txBody>
      </p:sp>
      <p:sp>
        <p:nvSpPr>
          <p:cNvPr id="67" name="矩形: 圆角 13"/>
          <p:cNvSpPr/>
          <p:nvPr/>
        </p:nvSpPr>
        <p:spPr>
          <a:xfrm>
            <a:off x="3079750" y="3863975"/>
            <a:ext cx="2592070" cy="2880000"/>
          </a:xfrm>
          <a:prstGeom prst="roundRect">
            <a:avLst/>
          </a:prstGeom>
          <a:solidFill>
            <a:schemeClr val="accent5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dirty="0"/>
              <a:t>Flink</a:t>
            </a:r>
            <a:r>
              <a:rPr lang="zh-CN" altLang="en-US" dirty="0"/>
              <a:t>实时流</a:t>
            </a:r>
            <a:r>
              <a:rPr lang="en-US" altLang="zh-CN" dirty="0"/>
              <a:t>处理框架</a:t>
            </a:r>
            <a:endParaRPr lang="en-US" altLang="zh-CN" dirty="0"/>
          </a:p>
        </p:txBody>
      </p:sp>
      <p:sp>
        <p:nvSpPr>
          <p:cNvPr id="96" name="矩形: 圆角 4"/>
          <p:cNvSpPr/>
          <p:nvPr/>
        </p:nvSpPr>
        <p:spPr>
          <a:xfrm>
            <a:off x="3525949" y="376850"/>
            <a:ext cx="1440000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处理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矩形: 圆角 4"/>
          <p:cNvSpPr/>
          <p:nvPr/>
        </p:nvSpPr>
        <p:spPr>
          <a:xfrm>
            <a:off x="6003719" y="378120"/>
            <a:ext cx="1440000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存储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7793473" y="1355014"/>
            <a:ext cx="0" cy="4997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图: 磁盘 109"/>
          <p:cNvSpPr/>
          <p:nvPr/>
        </p:nvSpPr>
        <p:spPr>
          <a:xfrm>
            <a:off x="6097266" y="1216963"/>
            <a:ext cx="1440000" cy="72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Clickhouse</a:t>
            </a:r>
            <a:endParaRPr lang="en-US" altLang="zh-CN"/>
          </a:p>
        </p:txBody>
      </p:sp>
      <p:sp>
        <p:nvSpPr>
          <p:cNvPr id="112" name="流程图: 磁盘 111"/>
          <p:cNvSpPr/>
          <p:nvPr/>
        </p:nvSpPr>
        <p:spPr>
          <a:xfrm>
            <a:off x="6150606" y="4204638"/>
            <a:ext cx="1440000" cy="72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Tidb</a:t>
            </a:r>
            <a:endParaRPr lang="en-US" altLang="zh-CN"/>
          </a:p>
        </p:txBody>
      </p:sp>
      <p:sp>
        <p:nvSpPr>
          <p:cNvPr id="113" name="流程图: 磁盘 112"/>
          <p:cNvSpPr/>
          <p:nvPr/>
        </p:nvSpPr>
        <p:spPr>
          <a:xfrm>
            <a:off x="6132826" y="2504743"/>
            <a:ext cx="1440000" cy="72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Nosql</a:t>
            </a:r>
            <a:endParaRPr lang="en-US" altLang="zh-CN"/>
          </a:p>
        </p:txBody>
      </p:sp>
      <p:sp>
        <p:nvSpPr>
          <p:cNvPr id="115" name="流程图: 磁盘 114"/>
          <p:cNvSpPr/>
          <p:nvPr/>
        </p:nvSpPr>
        <p:spPr>
          <a:xfrm>
            <a:off x="6150606" y="5428283"/>
            <a:ext cx="1440000" cy="720000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MQ</a:t>
            </a:r>
            <a:endParaRPr lang="en-US" altLang="zh-CN"/>
          </a:p>
        </p:txBody>
      </p:sp>
      <p:sp>
        <p:nvSpPr>
          <p:cNvPr id="116" name="矩形: 圆角 4"/>
          <p:cNvSpPr/>
          <p:nvPr/>
        </p:nvSpPr>
        <p:spPr>
          <a:xfrm>
            <a:off x="10306479" y="374945"/>
            <a:ext cx="1440000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应用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矩形: 圆角 4"/>
          <p:cNvSpPr/>
          <p:nvPr/>
        </p:nvSpPr>
        <p:spPr>
          <a:xfrm>
            <a:off x="8150654" y="378755"/>
            <a:ext cx="1440000" cy="47939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六边形 117"/>
          <p:cNvSpPr/>
          <p:nvPr/>
        </p:nvSpPr>
        <p:spPr>
          <a:xfrm>
            <a:off x="8234045" y="1283970"/>
            <a:ext cx="1274064" cy="1097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观远</a:t>
            </a:r>
            <a:r>
              <a:rPr lang="en-US" altLang="zh-CN"/>
              <a:t>BI</a:t>
            </a:r>
            <a:endParaRPr lang="en-US" altLang="zh-CN"/>
          </a:p>
        </p:txBody>
      </p:sp>
      <p:sp>
        <p:nvSpPr>
          <p:cNvPr id="119" name="六边形 118"/>
          <p:cNvSpPr/>
          <p:nvPr/>
        </p:nvSpPr>
        <p:spPr>
          <a:xfrm>
            <a:off x="8234045" y="2600960"/>
            <a:ext cx="1274064" cy="1097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报表中台</a:t>
            </a:r>
            <a:endParaRPr lang="zh-CN"/>
          </a:p>
        </p:txBody>
      </p:sp>
      <p:sp>
        <p:nvSpPr>
          <p:cNvPr id="120" name="六边形 119"/>
          <p:cNvSpPr/>
          <p:nvPr/>
        </p:nvSpPr>
        <p:spPr>
          <a:xfrm>
            <a:off x="8234045" y="3968115"/>
            <a:ext cx="1274064" cy="1097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API</a:t>
            </a:r>
            <a:endParaRPr lang="en-US"/>
          </a:p>
        </p:txBody>
      </p:sp>
      <p:sp>
        <p:nvSpPr>
          <p:cNvPr id="121" name="六边形 120"/>
          <p:cNvSpPr/>
          <p:nvPr/>
        </p:nvSpPr>
        <p:spPr>
          <a:xfrm>
            <a:off x="8234045" y="5305425"/>
            <a:ext cx="1274064" cy="109728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MQ</a:t>
            </a:r>
            <a:endParaRPr lang="en-US"/>
          </a:p>
        </p:txBody>
      </p:sp>
      <p:cxnSp>
        <p:nvCxnSpPr>
          <p:cNvPr id="122" name="直接连接符 121"/>
          <p:cNvCxnSpPr/>
          <p:nvPr/>
        </p:nvCxnSpPr>
        <p:spPr>
          <a:xfrm>
            <a:off x="9892783" y="1355014"/>
            <a:ext cx="0" cy="49970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箭头: 右 9"/>
          <p:cNvSpPr/>
          <p:nvPr/>
        </p:nvSpPr>
        <p:spPr>
          <a:xfrm>
            <a:off x="5284391" y="510144"/>
            <a:ext cx="432000" cy="216000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箭头: 右 9"/>
          <p:cNvSpPr/>
          <p:nvPr/>
        </p:nvSpPr>
        <p:spPr>
          <a:xfrm>
            <a:off x="7572931" y="539354"/>
            <a:ext cx="432000" cy="216000"/>
          </a:xfrm>
          <a:prstGeom prst="rightArrow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3262185" y="4433138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35" name="矩形 134"/>
          <p:cNvSpPr/>
          <p:nvPr/>
        </p:nvSpPr>
        <p:spPr>
          <a:xfrm>
            <a:off x="4411535" y="4433138"/>
            <a:ext cx="1152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CMAK</a:t>
            </a:r>
            <a:endParaRPr lang="en-US" altLang="zh-CN"/>
          </a:p>
        </p:txBody>
      </p:sp>
      <p:sp>
        <p:nvSpPr>
          <p:cNvPr id="136" name="矩形 135"/>
          <p:cNvSpPr/>
          <p:nvPr/>
        </p:nvSpPr>
        <p:spPr>
          <a:xfrm>
            <a:off x="3258820" y="4843780"/>
            <a:ext cx="230505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Flink batch</a:t>
            </a:r>
            <a:endParaRPr lang="en-US" altLang="zh-CN"/>
          </a:p>
        </p:txBody>
      </p:sp>
      <p:sp>
        <p:nvSpPr>
          <p:cNvPr id="137" name="矩形 136"/>
          <p:cNvSpPr/>
          <p:nvPr/>
        </p:nvSpPr>
        <p:spPr>
          <a:xfrm>
            <a:off x="3258820" y="5251450"/>
            <a:ext cx="2304000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Flink steaming</a:t>
            </a:r>
            <a:endParaRPr lang="en-US" altLang="zh-CN"/>
          </a:p>
        </p:txBody>
      </p:sp>
      <p:sp>
        <p:nvSpPr>
          <p:cNvPr id="138" name="矩形 137"/>
          <p:cNvSpPr/>
          <p:nvPr/>
        </p:nvSpPr>
        <p:spPr>
          <a:xfrm>
            <a:off x="3261995" y="5668010"/>
            <a:ext cx="229552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Flink table</a:t>
            </a:r>
            <a:endParaRPr lang="en-US" altLang="zh-CN"/>
          </a:p>
        </p:txBody>
      </p:sp>
      <p:sp>
        <p:nvSpPr>
          <p:cNvPr id="139" name="矩形 138"/>
          <p:cNvSpPr/>
          <p:nvPr/>
        </p:nvSpPr>
        <p:spPr>
          <a:xfrm>
            <a:off x="3261995" y="6077585"/>
            <a:ext cx="2295525" cy="40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Flink-SQL</a:t>
            </a:r>
            <a:r>
              <a:rPr lang="zh-CN" altLang="en-US">
                <a:sym typeface="+mn-ea"/>
              </a:rPr>
              <a:t>流平台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WPS 演示</Application>
  <PresentationFormat>宽屏</PresentationFormat>
  <Paragraphs>94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乘 凉</dc:creator>
  <cp:lastModifiedBy>李继聪</cp:lastModifiedBy>
  <cp:revision>9</cp:revision>
  <dcterms:created xsi:type="dcterms:W3CDTF">2020-12-10T08:28:00Z</dcterms:created>
  <dcterms:modified xsi:type="dcterms:W3CDTF">2021-04-07T17:59:49Z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