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8290"/>
            <a:ext cx="9144000" cy="6281420"/>
          </a:xfrm>
          <a:prstGeom prst="chevron">
            <a:avLst/>
          </a:prstGeom>
        </p:spPr>
        <p:txBody>
          <a:bodyPr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80305" y="893445"/>
            <a:ext cx="211963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数据清洗与拉通</a:t>
            </a:r>
            <a:endParaRPr lang="zh-CN" altLang="en-US" sz="1400"/>
          </a:p>
        </p:txBody>
      </p:sp>
      <p:sp>
        <p:nvSpPr>
          <p:cNvPr id="6" name="右箭头 5"/>
          <p:cNvSpPr/>
          <p:nvPr/>
        </p:nvSpPr>
        <p:spPr>
          <a:xfrm>
            <a:off x="4298950" y="976630"/>
            <a:ext cx="585470" cy="23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880350" y="893445"/>
            <a:ext cx="211137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标签与画像</a:t>
            </a:r>
            <a:endParaRPr lang="zh-CN" altLang="en-US" sz="1400"/>
          </a:p>
        </p:txBody>
      </p:sp>
      <p:sp>
        <p:nvSpPr>
          <p:cNvPr id="9" name="右箭头 8"/>
          <p:cNvSpPr/>
          <p:nvPr/>
        </p:nvSpPr>
        <p:spPr>
          <a:xfrm>
            <a:off x="7196455" y="976630"/>
            <a:ext cx="585470" cy="23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053590" y="175641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营销系统</a:t>
            </a:r>
            <a:endParaRPr lang="zh-CN" altLang="en-US" sz="1000"/>
          </a:p>
        </p:txBody>
      </p:sp>
      <p:sp>
        <p:nvSpPr>
          <p:cNvPr id="11" name="圆角矩形 10"/>
          <p:cNvSpPr/>
          <p:nvPr/>
        </p:nvSpPr>
        <p:spPr>
          <a:xfrm>
            <a:off x="2056765" y="230505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生产数据</a:t>
            </a:r>
            <a:endParaRPr lang="zh-CN" altLang="en-US" sz="100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47875" y="289560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爬虫数据</a:t>
            </a:r>
            <a:endParaRPr lang="zh-CN" altLang="en-US" sz="1000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47240" y="349504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研发数据</a:t>
            </a:r>
            <a:endParaRPr lang="zh-CN" altLang="en-US" sz="1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47240" y="409829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历史记录</a:t>
            </a:r>
            <a:endParaRPr lang="zh-CN" altLang="en-US" sz="1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56765" y="467614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第三方数据</a:t>
            </a:r>
            <a:endParaRPr lang="zh-CN" altLang="en-US" sz="1000"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56130" y="893445"/>
            <a:ext cx="211010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数据采集与管理</a:t>
            </a:r>
            <a:endParaRPr lang="zh-CN" altLang="en-US" sz="1400"/>
          </a:p>
        </p:txBody>
      </p:sp>
      <p:sp>
        <p:nvSpPr>
          <p:cNvPr id="31" name="燕尾形 30"/>
          <p:cNvSpPr/>
          <p:nvPr/>
        </p:nvSpPr>
        <p:spPr>
          <a:xfrm>
            <a:off x="2047240" y="5374005"/>
            <a:ext cx="1621790" cy="105537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业务数据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3237865" y="5374640"/>
            <a:ext cx="5240020" cy="1055370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燕尾形 32"/>
          <p:cNvSpPr/>
          <p:nvPr/>
        </p:nvSpPr>
        <p:spPr>
          <a:xfrm>
            <a:off x="8038465" y="5374640"/>
            <a:ext cx="1952625" cy="10541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数据应用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51530" y="1756410"/>
            <a:ext cx="2817495" cy="146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50260" y="3538220"/>
            <a:ext cx="2837180" cy="1536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242050" y="1755775"/>
            <a:ext cx="2075180" cy="3318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836025" y="1756410"/>
            <a:ext cx="1155065" cy="3317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380730" y="2221230"/>
            <a:ext cx="374650" cy="32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8380730" y="4005580"/>
            <a:ext cx="374650" cy="32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八边形 46"/>
          <p:cNvSpPr/>
          <p:nvPr/>
        </p:nvSpPr>
        <p:spPr>
          <a:xfrm>
            <a:off x="3529330" y="1845945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48" name="八边形 47"/>
          <p:cNvSpPr/>
          <p:nvPr/>
        </p:nvSpPr>
        <p:spPr>
          <a:xfrm>
            <a:off x="3529330" y="2361565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49" name="八边形 48"/>
          <p:cNvSpPr/>
          <p:nvPr/>
        </p:nvSpPr>
        <p:spPr>
          <a:xfrm>
            <a:off x="3520440" y="2838450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50" name="八边形 49"/>
          <p:cNvSpPr/>
          <p:nvPr/>
        </p:nvSpPr>
        <p:spPr>
          <a:xfrm>
            <a:off x="5657215" y="1845945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51" name="八边形 50"/>
          <p:cNvSpPr/>
          <p:nvPr/>
        </p:nvSpPr>
        <p:spPr>
          <a:xfrm>
            <a:off x="5657215" y="2379345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52" name="八边形 51"/>
          <p:cNvSpPr/>
          <p:nvPr/>
        </p:nvSpPr>
        <p:spPr>
          <a:xfrm>
            <a:off x="5674995" y="2811780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53" name="八边形 52"/>
          <p:cNvSpPr/>
          <p:nvPr/>
        </p:nvSpPr>
        <p:spPr>
          <a:xfrm>
            <a:off x="4564380" y="2110105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54" name="八边形 53"/>
          <p:cNvSpPr/>
          <p:nvPr/>
        </p:nvSpPr>
        <p:spPr>
          <a:xfrm>
            <a:off x="4582795" y="2616835"/>
            <a:ext cx="236855" cy="237600"/>
          </a:xfrm>
          <a:prstGeom prst="oc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cxnSp>
        <p:nvCxnSpPr>
          <p:cNvPr id="58" name="直接箭头连接符 57"/>
          <p:cNvCxnSpPr>
            <a:stCxn id="47" idx="1"/>
            <a:endCxn id="53" idx="5"/>
          </p:cNvCxnSpPr>
          <p:nvPr/>
        </p:nvCxnSpPr>
        <p:spPr>
          <a:xfrm>
            <a:off x="3766185" y="2014220"/>
            <a:ext cx="798195" cy="1651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4"/>
          </p:cNvCxnSpPr>
          <p:nvPr/>
        </p:nvCxnSpPr>
        <p:spPr>
          <a:xfrm flipV="1">
            <a:off x="3759200" y="2278380"/>
            <a:ext cx="805180" cy="18034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1"/>
            <a:endCxn id="54" idx="5"/>
          </p:cNvCxnSpPr>
          <p:nvPr/>
        </p:nvCxnSpPr>
        <p:spPr>
          <a:xfrm>
            <a:off x="3766185" y="2014220"/>
            <a:ext cx="816610" cy="671830"/>
          </a:xfrm>
          <a:prstGeom prst="straightConnector1">
            <a:avLst/>
          </a:prstGeom>
          <a:ln w="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4" idx="4"/>
          </p:cNvCxnSpPr>
          <p:nvPr/>
        </p:nvCxnSpPr>
        <p:spPr>
          <a:xfrm>
            <a:off x="3688715" y="2568575"/>
            <a:ext cx="894080" cy="21653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0"/>
            <a:endCxn id="54" idx="5"/>
          </p:cNvCxnSpPr>
          <p:nvPr/>
        </p:nvCxnSpPr>
        <p:spPr>
          <a:xfrm flipV="1">
            <a:off x="3757295" y="2686050"/>
            <a:ext cx="825500" cy="22161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9" idx="0"/>
          </p:cNvCxnSpPr>
          <p:nvPr/>
        </p:nvCxnSpPr>
        <p:spPr>
          <a:xfrm flipV="1">
            <a:off x="3757295" y="2368550"/>
            <a:ext cx="789305" cy="539115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4737100" y="2012950"/>
            <a:ext cx="995680" cy="2641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4" idx="1"/>
          </p:cNvCxnSpPr>
          <p:nvPr/>
        </p:nvCxnSpPr>
        <p:spPr>
          <a:xfrm flipV="1">
            <a:off x="4819650" y="2625090"/>
            <a:ext cx="860425" cy="1600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51" idx="4"/>
          </p:cNvCxnSpPr>
          <p:nvPr/>
        </p:nvCxnSpPr>
        <p:spPr>
          <a:xfrm>
            <a:off x="4721225" y="2296160"/>
            <a:ext cx="935990" cy="24257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4" idx="1"/>
            <a:endCxn id="52" idx="4"/>
          </p:cNvCxnSpPr>
          <p:nvPr/>
        </p:nvCxnSpPr>
        <p:spPr>
          <a:xfrm>
            <a:off x="4819650" y="2785110"/>
            <a:ext cx="855345" cy="19494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0" idx="4"/>
          </p:cNvCxnSpPr>
          <p:nvPr/>
        </p:nvCxnSpPr>
        <p:spPr>
          <a:xfrm flipV="1">
            <a:off x="4754880" y="2014220"/>
            <a:ext cx="902335" cy="62738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磁盘 68"/>
          <p:cNvSpPr/>
          <p:nvPr/>
        </p:nvSpPr>
        <p:spPr>
          <a:xfrm>
            <a:off x="3520440" y="3828415"/>
            <a:ext cx="720000" cy="83566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源数据层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287520" y="321691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实时流计算</a:t>
            </a:r>
            <a:endParaRPr lang="zh-CN" altLang="en-US" sz="1000" b="1"/>
          </a:p>
        </p:txBody>
      </p:sp>
      <p:sp>
        <p:nvSpPr>
          <p:cNvPr id="75" name="流程图: 磁盘 74"/>
          <p:cNvSpPr/>
          <p:nvPr/>
        </p:nvSpPr>
        <p:spPr>
          <a:xfrm>
            <a:off x="4404360" y="3846195"/>
            <a:ext cx="718820" cy="83439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基础层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流程图: 磁盘 75"/>
          <p:cNvSpPr/>
          <p:nvPr/>
        </p:nvSpPr>
        <p:spPr>
          <a:xfrm>
            <a:off x="5262245" y="3837305"/>
            <a:ext cx="720000" cy="83439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汇总层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73550" y="506539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离线批处理</a:t>
            </a:r>
            <a:endParaRPr lang="zh-CN" altLang="en-US" sz="1000" b="1"/>
          </a:p>
        </p:txBody>
      </p:sp>
      <p:sp>
        <p:nvSpPr>
          <p:cNvPr id="79" name="文本框 78"/>
          <p:cNvSpPr txBox="1"/>
          <p:nvPr/>
        </p:nvSpPr>
        <p:spPr>
          <a:xfrm>
            <a:off x="2053590" y="138747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chemeClr val="accent6"/>
                </a:solidFill>
              </a:rPr>
              <a:t>业务系统</a:t>
            </a:r>
            <a:endParaRPr lang="zh-CN" altLang="en-US" sz="1200" b="1">
              <a:solidFill>
                <a:schemeClr val="accent6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58590" y="1408430"/>
            <a:ext cx="1600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chemeClr val="accent6"/>
                </a:solidFill>
              </a:rPr>
              <a:t>基础数据层-数据拉通</a:t>
            </a:r>
            <a:endParaRPr lang="zh-CN" altLang="en-US" sz="1200" b="1">
              <a:solidFill>
                <a:schemeClr val="accent6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68110" y="141414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chemeClr val="accent6"/>
                </a:solidFill>
              </a:rPr>
              <a:t>数据中间层</a:t>
            </a:r>
            <a:endParaRPr lang="zh-CN" altLang="en-US" sz="1200" b="1">
              <a:solidFill>
                <a:schemeClr val="accent6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030970" y="143192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chemeClr val="accent6"/>
                </a:solidFill>
              </a:rPr>
              <a:t>应用系统</a:t>
            </a:r>
            <a:endParaRPr lang="zh-CN" altLang="en-US" sz="1200" b="1">
              <a:solidFill>
                <a:schemeClr val="accent6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3180" y="355600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营销记录</a:t>
            </a:r>
            <a:endParaRPr lang="zh-CN" altLang="en-US" sz="1000">
              <a:sym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6402070" y="4055745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生产记录</a:t>
            </a:r>
            <a:endParaRPr lang="zh-CN" altLang="en-US" sz="1000">
              <a:sym typeface="+mn-ea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402070" y="455803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历史记录</a:t>
            </a:r>
            <a:endParaRPr lang="zh-CN" altLang="en-US" sz="1000">
              <a:sym typeface="+mn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366000" y="355600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仓储记录</a:t>
            </a:r>
            <a:endParaRPr lang="zh-CN" altLang="en-US" sz="1000"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366635" y="4055745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研发记录</a:t>
            </a:r>
            <a:endParaRPr lang="zh-CN" altLang="en-US" sz="1000">
              <a:sym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357110" y="455803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舆情记录</a:t>
            </a:r>
            <a:endParaRPr lang="zh-CN" altLang="en-US" sz="1000"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6393180" y="1881505"/>
            <a:ext cx="792000" cy="3975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用户画像</a:t>
            </a:r>
            <a:endParaRPr lang="zh-CN" altLang="en-US" sz="1000">
              <a:sym typeface="+mn-ea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393180" y="2384425"/>
            <a:ext cx="792000" cy="3975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生产优化</a:t>
            </a:r>
            <a:endParaRPr lang="zh-CN" altLang="en-US" sz="1000"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366635" y="1881505"/>
            <a:ext cx="792000" cy="3975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营销预测</a:t>
            </a:r>
            <a:endParaRPr lang="zh-CN" altLang="en-US" sz="1000">
              <a:sym typeface="+mn-ea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7357110" y="2383155"/>
            <a:ext cx="792000" cy="3975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供应链优化</a:t>
            </a:r>
            <a:endParaRPr lang="zh-CN" altLang="en-US" sz="1000">
              <a:sym typeface="+mn-ea"/>
            </a:endParaRPr>
          </a:p>
        </p:txBody>
      </p:sp>
      <p:sp>
        <p:nvSpPr>
          <p:cNvPr id="96" name="右箭头 95"/>
          <p:cNvSpPr/>
          <p:nvPr/>
        </p:nvSpPr>
        <p:spPr>
          <a:xfrm rot="16200000">
            <a:off x="7087870" y="2918460"/>
            <a:ext cx="374650" cy="22225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8907145" y="2360295"/>
            <a:ext cx="1008000" cy="44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仓储系统</a:t>
            </a:r>
            <a:endParaRPr lang="zh-CN" altLang="en-US" sz="1000">
              <a:sym typeface="+mn-ea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898255" y="2889250"/>
            <a:ext cx="1008000" cy="44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生产应用</a:t>
            </a:r>
            <a:endParaRPr lang="zh-CN" altLang="en-US" sz="1000">
              <a:sym typeface="+mn-ea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8903335" y="3435350"/>
            <a:ext cx="1008000" cy="44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大客户管理</a:t>
            </a:r>
            <a:endParaRPr lang="zh-CN" altLang="en-US" sz="1000">
              <a:sym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903335" y="3979545"/>
            <a:ext cx="1008000" cy="44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精准营销</a:t>
            </a:r>
            <a:endParaRPr lang="zh-CN" altLang="en-US" sz="1000">
              <a:sym typeface="+mn-ea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8903335" y="4511675"/>
            <a:ext cx="1008000" cy="44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人工智能</a:t>
            </a:r>
            <a:endParaRPr lang="zh-CN" altLang="en-US" sz="100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885940" y="32283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accent6"/>
                </a:solidFill>
              </a:rPr>
              <a:t>模型训练</a:t>
            </a:r>
            <a:endParaRPr lang="zh-CN" altLang="en-US" sz="1200">
              <a:solidFill>
                <a:schemeClr val="accent6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287520" y="28829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锅圈大数据平台功能架构</a:t>
            </a:r>
            <a:endParaRPr lang="zh-CN" altLang="en-US" sz="2400" b="1"/>
          </a:p>
        </p:txBody>
      </p:sp>
      <p:sp>
        <p:nvSpPr>
          <p:cNvPr id="104" name="右箭头 103"/>
          <p:cNvSpPr/>
          <p:nvPr/>
        </p:nvSpPr>
        <p:spPr>
          <a:xfrm rot="19140000">
            <a:off x="2835275" y="3126740"/>
            <a:ext cx="465455" cy="2298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2040000">
            <a:off x="2834640" y="3950970"/>
            <a:ext cx="491490" cy="2298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773805" y="5469890"/>
            <a:ext cx="581025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数据集成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474210" y="5469890"/>
            <a:ext cx="581025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作业开发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164455" y="5469890"/>
            <a:ext cx="581025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调度监控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5797550" y="5469890"/>
            <a:ext cx="728980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元数据管理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605905" y="5469890"/>
            <a:ext cx="706755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数据质量管理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7357110" y="5478780"/>
            <a:ext cx="636905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数据资产管理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757295" y="5969000"/>
            <a:ext cx="1297940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集群资源管理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5208905" y="5969000"/>
            <a:ext cx="1297940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平台运维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660515" y="5960110"/>
            <a:ext cx="1297940" cy="397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认证 授权 审计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8907145" y="1828165"/>
            <a:ext cx="1008000" cy="44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分析</a:t>
            </a:r>
            <a:r>
              <a:rPr lang="zh-CN" altLang="en-US" sz="1000">
                <a:sym typeface="+mn-ea"/>
              </a:rPr>
              <a:t>报表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15" y="180340"/>
            <a:ext cx="9144000" cy="6281420"/>
          </a:xfrm>
          <a:prstGeom prst="chevron">
            <a:avLst/>
          </a:prstGeom>
        </p:spPr>
        <p:txBody>
          <a:bodyPr/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276725" y="27051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锅圈</a:t>
            </a:r>
            <a:r>
              <a:rPr lang="zh-CN" altLang="en-US" sz="2400" b="1"/>
              <a:t>大数据平台技术架构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2942590" y="874395"/>
            <a:ext cx="7237095" cy="7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数据应用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42590" y="1765935"/>
            <a:ext cx="6033135" cy="75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数据应用平台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2590" y="2661285"/>
            <a:ext cx="6033135" cy="3562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1865630" y="873760"/>
            <a:ext cx="960120" cy="5350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监控与报警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01455" y="1766570"/>
            <a:ext cx="1078230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平台管理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50085" y="1406525"/>
            <a:ext cx="791845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业务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4054475" y="1057275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流量统计</a:t>
            </a:r>
            <a:endParaRPr lang="zh-CN" altLang="en-US" sz="1200"/>
          </a:p>
        </p:txBody>
      </p:sp>
      <p:sp>
        <p:nvSpPr>
          <p:cNvPr id="20" name="圆角矩形 19"/>
          <p:cNvSpPr/>
          <p:nvPr/>
        </p:nvSpPr>
        <p:spPr>
          <a:xfrm>
            <a:off x="4920615" y="1057275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用户行为分析</a:t>
            </a:r>
            <a:endParaRPr lang="zh-CN" altLang="en-US" sz="1200"/>
          </a:p>
        </p:txBody>
      </p:sp>
      <p:sp>
        <p:nvSpPr>
          <p:cNvPr id="21" name="圆角矩形 20"/>
          <p:cNvSpPr/>
          <p:nvPr/>
        </p:nvSpPr>
        <p:spPr>
          <a:xfrm>
            <a:off x="5848985" y="1066165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用户画像</a:t>
            </a:r>
            <a:endParaRPr lang="zh-CN" altLang="en-US" sz="1200"/>
          </a:p>
        </p:txBody>
      </p:sp>
      <p:sp>
        <p:nvSpPr>
          <p:cNvPr id="22" name="圆角矩形 21"/>
          <p:cNvSpPr/>
          <p:nvPr/>
        </p:nvSpPr>
        <p:spPr>
          <a:xfrm>
            <a:off x="7461250" y="1066165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精准营销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8299450" y="1066165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广告</a:t>
            </a:r>
            <a:endParaRPr lang="zh-CN" altLang="en-US" sz="1200"/>
          </a:p>
        </p:txBody>
      </p:sp>
      <p:sp>
        <p:nvSpPr>
          <p:cNvPr id="24" name="圆角矩形 23"/>
          <p:cNvSpPr/>
          <p:nvPr/>
        </p:nvSpPr>
        <p:spPr>
          <a:xfrm>
            <a:off x="9166225" y="1066165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......</a:t>
            </a:r>
            <a:endParaRPr lang="en-US" altLang="zh-CN" sz="1200"/>
          </a:p>
        </p:txBody>
      </p:sp>
      <p:sp>
        <p:nvSpPr>
          <p:cNvPr id="25" name="圆角矩形 24"/>
          <p:cNvSpPr/>
          <p:nvPr/>
        </p:nvSpPr>
        <p:spPr>
          <a:xfrm>
            <a:off x="4054475" y="197866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元信息管理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5848985" y="1962785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作业管理</a:t>
            </a:r>
            <a:endParaRPr lang="zh-CN" altLang="en-US" sz="1200"/>
          </a:p>
        </p:txBody>
      </p:sp>
      <p:sp>
        <p:nvSpPr>
          <p:cNvPr id="27" name="圆角矩形 26"/>
          <p:cNvSpPr/>
          <p:nvPr/>
        </p:nvSpPr>
        <p:spPr>
          <a:xfrm>
            <a:off x="6608445" y="1951990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交互分析</a:t>
            </a:r>
            <a:endParaRPr lang="zh-CN" altLang="en-US" sz="1200"/>
          </a:p>
        </p:txBody>
      </p:sp>
      <p:sp>
        <p:nvSpPr>
          <p:cNvPr id="28" name="圆角矩形 27"/>
          <p:cNvSpPr/>
          <p:nvPr/>
        </p:nvSpPr>
        <p:spPr>
          <a:xfrm>
            <a:off x="7334885" y="1960880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多维分析</a:t>
            </a:r>
            <a:endParaRPr lang="zh-CN" altLang="en-US" sz="1200"/>
          </a:p>
        </p:txBody>
      </p:sp>
      <p:sp>
        <p:nvSpPr>
          <p:cNvPr id="30" name="圆角矩形 29"/>
          <p:cNvSpPr/>
          <p:nvPr/>
        </p:nvSpPr>
        <p:spPr>
          <a:xfrm>
            <a:off x="8108950" y="1960880"/>
            <a:ext cx="720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可视化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1950085" y="2584450"/>
            <a:ext cx="792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40" name="圆角矩形 39"/>
          <p:cNvSpPr/>
          <p:nvPr/>
        </p:nvSpPr>
        <p:spPr>
          <a:xfrm>
            <a:off x="1949450" y="3754120"/>
            <a:ext cx="792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</a:t>
            </a:r>
            <a:endParaRPr lang="zh-CN" altLang="en-US" sz="1200"/>
          </a:p>
        </p:txBody>
      </p:sp>
      <p:sp>
        <p:nvSpPr>
          <p:cNvPr id="42" name="圆角矩形 41"/>
          <p:cNvSpPr/>
          <p:nvPr/>
        </p:nvSpPr>
        <p:spPr>
          <a:xfrm>
            <a:off x="1950085" y="4951730"/>
            <a:ext cx="792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硬件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3028315" y="2949575"/>
            <a:ext cx="4516755" cy="720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计算层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28950" y="3782060"/>
            <a:ext cx="4516755" cy="720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调度层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27680" y="4615815"/>
            <a:ext cx="4517390" cy="720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存储层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29585" y="5400040"/>
            <a:ext cx="5751195" cy="720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接入层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235440" y="220472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流程</a:t>
            </a:r>
            <a:endParaRPr lang="zh-CN" altLang="en-US" sz="1200"/>
          </a:p>
        </p:txBody>
      </p:sp>
      <p:sp>
        <p:nvSpPr>
          <p:cNvPr id="56" name="圆角矩形 55"/>
          <p:cNvSpPr/>
          <p:nvPr/>
        </p:nvSpPr>
        <p:spPr>
          <a:xfrm>
            <a:off x="9235440" y="288036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权限</a:t>
            </a:r>
            <a:endParaRPr lang="zh-CN" altLang="en-US" sz="1200"/>
          </a:p>
        </p:txBody>
      </p:sp>
      <p:sp>
        <p:nvSpPr>
          <p:cNvPr id="57" name="圆角矩形 56"/>
          <p:cNvSpPr/>
          <p:nvPr/>
        </p:nvSpPr>
        <p:spPr>
          <a:xfrm>
            <a:off x="9247505" y="355346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配额</a:t>
            </a:r>
            <a:endParaRPr lang="zh-CN" altLang="en-US" sz="1200"/>
          </a:p>
        </p:txBody>
      </p:sp>
      <p:sp>
        <p:nvSpPr>
          <p:cNvPr id="70" name="圆角矩形 69"/>
          <p:cNvSpPr/>
          <p:nvPr/>
        </p:nvSpPr>
        <p:spPr>
          <a:xfrm>
            <a:off x="9235440" y="4271645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升级</a:t>
            </a:r>
            <a:endParaRPr lang="zh-CN" altLang="en-US" sz="1200"/>
          </a:p>
        </p:txBody>
      </p:sp>
      <p:sp>
        <p:nvSpPr>
          <p:cNvPr id="71" name="圆角矩形 70"/>
          <p:cNvSpPr/>
          <p:nvPr/>
        </p:nvSpPr>
        <p:spPr>
          <a:xfrm>
            <a:off x="9247505" y="497967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版本</a:t>
            </a:r>
            <a:endParaRPr lang="zh-CN" altLang="en-US" sz="1200"/>
          </a:p>
        </p:txBody>
      </p:sp>
      <p:sp>
        <p:nvSpPr>
          <p:cNvPr id="73" name="圆角矩形 72"/>
          <p:cNvSpPr/>
          <p:nvPr/>
        </p:nvSpPr>
        <p:spPr>
          <a:xfrm>
            <a:off x="9247505" y="567182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机器</a:t>
            </a:r>
            <a:endParaRPr lang="zh-CN" altLang="en-US" sz="1200"/>
          </a:p>
        </p:txBody>
      </p:sp>
      <p:sp>
        <p:nvSpPr>
          <p:cNvPr id="74" name="圆角矩形 73"/>
          <p:cNvSpPr/>
          <p:nvPr/>
        </p:nvSpPr>
        <p:spPr>
          <a:xfrm>
            <a:off x="3796030" y="5533390"/>
            <a:ext cx="159956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Canal/Datax</a:t>
            </a:r>
            <a:endParaRPr lang="en-US" altLang="zh-CN" sz="1200"/>
          </a:p>
        </p:txBody>
      </p:sp>
      <p:sp>
        <p:nvSpPr>
          <p:cNvPr id="77" name="圆角矩形 76"/>
          <p:cNvSpPr/>
          <p:nvPr/>
        </p:nvSpPr>
        <p:spPr>
          <a:xfrm>
            <a:off x="5595620" y="5542280"/>
            <a:ext cx="792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Flume</a:t>
            </a:r>
            <a:endParaRPr lang="en-US" altLang="zh-CN" sz="1200"/>
          </a:p>
        </p:txBody>
      </p:sp>
      <p:sp>
        <p:nvSpPr>
          <p:cNvPr id="84" name="圆角矩形 83"/>
          <p:cNvSpPr/>
          <p:nvPr/>
        </p:nvSpPr>
        <p:spPr>
          <a:xfrm>
            <a:off x="6575425" y="5533390"/>
            <a:ext cx="8636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Restful</a:t>
            </a:r>
            <a:endParaRPr lang="en-US" altLang="zh-CN" sz="1200"/>
          </a:p>
        </p:txBody>
      </p:sp>
      <p:sp>
        <p:nvSpPr>
          <p:cNvPr id="85" name="圆角矩形 84"/>
          <p:cNvSpPr/>
          <p:nvPr/>
        </p:nvSpPr>
        <p:spPr>
          <a:xfrm>
            <a:off x="7698105" y="5542280"/>
            <a:ext cx="8636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Rpc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7588250" y="2948940"/>
            <a:ext cx="1332230" cy="238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数据分层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767455" y="3118485"/>
            <a:ext cx="50927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MR</a:t>
            </a:r>
            <a:endParaRPr lang="en-US" altLang="zh-CN" sz="1200"/>
          </a:p>
        </p:txBody>
      </p:sp>
      <p:sp>
        <p:nvSpPr>
          <p:cNvPr id="109" name="圆角矩形 108"/>
          <p:cNvSpPr/>
          <p:nvPr/>
        </p:nvSpPr>
        <p:spPr>
          <a:xfrm>
            <a:off x="4385310" y="3118485"/>
            <a:ext cx="51181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endParaRPr lang="en-US" altLang="zh-CN" sz="1200"/>
          </a:p>
        </p:txBody>
      </p:sp>
      <p:sp>
        <p:nvSpPr>
          <p:cNvPr id="119" name="圆角矩形 118"/>
          <p:cNvSpPr/>
          <p:nvPr/>
        </p:nvSpPr>
        <p:spPr>
          <a:xfrm>
            <a:off x="5026660" y="3118485"/>
            <a:ext cx="70866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Impala</a:t>
            </a:r>
            <a:endParaRPr lang="en-US" altLang="zh-CN" sz="1200"/>
          </a:p>
        </p:txBody>
      </p:sp>
      <p:sp>
        <p:nvSpPr>
          <p:cNvPr id="120" name="圆角矩形 119"/>
          <p:cNvSpPr/>
          <p:nvPr/>
        </p:nvSpPr>
        <p:spPr>
          <a:xfrm>
            <a:off x="5884545" y="3136265"/>
            <a:ext cx="58293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Flink</a:t>
            </a:r>
            <a:endParaRPr lang="en-US" altLang="zh-CN" sz="1200"/>
          </a:p>
        </p:txBody>
      </p:sp>
      <p:sp>
        <p:nvSpPr>
          <p:cNvPr id="121" name="圆角矩形 120"/>
          <p:cNvSpPr/>
          <p:nvPr/>
        </p:nvSpPr>
        <p:spPr>
          <a:xfrm>
            <a:off x="6572250" y="3136265"/>
            <a:ext cx="91821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Tensorflow</a:t>
            </a:r>
            <a:endParaRPr lang="en-US" altLang="zh-CN" sz="1200"/>
          </a:p>
        </p:txBody>
      </p:sp>
      <p:sp>
        <p:nvSpPr>
          <p:cNvPr id="122" name="文本框 121"/>
          <p:cNvSpPr txBox="1"/>
          <p:nvPr/>
        </p:nvSpPr>
        <p:spPr>
          <a:xfrm>
            <a:off x="2894330" y="2616835"/>
            <a:ext cx="1367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CDH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基础数据平台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794125" y="3906520"/>
            <a:ext cx="50927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Yarn</a:t>
            </a:r>
            <a:endParaRPr lang="en-US" altLang="zh-CN" sz="1200"/>
          </a:p>
        </p:txBody>
      </p:sp>
      <p:sp>
        <p:nvSpPr>
          <p:cNvPr id="124" name="圆角矩形 123"/>
          <p:cNvSpPr/>
          <p:nvPr/>
        </p:nvSpPr>
        <p:spPr>
          <a:xfrm>
            <a:off x="4776470" y="3914140"/>
            <a:ext cx="64071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</a:t>
            </a:r>
            <a:r>
              <a:rPr lang="en-US" altLang="zh-CN" sz="1200"/>
              <a:t>ozie</a:t>
            </a:r>
            <a:endParaRPr lang="en-US" altLang="zh-CN" sz="1200"/>
          </a:p>
        </p:txBody>
      </p:sp>
      <p:sp>
        <p:nvSpPr>
          <p:cNvPr id="125" name="圆角矩形 124"/>
          <p:cNvSpPr/>
          <p:nvPr/>
        </p:nvSpPr>
        <p:spPr>
          <a:xfrm>
            <a:off x="5830570" y="3915410"/>
            <a:ext cx="136779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DolphinScheduler</a:t>
            </a:r>
            <a:endParaRPr lang="en-US" altLang="zh-CN" sz="1200"/>
          </a:p>
        </p:txBody>
      </p:sp>
      <p:sp>
        <p:nvSpPr>
          <p:cNvPr id="126" name="圆角矩形 125"/>
          <p:cNvSpPr/>
          <p:nvPr/>
        </p:nvSpPr>
        <p:spPr>
          <a:xfrm>
            <a:off x="3813810" y="4723765"/>
            <a:ext cx="50927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Hdfs</a:t>
            </a:r>
            <a:endParaRPr lang="en-US" altLang="zh-CN" sz="1200"/>
          </a:p>
        </p:txBody>
      </p:sp>
      <p:sp>
        <p:nvSpPr>
          <p:cNvPr id="127" name="圆角矩形 126"/>
          <p:cNvSpPr/>
          <p:nvPr/>
        </p:nvSpPr>
        <p:spPr>
          <a:xfrm>
            <a:off x="3764280" y="3136265"/>
            <a:ext cx="50927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MR</a:t>
            </a:r>
            <a:endParaRPr lang="en-US" altLang="zh-CN" sz="1200"/>
          </a:p>
        </p:txBody>
      </p:sp>
      <p:sp>
        <p:nvSpPr>
          <p:cNvPr id="128" name="圆角矩形 127"/>
          <p:cNvSpPr/>
          <p:nvPr/>
        </p:nvSpPr>
        <p:spPr>
          <a:xfrm>
            <a:off x="4384040" y="3131185"/>
            <a:ext cx="51181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endParaRPr lang="en-US" altLang="zh-CN" sz="1200"/>
          </a:p>
        </p:txBody>
      </p:sp>
      <p:sp>
        <p:nvSpPr>
          <p:cNvPr id="129" name="圆角矩形 128"/>
          <p:cNvSpPr/>
          <p:nvPr/>
        </p:nvSpPr>
        <p:spPr>
          <a:xfrm>
            <a:off x="5050155" y="3136265"/>
            <a:ext cx="70866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Impala</a:t>
            </a:r>
            <a:endParaRPr lang="en-US" altLang="zh-CN" sz="1200"/>
          </a:p>
        </p:txBody>
      </p:sp>
      <p:sp>
        <p:nvSpPr>
          <p:cNvPr id="130" name="圆角矩形 129"/>
          <p:cNvSpPr/>
          <p:nvPr/>
        </p:nvSpPr>
        <p:spPr>
          <a:xfrm>
            <a:off x="4420870" y="4723765"/>
            <a:ext cx="64071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Hbase</a:t>
            </a:r>
            <a:endParaRPr lang="en-US" altLang="zh-CN" sz="1200"/>
          </a:p>
        </p:txBody>
      </p:sp>
      <p:sp>
        <p:nvSpPr>
          <p:cNvPr id="131" name="圆角矩形 130"/>
          <p:cNvSpPr/>
          <p:nvPr/>
        </p:nvSpPr>
        <p:spPr>
          <a:xfrm>
            <a:off x="5168900" y="4747260"/>
            <a:ext cx="64071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Kaf</a:t>
            </a:r>
            <a:r>
              <a:rPr lang="en-US" altLang="zh-CN" sz="1200"/>
              <a:t>ka</a:t>
            </a:r>
            <a:endParaRPr lang="en-US" altLang="zh-CN" sz="1200"/>
          </a:p>
        </p:txBody>
      </p:sp>
      <p:sp>
        <p:nvSpPr>
          <p:cNvPr id="132" name="圆角矩形 131"/>
          <p:cNvSpPr/>
          <p:nvPr/>
        </p:nvSpPr>
        <p:spPr>
          <a:xfrm>
            <a:off x="5902960" y="4747260"/>
            <a:ext cx="640715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133" name="圆角矩形 132"/>
          <p:cNvSpPr/>
          <p:nvPr/>
        </p:nvSpPr>
        <p:spPr>
          <a:xfrm>
            <a:off x="6605270" y="4747260"/>
            <a:ext cx="88519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Clickhouse</a:t>
            </a:r>
            <a:endParaRPr lang="en-US" altLang="zh-CN" sz="1200"/>
          </a:p>
        </p:txBody>
      </p:sp>
      <p:sp>
        <p:nvSpPr>
          <p:cNvPr id="134" name="圆角矩形 133"/>
          <p:cNvSpPr/>
          <p:nvPr/>
        </p:nvSpPr>
        <p:spPr>
          <a:xfrm>
            <a:off x="7982585" y="3260090"/>
            <a:ext cx="509270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ADS</a:t>
            </a:r>
            <a:endParaRPr lang="en-US" altLang="zh-CN" sz="1200"/>
          </a:p>
        </p:txBody>
      </p:sp>
      <p:sp>
        <p:nvSpPr>
          <p:cNvPr id="136" name="圆角矩形 135"/>
          <p:cNvSpPr/>
          <p:nvPr/>
        </p:nvSpPr>
        <p:spPr>
          <a:xfrm>
            <a:off x="7661910" y="3644900"/>
            <a:ext cx="1224280" cy="1280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p>
            <a:pPr algn="ctr"/>
            <a:endParaRPr lang="en-US" altLang="zh-CN" sz="1200"/>
          </a:p>
        </p:txBody>
      </p:sp>
      <p:sp>
        <p:nvSpPr>
          <p:cNvPr id="137" name="圆角矩形 136"/>
          <p:cNvSpPr/>
          <p:nvPr/>
        </p:nvSpPr>
        <p:spPr>
          <a:xfrm>
            <a:off x="8036560" y="4973320"/>
            <a:ext cx="509270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ODS</a:t>
            </a:r>
            <a:endParaRPr lang="en-US" altLang="zh-CN" sz="1200"/>
          </a:p>
        </p:txBody>
      </p:sp>
      <p:sp>
        <p:nvSpPr>
          <p:cNvPr id="138" name="圆角矩形 137"/>
          <p:cNvSpPr/>
          <p:nvPr/>
        </p:nvSpPr>
        <p:spPr>
          <a:xfrm>
            <a:off x="7724140" y="3718560"/>
            <a:ext cx="574675" cy="2882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DWS</a:t>
            </a:r>
            <a:endParaRPr lang="en-US" altLang="zh-CN" sz="1200"/>
          </a:p>
        </p:txBody>
      </p:sp>
      <p:sp>
        <p:nvSpPr>
          <p:cNvPr id="139" name="圆角矩形 138"/>
          <p:cNvSpPr/>
          <p:nvPr/>
        </p:nvSpPr>
        <p:spPr>
          <a:xfrm>
            <a:off x="7706995" y="4128135"/>
            <a:ext cx="583565" cy="2882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DWM</a:t>
            </a:r>
            <a:endParaRPr lang="en-US" altLang="zh-CN" sz="1200"/>
          </a:p>
        </p:txBody>
      </p:sp>
      <p:sp>
        <p:nvSpPr>
          <p:cNvPr id="140" name="圆角矩形 139"/>
          <p:cNvSpPr/>
          <p:nvPr/>
        </p:nvSpPr>
        <p:spPr>
          <a:xfrm>
            <a:off x="7706360" y="4553585"/>
            <a:ext cx="593090" cy="2882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DWD</a:t>
            </a:r>
            <a:endParaRPr lang="en-US" altLang="zh-CN" sz="1200"/>
          </a:p>
        </p:txBody>
      </p:sp>
      <p:sp>
        <p:nvSpPr>
          <p:cNvPr id="143" name="圆角矩形 142"/>
          <p:cNvSpPr/>
          <p:nvPr/>
        </p:nvSpPr>
        <p:spPr>
          <a:xfrm>
            <a:off x="8335645" y="4129405"/>
            <a:ext cx="509270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DIM</a:t>
            </a:r>
            <a:endParaRPr lang="en-US" altLang="zh-CN" sz="1200"/>
          </a:p>
        </p:txBody>
      </p:sp>
      <p:sp>
        <p:nvSpPr>
          <p:cNvPr id="144" name="圆角矩形 143"/>
          <p:cNvSpPr/>
          <p:nvPr/>
        </p:nvSpPr>
        <p:spPr>
          <a:xfrm>
            <a:off x="6644005" y="1066165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智能推荐</a:t>
            </a:r>
            <a:endParaRPr lang="zh-CN" altLang="en-US" sz="1200"/>
          </a:p>
        </p:txBody>
      </p:sp>
      <p:sp>
        <p:nvSpPr>
          <p:cNvPr id="145" name="圆角矩形 144"/>
          <p:cNvSpPr/>
          <p:nvPr/>
        </p:nvSpPr>
        <p:spPr>
          <a:xfrm>
            <a:off x="4993005" y="1969770"/>
            <a:ext cx="648000" cy="3975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数据质量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214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李继聪</dc:creator>
  <cp:lastModifiedBy>李继聪</cp:lastModifiedBy>
  <cp:revision>5</cp:revision>
  <dcterms:created xsi:type="dcterms:W3CDTF">2020-12-13T03:40:00Z</dcterms:created>
  <dcterms:modified xsi:type="dcterms:W3CDTF">2020-12-13T09:56:32Z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