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6" r:id="rId3"/>
    <p:sldId id="483" r:id="rId5"/>
    <p:sldId id="535" r:id="rId6"/>
    <p:sldId id="584" r:id="rId7"/>
    <p:sldId id="552" r:id="rId8"/>
    <p:sldId id="554" r:id="rId9"/>
    <p:sldId id="553" r:id="rId10"/>
    <p:sldId id="484" r:id="rId11"/>
    <p:sldId id="571" r:id="rId12"/>
    <p:sldId id="611" r:id="rId13"/>
    <p:sldId id="576" r:id="rId14"/>
    <p:sldId id="577" r:id="rId15"/>
    <p:sldId id="578" r:id="rId16"/>
    <p:sldId id="555" r:id="rId17"/>
    <p:sldId id="604" r:id="rId18"/>
    <p:sldId id="610" r:id="rId19"/>
    <p:sldId id="606" r:id="rId20"/>
    <p:sldId id="607" r:id="rId21"/>
    <p:sldId id="608" r:id="rId22"/>
    <p:sldId id="527" r:id="rId23"/>
    <p:sldId id="556" r:id="rId24"/>
    <p:sldId id="511" r:id="rId25"/>
    <p:sldId id="40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h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6E4"/>
    <a:srgbClr val="396EBD"/>
    <a:srgbClr val="305C9E"/>
    <a:srgbClr val="386B96"/>
    <a:srgbClr val="1419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/>
    <p:restoredTop sz="96310" autoAdjust="0"/>
  </p:normalViewPr>
  <p:slideViewPr>
    <p:cSldViewPr>
      <p:cViewPr varScale="1">
        <p:scale>
          <a:sx n="68" d="100"/>
          <a:sy n="68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72855-EA49-490F-81E8-5ED6717A0A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5A07-5F99-481D-AB59-7CC5528EEC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9C5-D350-1F41-89BA-98A5720821F7}" type="datetime1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41DE-0FDD-404A-8522-B1ED0E86BF0B}" type="datetime1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265D-151A-E54C-AEE0-4092A5EEF164}" type="datetime1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FDDAEE9-A0BF-0C4D-AC14-84ED3E26E456}" type="datetime1">
              <a:rPr/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D042-7000-6541-A4E8-E56EE66C7905}" type="datetime1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0001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A252-6C70-0044-818F-3B9561E4808E}" type="datetime1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F32F-391E-0C47-94BC-C8988869B9D7}" type="datetime1">
              <a:rPr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0C5-6507-1F42-A0B6-71F22476FD26}" type="datetime1">
              <a:rPr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B177-C4E2-A345-A629-92BD2EFCE99A}" type="datetime1">
              <a:rPr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08ED-91C6-8640-960D-FE747DDCB3BC}" type="datetime1">
              <a:rPr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8EF4-BD47-EA40-BA92-DBFD819A20E9}" type="datetime1">
              <a:rPr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7506-0AE7-B44A-9E47-01456D8FECBB}" type="datetime1">
              <a:rPr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71736" y="142852"/>
            <a:ext cx="6043626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411FA0-64FB-1942-8630-ACC848BE9BC8}" type="datetime1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1764676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298" name="标题 183297"/>
          <p:cNvSpPr>
            <a:spLocks noGrp="1"/>
          </p:cNvSpPr>
          <p:nvPr>
            <p:ph type="title" idx="4294967295"/>
          </p:nvPr>
        </p:nvSpPr>
        <p:spPr>
          <a:xfrm>
            <a:off x="455295" y="1908175"/>
            <a:ext cx="8695055" cy="2219325"/>
          </a:xfrm>
        </p:spPr>
        <p:txBody>
          <a:bodyPr anchor="ctr">
            <a:noAutofit/>
          </a:bodyPr>
          <a:lstStyle/>
          <a:p>
            <a:r>
              <a:rPr lang="en-US" altLang="zh-CN" sz="4000" dirty="0">
                <a:latin typeface="Gabriola" panose="04040605051002020D02" charset="0"/>
                <a:ea typeface="华文新魏" panose="02010800040101010101" charset="-122"/>
                <a:cs typeface="Gabriola" panose="04040605051002020D02" charset="0"/>
              </a:rPr>
              <a:t>HGAR: Hybrid Granular Algorithm for Rating Recommendation</a:t>
            </a:r>
            <a:endParaRPr lang="en-US" altLang="zh-CN" sz="4000" dirty="0">
              <a:latin typeface="Gabriola" panose="04040605051002020D02" charset="0"/>
              <a:ea typeface="华文新魏" panose="02010800040101010101" charset="-122"/>
              <a:cs typeface="Gabriola" panose="04040605051002020D02" charset="0"/>
            </a:endParaRPr>
          </a:p>
        </p:txBody>
      </p:sp>
      <p:sp>
        <p:nvSpPr>
          <p:cNvPr id="8194" name="副标题 5122"/>
          <p:cNvSpPr>
            <a:spLocks noGrp="1"/>
          </p:cNvSpPr>
          <p:nvPr/>
        </p:nvSpPr>
        <p:spPr>
          <a:xfrm>
            <a:off x="313690" y="4199255"/>
            <a:ext cx="8373110" cy="22910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latin typeface="Microsoft YaHei UI Light" panose="020B0502040204020203" charset="-122"/>
                <a:ea typeface="Microsoft YaHei UI Light" panose="020B0502040204020203" charset="-122"/>
              </a:rPr>
              <a:t>Fulan</a:t>
            </a:r>
            <a:r>
              <a:rPr lang="en-US" sz="2000" b="1" dirty="0">
                <a:latin typeface="Microsoft YaHei UI Light" panose="020B0502040204020203" charset="-122"/>
                <a:ea typeface="Microsoft YaHei UI Light" panose="020B0502040204020203" charset="-122"/>
              </a:rPr>
              <a:t> </a:t>
            </a:r>
            <a:r>
              <a:rPr lang="en-US" sz="2000" b="1" dirty="0" smtClean="0">
                <a:latin typeface="Microsoft YaHei UI Light" panose="020B0502040204020203" charset="-122"/>
                <a:ea typeface="Microsoft YaHei UI Light" panose="020B0502040204020203" charset="-122"/>
              </a:rPr>
              <a:t>Qian</a:t>
            </a:r>
            <a:r>
              <a:rPr lang="en-US" sz="1800" b="1" baseline="30000" dirty="0" smtClean="0">
                <a:latin typeface="Microsoft YaHei UI Light" panose="020B0502040204020203" charset="-122"/>
                <a:ea typeface="Microsoft YaHei UI Light" panose="020B0502040204020203" charset="-122"/>
              </a:rPr>
              <a:t>1</a:t>
            </a:r>
            <a:r>
              <a:rPr lang="en-US" sz="2000" b="1" dirty="0" smtClean="0">
                <a:latin typeface="Microsoft YaHei UI Light" panose="020B0502040204020203" charset="-122"/>
                <a:ea typeface="Microsoft YaHei UI Light" panose="020B0502040204020203" charset="-122"/>
              </a:rPr>
              <a:t>, </a:t>
            </a:r>
            <a:r>
              <a:rPr lang="en-US" sz="2000" b="1" dirty="0">
                <a:latin typeface="Microsoft YaHei UI Light" panose="020B0502040204020203" charset="-122"/>
                <a:ea typeface="Microsoft YaHei UI Light" panose="020B0502040204020203" charset="-122"/>
              </a:rPr>
              <a:t>Yafan Huang, Jianhong Li, Shu Zhao, Jie Chen, </a:t>
            </a:r>
            <a:endParaRPr lang="en-US" sz="2000" b="1" dirty="0"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pPr algn="ctr"/>
            <a:r>
              <a:rPr lang="en-US" sz="2000" b="1" dirty="0">
                <a:latin typeface="Microsoft YaHei UI Light" panose="020B0502040204020203" charset="-122"/>
                <a:ea typeface="Microsoft YaHei UI Light" panose="020B0502040204020203" charset="-122"/>
              </a:rPr>
              <a:t>Xiangyang Wang, and </a:t>
            </a:r>
            <a:r>
              <a:rPr lang="en-US" sz="2000" b="1" dirty="0" err="1">
                <a:latin typeface="Microsoft YaHei UI Light" panose="020B0502040204020203" charset="-122"/>
                <a:ea typeface="Microsoft YaHei UI Light" panose="020B0502040204020203" charset="-122"/>
              </a:rPr>
              <a:t>Yanping</a:t>
            </a:r>
            <a:r>
              <a:rPr lang="en-US" sz="2000" b="1" dirty="0">
                <a:latin typeface="Microsoft YaHei UI Light" panose="020B0502040204020203" charset="-122"/>
                <a:ea typeface="Microsoft YaHei UI Light" panose="020B0502040204020203" charset="-122"/>
              </a:rPr>
              <a:t> </a:t>
            </a:r>
            <a:r>
              <a:rPr lang="en-US" sz="2000" b="1" dirty="0" smtClean="0">
                <a:latin typeface="Microsoft YaHei UI Light" panose="020B0502040204020203" charset="-122"/>
                <a:ea typeface="Microsoft YaHei UI Light" panose="020B0502040204020203" charset="-122"/>
              </a:rPr>
              <a:t>Zhang</a:t>
            </a:r>
            <a:endParaRPr lang="en-US" sz="2000" b="1" dirty="0" smtClean="0"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pPr algn="ctr"/>
            <a:endParaRPr lang="en-US" sz="2000" b="1" dirty="0"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1800" b="1" dirty="0" smtClean="0"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latin typeface="Microsoft YaHei UI Light" panose="020B0502040204020203" charset="-122"/>
                <a:ea typeface="Microsoft YaHei UI Light" panose="020B0502040204020203" charset="-122"/>
              </a:rPr>
              <a:t>Anhui University</a:t>
            </a:r>
            <a:endParaRPr lang="en-US" sz="1800" b="1" dirty="0" smtClean="0">
              <a:latin typeface="Microsoft YaHei UI Light" panose="020B0502040204020203" charset="-122"/>
              <a:ea typeface="Microsoft YaHei UI Light" panose="020B0502040204020203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latin typeface="Microsoft YaHei UI Light" panose="020B0502040204020203" charset="-122"/>
                <a:ea typeface="Microsoft YaHei UI Light" panose="020B0502040204020203" charset="-122"/>
              </a:rPr>
              <a:t>Anhui Electrical Engineering Professional Technique College</a:t>
            </a:r>
            <a:endParaRPr lang="en-US" sz="1800" b="1" dirty="0">
              <a:latin typeface="Microsoft YaHei UI Light" panose="020B0502040204020203" charset="-122"/>
              <a:ea typeface="Microsoft YaHei UI Light" panose="020B0502040204020203" charset="-122"/>
            </a:endParaRPr>
          </a:p>
        </p:txBody>
      </p:sp>
      <p:sp>
        <p:nvSpPr>
          <p:cNvPr id="4102" name="Rectangle 4"/>
          <p:cNvSpPr>
            <a:spLocks noGrp="1"/>
          </p:cNvSpPr>
          <p:nvPr/>
        </p:nvSpPr>
        <p:spPr>
          <a:xfrm>
            <a:off x="2483768" y="477520"/>
            <a:ext cx="2523490" cy="406400"/>
          </a:xfrm>
          <a:prstGeom prst="rect">
            <a:avLst/>
          </a:prstGeom>
          <a:noFill/>
          <a:ln w="0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BCD8F6"/>
              </a:buClr>
              <a:buSzPct val="5000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http://ailab.ahu.edu.cn/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2343467" y="5114019"/>
            <a:ext cx="446976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 baseline="30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E-mail:qianfulan@hotmail.com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fi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973" y="1322070"/>
            <a:ext cx="4204335" cy="3138170"/>
          </a:xfrm>
          <a:prstGeom prst="rect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4" name="文本框 5"/>
          <p:cNvSpPr txBox="1"/>
          <p:nvPr/>
        </p:nvSpPr>
        <p:spPr>
          <a:xfrm>
            <a:off x="2523811" y="4919345"/>
            <a:ext cx="5318760" cy="3987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X</a:t>
            </a:r>
            <a:r>
              <a:rPr lang="zh-CN" altLang="en-US" sz="2000" b="1" baseline="-25000" dirty="0"/>
              <a:t>j</a:t>
            </a:r>
            <a:r>
              <a:rPr lang="zh-CN" altLang="en-US" sz="2000" b="1" dirty="0"/>
              <a:t> = {x</a:t>
            </a:r>
            <a:r>
              <a:rPr lang="zh-CN" altLang="en-US" sz="2000" b="1" baseline="-25000" dirty="0"/>
              <a:t>i</a:t>
            </a:r>
            <a:r>
              <a:rPr lang="zh-CN" altLang="en-US" sz="2000" b="1" dirty="0"/>
              <a:t>|f (x</a:t>
            </a:r>
            <a:r>
              <a:rPr lang="zh-CN" altLang="en-US" sz="2000" b="1" baseline="-25000" dirty="0"/>
              <a:t>i</a:t>
            </a:r>
            <a:r>
              <a:rPr lang="zh-CN" altLang="en-US" sz="2000" b="1" dirty="0"/>
              <a:t>) ∈ Y } , i ∈ {1, 2, 3, ..., n}, j ∈ {1, 2}</a:t>
            </a:r>
            <a:endParaRPr lang="zh-CN" altLang="en-US" sz="2000" b="1" dirty="0"/>
          </a:p>
        </p:txBody>
      </p:sp>
      <p:sp>
        <p:nvSpPr>
          <p:cNvPr id="5" name="文本框 6"/>
          <p:cNvSpPr txBox="1"/>
          <p:nvPr/>
        </p:nvSpPr>
        <p:spPr>
          <a:xfrm>
            <a:off x="219396" y="4919345"/>
            <a:ext cx="2304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HGAR is defined as:</a:t>
            </a:r>
            <a:endParaRPr lang="en-US" altLang="zh-CN" sz="2000" dirty="0"/>
          </a:p>
        </p:txBody>
      </p:sp>
      <p:sp>
        <p:nvSpPr>
          <p:cNvPr id="30722" name="标题 572418"/>
          <p:cNvSpPr>
            <a:spLocks noGrp="1"/>
          </p:cNvSpPr>
          <p:nvPr/>
        </p:nvSpPr>
        <p:spPr>
          <a:xfrm>
            <a:off x="2447573" y="136525"/>
            <a:ext cx="6696744" cy="582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 dirty="0">
                <a:latin typeface="+mj-ea"/>
              </a:rPr>
              <a:t>PROBLEM DEFINITION</a:t>
            </a:r>
            <a:endParaRPr lang="en-US" altLang="zh-CN" sz="2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658745" y="179070"/>
            <a:ext cx="6372860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HGAR:Explicit Information Granule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fig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0395" y="971550"/>
            <a:ext cx="7734300" cy="3362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275" y="4357370"/>
            <a:ext cx="8391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 dirty="0"/>
              <a:t>T</a:t>
            </a:r>
            <a:r>
              <a:rPr lang="zh-CN" altLang="en-US" dirty="0"/>
              <a:t>he user</a:t>
            </a:r>
            <a:r>
              <a:rPr lang="en-US" altLang="zh-CN" dirty="0"/>
              <a:t>'</a:t>
            </a:r>
            <a:r>
              <a:rPr lang="zh-CN" altLang="en-US" dirty="0"/>
              <a:t>s rating of the item </a:t>
            </a:r>
            <a:r>
              <a:rPr lang="en-US" altLang="zh-CN" dirty="0"/>
              <a:t>by obtained the explicit information:</a:t>
            </a:r>
            <a:endParaRPr lang="zh-CN" altLang="en-US" dirty="0"/>
          </a:p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 dirty="0"/>
          </a:p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 dirty="0"/>
          </a:p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 dirty="0"/>
              <a:t>T</a:t>
            </a:r>
            <a:r>
              <a:rPr lang="zh-CN" altLang="en-US" dirty="0"/>
              <a:t>he output of the SVD layer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aphicFrame>
        <p:nvGraphicFramePr>
          <p:cNvPr id="8" name="对象 7"/>
          <p:cNvGraphicFramePr/>
          <p:nvPr/>
        </p:nvGraphicFramePr>
        <p:xfrm>
          <a:off x="2546350" y="4789170"/>
          <a:ext cx="235077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3" imgW="1511300" imgH="241300" progId="Equation.KSEE3">
                  <p:embed/>
                </p:oleObj>
              </mc:Choice>
              <mc:Fallback>
                <p:oleObj name="公式" r:id="rId3" imgW="1511300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350" y="4789170"/>
                        <a:ext cx="2350770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6350" y="5556250"/>
          <a:ext cx="234632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5" imgW="1231265" imgH="228600" progId="Equation.KSEE3">
                  <p:embed/>
                </p:oleObj>
              </mc:Choice>
              <mc:Fallback>
                <p:oleObj name="" r:id="rId5" imgW="1231265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350" y="5556250"/>
                        <a:ext cx="2346325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  <p:bldLst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658745" y="179070"/>
            <a:ext cx="6372860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HGAR:Implicit Information Granule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fi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1024255"/>
            <a:ext cx="7781925" cy="3514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1465" y="4538980"/>
            <a:ext cx="85610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/>
              <a:t>C</a:t>
            </a:r>
            <a:r>
              <a:rPr lang="zh-CN" altLang="en-US"/>
              <a:t>oncatenate uemb and iemb into one vector</a:t>
            </a:r>
            <a:r>
              <a:rPr lang="en-US" altLang="zh-CN"/>
              <a:t>:</a:t>
            </a:r>
            <a:endParaRPr lang="zh-CN" altLang="en-US"/>
          </a:p>
          <a:p>
            <a:pPr marL="285750" indent="-285750">
              <a:lnSpc>
                <a:spcPct val="150000"/>
              </a:lnSpc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/>
          </a:p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zh-CN" altLang="en-US"/>
              <a:t>According to the definition of implicit information particles, the hidden layer denotes as: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09775" y="4878070"/>
          <a:ext cx="1763395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2" imgW="1079500" imgH="177165" progId="Equation.KSEE3">
                  <p:embed/>
                </p:oleObj>
              </mc:Choice>
              <mc:Fallback>
                <p:oleObj name="" r:id="rId2" imgW="10795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9775" y="4878070"/>
                        <a:ext cx="1763395" cy="28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09775" y="5876925"/>
          <a:ext cx="2340610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4" imgW="1574800" imgH="508000" progId="Equation.KSEE3">
                  <p:embed/>
                </p:oleObj>
              </mc:Choice>
              <mc:Fallback>
                <p:oleObj name="" r:id="rId4" imgW="1574800" imgH="508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9775" y="5876925"/>
                        <a:ext cx="2340610" cy="75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531110" y="221615"/>
            <a:ext cx="6697980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HGAR: Hybrid Granular Algorithm for Rating Recommendation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fi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1018540"/>
            <a:ext cx="7915275" cy="358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9880" y="4825365"/>
            <a:ext cx="8655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/>
              <a:t>C</a:t>
            </a:r>
            <a:r>
              <a:rPr lang="zh-CN" altLang="en-US"/>
              <a:t>onvert ratings with sum pooling to descend to 1-dimension</a:t>
            </a:r>
            <a:r>
              <a:rPr lang="en-US" altLang="zh-CN"/>
              <a:t>:</a:t>
            </a:r>
            <a:endParaRPr lang="zh-CN" altLang="en-US"/>
          </a:p>
          <a:p>
            <a:pPr marL="285750" indent="-285750">
              <a:lnSpc>
                <a:spcPct val="200000"/>
              </a:lnSpc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/>
          </a:p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t>The output after fusion is formulated as: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0805" y="5142865"/>
          <a:ext cx="1859280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1422400" imgH="431800" progId="Equation.KSEE3">
                  <p:embed/>
                </p:oleObj>
              </mc:Choice>
              <mc:Fallback>
                <p:oleObj name="" r:id="rId2" imgW="14224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0805" y="5142865"/>
                        <a:ext cx="1859280" cy="56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0805" y="6024245"/>
          <a:ext cx="201866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1282700" imgH="266700" progId="Equation.KSEE3">
                  <p:embed/>
                </p:oleObj>
              </mc:Choice>
              <mc:Fallback>
                <p:oleObj name="" r:id="rId4" imgW="1282700" imgH="266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0805" y="6024245"/>
                        <a:ext cx="201866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1908186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298" name="标题 183297"/>
          <p:cNvSpPr>
            <a:spLocks noGrp="1"/>
          </p:cNvSpPr>
          <p:nvPr>
            <p:ph type="title" idx="4294967295"/>
          </p:nvPr>
        </p:nvSpPr>
        <p:spPr>
          <a:xfrm>
            <a:off x="1276350" y="2362200"/>
            <a:ext cx="741045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Experiment</a:t>
            </a:r>
            <a:endParaRPr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43" name="矩形 183301"/>
          <p:cNvSpPr/>
          <p:nvPr/>
        </p:nvSpPr>
        <p:spPr>
          <a:xfrm>
            <a:off x="228600" y="2209800"/>
            <a:ext cx="1828800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l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9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771801" y="136525"/>
            <a:ext cx="5184576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Experiment Settings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245" y="1086485"/>
            <a:ext cx="1936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 sz="2200" b="1"/>
              <a:t>Data Sets:</a:t>
            </a:r>
            <a:endParaRPr lang="en-US" altLang="zh-CN" sz="2200" b="1"/>
          </a:p>
        </p:txBody>
      </p:sp>
      <p:sp>
        <p:nvSpPr>
          <p:cNvPr id="5" name="文本框 4"/>
          <p:cNvSpPr txBox="1"/>
          <p:nvPr/>
        </p:nvSpPr>
        <p:spPr>
          <a:xfrm>
            <a:off x="182245" y="4247515"/>
            <a:ext cx="3767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17375E"/>
              </a:buClr>
              <a:buSzTx/>
              <a:buFont typeface="Wingdings" panose="05000000000000000000" charset="0"/>
              <a:buChar char="n"/>
            </a:pPr>
            <a:r>
              <a:rPr lang="en-US" altLang="zh-CN" sz="2200" b="1"/>
              <a:t>Evaluation Protocols：</a:t>
            </a:r>
            <a:endParaRPr lang="en-US" altLang="zh-CN" sz="2200" b="1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88415" y="4922520"/>
          <a:ext cx="2936875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" imgW="1638300" imgH="533400" progId="Equation.KSEE3">
                  <p:embed/>
                </p:oleObj>
              </mc:Choice>
              <mc:Fallback>
                <p:oleObj name="" r:id="rId1" imgW="1638300" imgH="533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8415" y="4922520"/>
                        <a:ext cx="2936875" cy="95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34255" y="4922520"/>
          <a:ext cx="302133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3" imgW="1943100" imgH="596900" progId="Equation.KSEE3">
                  <p:embed/>
                </p:oleObj>
              </mc:Choice>
              <mc:Fallback>
                <p:oleObj name="" r:id="rId3" imgW="1943100" imgH="5969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4255" y="4922520"/>
                        <a:ext cx="3021330" cy="92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l="578" r="1757"/>
          <a:stretch>
            <a:fillRect/>
          </a:stretch>
        </p:blipFill>
        <p:spPr>
          <a:xfrm>
            <a:off x="1682750" y="1662430"/>
            <a:ext cx="5154295" cy="2291715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771800" y="234950"/>
            <a:ext cx="6043295" cy="58229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dirty="0">
                <a:latin typeface="+mj-ea"/>
              </a:rPr>
              <a:t>Baselines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15695" y="1101090"/>
          <a:ext cx="64376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815"/>
                <a:gridCol w="321881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Categories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explicit information feedback-based 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PMF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BPMF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RLMC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RegSVD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PRMF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TWDA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implicit information feedback-based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PRA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CDAE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SR</a:t>
                      </a:r>
                      <a:r>
                        <a:rPr lang="en-US" altLang="zh-CN" baseline="30000"/>
                        <a:t>imp</a:t>
                      </a:r>
                      <a:endParaRPr lang="en-US" altLang="zh-CN" baseline="30000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SVD++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Wide and Deep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Hybird IC-CRBMF</a:t>
                      </a:r>
                      <a:endParaRPr lang="en-US" altLang="zh-CN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HACF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483768" y="136525"/>
            <a:ext cx="6696744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Experimental Results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2030" y="1019175"/>
            <a:ext cx="6717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Table 2. Experimental Performance MAE metrics of HGAR compared to explicit feedback baselines on the MovieLens datasets.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1736090"/>
            <a:ext cx="4667688" cy="230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7555" y="3752215"/>
            <a:ext cx="4667250" cy="203200"/>
          </a:xfrm>
          <a:prstGeom prst="rect">
            <a:avLst/>
          </a:prstGeom>
          <a:noFill/>
          <a:ln cap="rnd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1335" y="4374515"/>
            <a:ext cx="8100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rPr lang="zh-CN" altLang="en-US"/>
              <a:t>HGAR outperforms all other methods based on explicit information feedback. </a:t>
            </a:r>
            <a:endParaRPr lang="zh-CN" altLang="en-US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endParaRPr lang="zh-CN" altLang="en-US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rPr lang="zh-CN" altLang="en-US">
                <a:sym typeface="+mn-ea"/>
              </a:rPr>
              <a:t>The results reveal that other methods only based on explicit feedback cannot obtain higher precision.</a:t>
            </a:r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483768" y="136525"/>
            <a:ext cx="6696744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Experimental Results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820" y="1020445"/>
            <a:ext cx="7405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Table 3. Experimental Performance MAE metrics of HGAR compared to implicit feedback baselines on the MovieLens datasets.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330" y="1706880"/>
            <a:ext cx="5340056" cy="244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51330" y="3838575"/>
            <a:ext cx="5340350" cy="314960"/>
          </a:xfrm>
          <a:prstGeom prst="rect">
            <a:avLst/>
          </a:prstGeom>
          <a:noFill/>
          <a:ln cap="rnd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3235" y="4434205"/>
            <a:ext cx="8203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rPr lang="zh-CN" altLang="en-US"/>
              <a:t>HGAR </a:t>
            </a:r>
            <a:r>
              <a:rPr lang="en-US" altLang="zh-CN"/>
              <a:t>achieves the best performance in general and obtained improvements over the implicit-based methods.</a:t>
            </a:r>
            <a:endParaRPr lang="en-US" altLang="zh-CN"/>
          </a:p>
          <a:p>
            <a:pPr indent="0">
              <a:buClr>
                <a:srgbClr val="17375E"/>
              </a:buClr>
              <a:buFont typeface="Wingdings" panose="05000000000000000000" charset="0"/>
              <a:buNone/>
            </a:pPr>
            <a:endParaRPr lang="zh-CN" altLang="en-US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rPr lang="zh-CN" altLang="en-US"/>
              <a:t>In particular, the result of HACF on Movielens-100k is the same as </a:t>
            </a:r>
            <a:r>
              <a:rPr lang="en-US" altLang="zh-CN"/>
              <a:t>HGAR</a:t>
            </a:r>
            <a:r>
              <a:rPr lang="zh-CN" altLang="en-US"/>
              <a:t>, but on the 1M dataset, our result is better. </a:t>
            </a:r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483768" y="136525"/>
            <a:ext cx="6696744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Only Explicit v.s. Only Implicit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235" y="1194435"/>
            <a:ext cx="765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Table 4. Experimental Performance of SVD and MLP on the MovieLens datasets.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945" y="1849755"/>
            <a:ext cx="5183998" cy="172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6775" y="3771265"/>
            <a:ext cx="7143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7375E"/>
              </a:buClr>
              <a:buFont typeface="Wingdings" panose="05000000000000000000" charset="0"/>
              <a:buNone/>
            </a:pPr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t>HGAR makes significant improvements compared to the MLP whatever MAE or RMSE on Movielens-100k or 1M.</a:t>
            </a:r>
          </a:p>
          <a:p>
            <a:pPr marL="285750" indent="-285750">
              <a:buClr>
                <a:srgbClr val="17375E"/>
              </a:buClr>
              <a:buFont typeface="Wingdings" panose="05000000000000000000" charset="0"/>
              <a:buChar char="p"/>
            </a:pPr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rPr lang="en-US"/>
              <a:t>Compared to SVD,  the RMSE and MAE values of HGAR show good results in Movielens 1M.</a:t>
            </a:r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75778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8229600" cy="5135880"/>
          </a:xfrm>
        </p:spPr>
        <p:txBody>
          <a:bodyPr anchor="t"/>
          <a:lstStyle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9218" name="标题 75780"/>
          <p:cNvSpPr>
            <a:spLocks noGrp="1"/>
          </p:cNvSpPr>
          <p:nvPr>
            <p:ph type="title" idx="4294967295"/>
          </p:nvPr>
        </p:nvSpPr>
        <p:spPr>
          <a:xfrm>
            <a:off x="1105535" y="85725"/>
            <a:ext cx="5610225" cy="762000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Contents</a:t>
            </a:r>
            <a:endParaRPr lang="zh-CN" altLang="en-US" b="1" dirty="0">
              <a:solidFill>
                <a:schemeClr val="tx1"/>
              </a:solidFill>
              <a:uFillTx/>
              <a:latin typeface="+mj-ea"/>
              <a:ea typeface="+mj-ea"/>
            </a:endParaRPr>
          </a:p>
        </p:txBody>
      </p:sp>
      <p:grpSp>
        <p:nvGrpSpPr>
          <p:cNvPr id="76176" name="组合 76175"/>
          <p:cNvGrpSpPr/>
          <p:nvPr/>
        </p:nvGrpSpPr>
        <p:grpSpPr>
          <a:xfrm>
            <a:off x="-2435225" y="1444625"/>
            <a:ext cx="9371013" cy="4824413"/>
            <a:chOff x="-1534" y="910"/>
            <a:chExt cx="5903" cy="3039"/>
          </a:xfrm>
        </p:grpSpPr>
        <p:sp>
          <p:nvSpPr>
            <p:cNvPr id="9220" name="任意多边形 76123"/>
            <p:cNvSpPr/>
            <p:nvPr/>
          </p:nvSpPr>
          <p:spPr>
            <a:xfrm rot="5400000">
              <a:off x="-1520" y="896"/>
              <a:ext cx="3039" cy="3068"/>
            </a:xfrm>
            <a:custGeom>
              <a:avLst/>
              <a:gdLst/>
              <a:ahLst/>
              <a:cxnLst>
                <a:cxn ang="270">
                  <a:pos x="10800" y="0"/>
                </a:cxn>
                <a:cxn ang="180">
                  <a:pos x="162" y="10638"/>
                </a:cxn>
                <a:cxn ang="270">
                  <a:pos x="10800" y="322"/>
                </a:cxn>
                <a:cxn ang="0">
                  <a:pos x="21437" y="10638"/>
                </a:cxn>
              </a:cxnLst>
              <a:rect l="0" t="0" r="0" b="0"/>
              <a:pathLst>
                <a:path w="21600" h="21600">
                  <a:moveTo>
                    <a:pt x="323" y="10641"/>
                  </a:moveTo>
                  <a:cubicBezTo>
                    <a:pt x="409" y="4927"/>
                    <a:pt x="5067" y="322"/>
                    <a:pt x="10800" y="322"/>
                  </a:cubicBezTo>
                  <a:cubicBezTo>
                    <a:pt x="16534" y="322"/>
                    <a:pt x="21192" y="4927"/>
                    <a:pt x="21277" y="10640"/>
                  </a:cubicBezTo>
                  <a:lnTo>
                    <a:pt x="21598" y="10636"/>
                  </a:lnTo>
                  <a:cubicBezTo>
                    <a:pt x="21509" y="4583"/>
                    <a:pt x="16708" y="-164"/>
                    <a:pt x="10798" y="-164"/>
                  </a:cubicBezTo>
                  <a:cubicBezTo>
                    <a:pt x="4888" y="-164"/>
                    <a:pt x="87" y="4583"/>
                    <a:pt x="-1" y="10472"/>
                  </a:cubicBezTo>
                  <a:close/>
                </a:path>
              </a:pathLst>
            </a:custGeom>
            <a:gradFill rotWithShape="1">
              <a:gsLst>
                <a:gs pos="0">
                  <a:srgbClr val="C5C5C5"/>
                </a:gs>
                <a:gs pos="50000">
                  <a:schemeClr val="bg2"/>
                </a:gs>
                <a:gs pos="100000">
                  <a:srgbClr val="C5C5C5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" name="任意多边形 76124"/>
            <p:cNvSpPr/>
            <p:nvPr/>
          </p:nvSpPr>
          <p:spPr>
            <a:xfrm rot="5400000" flipH="1">
              <a:off x="-1264" y="1176"/>
              <a:ext cx="2540" cy="2527"/>
            </a:xfrm>
            <a:custGeom>
              <a:avLst/>
              <a:gdLst/>
              <a:ahLst/>
              <a:cxnLst>
                <a:cxn ang="270">
                  <a:pos x="10800" y="0"/>
                </a:cxn>
                <a:cxn ang="180">
                  <a:pos x="5372" y="10800"/>
                </a:cxn>
                <a:cxn ang="270">
                  <a:pos x="10800" y="10744"/>
                </a:cxn>
                <a:cxn ang="0">
                  <a:pos x="16228" y="10800"/>
                </a:cxn>
              </a:cxnLst>
              <a:rect l="0" t="0" r="0" b="0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1" y="10744"/>
                    <a:pt x="10856" y="10769"/>
                    <a:pt x="10856" y="10800"/>
                  </a:cubicBezTo>
                  <a:lnTo>
                    <a:pt x="21600" y="10800"/>
                  </a:ln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66FF"/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2" name="组合 76174"/>
            <p:cNvGrpSpPr/>
            <p:nvPr/>
          </p:nvGrpSpPr>
          <p:grpSpPr>
            <a:xfrm>
              <a:off x="936" y="1203"/>
              <a:ext cx="3433" cy="2280"/>
              <a:chOff x="936" y="1203"/>
              <a:chExt cx="3433" cy="2280"/>
            </a:xfrm>
          </p:grpSpPr>
          <p:sp>
            <p:nvSpPr>
              <p:cNvPr id="9224" name="椭圆 76146"/>
              <p:cNvSpPr/>
              <p:nvPr/>
            </p:nvSpPr>
            <p:spPr>
              <a:xfrm>
                <a:off x="1377" y="2227"/>
                <a:ext cx="245" cy="240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57150">
                <a:noFill/>
              </a:ln>
            </p:spPr>
            <p:txBody>
              <a:bodyPr anchor="t"/>
              <a:lstStyle/>
              <a:p>
                <a:pPr lvl="0" indent="0"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5" name="椭圆 76147"/>
              <p:cNvSpPr/>
              <p:nvPr/>
            </p:nvSpPr>
            <p:spPr>
              <a:xfrm>
                <a:off x="1391" y="2241"/>
                <a:ext cx="217" cy="212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椭圆 76148"/>
              <p:cNvSpPr/>
              <p:nvPr/>
            </p:nvSpPr>
            <p:spPr>
              <a:xfrm>
                <a:off x="1404" y="2253"/>
                <a:ext cx="191" cy="1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chemeClr val="hlink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 anchor="t"/>
              <a:lstStyle/>
              <a:p>
                <a:pPr lvl="0" indent="0"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7" name="椭圆 76149"/>
              <p:cNvSpPr/>
              <p:nvPr/>
            </p:nvSpPr>
            <p:spPr>
              <a:xfrm>
                <a:off x="1404" y="2253"/>
                <a:ext cx="191" cy="18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 anchor="t"/>
              <a:lstStyle/>
              <a:p>
                <a:pPr lvl="0" indent="0"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8" name="椭圆 76150"/>
              <p:cNvSpPr/>
              <p:nvPr/>
            </p:nvSpPr>
            <p:spPr>
              <a:xfrm>
                <a:off x="1416" y="2265"/>
                <a:ext cx="167" cy="164"/>
              </a:xfrm>
              <a:prstGeom prst="ellipse">
                <a:avLst/>
              </a:prstGeom>
              <a:gradFill rotWithShape="1">
                <a:gsLst>
                  <a:gs pos="0">
                    <a:srgbClr val="005353"/>
                  </a:gs>
                  <a:gs pos="50000">
                    <a:schemeClr val="hlink"/>
                  </a:gs>
                  <a:gs pos="100000">
                    <a:srgbClr val="005353"/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 anchor="t"/>
              <a:lstStyle/>
              <a:p>
                <a:pPr lvl="0" indent="0"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9" name="椭圆 76151"/>
              <p:cNvSpPr/>
              <p:nvPr/>
            </p:nvSpPr>
            <p:spPr>
              <a:xfrm>
                <a:off x="1416" y="2265"/>
                <a:ext cx="167" cy="1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 anchor="t"/>
              <a:lstStyle/>
              <a:p>
                <a:pPr lvl="0" indent="0" algn="ctr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0" name="圆角矩形 76126"/>
              <p:cNvSpPr/>
              <p:nvPr/>
            </p:nvSpPr>
            <p:spPr>
              <a:xfrm>
                <a:off x="1701" y="1826"/>
                <a:ext cx="2668" cy="320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lumMod val="85000"/>
                      </a:schemeClr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lvl="0" eaLnBrk="0" hangingPunct="0"/>
                <a:r>
                  <a:rPr lang="en-US" altLang="zh-CN" sz="24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. Method</a:t>
                </a:r>
                <a:endParaRPr lang="zh-CN" altLang="en-US" sz="24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31" name="组合 76127"/>
              <p:cNvGrpSpPr/>
              <p:nvPr/>
            </p:nvGrpSpPr>
            <p:grpSpPr>
              <a:xfrm>
                <a:off x="936" y="1203"/>
                <a:ext cx="249" cy="240"/>
                <a:chOff x="2078" y="1680"/>
                <a:chExt cx="1615" cy="1615"/>
              </a:xfrm>
            </p:grpSpPr>
            <p:sp>
              <p:nvSpPr>
                <p:cNvPr id="9232" name="椭圆 76128"/>
                <p:cNvSpPr/>
                <p:nvPr/>
              </p:nvSpPr>
              <p:spPr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  <a:tileRect/>
                </a:gradFill>
                <a:ln w="5715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3" name="椭圆 76129"/>
                <p:cNvSpPr/>
                <p:nvPr/>
              </p:nvSpPr>
              <p:spPr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4" name="椭圆 76130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chemeClr val="hlink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5" name="椭圆 76131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6" name="椭圆 76132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5353"/>
                    </a:gs>
                    <a:gs pos="50000">
                      <a:schemeClr val="hlink"/>
                    </a:gs>
                    <a:gs pos="100000">
                      <a:srgbClr val="005353"/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7" name="椭圆 76133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239" name="组合 76136"/>
              <p:cNvGrpSpPr/>
              <p:nvPr/>
            </p:nvGrpSpPr>
            <p:grpSpPr>
              <a:xfrm>
                <a:off x="1279" y="1699"/>
                <a:ext cx="245" cy="240"/>
                <a:chOff x="2078" y="1680"/>
                <a:chExt cx="1615" cy="1615"/>
              </a:xfrm>
            </p:grpSpPr>
            <p:sp>
              <p:nvSpPr>
                <p:cNvPr id="9240" name="椭圆 76137"/>
                <p:cNvSpPr/>
                <p:nvPr/>
              </p:nvSpPr>
              <p:spPr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  <a:tileRect/>
                </a:gradFill>
                <a:ln w="5715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1" name="椭圆 76138"/>
                <p:cNvSpPr/>
                <p:nvPr/>
              </p:nvSpPr>
              <p:spPr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2" name="椭圆 76139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chemeClr val="hlink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3" name="椭圆 76140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4" name="椭圆 76141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5353"/>
                    </a:gs>
                    <a:gs pos="50000">
                      <a:schemeClr val="hlink"/>
                    </a:gs>
                    <a:gs pos="100000">
                      <a:srgbClr val="005353"/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5" name="椭圆 76142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247" name="组合 76154"/>
              <p:cNvGrpSpPr/>
              <p:nvPr/>
            </p:nvGrpSpPr>
            <p:grpSpPr>
              <a:xfrm>
                <a:off x="1279" y="2755"/>
                <a:ext cx="245" cy="240"/>
                <a:chOff x="2078" y="1680"/>
                <a:chExt cx="1615" cy="1615"/>
              </a:xfrm>
            </p:grpSpPr>
            <p:sp>
              <p:nvSpPr>
                <p:cNvPr id="9248" name="椭圆 76155"/>
                <p:cNvSpPr/>
                <p:nvPr/>
              </p:nvSpPr>
              <p:spPr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  <a:tileRect/>
                </a:gradFill>
                <a:ln w="5715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9" name="椭圆 76156"/>
                <p:cNvSpPr/>
                <p:nvPr/>
              </p:nvSpPr>
              <p:spPr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0" name="椭圆 76157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chemeClr val="hlink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1" name="椭圆 76158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2" name="椭圆 76159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5353"/>
                    </a:gs>
                    <a:gs pos="50000">
                      <a:schemeClr val="hlink"/>
                    </a:gs>
                    <a:gs pos="100000">
                      <a:srgbClr val="005353"/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3" name="椭圆 76160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255" name="组合 76163"/>
              <p:cNvGrpSpPr/>
              <p:nvPr/>
            </p:nvGrpSpPr>
            <p:grpSpPr>
              <a:xfrm>
                <a:off x="985" y="3243"/>
                <a:ext cx="233" cy="240"/>
                <a:chOff x="2078" y="1680"/>
                <a:chExt cx="1615" cy="1615"/>
              </a:xfrm>
            </p:grpSpPr>
            <p:sp>
              <p:nvSpPr>
                <p:cNvPr id="9256" name="椭圆 76164"/>
                <p:cNvSpPr/>
                <p:nvPr/>
              </p:nvSpPr>
              <p:spPr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  <a:tileRect/>
                </a:gradFill>
                <a:ln w="5715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7" name="椭圆 76165"/>
                <p:cNvSpPr/>
                <p:nvPr/>
              </p:nvSpPr>
              <p:spPr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8" name="椭圆 76166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chemeClr val="hlink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9" name="椭圆 76167"/>
                <p:cNvSpPr/>
                <p:nvPr/>
              </p:nvSpPr>
              <p:spPr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60" name="椭圆 76168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5353"/>
                    </a:gs>
                    <a:gs pos="50000">
                      <a:schemeClr val="hlink"/>
                    </a:gs>
                    <a:gs pos="100000">
                      <a:srgbClr val="005353"/>
                    </a:gs>
                  </a:gsLst>
                  <a:lin ang="189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61" name="椭圆 76169"/>
                <p:cNvSpPr/>
                <p:nvPr/>
              </p:nvSpPr>
              <p:spPr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2700000" scaled="1"/>
                  <a:tileRect/>
                </a:gradFill>
                <a:ln w="38100">
                  <a:noFill/>
                </a:ln>
              </p:spPr>
              <p:txBody>
                <a:bodyPr anchor="t"/>
                <a:lstStyle/>
                <a:p>
                  <a:pPr lvl="0" indent="0" algn="ctr"/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46" name="圆角矩形 76135"/>
          <p:cNvSpPr/>
          <p:nvPr/>
        </p:nvSpPr>
        <p:spPr>
          <a:xfrm>
            <a:off x="2722558" y="3991538"/>
            <a:ext cx="4064009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l" eaLnBrk="0" hangingPunct="0"/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Experiment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圆角矩形 76135"/>
          <p:cNvSpPr/>
          <p:nvPr/>
        </p:nvSpPr>
        <p:spPr>
          <a:xfrm>
            <a:off x="2217254" y="5084409"/>
            <a:ext cx="417567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Conclution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圆角矩形 76135"/>
          <p:cNvSpPr/>
          <p:nvPr/>
        </p:nvSpPr>
        <p:spPr>
          <a:xfrm>
            <a:off x="2072799" y="1840857"/>
            <a:ext cx="4799489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Background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1908186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2" name="矩形 376835"/>
          <p:cNvSpPr/>
          <p:nvPr/>
        </p:nvSpPr>
        <p:spPr>
          <a:xfrm>
            <a:off x="228600" y="2209800"/>
            <a:ext cx="1828800" cy="15544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l"/>
            <a:r>
              <a:rPr lang="en-US" alt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en-US" sz="9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955" name="标题 253954"/>
          <p:cNvSpPr>
            <a:spLocks noGrp="1"/>
          </p:cNvSpPr>
          <p:nvPr/>
        </p:nvSpPr>
        <p:spPr>
          <a:xfrm>
            <a:off x="1400175" y="2453640"/>
            <a:ext cx="64770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>
              <a:buClr>
                <a:srgbClr val="000000"/>
              </a:buClr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Conclution</a:t>
            </a:r>
            <a:endParaRPr lang="en-US" altLang="zh-CN" sz="4400" b="1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771800" y="234950"/>
            <a:ext cx="6043295" cy="58229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dirty="0">
                <a:latin typeface="+mj-ea"/>
              </a:rPr>
              <a:t>Conclution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5595" y="1409700"/>
            <a:ext cx="83712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B</a:t>
            </a:r>
            <a:r>
              <a:rPr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ased on granulation computing</a:t>
            </a:r>
            <a:r>
              <a:rPr lang="en-US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, </a:t>
            </a:r>
            <a:r>
              <a:rPr lang="en-US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</a:t>
            </a:r>
            <a:r>
              <a:rPr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 propose a Hybrid Granular Algorithm for Rating Recommendation (HGAR) to explore the multi-granularity of interaction information for both explicit and implicit feedback</a:t>
            </a:r>
            <a:r>
              <a:rPr lang="en-US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.</a:t>
            </a:r>
            <a:endParaRPr lang="en-US"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indent="0" algn="just">
              <a:buClr>
                <a:srgbClr val="17375E"/>
              </a:buClr>
              <a:buFont typeface="Wingdings" panose="05000000000000000000" charset="0"/>
              <a:buNone/>
            </a:pPr>
            <a:endParaRPr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indent="0" algn="just">
              <a:buClr>
                <a:srgbClr val="17375E"/>
              </a:buClr>
              <a:buFont typeface="Wingdings" panose="05000000000000000000" charset="0"/>
              <a:buNone/>
            </a:pPr>
            <a:endParaRPr lang="zh-CN" altLang="en-US" sz="2000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e used 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VD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model to get explicit information and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MLP model to obtain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implicit information. In addition, we fused the two part information when the two models are jointly trained.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 sz="2000"/>
          </a:p>
          <a:p>
            <a:pPr indent="0" algn="just">
              <a:buClr>
                <a:srgbClr val="17375E"/>
              </a:buClr>
              <a:buFont typeface="Wingdings" panose="05000000000000000000" charset="0"/>
              <a:buNone/>
            </a:pPr>
            <a:endParaRPr lang="zh-CN" altLang="en-US" sz="2000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We conduct extensive experiment on two Movielens datasets to demonstrate the effectiveness and rationality of the proposed HGAR model.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643530" y="192405"/>
            <a:ext cx="6043295" cy="58229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dirty="0">
                <a:latin typeface="+mj-ea"/>
              </a:rPr>
              <a:t>Future work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580" y="1428750"/>
            <a:ext cx="80619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r>
              <a:rPr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Under the framework of HGAR, SVD and MLP in the explicit </a:t>
            </a:r>
            <a:r>
              <a:rPr lang="en-US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and implicit </a:t>
            </a:r>
            <a:r>
              <a:rPr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information granule are replaced by other methods that conform to the properties of the granule.</a:t>
            </a:r>
            <a:endParaRPr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endParaRPr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indent="0" algn="just">
              <a:buClr>
                <a:srgbClr val="17375E"/>
              </a:buClr>
              <a:buFont typeface="Wingdings" panose="05000000000000000000" charset="0"/>
              <a:buNone/>
            </a:pPr>
            <a:endParaRPr lang="zh-CN" altLang="en-US" sz="2000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Consider adding attention mechanism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to HGAR for more fine-grained recommendations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 sz="2000"/>
          </a:p>
          <a:p>
            <a:pPr indent="0" algn="just">
              <a:buClr>
                <a:srgbClr val="17375E"/>
              </a:buClr>
              <a:buFont typeface="Wingdings" panose="05000000000000000000" charset="0"/>
              <a:buNone/>
            </a:pPr>
            <a:endParaRPr lang="zh-CN" altLang="en-US" sz="2000"/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Try experimenting with HGAR on other (larger and more diverse) data sets.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Clr>
                <a:srgbClr val="17375E"/>
              </a:buClr>
              <a:buFont typeface="Wingdings" panose="05000000000000000000" charset="0"/>
              <a:buChar char="n"/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>
            <p:custDataLst>
              <p:tags r:id="rId1"/>
            </p:custDataLst>
          </p:nvPr>
        </p:nvSpPr>
        <p:spPr>
          <a:xfrm rot="21210126">
            <a:off x="2099970" y="2830446"/>
            <a:ext cx="898525" cy="1431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10000"/>
              </a:lnSpc>
              <a:buSzPct val="60000"/>
              <a:buFont typeface="Arial" panose="020B0604020202020204" pitchFamily="34" charset="0"/>
              <a:buNone/>
            </a:pPr>
            <a:r>
              <a:rPr lang="en-US" altLang="zh-CN" sz="6000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zh-CN" altLang="en-US" sz="60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3"/>
          <p:cNvSpPr/>
          <p:nvPr>
            <p:custDataLst>
              <p:tags r:id="rId2"/>
            </p:custDataLst>
          </p:nvPr>
        </p:nvSpPr>
        <p:spPr>
          <a:xfrm rot="422379">
            <a:off x="3162008" y="2633596"/>
            <a:ext cx="898525" cy="143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10000"/>
              </a:lnSpc>
              <a:buSzPct val="60000"/>
              <a:buFont typeface="Arial" panose="020B0604020202020204" pitchFamily="34" charset="0"/>
              <a:buNone/>
            </a:pPr>
            <a:r>
              <a:rPr lang="en-US" altLang="zh-CN" sz="6000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endParaRPr lang="zh-CN" altLang="en-US" sz="60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4"/>
          <p:cNvSpPr/>
          <p:nvPr>
            <p:custDataLst>
              <p:tags r:id="rId3"/>
            </p:custDataLst>
          </p:nvPr>
        </p:nvSpPr>
        <p:spPr>
          <a:xfrm rot="21179011">
            <a:off x="4224045" y="2830446"/>
            <a:ext cx="898525" cy="1431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10000"/>
              </a:lnSpc>
              <a:buSzPct val="60000"/>
              <a:buFont typeface="Arial" panose="020B0604020202020204" pitchFamily="34" charset="0"/>
              <a:buNone/>
            </a:pPr>
            <a:r>
              <a:rPr lang="en-US" altLang="zh-CN" sz="6000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zh-CN" altLang="en-US" sz="60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5"/>
          <p:cNvSpPr/>
          <p:nvPr>
            <p:custDataLst>
              <p:tags r:id="rId4"/>
            </p:custDataLst>
          </p:nvPr>
        </p:nvSpPr>
        <p:spPr>
          <a:xfrm rot="352131">
            <a:off x="5284495" y="2633596"/>
            <a:ext cx="900113" cy="143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lnSpc>
                <a:spcPct val="110000"/>
              </a:lnSpc>
              <a:buSzPct val="60000"/>
              <a:buFont typeface="Arial" panose="020B0604020202020204" pitchFamily="34" charset="0"/>
              <a:buNone/>
            </a:pPr>
            <a:r>
              <a:rPr lang="en-US" altLang="zh-CN" sz="6000" noProof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endParaRPr lang="zh-CN" altLang="en-US" sz="60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6"/>
          <p:cNvSpPr/>
          <p:nvPr>
            <p:custDataLst>
              <p:tags r:id="rId5"/>
            </p:custDataLst>
          </p:nvPr>
        </p:nvSpPr>
        <p:spPr>
          <a:xfrm rot="21112894">
            <a:off x="6344945" y="2830446"/>
            <a:ext cx="901700" cy="1431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10000"/>
              </a:lnSpc>
              <a:buSzPct val="60000"/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Arial" panose="020B0604020202020204" pitchFamily="34" charset="0"/>
                <a:ea typeface="方正中倩_GBK" charset="0"/>
                <a:cs typeface="方正中倩_GBK" charset="0"/>
              </a:rPr>
              <a:t>K</a:t>
            </a:r>
            <a:endParaRPr lang="zh-CN" altLang="en-US" sz="6000">
              <a:solidFill>
                <a:schemeClr val="bg1"/>
              </a:solidFill>
              <a:latin typeface="Arial" panose="020B0604020202020204" pitchFamily="34" charset="0"/>
              <a:ea typeface="方正中倩_GBK" charset="0"/>
              <a:cs typeface="方正中倩_GBK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7415" y="6520815"/>
            <a:ext cx="1886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Gabriola" panose="04040605051002020D02" charset="0"/>
                <a:cs typeface="Gabriola" panose="04040605051002020D02" charset="0"/>
              </a:rPr>
              <a:t>presented by Yafan Huang</a:t>
            </a:r>
            <a:endParaRPr lang="en-US" altLang="zh-CN" sz="16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1908186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298" name="标题 183297"/>
          <p:cNvSpPr>
            <a:spLocks noGrp="1"/>
          </p:cNvSpPr>
          <p:nvPr>
            <p:ph type="title" idx="4294967295"/>
          </p:nvPr>
        </p:nvSpPr>
        <p:spPr>
          <a:xfrm>
            <a:off x="1276350" y="2362200"/>
            <a:ext cx="741045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Background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43" name="矩形 183301"/>
          <p:cNvSpPr/>
          <p:nvPr/>
        </p:nvSpPr>
        <p:spPr>
          <a:xfrm>
            <a:off x="228600" y="2209800"/>
            <a:ext cx="1828800" cy="15544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l"/>
            <a:r>
              <a:rPr lang="en-GB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9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993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0">
            <a:noFill/>
          </a:ln>
        </p:spPr>
        <p:txBody>
          <a:bodyPr anchor="t"/>
          <a:lstStyle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700417"/>
          <p:cNvSpPr txBox="1"/>
          <p:nvPr/>
        </p:nvSpPr>
        <p:spPr>
          <a:xfrm>
            <a:off x="2555776" y="188640"/>
            <a:ext cx="6883355" cy="582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 dirty="0">
                <a:latin typeface="+mj-ea"/>
              </a:rPr>
              <a:t>Application scenarios  </a:t>
            </a:r>
            <a:endParaRPr lang="en-US" altLang="zh-CN" sz="2800" dirty="0">
              <a:latin typeface="+mj-ea"/>
            </a:endParaRPr>
          </a:p>
        </p:txBody>
      </p:sp>
      <p:pic>
        <p:nvPicPr>
          <p:cNvPr id="4" name="图片 3" descr="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73" y="1916832"/>
            <a:ext cx="556260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02985" y="1975485"/>
            <a:ext cx="3041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ratings, purchases, friends, follow-ups, and other information that actually happens.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3002" y="4519062"/>
            <a:ext cx="2834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browsing, clicking, </a:t>
            </a:r>
            <a:r>
              <a:rPr lang="en-US" altLang="zh-CN" dirty="0"/>
              <a:t>collect, comment, </a:t>
            </a:r>
            <a:r>
              <a:rPr lang="zh-CN" altLang="en-US" dirty="0"/>
              <a:t>adding to the shopping cart, etc.</a:t>
            </a:r>
            <a:endParaRPr lang="zh-CN" altLang="en-US" dirty="0"/>
          </a:p>
        </p:txBody>
      </p:sp>
      <p:sp>
        <p:nvSpPr>
          <p:cNvPr id="8" name="下弧形箭头 7"/>
          <p:cNvSpPr/>
          <p:nvPr/>
        </p:nvSpPr>
        <p:spPr>
          <a:xfrm>
            <a:off x="5148064" y="5441082"/>
            <a:ext cx="1747009" cy="576064"/>
          </a:xfrm>
          <a:prstGeom prst="curvedUpArrow">
            <a:avLst>
              <a:gd name="adj1" fmla="val 25000"/>
              <a:gd name="adj2" fmla="val 7098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>
            <a:off x="4916365" y="1412776"/>
            <a:ext cx="1944216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0" grpId="1" animBg="1"/>
      <p:bldP spid="8" grpId="1" animBg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993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0">
            <a:noFill/>
          </a:ln>
        </p:spPr>
        <p:txBody>
          <a:bodyPr anchor="t"/>
          <a:lstStyle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700417"/>
          <p:cNvSpPr txBox="1"/>
          <p:nvPr/>
        </p:nvSpPr>
        <p:spPr>
          <a:xfrm>
            <a:off x="2555776" y="188640"/>
            <a:ext cx="6883355" cy="582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 dirty="0">
                <a:latin typeface="+mj-ea"/>
              </a:rPr>
              <a:t>Explicit Information feedback</a:t>
            </a:r>
            <a:endParaRPr lang="en-US" sz="2800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3" y="1171877"/>
            <a:ext cx="79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558ED5"/>
              </a:buClr>
              <a:buFont typeface="Wingdings" panose="05000000000000000000" charset="0"/>
              <a:buChar char="p"/>
            </a:pPr>
            <a:r>
              <a:rPr lang="zh-CN" altLang="en-US" sz="2000" dirty="0" smtClean="0"/>
              <a:t>The </a:t>
            </a:r>
            <a:r>
              <a:rPr lang="zh-CN" altLang="en-US" sz="2000" dirty="0"/>
              <a:t>core idea of SVD is to decompose the </a:t>
            </a:r>
            <a:r>
              <a:rPr lang="en-US" altLang="zh-CN" sz="2000" dirty="0"/>
              <a:t>rat</a:t>
            </a:r>
            <a:r>
              <a:rPr lang="zh-CN" altLang="en-US" sz="2000" dirty="0"/>
              <a:t>ing matrix into user feature matrix and item feature matrix, and fit the </a:t>
            </a:r>
            <a:r>
              <a:rPr lang="en-US" altLang="zh-CN" sz="2000" dirty="0"/>
              <a:t>rat</a:t>
            </a:r>
            <a:r>
              <a:rPr lang="zh-CN" altLang="en-US" sz="2000" dirty="0"/>
              <a:t>ing matrix by inner product</a:t>
            </a:r>
            <a:r>
              <a:rPr lang="zh-CN" altLang="en-US" sz="2000" dirty="0" smtClean="0"/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816" y="2420888"/>
            <a:ext cx="5797550" cy="2261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47" t="26245" b="26245"/>
          <a:stretch>
            <a:fillRect/>
          </a:stretch>
        </p:blipFill>
        <p:spPr>
          <a:xfrm>
            <a:off x="2555775" y="5085184"/>
            <a:ext cx="3633631" cy="415009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993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0">
            <a:noFill/>
          </a:ln>
        </p:spPr>
        <p:txBody>
          <a:bodyPr anchor="t"/>
          <a:lstStyle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700417"/>
          <p:cNvSpPr txBox="1"/>
          <p:nvPr/>
        </p:nvSpPr>
        <p:spPr>
          <a:xfrm>
            <a:off x="2555776" y="188640"/>
            <a:ext cx="6883355" cy="582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 dirty="0">
                <a:latin typeface="+mj-ea"/>
              </a:rPr>
              <a:t>Implicit Information feedback</a:t>
            </a:r>
            <a:endParaRPr lang="en-US" sz="2800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385" y="1185545"/>
            <a:ext cx="8317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Clr>
                <a:srgbClr val="17375E"/>
              </a:buClr>
              <a:buFont typeface="Wingdings" panose="05000000000000000000" charset="0"/>
              <a:buChar char="p"/>
            </a:pPr>
            <a:r>
              <a:rPr lang="zh-CN" altLang="en-US" sz="2000" dirty="0" smtClean="0">
                <a:solidFill>
                  <a:schemeClr val="tx1"/>
                </a:solidFill>
              </a:rPr>
              <a:t>Due </a:t>
            </a:r>
            <a:r>
              <a:rPr lang="zh-CN" altLang="en-US" sz="2000" dirty="0">
                <a:solidFill>
                  <a:schemeClr val="tx1"/>
                </a:solidFill>
              </a:rPr>
              <a:t>to the powerful capacity of mining implicit information, deep learning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 indent="0" algn="just">
              <a:buClr>
                <a:srgbClr val="17375E"/>
              </a:buClr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techniques have gained much success in many domains.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 indent="0" algn="just">
              <a:buClr>
                <a:srgbClr val="17375E"/>
              </a:buClr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-285750" algn="just">
              <a:buClr>
                <a:srgbClr val="558ED5"/>
              </a:buClr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MLP</a:t>
            </a:r>
            <a:r>
              <a:rPr lang="zh-CN" altLang="en-US" sz="2000" dirty="0">
                <a:solidFill>
                  <a:schemeClr val="tx1"/>
                </a:solidFill>
              </a:rPr>
              <a:t> is a typical deep learning model. In addition to the input and output layers, it can have multiple hidden layers to obtain implicit information feedback.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lvl="0" indent="-285750">
              <a:buClr>
                <a:srgbClr val="17375E"/>
              </a:buClr>
              <a:buFont typeface="Wingdings" panose="05000000000000000000" charset="0"/>
              <a:buChar char="p"/>
            </a:pPr>
            <a:endParaRPr lang="zh-CN" altLang="en-US" dirty="0">
              <a:solidFill>
                <a:schemeClr val="tx1"/>
              </a:solidFill>
            </a:endParaRPr>
          </a:p>
          <a:p>
            <a:pPr marL="285750" lvl="0" indent="-285750">
              <a:buClr>
                <a:srgbClr val="17375E"/>
              </a:buClr>
              <a:buFont typeface="Wingdings" panose="05000000000000000000" charset="0"/>
              <a:buChar char="p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500"/>
          <a:stretch>
            <a:fillRect/>
          </a:stretch>
        </p:blipFill>
        <p:spPr>
          <a:xfrm>
            <a:off x="1245662" y="3212976"/>
            <a:ext cx="2913261" cy="2859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70" y="3965575"/>
            <a:ext cx="3154045" cy="102298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993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0">
            <a:noFill/>
          </a:ln>
        </p:spPr>
        <p:txBody>
          <a:bodyPr anchor="t"/>
          <a:lstStyle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700417"/>
          <p:cNvSpPr txBox="1"/>
          <p:nvPr/>
        </p:nvSpPr>
        <p:spPr>
          <a:xfrm>
            <a:off x="2555776" y="188640"/>
            <a:ext cx="6883355" cy="582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2800" dirty="0" smtClean="0">
                <a:latin typeface="+mj-ea"/>
              </a:rPr>
              <a:t>Problem</a:t>
            </a:r>
            <a:endParaRPr lang="en-US" altLang="zh-CN" sz="2800" dirty="0">
              <a:latin typeface="+mj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3705" y="1484630"/>
            <a:ext cx="3231515" cy="9359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>
              <a:sym typeface="+mn-ea"/>
            </a:endParaRPr>
          </a:p>
          <a:p>
            <a:pPr algn="ctr"/>
            <a:r>
              <a:rPr lang="en-US" altLang="zh-CN" sz="2000" b="1">
                <a:sym typeface="+mn-ea"/>
              </a:rPr>
              <a:t>Explicit Information Feedback</a:t>
            </a:r>
            <a:endParaRPr lang="en-US" altLang="zh-CN" sz="2000" b="1"/>
          </a:p>
          <a:p>
            <a:pPr algn="ctr"/>
            <a:endParaRPr lang="en-US" altLang="zh-CN" sz="2000" b="1"/>
          </a:p>
        </p:txBody>
      </p:sp>
      <p:sp>
        <p:nvSpPr>
          <p:cNvPr id="5" name="圆角矩形 4"/>
          <p:cNvSpPr/>
          <p:nvPr/>
        </p:nvSpPr>
        <p:spPr>
          <a:xfrm>
            <a:off x="4982845" y="1484630"/>
            <a:ext cx="3363595" cy="9359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>
              <a:sym typeface="+mn-ea"/>
            </a:endParaRPr>
          </a:p>
          <a:p>
            <a:pPr algn="ctr"/>
            <a:r>
              <a:rPr lang="en-US" altLang="zh-CN" sz="2000" b="1">
                <a:sym typeface="+mn-ea"/>
              </a:rPr>
              <a:t>Implicit Information Feedback</a:t>
            </a:r>
            <a:endParaRPr lang="en-US" altLang="zh-CN" sz="2000" b="1"/>
          </a:p>
          <a:p>
            <a:pPr algn="ctr"/>
            <a:endParaRPr lang="en-US" altLang="zh-CN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433705" y="2691130"/>
            <a:ext cx="323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Pros:</a:t>
            </a:r>
            <a:endParaRPr lang="en-US" altLang="zh-CN">
              <a:solidFill>
                <a:srgbClr val="FF0000"/>
              </a:solidFill>
            </a:endParaRPr>
          </a:p>
          <a:p>
            <a:pPr lvl="0" indent="0" algn="just">
              <a:buClr>
                <a:srgbClr val="17375E"/>
              </a:buClr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High accuracy and pertinence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05" y="3928745"/>
            <a:ext cx="3231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Cons: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indent="0" algn="just">
              <a:buClr>
                <a:srgbClr val="17375E"/>
              </a:buClr>
              <a:buFont typeface="Wingdings" panose="05000000000000000000" charset="0"/>
              <a:buNone/>
            </a:pPr>
            <a:r>
              <a:rPr>
                <a:sym typeface="+mn-ea"/>
              </a:rPr>
              <a:t>Explicit feedback data is difficult to obtain, and few users are willing to explicitly rate items or express their liking.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4925" y="2691130"/>
            <a:ext cx="3231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Pros:</a:t>
            </a:r>
            <a:endParaRPr lang="en-US" altLang="zh-CN">
              <a:solidFill>
                <a:srgbClr val="FF0000"/>
              </a:solidFill>
            </a:endParaRPr>
          </a:p>
          <a:p>
            <a:pPr lvl="0" indent="0" algn="just">
              <a:buClr>
                <a:srgbClr val="17375E"/>
              </a:buClr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data is abundant and easily accessible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4925" y="3928745"/>
            <a:ext cx="323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Cons: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indent="0" algn="just">
              <a:buClr>
                <a:srgbClr val="17375E"/>
              </a:buClr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There is often a lot of noise and a lot of uncertainty in the performance of user interest.</a:t>
            </a:r>
            <a:endParaRPr lang="zh-CN" altLang="en-US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4436" y="5631180"/>
            <a:ext cx="69059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fuse those two information granular?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636010" y="3140710"/>
            <a:ext cx="1440180" cy="15125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 flipV="1">
            <a:off x="3665220" y="3152140"/>
            <a:ext cx="1449705" cy="15151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1908186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298" name="标题 183297"/>
          <p:cNvSpPr>
            <a:spLocks noGrp="1"/>
          </p:cNvSpPr>
          <p:nvPr>
            <p:ph type="title" idx="4294967295"/>
          </p:nvPr>
        </p:nvSpPr>
        <p:spPr>
          <a:xfrm>
            <a:off x="1276350" y="2362200"/>
            <a:ext cx="741045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HGAR: Method</a:t>
            </a:r>
            <a:endParaRPr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43" name="矩形 183301"/>
          <p:cNvSpPr/>
          <p:nvPr/>
        </p:nvSpPr>
        <p:spPr>
          <a:xfrm>
            <a:off x="228600" y="2209800"/>
            <a:ext cx="1828800" cy="15544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l"/>
            <a:r>
              <a:rPr lang="en-GB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9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72418"/>
          <p:cNvSpPr>
            <a:spLocks noGrp="1"/>
          </p:cNvSpPr>
          <p:nvPr>
            <p:ph type="title" idx="4294967295"/>
          </p:nvPr>
        </p:nvSpPr>
        <p:spPr>
          <a:xfrm>
            <a:off x="2447573" y="136525"/>
            <a:ext cx="6696744" cy="58229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dirty="0">
                <a:latin typeface="+mj-ea"/>
              </a:rPr>
              <a:t>PROBLEM DEFINITION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4CA-A305-4F20-A3BF-C0349DBE9C5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114" y="1340768"/>
            <a:ext cx="8170356" cy="2584450"/>
          </a:xfrm>
          <a:prstGeom prst="rect">
            <a:avLst/>
          </a:prstGeom>
          <a:noFill/>
          <a:ln w="349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b="1"/>
              <a:t>{x</a:t>
            </a:r>
            <a:r>
              <a:rPr b="1" baseline="-25000"/>
              <a:t>1</a:t>
            </a:r>
            <a:r>
              <a:rPr b="1"/>
              <a:t>, x</a:t>
            </a:r>
            <a:r>
              <a:rPr b="1" baseline="-25000"/>
              <a:t>2</a:t>
            </a:r>
            <a:r>
              <a:rPr b="1"/>
              <a:t>, x</a:t>
            </a:r>
            <a:r>
              <a:rPr b="1" baseline="-25000"/>
              <a:t>3</a:t>
            </a:r>
            <a:r>
              <a:rPr b="1"/>
              <a:t>, ..., x</a:t>
            </a:r>
            <a:r>
              <a:rPr b="1" baseline="-25000"/>
              <a:t>n</a:t>
            </a:r>
            <a:r>
              <a:rPr b="1"/>
              <a:t>}</a:t>
            </a:r>
            <a:r>
              <a:rPr lang="en-US" b="1"/>
              <a:t>:   	                  </a:t>
            </a:r>
            <a:endParaRPr lang="en-US" b="1"/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interactive information attribute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/>
              <a:t>X = X</a:t>
            </a:r>
            <a:r>
              <a:rPr lang="en-US" b="1" baseline="-25000"/>
              <a:t>1</a:t>
            </a:r>
            <a:r>
              <a:rPr lang="en-US" b="1"/>
              <a:t>+X</a:t>
            </a:r>
            <a:r>
              <a:rPr lang="en-US" b="1" baseline="-25000"/>
              <a:t>2</a:t>
            </a:r>
            <a:r>
              <a:rPr lang="en-US" b="1"/>
              <a:t>:</a:t>
            </a:r>
            <a:endParaRPr lang="en-US" b="1"/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X contains explicit information granule(X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 and implicit information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granule(X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b="1" baseline="-25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∈ X</a:t>
            </a:r>
            <a:r>
              <a:rPr lang="en-US" b="1" baseline="-2500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,i ∈ {1, 2, 3, ..., n}, j ∈ {1, 2}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interactive information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attribute is classified into explicit and implicit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Y</a:t>
            </a:r>
            <a:r>
              <a:rPr lang="en-US" altLang="zh-CN"/>
              <a:t>:the domain of the rating values</a:t>
            </a:r>
            <a:endParaRPr lang="en-US" altLang="zh-CN"/>
          </a:p>
          <a:p>
            <a:r>
              <a:rPr lang="en-US" altLang="zh-CN" b="1"/>
              <a:t>f : X → Y</a:t>
            </a:r>
            <a:r>
              <a:rPr lang="en-US" altLang="zh-CN"/>
              <a:t>: a property function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822607" y="4239051"/>
            <a:ext cx="431800" cy="5149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4114" y="4797152"/>
            <a:ext cx="8751570" cy="11988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{X</a:t>
            </a:r>
            <a:r>
              <a:rPr lang="zh-CN" altLang="en-US" baseline="-25000" dirty="0"/>
              <a:t>j}</a:t>
            </a:r>
            <a:r>
              <a:rPr lang="zh-CN" altLang="en-US" dirty="0"/>
              <a:t> is a partition of X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 the explicit information granule can be defined as</a:t>
            </a:r>
            <a:r>
              <a:rPr lang="zh-CN" altLang="en-US" dirty="0"/>
              <a:t>：X</a:t>
            </a:r>
            <a:r>
              <a:rPr lang="zh-CN" altLang="en-US" baseline="-25000" dirty="0"/>
              <a:t>1</a:t>
            </a:r>
            <a:r>
              <a:rPr lang="zh-CN" altLang="en-US" dirty="0"/>
              <a:t> = f</a:t>
            </a:r>
            <a:r>
              <a:rPr lang="zh-CN" altLang="en-US" baseline="-25000" dirty="0"/>
              <a:t>explicit</a:t>
            </a:r>
            <a:r>
              <a:rPr lang="zh-CN" altLang="en-US" dirty="0"/>
              <a:t> (x</a:t>
            </a:r>
            <a:r>
              <a:rPr lang="zh-CN" altLang="en-US" baseline="-25000" dirty="0"/>
              <a:t>i</a:t>
            </a:r>
            <a:r>
              <a:rPr lang="zh-CN" altLang="en-US" dirty="0"/>
              <a:t>) </a:t>
            </a:r>
            <a:r>
              <a:rPr lang="en-US" altLang="zh-CN" dirty="0"/>
              <a:t>,</a:t>
            </a:r>
            <a:r>
              <a:rPr lang="zh-CN" altLang="en-US" dirty="0"/>
              <a:t>Y = f (X</a:t>
            </a:r>
            <a:r>
              <a:rPr lang="zh-CN" altLang="en-US" baseline="-25000" dirty="0"/>
              <a:t>1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dirty="0"/>
              <a:t> the implicit information granule </a:t>
            </a:r>
            <a:r>
              <a:rPr lang="en-US" altLang="zh-CN" dirty="0">
                <a:sym typeface="+mn-ea"/>
              </a:rPr>
              <a:t>can be defined as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X</a:t>
            </a:r>
            <a:r>
              <a:rPr lang="zh-CN" altLang="en-US" baseline="-25000" dirty="0"/>
              <a:t>2</a:t>
            </a:r>
            <a:r>
              <a:rPr lang="zh-CN" altLang="en-US" dirty="0"/>
              <a:t> = f</a:t>
            </a:r>
            <a:r>
              <a:rPr lang="zh-CN" altLang="en-US" baseline="-25000" dirty="0"/>
              <a:t>implicit</a:t>
            </a:r>
            <a:r>
              <a:rPr lang="zh-CN" altLang="en-US" dirty="0"/>
              <a:t> (x</a:t>
            </a:r>
            <a:r>
              <a:rPr lang="zh-CN" altLang="en-US" baseline="-25000" dirty="0"/>
              <a:t>i</a:t>
            </a:r>
            <a:r>
              <a:rPr lang="zh-CN" altLang="en-US" dirty="0"/>
              <a:t>)</a:t>
            </a:r>
            <a:r>
              <a:rPr lang="en-US" altLang="zh-CN" dirty="0"/>
              <a:t>,</a:t>
            </a:r>
            <a:r>
              <a:rPr lang="zh-CN" altLang="en-US" dirty="0"/>
              <a:t>Y = f (X</a:t>
            </a:r>
            <a:r>
              <a:rPr lang="zh-CN" altLang="en-US" baseline="-25000" dirty="0"/>
              <a:t>2</a:t>
            </a:r>
            <a:r>
              <a:rPr lang="zh-CN" altLang="en-US" dirty="0"/>
              <a:t>)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 the final output Y is defined as: Y = f (x</a:t>
            </a:r>
            <a:r>
              <a:rPr lang="zh-CN" altLang="en-US" baseline="-25000" dirty="0"/>
              <a:t>1</a:t>
            </a:r>
            <a:r>
              <a:rPr lang="zh-CN" altLang="en-US" dirty="0"/>
              <a:t>) + f (x</a:t>
            </a:r>
            <a:r>
              <a:rPr lang="zh-CN" altLang="en-US" baseline="-25000" dirty="0"/>
              <a:t>2</a:t>
            </a:r>
            <a:r>
              <a:rPr lang="zh-CN" altLang="en-US" dirty="0"/>
              <a:t>)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 advTm="14456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5" grpId="0" animBg="1"/>
      <p:bldP spid="5" grpId="1" animBg="1"/>
      <p:bldP spid="8" grpId="0" animBg="1"/>
      <p:bldP spid="8" grpId="1" animBg="1"/>
    </p:bldLst>
  </p:timing>
</p:sld>
</file>

<file path=ppt/tags/tag1.xml><?xml version="1.0" encoding="utf-8"?>
<p:tagLst xmlns:p="http://schemas.openxmlformats.org/presentationml/2006/main">
  <p:tag name="REFSHAPE" val="249966900"/>
  <p:tag name="KSO_WM_UNIT_PLACING_PICTURE_USER_VIEWPORT" val="{&quot;height&quot;:5295,&quot;width&quot;:12180}"/>
</p:tagLst>
</file>

<file path=ppt/tags/tag2.xml><?xml version="1.0" encoding="utf-8"?>
<p:tagLst xmlns:p="http://schemas.openxmlformats.org/presentationml/2006/main">
  <p:tag name="KSO_WM_UNIT_TABLE_BEAUTIFY" val="smartTable{bee80064-7acb-4ae3-a6d8-77faefed1559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4_29*i*0"/>
  <p:tag name="KSO_WM_TEMPLATE_CATEGORY" val="custom"/>
  <p:tag name="KSO_WM_TEMPLATE_INDEX" val="160404"/>
  <p:tag name="KSO_WM_UNIT_INDEX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4_29*i*1"/>
  <p:tag name="KSO_WM_TEMPLATE_CATEGORY" val="custom"/>
  <p:tag name="KSO_WM_TEMPLATE_INDEX" val="160404"/>
  <p:tag name="KSO_WM_UNIT_INDEX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4_29*i*2"/>
  <p:tag name="KSO_WM_TEMPLATE_CATEGORY" val="custom"/>
  <p:tag name="KSO_WM_TEMPLATE_INDEX" val="160404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4_29*i*3"/>
  <p:tag name="KSO_WM_TEMPLATE_CATEGORY" val="custom"/>
  <p:tag name="KSO_WM_TEMPLATE_INDEX" val="160404"/>
  <p:tag name="KSO_WM_UNIT_INDEX" val="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4_29*i*4"/>
  <p:tag name="KSO_WM_TEMPLATE_CATEGORY" val="custom"/>
  <p:tag name="KSO_WM_TEMPLATE_INDEX" val="160404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5130</Words>
  <Application>WPS 演示</Application>
  <PresentationFormat>全屏显示(4:3)</PresentationFormat>
  <Paragraphs>307</Paragraphs>
  <Slides>23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Gabriola</vt:lpstr>
      <vt:lpstr>华文新魏</vt:lpstr>
      <vt:lpstr>Microsoft YaHei UI Light</vt:lpstr>
      <vt:lpstr>Wingdings</vt:lpstr>
      <vt:lpstr>Times New Roman</vt:lpstr>
      <vt:lpstr>Calibri</vt:lpstr>
      <vt:lpstr>Arial Unicode MS</vt:lpstr>
      <vt:lpstr>黑体</vt:lpstr>
      <vt:lpstr>方正中倩_GBK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HGAR: Hybrid Granular Algorithm for Rating Recommendation</vt:lpstr>
      <vt:lpstr>Contents</vt:lpstr>
      <vt:lpstr>Background</vt:lpstr>
      <vt:lpstr>PowerPoint 演示文稿</vt:lpstr>
      <vt:lpstr>PowerPoint 演示文稿</vt:lpstr>
      <vt:lpstr>PowerPoint 演示文稿</vt:lpstr>
      <vt:lpstr>PowerPoint 演示文稿</vt:lpstr>
      <vt:lpstr>HGAR: Method</vt:lpstr>
      <vt:lpstr>PROBLEM DEFINITION</vt:lpstr>
      <vt:lpstr>PowerPoint 演示文稿</vt:lpstr>
      <vt:lpstr>HGAR:Explicit Information Granule</vt:lpstr>
      <vt:lpstr>HGAR:Implicit Information Granule</vt:lpstr>
      <vt:lpstr>HGAR: Hybrid Granular Algorithm for Rating Recommendation</vt:lpstr>
      <vt:lpstr>Experiment</vt:lpstr>
      <vt:lpstr>Experiment Settings</vt:lpstr>
      <vt:lpstr>Baselines</vt:lpstr>
      <vt:lpstr>Experimental Results</vt:lpstr>
      <vt:lpstr>Experimental Results</vt:lpstr>
      <vt:lpstr>Only Explicit v.s. Only Implicit</vt:lpstr>
      <vt:lpstr>PowerPoint 演示文稿</vt:lpstr>
      <vt:lpstr>Conclution</vt:lpstr>
      <vt:lpstr>Future work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电子、通信相关专业数字资源文献情况简介</dc:title>
  <dc:creator>User</dc:creator>
  <cp:lastModifiedBy>huangyf</cp:lastModifiedBy>
  <cp:revision>985</cp:revision>
  <dcterms:created xsi:type="dcterms:W3CDTF">2015-11-01T05:04:00Z</dcterms:created>
  <dcterms:modified xsi:type="dcterms:W3CDTF">2020-06-11T00:57:13Z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