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6" r:id="rId2"/>
    <p:sldId id="673" r:id="rId3"/>
    <p:sldId id="711" r:id="rId4"/>
    <p:sldId id="712" r:id="rId5"/>
    <p:sldId id="713" r:id="rId6"/>
    <p:sldId id="715" r:id="rId7"/>
    <p:sldId id="716" r:id="rId8"/>
    <p:sldId id="718" r:id="rId9"/>
    <p:sldId id="735" r:id="rId10"/>
    <p:sldId id="719" r:id="rId11"/>
    <p:sldId id="737" r:id="rId12"/>
    <p:sldId id="723" r:id="rId13"/>
    <p:sldId id="724" r:id="rId14"/>
    <p:sldId id="725" r:id="rId15"/>
    <p:sldId id="727" r:id="rId16"/>
    <p:sldId id="729" r:id="rId17"/>
    <p:sldId id="728" r:id="rId18"/>
    <p:sldId id="733" r:id="rId19"/>
    <p:sldId id="730" r:id="rId20"/>
    <p:sldId id="734" r:id="rId21"/>
    <p:sldId id="731" r:id="rId2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0000"/>
    <a:srgbClr val="3366CC"/>
    <a:srgbClr val="FEF5E0"/>
    <a:srgbClr val="FF9999"/>
    <a:srgbClr val="FFFF66"/>
    <a:srgbClr val="0066CC"/>
    <a:srgbClr val="FF00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87732" autoAdjust="0"/>
  </p:normalViewPr>
  <p:slideViewPr>
    <p:cSldViewPr>
      <p:cViewPr varScale="1">
        <p:scale>
          <a:sx n="95" d="100"/>
          <a:sy n="95" d="100"/>
        </p:scale>
        <p:origin x="11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1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76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21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932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6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365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300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790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39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50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2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793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780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5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86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6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89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86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30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72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2017/8/17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137996"/>
            <a:ext cx="4023089" cy="830953"/>
          </a:xfrm>
          <a:prstGeom prst="rect">
            <a:avLst/>
          </a:prstGeom>
        </p:spPr>
      </p:pic>
      <p:sp>
        <p:nvSpPr>
          <p:cNvPr id="7" name="Rectangle 15"/>
          <p:cNvSpPr>
            <a:spLocks noRot="1" noChangeArrowheads="1"/>
          </p:cNvSpPr>
          <p:nvPr/>
        </p:nvSpPr>
        <p:spPr bwMode="auto">
          <a:xfrm>
            <a:off x="-396552" y="1124744"/>
            <a:ext cx="954055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NewCenturySchlbk" pitchFamily="18" charset="0"/>
                <a:ea typeface="黑体" pitchFamily="2" charset="-122"/>
              </a:rPr>
              <a:t>Approximating Graph Pattern Queries Using Views</a:t>
            </a:r>
            <a:endParaRPr lang="zh-CN" altLang="en-US" sz="2800" b="1" dirty="0">
              <a:solidFill>
                <a:srgbClr val="000099"/>
              </a:solidFill>
              <a:latin typeface="NewCenturySchlbk" pitchFamily="18" charset="0"/>
              <a:ea typeface="黑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7901"/>
            <a:ext cx="2249396" cy="14058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28908" y="3360051"/>
            <a:ext cx="42313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 Yang Cao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Xudong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Liu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Beihang University, China     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/>
              <a:t>University of Edinburgh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UK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cres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975609"/>
            <a:ext cx="936104" cy="101411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5726610" y="5260350"/>
            <a:ext cx="2805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University of Edinburgh 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2924944"/>
            <a:ext cx="8240666" cy="504825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SzPct val="8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Fundamental problems for simulation queries</a:t>
            </a:r>
          </a:p>
        </p:txBody>
      </p:sp>
    </p:spTree>
    <p:extLst>
      <p:ext uri="{BB962C8B-B14F-4D97-AF65-F5344CB8AC3E}">
        <p14:creationId xmlns:p14="http://schemas.microsoft.com/office/powerpoint/2010/main" val="209212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Existence of approximation 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770" y="850160"/>
            <a:ext cx="874971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Existence of upper approximation (EUA) : </a:t>
            </a:r>
            <a:r>
              <a:rPr lang="en-US" altLang="zh-CN" dirty="0"/>
              <a:t>Given a simulation query Q and </a:t>
            </a:r>
            <a:r>
              <a:rPr lang="zh-CN" altLang="en-US" dirty="0"/>
              <a:t>𝒱</a:t>
            </a:r>
            <a:r>
              <a:rPr lang="en-US" altLang="zh-CN" dirty="0"/>
              <a:t>, whether there exists an upper approximation Q</a:t>
            </a:r>
            <a:r>
              <a:rPr lang="en-US" altLang="zh-CN" baseline="-25000" dirty="0"/>
              <a:t>u</a:t>
            </a:r>
            <a:r>
              <a:rPr lang="en-US" altLang="zh-CN" dirty="0"/>
              <a:t> for Q w.r.t. </a:t>
            </a:r>
            <a:r>
              <a:rPr lang="zh-CN" altLang="en-US" dirty="0"/>
              <a:t>𝒱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Existence of complete upper approximation (</a:t>
            </a:r>
            <a:r>
              <a:rPr lang="en-US" altLang="zh-CN" dirty="0" err="1">
                <a:solidFill>
                  <a:srgbClr val="000099"/>
                </a:solidFill>
              </a:rPr>
              <a:t>EUA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7504" y="1916832"/>
                <a:ext cx="8955534" cy="199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For a simulation query Q and a set </a:t>
                </a:r>
                <a:r>
                  <a:rPr lang="zh-CN" altLang="en-US" sz="2000" dirty="0"/>
                  <a:t>𝒱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 views,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there exists an </a:t>
                </a:r>
                <a:r>
                  <a:rPr lang="en-US" altLang="zh-CN" dirty="0"/>
                  <a:t>upper approximation for Q using </a:t>
                </a:r>
                <a:r>
                  <a:rPr lang="zh-CN" altLang="en-US" sz="2000" dirty="0"/>
                  <a:t>𝒱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there exists V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</a:rPr>
                  <a:t> 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such that the match result V(Q)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there exists a complete upper approximation for Q using </a:t>
                </a:r>
                <a:r>
                  <a:rPr lang="zh-CN" altLang="en-US" sz="2000" dirty="0"/>
                  <a:t>𝒱 </a:t>
                </a:r>
                <a:r>
                  <a:rPr lang="en-US" altLang="zh-CN" sz="2000" dirty="0" err="1"/>
                  <a:t>iff</a:t>
                </a:r>
                <a:r>
                  <a:rPr lang="en-US" altLang="zh-CN" sz="2000" dirty="0"/>
                  <a:t>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EUA and </a:t>
                </a:r>
                <a:r>
                  <a:rPr lang="en-US" altLang="zh-CN" dirty="0" err="1"/>
                  <a:t>EUA</a:t>
                </a:r>
                <a:r>
                  <a:rPr lang="en-US" altLang="zh-CN" baseline="30000" dirty="0" err="1"/>
                  <a:t>c</a:t>
                </a:r>
                <a:r>
                  <a:rPr lang="en-US" altLang="zh-CN" baseline="30000" dirty="0"/>
                  <a:t>  </a:t>
                </a:r>
                <a:r>
                  <a:rPr lang="en-US" altLang="zh-CN" dirty="0"/>
                  <a:t>are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quadratic time</a:t>
                </a:r>
                <a:r>
                  <a:rPr lang="en-US" altLang="zh-CN" dirty="0"/>
                  <a:t> in |Q| and |</a:t>
                </a:r>
                <a:r>
                  <a:rPr lang="zh-CN" altLang="en-US" dirty="0"/>
                  <a:t>𝒱</a:t>
                </a:r>
                <a:r>
                  <a:rPr lang="en-US" altLang="zh-CN" dirty="0"/>
                  <a:t>|</a:t>
                </a:r>
                <a:endParaRPr lang="en-US" altLang="zh-CN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916832"/>
                <a:ext cx="8955534" cy="1990288"/>
              </a:xfrm>
              <a:prstGeom prst="rect">
                <a:avLst/>
              </a:prstGeom>
              <a:blipFill>
                <a:blip r:embed="rId4"/>
                <a:stretch>
                  <a:fillRect l="-613" t="-1529" r="-545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157016"/>
            <a:ext cx="1800200" cy="28661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4770" y="4005064"/>
            <a:ext cx="8749717" cy="782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Existence of lower approximation (ELA)</a:t>
            </a:r>
          </a:p>
          <a:p>
            <a:pPr marL="285750" indent="-285750">
              <a:lnSpc>
                <a:spcPts val="25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Existence of complete lower approximation (</a:t>
            </a:r>
            <a:r>
              <a:rPr lang="en-US" altLang="zh-CN" dirty="0" err="1">
                <a:solidFill>
                  <a:srgbClr val="000099"/>
                </a:solidFill>
              </a:rPr>
              <a:t>ELA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7504" y="4787971"/>
                <a:ext cx="8955534" cy="2067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</a:pPr>
                <a:r>
                  <a:rPr lang="en-US" altLang="zh-CN" dirty="0"/>
                  <a:t>For a simulation query Q and a set </a:t>
                </a:r>
                <a:r>
                  <a:rPr lang="zh-CN" altLang="en-US" sz="2000" dirty="0"/>
                  <a:t>𝒱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 views,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there exists </a:t>
                </a:r>
                <a:r>
                  <a:rPr lang="en-US" altLang="zh-CN" dirty="0"/>
                  <a:t>a complete lower approximation for Q using </a:t>
                </a:r>
                <a:r>
                  <a:rPr lang="zh-CN" altLang="en-US" sz="2000" dirty="0"/>
                  <a:t>𝒱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ELA</a:t>
                </a:r>
                <a:r>
                  <a:rPr lang="en-US" altLang="zh-CN" baseline="30000" dirty="0" err="1"/>
                  <a:t>c</a:t>
                </a:r>
                <a:r>
                  <a:rPr lang="en-US" altLang="zh-CN" dirty="0"/>
                  <a:t> is in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O(|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𝒱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||Q|</a:t>
                </a:r>
                <a:r>
                  <a:rPr lang="en-US" altLang="zh-CN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) time 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ELA is </a:t>
                </a:r>
                <a:r>
                  <a:rPr lang="en-GB" altLang="zh-CN" dirty="0">
                    <a:solidFill>
                      <a:srgbClr val="0000FF"/>
                    </a:solidFill>
                  </a:rPr>
                  <a:t>NP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-complete</a:t>
                </a:r>
                <a:endParaRPr lang="en-GB" altLang="zh-CN" baseline="-25000" dirty="0">
                  <a:solidFill>
                    <a:srgbClr val="0000FF"/>
                  </a:solidFill>
                </a:endParaRPr>
              </a:p>
              <a:p>
                <a:pPr>
                  <a:lnSpc>
                    <a:spcPts val="2600"/>
                  </a:lnSpc>
                  <a:spcBef>
                    <a:spcPts val="600"/>
                  </a:spcBef>
                  <a:buSzPct val="80000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the complete graph of Q.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787971"/>
                <a:ext cx="8955534" cy="2067233"/>
              </a:xfrm>
              <a:prstGeom prst="rect">
                <a:avLst/>
              </a:prstGeom>
              <a:blipFill>
                <a:blip r:embed="rId6"/>
                <a:stretch>
                  <a:fillRect l="-613" t="-1471" b="-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850" y="5211259"/>
            <a:ext cx="1963043" cy="349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18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Closest approximation 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498" y="1914943"/>
                <a:ext cx="9249176" cy="810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Closest upper approximation (CUA): </a:t>
                </a:r>
                <a:r>
                  <a:rPr lang="en-US" altLang="zh-CN" dirty="0"/>
                  <a:t>Given a simulation query Q and </a:t>
                </a:r>
                <a:r>
                  <a:rPr lang="zh-CN" altLang="en-US" sz="2000" dirty="0">
                    <a:latin typeface="+mn-lt"/>
                  </a:rPr>
                  <a:t>𝒱</a:t>
                </a:r>
                <a:r>
                  <a:rPr lang="en-US" altLang="zh-CN" dirty="0">
                    <a:latin typeface="+mn-lt"/>
                  </a:rPr>
                  <a:t>, find the upper approximation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Q</a:t>
                </a:r>
                <a:r>
                  <a:rPr lang="en-US" altLang="zh-CN" baseline="-25000" dirty="0"/>
                  <a:t>u</a:t>
                </a:r>
                <a:r>
                  <a:rPr lang="en-US" altLang="zh-CN" dirty="0">
                    <a:latin typeface="+mn-lt"/>
                  </a:rPr>
                  <a:t> that is closest to Q, i.e. for any other 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Q’</a:t>
                </a:r>
                <a:r>
                  <a:rPr lang="en-US" altLang="zh-CN" baseline="-25000" dirty="0" err="1"/>
                  <a:t>u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clo(Q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u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 Q)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+mn-lt"/>
                  </a:rPr>
                  <a:t>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clo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Q’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u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 Q)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.</a:t>
                </a:r>
                <a:endParaRPr lang="en-US" altLang="zh-CN" dirty="0">
                  <a:solidFill>
                    <a:srgbClr val="0000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" y="1914943"/>
                <a:ext cx="9249176" cy="810478"/>
              </a:xfrm>
              <a:prstGeom prst="rect">
                <a:avLst/>
              </a:prstGeom>
              <a:blipFill>
                <a:blip r:embed="rId4"/>
                <a:stretch>
                  <a:fillRect l="-132" t="-1504" r="-330" b="-6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5498" y="2725421"/>
            <a:ext cx="874971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Complete closest upper approximation (</a:t>
            </a:r>
            <a:r>
              <a:rPr lang="en-US" altLang="zh-CN" dirty="0" err="1">
                <a:solidFill>
                  <a:srgbClr val="000099"/>
                </a:solidFill>
              </a:rPr>
              <a:t>CUA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5498" y="854776"/>
            <a:ext cx="9099551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99"/>
                </a:solidFill>
              </a:rPr>
              <a:t>Closeness: </a:t>
            </a:r>
            <a:r>
              <a:rPr lang="en-US" altLang="zh-CN" dirty="0"/>
              <a:t>the closeness </a:t>
            </a:r>
            <a:r>
              <a:rPr lang="en-US" altLang="zh-CN" dirty="0" err="1">
                <a:solidFill>
                  <a:srgbClr val="C00000"/>
                </a:solidFill>
              </a:rPr>
              <a:t>clo</a:t>
            </a:r>
            <a:r>
              <a:rPr lang="en-US" altLang="zh-CN" dirty="0">
                <a:solidFill>
                  <a:srgbClr val="C00000"/>
                </a:solidFill>
              </a:rPr>
              <a:t>(Q’,Q) </a:t>
            </a:r>
            <a:r>
              <a:rPr lang="en-US" altLang="zh-CN" dirty="0"/>
              <a:t>of Q’ and Q, is the number of edges in Q’ and Q that are not in the edge-induced maximum common subgraph of Q’ and Q. 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" y="3197175"/>
            <a:ext cx="8749717" cy="4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Closest lower approximation (CLA)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3655543"/>
            <a:ext cx="874971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Complete closest lower approximation (</a:t>
            </a:r>
            <a:r>
              <a:rPr lang="en-US" altLang="zh-CN" dirty="0" err="1">
                <a:solidFill>
                  <a:srgbClr val="000099"/>
                </a:solidFill>
              </a:rPr>
              <a:t>CLA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541513"/>
            <a:ext cx="8955534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en-US" altLang="zh-CN" dirty="0"/>
              <a:t>For a simulation query Q and a set </a:t>
            </a:r>
            <a:r>
              <a:rPr lang="zh-CN" altLang="en-US" sz="2000" dirty="0"/>
              <a:t>𝒱</a:t>
            </a:r>
            <a:r>
              <a:rPr lang="zh-CN" altLang="en-US" dirty="0"/>
              <a:t> </a:t>
            </a:r>
            <a:r>
              <a:rPr lang="en-US" altLang="zh-CN" dirty="0"/>
              <a:t>of views,</a:t>
            </a:r>
          </a:p>
          <a:p>
            <a:pPr marL="533400" indent="-285750">
              <a:lnSpc>
                <a:spcPts val="26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CUA and </a:t>
            </a:r>
            <a:r>
              <a:rPr lang="en-US" altLang="zh-CN" dirty="0" err="1"/>
              <a:t>CUA</a:t>
            </a:r>
            <a:r>
              <a:rPr lang="en-US" altLang="zh-CN" baseline="30000" dirty="0" err="1"/>
              <a:t>c</a:t>
            </a:r>
            <a:r>
              <a:rPr lang="en-US" altLang="zh-CN" dirty="0"/>
              <a:t>  are </a:t>
            </a:r>
            <a:r>
              <a:rPr lang="en-US" altLang="zh-CN" dirty="0">
                <a:solidFill>
                  <a:srgbClr val="0000FF"/>
                </a:solidFill>
              </a:rPr>
              <a:t>quadratic time </a:t>
            </a:r>
            <a:r>
              <a:rPr lang="en-US" altLang="zh-CN" dirty="0"/>
              <a:t>in |Q| and |</a:t>
            </a:r>
            <a:r>
              <a:rPr lang="zh-CN" altLang="en-US" dirty="0"/>
              <a:t>𝒱</a:t>
            </a:r>
            <a:r>
              <a:rPr lang="en-US" altLang="zh-CN" dirty="0"/>
              <a:t>|.</a:t>
            </a:r>
          </a:p>
          <a:p>
            <a:pPr marL="533400" indent="-285750">
              <a:lnSpc>
                <a:spcPts val="26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DCLA and </a:t>
            </a:r>
            <a:r>
              <a:rPr lang="en-US" altLang="zh-CN" dirty="0" err="1"/>
              <a:t>DCLA</a:t>
            </a:r>
            <a:r>
              <a:rPr lang="en-US" altLang="zh-CN" baseline="30000" dirty="0" err="1"/>
              <a:t>c</a:t>
            </a:r>
            <a:r>
              <a:rPr lang="en-US" altLang="zh-CN" dirty="0"/>
              <a:t>  are </a:t>
            </a:r>
            <a:r>
              <a:rPr lang="en-US" altLang="zh-CN" dirty="0">
                <a:solidFill>
                  <a:srgbClr val="0000FF"/>
                </a:solidFill>
              </a:rPr>
              <a:t>NP-complete</a:t>
            </a:r>
            <a:r>
              <a:rPr lang="en-US" altLang="zh-CN" dirty="0"/>
              <a:t>.</a:t>
            </a:r>
          </a:p>
          <a:p>
            <a:pPr marL="533400" indent="-285750">
              <a:lnSpc>
                <a:spcPts val="26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OCLA and </a:t>
            </a:r>
            <a:r>
              <a:rPr lang="en-US" altLang="zh-CN" dirty="0" err="1"/>
              <a:t>OCLA</a:t>
            </a:r>
            <a:r>
              <a:rPr lang="en-US" altLang="zh-CN" baseline="30000" dirty="0" err="1"/>
              <a:t>c</a:t>
            </a:r>
            <a:r>
              <a:rPr lang="en-US" altLang="zh-CN" dirty="0"/>
              <a:t>  are </a:t>
            </a:r>
            <a:r>
              <a:rPr lang="en-US" altLang="zh-CN" dirty="0">
                <a:solidFill>
                  <a:srgbClr val="0000FF"/>
                </a:solidFill>
              </a:rPr>
              <a:t>not in APX.</a:t>
            </a:r>
            <a:endParaRPr lang="en-GB" altLang="zh-CN" baseline="-25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8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2924944"/>
            <a:ext cx="8240666" cy="504825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SzPct val="8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Algorithms for problem EUA, </a:t>
            </a:r>
            <a:r>
              <a:rPr lang="en-US" altLang="zh-CN" dirty="0" err="1">
                <a:solidFill>
                  <a:srgbClr val="C00000"/>
                </a:solidFill>
              </a:rPr>
              <a:t>EUA</a:t>
            </a:r>
            <a:r>
              <a:rPr lang="en-US" altLang="zh-CN" baseline="30000" dirty="0" err="1">
                <a:solidFill>
                  <a:srgbClr val="C00000"/>
                </a:solidFill>
              </a:rPr>
              <a:t>c</a:t>
            </a:r>
            <a:r>
              <a:rPr lang="en-US" altLang="zh-CN" dirty="0">
                <a:solidFill>
                  <a:srgbClr val="C00000"/>
                </a:solidFill>
              </a:rPr>
              <a:t>, ELA, </a:t>
            </a:r>
            <a:r>
              <a:rPr lang="en-US" altLang="zh-CN" dirty="0" err="1">
                <a:solidFill>
                  <a:srgbClr val="C00000"/>
                </a:solidFill>
              </a:rPr>
              <a:t>ELA</a:t>
            </a:r>
            <a:r>
              <a:rPr lang="en-US" altLang="zh-CN" baseline="30000" dirty="0" err="1">
                <a:solidFill>
                  <a:srgbClr val="C00000"/>
                </a:solidFill>
              </a:rPr>
              <a:t>c</a:t>
            </a:r>
            <a:r>
              <a:rPr lang="en-US" altLang="zh-CN" dirty="0">
                <a:solidFill>
                  <a:srgbClr val="C00000"/>
                </a:solidFill>
              </a:rPr>
              <a:t>, CUA, </a:t>
            </a:r>
            <a:r>
              <a:rPr lang="en-US" altLang="zh-CN" dirty="0" err="1">
                <a:solidFill>
                  <a:srgbClr val="C00000"/>
                </a:solidFill>
              </a:rPr>
              <a:t>CUA</a:t>
            </a:r>
            <a:r>
              <a:rPr lang="en-US" altLang="zh-CN" baseline="30000" dirty="0" err="1">
                <a:solidFill>
                  <a:srgbClr val="C00000"/>
                </a:solidFill>
              </a:rPr>
              <a:t>c</a:t>
            </a:r>
            <a:r>
              <a:rPr lang="en-US" altLang="zh-CN" dirty="0">
                <a:solidFill>
                  <a:srgbClr val="C00000"/>
                </a:solidFill>
              </a:rPr>
              <a:t>, CLA, </a:t>
            </a:r>
            <a:r>
              <a:rPr lang="en-US" altLang="zh-CN" dirty="0" err="1">
                <a:solidFill>
                  <a:srgbClr val="C00000"/>
                </a:solidFill>
              </a:rPr>
              <a:t>CLA</a:t>
            </a:r>
            <a:r>
              <a:rPr lang="en-US" altLang="zh-CN" baseline="30000" dirty="0" err="1">
                <a:solidFill>
                  <a:srgbClr val="C00000"/>
                </a:solidFill>
              </a:rPr>
              <a:t>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79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9038808" cy="796908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99"/>
                </a:solidFill>
              </a:rPr>
              <a:t>Computing upper and lower approximation 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770" y="1412776"/>
            <a:ext cx="8749717" cy="419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Algorithm </a:t>
            </a:r>
            <a:r>
              <a:rPr lang="en-US" altLang="zh-CN" dirty="0" err="1">
                <a:solidFill>
                  <a:srgbClr val="000099"/>
                </a:solidFill>
              </a:rPr>
              <a:t>CUASim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baseline="30000" dirty="0">
                <a:solidFill>
                  <a:srgbClr val="000099"/>
                </a:solidFill>
              </a:rPr>
              <a:t>  </a:t>
            </a:r>
            <a:r>
              <a:rPr lang="en-US" altLang="zh-CN" dirty="0">
                <a:solidFill>
                  <a:srgbClr val="000099"/>
                </a:solidFill>
              </a:rPr>
              <a:t>and </a:t>
            </a:r>
            <a:r>
              <a:rPr lang="en-US" altLang="zh-CN" dirty="0" err="1">
                <a:solidFill>
                  <a:srgbClr val="000099"/>
                </a:solidFill>
              </a:rPr>
              <a:t>EUASim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dirty="0">
                <a:solidFill>
                  <a:srgbClr val="000099"/>
                </a:solidFill>
              </a:rPr>
              <a:t> is in </a:t>
            </a:r>
            <a:r>
              <a:rPr lang="en-US" altLang="zh-CN" dirty="0">
                <a:solidFill>
                  <a:srgbClr val="C00000"/>
                </a:solidFill>
              </a:rPr>
              <a:t>O(|Q||</a:t>
            </a:r>
            <a:r>
              <a:rPr lang="zh-CN" altLang="en-US" sz="2000" dirty="0">
                <a:solidFill>
                  <a:srgbClr val="C00000"/>
                </a:solidFill>
              </a:rPr>
              <a:t>𝒱</a:t>
            </a:r>
            <a:r>
              <a:rPr lang="en-US" altLang="zh-CN" dirty="0">
                <a:solidFill>
                  <a:srgbClr val="C00000"/>
                </a:solidFill>
              </a:rPr>
              <a:t>|+|V</a:t>
            </a:r>
            <a:r>
              <a:rPr lang="en-US" altLang="zh-CN" baseline="-25000" dirty="0">
                <a:solidFill>
                  <a:srgbClr val="C00000"/>
                </a:solidFill>
              </a:rPr>
              <a:t>Q</a:t>
            </a:r>
            <a:r>
              <a:rPr lang="en-US" altLang="zh-CN" dirty="0">
                <a:solidFill>
                  <a:srgbClr val="C00000"/>
                </a:solidFill>
              </a:rPr>
              <a:t>|</a:t>
            </a:r>
            <a:r>
              <a:rPr lang="en-US" altLang="zh-CN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time</a:t>
            </a:r>
            <a:r>
              <a:rPr lang="en-US" altLang="zh-CN" baseline="30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214770" y="1905448"/>
            <a:ext cx="8749717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Algorithm </a:t>
            </a:r>
            <a:r>
              <a:rPr lang="en-US" altLang="zh-CN" dirty="0" err="1">
                <a:solidFill>
                  <a:srgbClr val="000099"/>
                </a:solidFill>
              </a:rPr>
              <a:t>CUASim</a:t>
            </a:r>
            <a:r>
              <a:rPr lang="en-US" altLang="zh-CN" baseline="30000" dirty="0">
                <a:solidFill>
                  <a:srgbClr val="000099"/>
                </a:solidFill>
              </a:rPr>
              <a:t>  </a:t>
            </a:r>
            <a:r>
              <a:rPr lang="en-US" altLang="zh-CN" dirty="0">
                <a:solidFill>
                  <a:srgbClr val="000099"/>
                </a:solidFill>
              </a:rPr>
              <a:t>and </a:t>
            </a:r>
            <a:r>
              <a:rPr lang="en-US" altLang="zh-CN" dirty="0" err="1">
                <a:solidFill>
                  <a:srgbClr val="000099"/>
                </a:solidFill>
              </a:rPr>
              <a:t>EUASim</a:t>
            </a:r>
            <a:r>
              <a:rPr lang="en-US" altLang="zh-CN" dirty="0">
                <a:solidFill>
                  <a:srgbClr val="000099"/>
                </a:solidFill>
              </a:rPr>
              <a:t> is in </a:t>
            </a:r>
            <a:r>
              <a:rPr lang="en-US" altLang="zh-CN" dirty="0">
                <a:solidFill>
                  <a:srgbClr val="C00000"/>
                </a:solidFill>
              </a:rPr>
              <a:t>O(|Q||</a:t>
            </a:r>
            <a:r>
              <a:rPr lang="zh-CN" altLang="en-US" sz="2000" dirty="0">
                <a:solidFill>
                  <a:srgbClr val="C00000"/>
                </a:solidFill>
              </a:rPr>
              <a:t>𝒱</a:t>
            </a:r>
            <a:r>
              <a:rPr lang="en-US" altLang="zh-CN" sz="2000" dirty="0">
                <a:solidFill>
                  <a:srgbClr val="C00000"/>
                </a:solidFill>
              </a:rPr>
              <a:t>|</a:t>
            </a:r>
            <a:r>
              <a:rPr lang="en-US" altLang="zh-CN" dirty="0">
                <a:solidFill>
                  <a:srgbClr val="C00000"/>
                </a:solidFill>
              </a:rPr>
              <a:t>) time</a:t>
            </a:r>
            <a:r>
              <a:rPr lang="en-US" altLang="zh-CN" baseline="30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251520" y="3699609"/>
            <a:ext cx="8712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Algorithm </a:t>
            </a:r>
            <a:r>
              <a:rPr lang="en-US" altLang="zh-CN" dirty="0" err="1">
                <a:solidFill>
                  <a:srgbClr val="000099"/>
                </a:solidFill>
              </a:rPr>
              <a:t>CLASim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baseline="30000" dirty="0">
                <a:solidFill>
                  <a:srgbClr val="000099"/>
                </a:solidFill>
              </a:rPr>
              <a:t>  </a:t>
            </a:r>
            <a:r>
              <a:rPr lang="en-US" altLang="zh-CN" dirty="0">
                <a:solidFill>
                  <a:srgbClr val="000099"/>
                </a:solidFill>
              </a:rPr>
              <a:t>is a                                             </a:t>
            </a:r>
            <a:r>
              <a:rPr lang="en-US" altLang="zh-CN" dirty="0">
                <a:solidFill>
                  <a:srgbClr val="0000FF"/>
                </a:solidFill>
              </a:rPr>
              <a:t> - approximation</a:t>
            </a:r>
            <a:r>
              <a:rPr lang="en-US" altLang="zh-CN" dirty="0">
                <a:solidFill>
                  <a:srgbClr val="000099"/>
                </a:solidFill>
              </a:rPr>
              <a:t> algorithm that always returns a complete lower approximation of Q w.r.t. </a:t>
            </a:r>
            <a:r>
              <a:rPr lang="zh-CN" altLang="en-US" dirty="0">
                <a:solidFill>
                  <a:srgbClr val="000099"/>
                </a:solidFill>
              </a:rPr>
              <a:t>𝒱 </a:t>
            </a:r>
            <a:r>
              <a:rPr lang="en-US" altLang="zh-CN" dirty="0">
                <a:solidFill>
                  <a:srgbClr val="000099"/>
                </a:solidFill>
              </a:rPr>
              <a:t>in </a:t>
            </a:r>
            <a:r>
              <a:rPr lang="en-US" altLang="zh-CN" dirty="0">
                <a:solidFill>
                  <a:srgbClr val="C00000"/>
                </a:solidFill>
              </a:rPr>
              <a:t>O(|</a:t>
            </a:r>
            <a:r>
              <a:rPr lang="zh-CN" altLang="en-US" dirty="0">
                <a:solidFill>
                  <a:srgbClr val="C00000"/>
                </a:solidFill>
              </a:rPr>
              <a:t>𝒱</a:t>
            </a:r>
            <a:r>
              <a:rPr lang="en-US" altLang="zh-CN" dirty="0">
                <a:solidFill>
                  <a:srgbClr val="C00000"/>
                </a:solidFill>
              </a:rPr>
              <a:t>||Q|</a:t>
            </a:r>
            <a:r>
              <a:rPr lang="en-US" altLang="zh-CN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 time </a:t>
            </a:r>
            <a:r>
              <a:rPr lang="en-US" altLang="zh-CN" dirty="0">
                <a:solidFill>
                  <a:srgbClr val="000099"/>
                </a:solidFill>
              </a:rPr>
              <a:t>when there exists one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6" y="3885800"/>
            <a:ext cx="1224136" cy="22901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62" y="3885800"/>
            <a:ext cx="1515410" cy="1920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86928" y="3134929"/>
            <a:ext cx="507715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Algorithm </a:t>
            </a:r>
            <a:r>
              <a:rPr lang="en-US" altLang="zh-CN" dirty="0" err="1">
                <a:solidFill>
                  <a:srgbClr val="000099"/>
                </a:solidFill>
              </a:rPr>
              <a:t>ELASim</a:t>
            </a:r>
            <a:r>
              <a:rPr lang="en-US" altLang="zh-CN" baseline="30000" dirty="0" err="1">
                <a:solidFill>
                  <a:srgbClr val="000099"/>
                </a:solidFill>
              </a:rPr>
              <a:t>c</a:t>
            </a:r>
            <a:r>
              <a:rPr lang="en-US" altLang="zh-CN" baseline="30000" dirty="0">
                <a:solidFill>
                  <a:srgbClr val="000099"/>
                </a:solidFill>
              </a:rPr>
              <a:t>  </a:t>
            </a:r>
            <a:r>
              <a:rPr lang="en-US" altLang="zh-CN" dirty="0">
                <a:solidFill>
                  <a:srgbClr val="000099"/>
                </a:solidFill>
              </a:rPr>
              <a:t>is in </a:t>
            </a:r>
            <a:r>
              <a:rPr lang="en-US" altLang="zh-CN" dirty="0">
                <a:solidFill>
                  <a:srgbClr val="C00000"/>
                </a:solidFill>
              </a:rPr>
              <a:t>O(|</a:t>
            </a:r>
            <a:r>
              <a:rPr lang="zh-CN" altLang="en-US" sz="2000" dirty="0">
                <a:solidFill>
                  <a:srgbClr val="C00000"/>
                </a:solidFill>
              </a:rPr>
              <a:t>𝒱</a:t>
            </a:r>
            <a:r>
              <a:rPr lang="en-US" altLang="zh-CN" sz="2000" dirty="0">
                <a:solidFill>
                  <a:srgbClr val="C00000"/>
                </a:solidFill>
              </a:rPr>
              <a:t>||Q|</a:t>
            </a:r>
            <a:r>
              <a:rPr lang="en-US" altLang="zh-CN" sz="2000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time</a:t>
            </a:r>
            <a:r>
              <a:rPr lang="en-US" altLang="zh-CN" baseline="30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286929" y="4886992"/>
            <a:ext cx="8749717" cy="4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Algorithm </a:t>
            </a:r>
            <a:r>
              <a:rPr lang="en-US" altLang="zh-CN" dirty="0" err="1">
                <a:solidFill>
                  <a:srgbClr val="000099"/>
                </a:solidFill>
              </a:rPr>
              <a:t>CLASim</a:t>
            </a:r>
            <a:r>
              <a:rPr lang="en-US" altLang="zh-CN" dirty="0">
                <a:solidFill>
                  <a:srgbClr val="000099"/>
                </a:solidFill>
              </a:rPr>
              <a:t> and </a:t>
            </a:r>
            <a:r>
              <a:rPr lang="en-US" altLang="zh-CN" dirty="0" err="1">
                <a:solidFill>
                  <a:srgbClr val="000099"/>
                </a:solidFill>
              </a:rPr>
              <a:t>ELASim</a:t>
            </a:r>
            <a:r>
              <a:rPr lang="en-US" altLang="zh-CN" dirty="0">
                <a:solidFill>
                  <a:srgbClr val="000099"/>
                </a:solidFill>
              </a:rPr>
              <a:t> is a heuristic algorithm runs in </a:t>
            </a:r>
            <a:r>
              <a:rPr lang="en-US" altLang="zh-CN" dirty="0">
                <a:solidFill>
                  <a:srgbClr val="C00000"/>
                </a:solidFill>
              </a:rPr>
              <a:t>O(|</a:t>
            </a:r>
            <a:r>
              <a:rPr lang="zh-CN" altLang="en-US" dirty="0">
                <a:solidFill>
                  <a:srgbClr val="C00000"/>
                </a:solidFill>
              </a:rPr>
              <a:t>𝒱</a:t>
            </a:r>
            <a:r>
              <a:rPr lang="en-US" altLang="zh-CN" dirty="0">
                <a:solidFill>
                  <a:srgbClr val="C00000"/>
                </a:solidFill>
              </a:rPr>
              <a:t>||Q|</a:t>
            </a:r>
            <a:r>
              <a:rPr lang="en-US" altLang="zh-CN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time </a:t>
            </a:r>
            <a:r>
              <a:rPr lang="en-US" altLang="zh-CN" baseline="30000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769" y="952682"/>
            <a:ext cx="8749717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SzPct val="80000"/>
            </a:pPr>
            <a:r>
              <a:rPr lang="en-US" altLang="zh-CN" sz="2000" dirty="0"/>
              <a:t>Algorithms for upper approximation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214768" y="2660829"/>
            <a:ext cx="8749717" cy="420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buSzPct val="80000"/>
            </a:pPr>
            <a:r>
              <a:rPr lang="en-US" altLang="zh-CN" sz="2000" dirty="0"/>
              <a:t>Algorithms for lower approximation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2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2924944"/>
            <a:ext cx="8240666" cy="504825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SzPct val="8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Extending to subgraph queries</a:t>
            </a:r>
          </a:p>
        </p:txBody>
      </p:sp>
    </p:spTree>
    <p:extLst>
      <p:ext uri="{BB962C8B-B14F-4D97-AF65-F5344CB8AC3E}">
        <p14:creationId xmlns:p14="http://schemas.microsoft.com/office/powerpoint/2010/main" val="309911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Approximation for subgraph queries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9512" y="868322"/>
                <a:ext cx="8749717" cy="2375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solidFill>
                      <a:srgbClr val="000099"/>
                    </a:solidFill>
                  </a:rPr>
                  <a:t>Existence of approximation</a:t>
                </a: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buSzPct val="80000"/>
                </a:pPr>
                <a:r>
                  <a:rPr lang="en-US" altLang="zh-CN" dirty="0"/>
                  <a:t>For a subgraph query Q and a set </a:t>
                </a:r>
                <a:r>
                  <a:rPr lang="zh-CN" altLang="en-US" sz="2000" dirty="0"/>
                  <a:t>𝒱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 views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there exists an upper approximation for Q using </a:t>
                </a:r>
                <a:r>
                  <a:rPr lang="zh-CN" altLang="en-US" sz="2000" dirty="0"/>
                  <a:t>𝒱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there exists V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</a:rPr>
                  <a:t> 𝒱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such that the match result V(Q)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there exists a complete upper approximation for Q using </a:t>
                </a:r>
                <a:r>
                  <a:rPr lang="zh-CN" altLang="en-US" sz="2000" dirty="0"/>
                  <a:t>𝒱 </a:t>
                </a:r>
                <a:r>
                  <a:rPr lang="en-US" altLang="zh-CN" dirty="0" err="1"/>
                  <a:t>iff</a:t>
                </a:r>
                <a:endParaRPr lang="en-US" altLang="zh-CN" dirty="0"/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there exists a complete lower approximation of Q using </a:t>
                </a:r>
                <a:r>
                  <a:rPr lang="zh-CN" altLang="en-US" sz="2000" dirty="0"/>
                  <a:t>𝒱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problems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EUA,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EUA</a:t>
                </a:r>
                <a:r>
                  <a:rPr lang="en-US" altLang="zh-CN" baseline="30000" dirty="0" err="1">
                    <a:solidFill>
                      <a:srgbClr val="C00000"/>
                    </a:solidFill>
                  </a:rPr>
                  <a:t>c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 ELA,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ELA</a:t>
                </a:r>
                <a:r>
                  <a:rPr lang="en-US" altLang="zh-CN" baseline="30000" dirty="0" err="1">
                    <a:solidFill>
                      <a:srgbClr val="C00000"/>
                    </a:solidFill>
                  </a:rPr>
                  <a:t>c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dirty="0"/>
                  <a:t>are all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NP-complete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68322"/>
                <a:ext cx="8749717" cy="2375009"/>
              </a:xfrm>
              <a:prstGeom prst="rect">
                <a:avLst/>
              </a:prstGeom>
              <a:blipFill rotWithShape="0">
                <a:blip r:embed="rId4"/>
                <a:stretch>
                  <a:fillRect l="-557" t="-256" r="-7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66" y="2204864"/>
            <a:ext cx="1800200" cy="2866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53" y="2564904"/>
            <a:ext cx="1963043" cy="3497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9512" y="3331631"/>
            <a:ext cx="8883526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Closest approximation</a:t>
            </a:r>
          </a:p>
          <a:p>
            <a:pPr>
              <a:lnSpc>
                <a:spcPts val="2000"/>
              </a:lnSpc>
              <a:spcBef>
                <a:spcPts val="600"/>
              </a:spcBef>
              <a:buSzPct val="80000"/>
            </a:pPr>
            <a:r>
              <a:rPr lang="en-US" altLang="zh-CN" dirty="0"/>
              <a:t>For a subgraph query Q and a set </a:t>
            </a:r>
            <a:r>
              <a:rPr lang="zh-CN" altLang="en-US" sz="2000" dirty="0"/>
              <a:t>𝒱</a:t>
            </a:r>
            <a:r>
              <a:rPr lang="zh-CN" altLang="en-US" dirty="0"/>
              <a:t> </a:t>
            </a:r>
            <a:r>
              <a:rPr lang="en-US" altLang="zh-CN" dirty="0"/>
              <a:t>of views</a:t>
            </a:r>
          </a:p>
          <a:p>
            <a:pPr marL="285750" indent="-285750">
              <a:lnSpc>
                <a:spcPts val="2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pattern graph                                               is the closest upper approximation of Q </a:t>
            </a:r>
            <a:endParaRPr lang="en-US" altLang="zh-CN" dirty="0">
              <a:solidFill>
                <a:srgbClr val="0000FF"/>
              </a:solidFill>
            </a:endParaRPr>
          </a:p>
          <a:p>
            <a:pPr marL="285750" indent="-285750">
              <a:lnSpc>
                <a:spcPts val="2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if                      ,                                             is the complete closest upper approximation of Q         </a:t>
            </a:r>
          </a:p>
          <a:p>
            <a:pPr marL="285750" indent="-285750">
              <a:lnSpc>
                <a:spcPts val="20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problems </a:t>
            </a:r>
            <a:r>
              <a:rPr lang="en-US" altLang="zh-CN" dirty="0">
                <a:solidFill>
                  <a:srgbClr val="C00000"/>
                </a:solidFill>
              </a:rPr>
              <a:t>CUA, </a:t>
            </a:r>
            <a:r>
              <a:rPr lang="en-US" altLang="zh-CN" dirty="0" err="1">
                <a:solidFill>
                  <a:srgbClr val="C00000"/>
                </a:solidFill>
              </a:rPr>
              <a:t>CUA</a:t>
            </a:r>
            <a:r>
              <a:rPr lang="en-US" altLang="zh-CN" baseline="30000" dirty="0" err="1">
                <a:solidFill>
                  <a:srgbClr val="C00000"/>
                </a:solidFill>
              </a:rPr>
              <a:t>c</a:t>
            </a:r>
            <a:r>
              <a:rPr lang="en-US" altLang="zh-CN" dirty="0">
                <a:solidFill>
                  <a:srgbClr val="C00000"/>
                </a:solidFill>
              </a:rPr>
              <a:t>, CLA, </a:t>
            </a:r>
            <a:r>
              <a:rPr lang="en-US" altLang="zh-CN" dirty="0" err="1">
                <a:solidFill>
                  <a:srgbClr val="C00000"/>
                </a:solidFill>
              </a:rPr>
              <a:t>CLA</a:t>
            </a:r>
            <a:r>
              <a:rPr lang="en-US" altLang="zh-CN" baseline="30000" dirty="0" err="1">
                <a:solidFill>
                  <a:srgbClr val="C00000"/>
                </a:solidFill>
              </a:rPr>
              <a:t>c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are all </a:t>
            </a:r>
            <a:r>
              <a:rPr lang="en-US" altLang="zh-CN" dirty="0">
                <a:solidFill>
                  <a:srgbClr val="0000FF"/>
                </a:solidFill>
              </a:rPr>
              <a:t>NP-complete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01752"/>
            <a:ext cx="2880320" cy="2759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88631"/>
            <a:ext cx="1296144" cy="2163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88632"/>
            <a:ext cx="2736304" cy="2581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9512" y="5534746"/>
            <a:ext cx="8749717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Subgraph query answering using views</a:t>
            </a:r>
          </a:p>
          <a:p>
            <a:pPr marL="285750" indent="-285750">
              <a:lnSpc>
                <a:spcPts val="27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Q can be answered using </a:t>
            </a:r>
            <a:r>
              <a:rPr lang="zh-CN" altLang="en-US" sz="2000" dirty="0"/>
              <a:t>𝒱</a:t>
            </a:r>
            <a:r>
              <a:rPr lang="zh-CN" altLang="en-US" dirty="0"/>
              <a:t>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ts val="27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it is </a:t>
            </a:r>
            <a:r>
              <a:rPr lang="en-US" altLang="zh-CN" dirty="0">
                <a:solidFill>
                  <a:srgbClr val="0000FF"/>
                </a:solidFill>
              </a:rPr>
              <a:t>NP-complete</a:t>
            </a:r>
            <a:r>
              <a:rPr lang="en-US" altLang="zh-CN" dirty="0"/>
              <a:t> to decide whether Q can be answered using </a:t>
            </a:r>
            <a:r>
              <a:rPr lang="zh-CN" altLang="en-US" sz="2000" dirty="0"/>
              <a:t>𝒱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118966"/>
            <a:ext cx="1852694" cy="2770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714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2924944"/>
            <a:ext cx="8240666" cy="504825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SzPct val="8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Experimental study</a:t>
            </a:r>
          </a:p>
        </p:txBody>
      </p:sp>
    </p:spTree>
    <p:extLst>
      <p:ext uri="{BB962C8B-B14F-4D97-AF65-F5344CB8AC3E}">
        <p14:creationId xmlns:p14="http://schemas.microsoft.com/office/powerpoint/2010/main" val="236333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Experimental study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809347"/>
            <a:ext cx="8964488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Experimental setting</a:t>
            </a: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Real-life graphs: (a) </a:t>
            </a:r>
            <a:r>
              <a:rPr lang="en-US" altLang="zh-CN" dirty="0" err="1"/>
              <a:t>DBpedia</a:t>
            </a:r>
            <a:r>
              <a:rPr lang="en-US" altLang="zh-CN" dirty="0"/>
              <a:t>: (4.43M, 8.43M)  (b) YouTube: (2.03M, 12.22M)  </a:t>
            </a:r>
            <a:endParaRPr lang="en-US" altLang="zh-CN" dirty="0">
              <a:solidFill>
                <a:srgbClr val="0000FF"/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Views: designed of sizes (2,1), (3,2), (4,3), (4,4), and varied structure of same sizes    view answers in total take 32.58% of </a:t>
            </a:r>
            <a:r>
              <a:rPr lang="en-US" altLang="zh-CN" dirty="0" err="1"/>
              <a:t>DBpedia</a:t>
            </a:r>
            <a:r>
              <a:rPr lang="en-US" altLang="zh-CN" dirty="0"/>
              <a:t> dataset, and 34.29% of YouTube.</a:t>
            </a: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Algorithms: </a:t>
            </a:r>
            <a:r>
              <a:rPr lang="en-US" altLang="zh-CN" sz="1600" dirty="0" err="1"/>
              <a:t>CUAsim</a:t>
            </a:r>
            <a:r>
              <a:rPr lang="en-US" altLang="zh-CN" sz="1600" baseline="30000" dirty="0" err="1"/>
              <a:t>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CUAsim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CLAsim</a:t>
            </a:r>
            <a:r>
              <a:rPr lang="en-US" altLang="zh-CN" sz="1600" baseline="30000" dirty="0" err="1"/>
              <a:t>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CLAsim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CUAiso</a:t>
            </a:r>
            <a:r>
              <a:rPr lang="en-US" altLang="zh-CN" sz="1600" baseline="30000" dirty="0" err="1"/>
              <a:t>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CUAiso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CLAiso</a:t>
            </a:r>
            <a:r>
              <a:rPr lang="en-US" altLang="zh-CN" sz="1600" baseline="30000" dirty="0" err="1"/>
              <a:t>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CLAiso</a:t>
            </a:r>
            <a:r>
              <a:rPr lang="en-US" altLang="zh-CN" sz="1600" dirty="0"/>
              <a:t>;                         </a:t>
            </a:r>
          </a:p>
          <a:p>
            <a:pPr>
              <a:lnSpc>
                <a:spcPts val="2400"/>
              </a:lnSpc>
              <a:spcBef>
                <a:spcPts val="600"/>
              </a:spcBef>
              <a:buClr>
                <a:srgbClr val="000099"/>
              </a:buClr>
              <a:buSzPct val="80000"/>
            </a:pPr>
            <a:r>
              <a:rPr lang="en-US" altLang="zh-CN" sz="1600" dirty="0"/>
              <a:t>                          </a:t>
            </a:r>
            <a:r>
              <a:rPr lang="en-US" altLang="zh-CN" sz="1600" dirty="0" err="1"/>
              <a:t>QAViso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QAVsim</a:t>
            </a:r>
            <a:r>
              <a:rPr lang="en-US" altLang="zh-CN" sz="1600" dirty="0"/>
              <a:t>*;  </a:t>
            </a:r>
            <a:r>
              <a:rPr lang="en-US" altLang="zh-CN" sz="1600" dirty="0" err="1"/>
              <a:t>gSim</a:t>
            </a:r>
            <a:r>
              <a:rPr lang="en-US" altLang="zh-CN" sz="1600" dirty="0"/>
              <a:t>*,VF2*;  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79512" y="3171532"/>
            <a:ext cx="8964488" cy="360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Experimental results</a:t>
            </a:r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Percentage of queries </a:t>
            </a:r>
            <a:r>
              <a:rPr lang="en-US" altLang="zh-CN" dirty="0" err="1"/>
              <a:t>approximable</a:t>
            </a:r>
            <a:r>
              <a:rPr lang="en-US" altLang="zh-CN" dirty="0"/>
              <a:t> using views:</a:t>
            </a:r>
            <a:endParaRPr lang="en-US" altLang="zh-CN" dirty="0">
              <a:solidFill>
                <a:srgbClr val="0000FF"/>
              </a:solidFill>
            </a:endParaRPr>
          </a:p>
          <a:p>
            <a:pPr marL="742950" lvl="1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25%</a:t>
            </a:r>
            <a:r>
              <a:rPr lang="en-US" altLang="zh-CN" dirty="0"/>
              <a:t> of views are used, </a:t>
            </a:r>
            <a:r>
              <a:rPr lang="en-US" altLang="zh-CN" dirty="0">
                <a:solidFill>
                  <a:srgbClr val="0000FF"/>
                </a:solidFill>
              </a:rPr>
              <a:t>65% (53%) </a:t>
            </a:r>
            <a:r>
              <a:rPr lang="en-US" altLang="zh-CN" dirty="0"/>
              <a:t>simulation (subgraph) queries on </a:t>
            </a:r>
            <a:r>
              <a:rPr lang="en-US" altLang="zh-CN" dirty="0" err="1"/>
              <a:t>DBpedia</a:t>
            </a:r>
            <a:endParaRPr lang="en-US" altLang="zh-CN" dirty="0"/>
          </a:p>
          <a:p>
            <a:pPr marL="742950" lvl="1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75%</a:t>
            </a:r>
            <a:r>
              <a:rPr lang="en-US" altLang="zh-CN" dirty="0"/>
              <a:t> of views are used, </a:t>
            </a:r>
            <a:r>
              <a:rPr lang="en-US" altLang="zh-CN" dirty="0">
                <a:solidFill>
                  <a:srgbClr val="0000FF"/>
                </a:solidFill>
              </a:rPr>
              <a:t>88% (81%) </a:t>
            </a:r>
            <a:r>
              <a:rPr lang="en-US" altLang="zh-CN" dirty="0"/>
              <a:t>simulation (subgraph) queries on YouTube</a:t>
            </a:r>
          </a:p>
          <a:p>
            <a:pPr marL="285750" lvl="1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Accuracy of approximation using views:</a:t>
            </a:r>
            <a:endParaRPr lang="en-US" altLang="zh-CN" dirty="0">
              <a:solidFill>
                <a:srgbClr val="0000FF"/>
              </a:solidFill>
            </a:endParaRPr>
          </a:p>
          <a:p>
            <a:pPr marL="742950" lvl="1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/>
              <a:t>three measures: F-measure (F), strong F-</a:t>
            </a:r>
            <a:r>
              <a:rPr lang="en-US" altLang="zh-CN" dirty="0" err="1"/>
              <a:t>meadure</a:t>
            </a:r>
            <a:r>
              <a:rPr lang="en-US" altLang="zh-CN" dirty="0"/>
              <a:t> (F</a:t>
            </a:r>
            <a:r>
              <a:rPr lang="en-US" altLang="zh-CN" baseline="-25000" dirty="0"/>
              <a:t>s</a:t>
            </a:r>
            <a:r>
              <a:rPr lang="en-US" altLang="zh-CN" dirty="0"/>
              <a:t>), weak F-measure (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w</a:t>
            </a:r>
            <a:r>
              <a:rPr lang="en-US" altLang="zh-CN" dirty="0"/>
              <a:t>)</a:t>
            </a:r>
          </a:p>
          <a:p>
            <a:pPr marL="742950" lvl="1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/>
              <a:t>achieve accuracy (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w</a:t>
            </a:r>
            <a:r>
              <a:rPr lang="en-US" altLang="zh-CN" dirty="0"/>
              <a:t>) above </a:t>
            </a:r>
            <a:r>
              <a:rPr lang="en-US" altLang="zh-CN" dirty="0">
                <a:solidFill>
                  <a:srgbClr val="0000FF"/>
                </a:solidFill>
              </a:rPr>
              <a:t>0.79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FF"/>
                </a:solidFill>
              </a:rPr>
              <a:t>0.86</a:t>
            </a:r>
            <a:r>
              <a:rPr lang="en-US" altLang="zh-CN" dirty="0"/>
              <a:t> in all cases.</a:t>
            </a:r>
          </a:p>
          <a:p>
            <a:pPr marL="285750" lvl="1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dirty="0"/>
              <a:t>Speed up of approximation using views:</a:t>
            </a:r>
          </a:p>
          <a:p>
            <a:pPr marL="742950" lvl="1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/>
              <a:t>scale with million graphs within </a:t>
            </a:r>
            <a:r>
              <a:rPr lang="en-US" altLang="zh-CN" dirty="0">
                <a:solidFill>
                  <a:srgbClr val="0000FF"/>
                </a:solidFill>
              </a:rPr>
              <a:t>0.24</a:t>
            </a:r>
            <a:r>
              <a:rPr lang="en-US" altLang="zh-CN" i="1" dirty="0">
                <a:solidFill>
                  <a:srgbClr val="0000FF"/>
                </a:solidFill>
              </a:rPr>
              <a:t>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FF"/>
                </a:solidFill>
              </a:rPr>
              <a:t>2.7</a:t>
            </a:r>
            <a:r>
              <a:rPr lang="en-US" altLang="zh-CN" i="1" dirty="0">
                <a:solidFill>
                  <a:srgbClr val="0000FF"/>
                </a:solidFill>
              </a:rPr>
              <a:t>s</a:t>
            </a:r>
            <a:r>
              <a:rPr lang="en-US" altLang="zh-CN" dirty="0"/>
              <a:t> for simulation and subgraph queries, when it takes </a:t>
            </a:r>
            <a:r>
              <a:rPr lang="en-US" altLang="zh-CN" dirty="0">
                <a:solidFill>
                  <a:srgbClr val="0000FF"/>
                </a:solidFill>
              </a:rPr>
              <a:t>42</a:t>
            </a:r>
            <a:r>
              <a:rPr lang="en-US" altLang="zh-CN" i="1" dirty="0">
                <a:solidFill>
                  <a:srgbClr val="0000FF"/>
                </a:solidFill>
              </a:rPr>
              <a:t>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FF"/>
                </a:solidFill>
              </a:rPr>
              <a:t>5382</a:t>
            </a:r>
            <a:r>
              <a:rPr lang="en-US" altLang="zh-CN" i="1" dirty="0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to evaluate queries directly.</a:t>
            </a:r>
          </a:p>
        </p:txBody>
      </p:sp>
    </p:spTree>
    <p:extLst>
      <p:ext uri="{BB962C8B-B14F-4D97-AF65-F5344CB8AC3E}">
        <p14:creationId xmlns:p14="http://schemas.microsoft.com/office/powerpoint/2010/main" val="228136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2924944"/>
            <a:ext cx="8240666" cy="504825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SzPct val="8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Summing up</a:t>
            </a:r>
          </a:p>
        </p:txBody>
      </p:sp>
    </p:spTree>
    <p:extLst>
      <p:ext uri="{BB962C8B-B14F-4D97-AF65-F5344CB8AC3E}">
        <p14:creationId xmlns:p14="http://schemas.microsoft.com/office/powerpoint/2010/main" val="277071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Background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5536" y="980728"/>
            <a:ext cx="8575340" cy="235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SzPct val="75000"/>
              <a:buNone/>
            </a:pPr>
            <a:r>
              <a:rPr lang="en-US" altLang="zh-CN" dirty="0"/>
              <a:t>Answering queries using materialized views 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/>
              <a:t>materialize views over the database previously 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/>
              <a:t>speed up query processing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2636912"/>
            <a:ext cx="8575340" cy="288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800"/>
              </a:spcBef>
              <a:buSzPct val="75000"/>
              <a:buNone/>
            </a:pPr>
            <a:r>
              <a:rPr lang="en-US" altLang="zh-CN" dirty="0"/>
              <a:t>Application 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/>
              <a:t>relational queries</a:t>
            </a:r>
          </a:p>
          <a:p>
            <a:pPr lvl="1">
              <a:spcBef>
                <a:spcPts val="1800"/>
              </a:spcBef>
            </a:pPr>
            <a:r>
              <a:rPr lang="en-US" altLang="zh-CN" sz="2000" dirty="0"/>
              <a:t>graph pattern queries</a:t>
            </a:r>
          </a:p>
          <a:p>
            <a:pPr marL="814388" lvl="1" indent="-282575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/>
              <a:t> SPARQL</a:t>
            </a:r>
          </a:p>
          <a:p>
            <a:pPr marL="814388" lvl="1" indent="-282575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/>
              <a:t> graph simulation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61" y="4681722"/>
            <a:ext cx="3164270" cy="20287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50962"/>
            <a:ext cx="4130971" cy="2406979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55576" y="4534574"/>
            <a:ext cx="2952328" cy="678266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1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37960"/>
            <a:ext cx="8358246" cy="7969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Approximating Graph Pattern Queries Using Views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834868"/>
            <a:ext cx="914501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A framework of query-driven approximation using views (simulation and subgraph)</a:t>
            </a:r>
          </a:p>
          <a:p>
            <a:pPr>
              <a:lnSpc>
                <a:spcPts val="2000"/>
              </a:lnSpc>
              <a:spcBef>
                <a:spcPts val="600"/>
              </a:spcBef>
              <a:buClr>
                <a:srgbClr val="000099"/>
              </a:buClr>
              <a:buSzPct val="100000"/>
            </a:pPr>
            <a:r>
              <a:rPr lang="en-US" altLang="zh-CN" sz="1600" dirty="0"/>
              <a:t>Given a pattern query Q and views </a:t>
            </a:r>
            <a:r>
              <a:rPr lang="zh-CN" altLang="en-US" sz="1600" dirty="0"/>
              <a:t>𝒱</a:t>
            </a:r>
            <a:r>
              <a:rPr lang="en-US" altLang="zh-CN" sz="1600" dirty="0"/>
              <a:t>,</a:t>
            </a:r>
          </a:p>
          <a:p>
            <a:pPr marL="342900" indent="-34290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n-US" altLang="zh-CN" sz="1600" dirty="0"/>
              <a:t>first </a:t>
            </a:r>
            <a:r>
              <a:rPr lang="en-US" altLang="zh-CN" sz="1600" dirty="0">
                <a:solidFill>
                  <a:srgbClr val="C00000"/>
                </a:solidFill>
              </a:rPr>
              <a:t>check whether Q can be exactly answered </a:t>
            </a:r>
            <a:r>
              <a:rPr lang="en-US" altLang="zh-CN" sz="1600" dirty="0"/>
              <a:t>using </a:t>
            </a:r>
            <a:r>
              <a:rPr lang="zh-CN" altLang="en-US" sz="1600" dirty="0"/>
              <a:t>𝒱</a:t>
            </a:r>
            <a:r>
              <a:rPr lang="en-US" altLang="zh-CN" sz="1600" dirty="0"/>
              <a:t>, using algorithm </a:t>
            </a:r>
            <a:r>
              <a:rPr lang="en-US" altLang="zh-CN" sz="1400" dirty="0" err="1"/>
              <a:t>QAViso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QAVsim</a:t>
            </a:r>
            <a:r>
              <a:rPr lang="en-US" altLang="zh-CN" sz="1400" dirty="0"/>
              <a:t>*</a:t>
            </a:r>
            <a:r>
              <a:rPr lang="en-US" altLang="zh-CN" sz="1600" dirty="0"/>
              <a:t>;</a:t>
            </a:r>
          </a:p>
          <a:p>
            <a:pPr marL="342900" indent="-34290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n-US" altLang="zh-CN" sz="1600" dirty="0"/>
              <a:t>if so,  </a:t>
            </a:r>
            <a:r>
              <a:rPr lang="en-US" altLang="zh-CN" sz="1600" dirty="0">
                <a:solidFill>
                  <a:srgbClr val="C00000"/>
                </a:solidFill>
              </a:rPr>
              <a:t>generate query plans that exactly answer Q </a:t>
            </a:r>
            <a:r>
              <a:rPr lang="en-US" altLang="zh-CN" sz="1600" dirty="0"/>
              <a:t>using </a:t>
            </a:r>
            <a:r>
              <a:rPr lang="zh-CN" altLang="en-US" sz="1600" dirty="0"/>
              <a:t>𝒱 </a:t>
            </a:r>
            <a:r>
              <a:rPr lang="en-US" altLang="zh-CN" sz="1600" dirty="0"/>
              <a:t>only, by algorithm </a:t>
            </a:r>
            <a:r>
              <a:rPr lang="en-US" altLang="zh-CN" sz="1400" dirty="0" err="1"/>
              <a:t>QAViso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QAVsim</a:t>
            </a:r>
            <a:r>
              <a:rPr lang="en-US" altLang="zh-CN" sz="1400" dirty="0"/>
              <a:t>*</a:t>
            </a:r>
            <a:r>
              <a:rPr lang="en-US" altLang="zh-CN" sz="1600" dirty="0"/>
              <a:t>;</a:t>
            </a:r>
          </a:p>
          <a:p>
            <a:pPr marL="342900" indent="-34290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n-US" altLang="zh-CN" sz="1600" dirty="0"/>
              <a:t>otherwise, </a:t>
            </a:r>
            <a:r>
              <a:rPr lang="en-US" altLang="zh-CN" sz="1600" dirty="0">
                <a:solidFill>
                  <a:srgbClr val="C00000"/>
                </a:solidFill>
              </a:rPr>
              <a:t>check whether there exist upper and lower approximations of Q</a:t>
            </a:r>
            <a:r>
              <a:rPr lang="en-US" altLang="zh-CN" sz="1600" dirty="0"/>
              <a:t>, and </a:t>
            </a:r>
            <a:r>
              <a:rPr lang="en-US" altLang="zh-CN" sz="1600" dirty="0">
                <a:solidFill>
                  <a:srgbClr val="C00000"/>
                </a:solidFill>
              </a:rPr>
              <a:t>find the closest approximations Q</a:t>
            </a:r>
            <a:r>
              <a:rPr lang="en-US" altLang="zh-CN" sz="1600" baseline="-25000" dirty="0">
                <a:solidFill>
                  <a:srgbClr val="C00000"/>
                </a:solidFill>
              </a:rPr>
              <a:t>u </a:t>
            </a:r>
            <a:r>
              <a:rPr lang="en-US" altLang="zh-CN" sz="1600" dirty="0">
                <a:solidFill>
                  <a:srgbClr val="C00000"/>
                </a:solidFill>
              </a:rPr>
              <a:t>and </a:t>
            </a:r>
            <a:r>
              <a:rPr lang="en-US" altLang="zh-CN" sz="1600" dirty="0" err="1">
                <a:solidFill>
                  <a:srgbClr val="C00000"/>
                </a:solidFill>
              </a:rPr>
              <a:t>Q</a:t>
            </a:r>
            <a:r>
              <a:rPr lang="en-US" altLang="zh-CN" sz="1600" baseline="-25000" dirty="0" err="1">
                <a:solidFill>
                  <a:srgbClr val="C00000"/>
                </a:solidFill>
              </a:rPr>
              <a:t>l</a:t>
            </a:r>
            <a:r>
              <a:rPr lang="en-US" altLang="zh-CN" sz="1600" baseline="-25000" dirty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if exist</a:t>
            </a:r>
            <a:r>
              <a:rPr lang="en-US" altLang="zh-CN" sz="1600" dirty="0"/>
              <a:t>, via algorithm </a:t>
            </a:r>
            <a:r>
              <a:rPr lang="en-US" altLang="zh-CN" sz="1400" dirty="0" err="1"/>
              <a:t>CUAsim</a:t>
            </a:r>
            <a:r>
              <a:rPr lang="en-US" altLang="zh-CN" sz="1400" baseline="30000" dirty="0" err="1"/>
              <a:t>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CUAsim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CLAsim</a:t>
            </a:r>
            <a:r>
              <a:rPr lang="en-US" altLang="zh-CN" sz="1400" baseline="30000" dirty="0" err="1"/>
              <a:t>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CLAsim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CUAiso</a:t>
            </a:r>
            <a:r>
              <a:rPr lang="en-US" altLang="zh-CN" sz="1400" baseline="30000" dirty="0" err="1"/>
              <a:t>c</a:t>
            </a:r>
            <a:r>
              <a:rPr lang="en-US" altLang="zh-CN" sz="1400" dirty="0"/>
              <a:t>,  </a:t>
            </a:r>
            <a:r>
              <a:rPr lang="en-US" altLang="zh-CN" sz="1400" dirty="0" err="1"/>
              <a:t>CUAiso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CLAiso</a:t>
            </a:r>
            <a:r>
              <a:rPr lang="en-US" altLang="zh-CN" sz="1400" baseline="30000" dirty="0" err="1"/>
              <a:t>c</a:t>
            </a:r>
            <a:r>
              <a:rPr lang="en-US" altLang="zh-CN" sz="1400" dirty="0"/>
              <a:t> </a:t>
            </a:r>
            <a:r>
              <a:rPr lang="en-US" altLang="zh-CN" sz="1600" dirty="0"/>
              <a:t>and </a:t>
            </a:r>
            <a:r>
              <a:rPr lang="en-US" altLang="zh-CN" sz="1400" dirty="0" err="1"/>
              <a:t>CLAiso</a:t>
            </a:r>
            <a:r>
              <a:rPr lang="en-US" altLang="zh-CN" sz="1400" dirty="0"/>
              <a:t>.</a:t>
            </a:r>
            <a:endParaRPr lang="en-US" altLang="zh-CN" sz="1600" dirty="0"/>
          </a:p>
          <a:p>
            <a:pPr marL="342900" indent="-34290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+mj-lt"/>
              <a:buAutoNum type="alphaLcParenR"/>
            </a:pPr>
            <a:r>
              <a:rPr lang="en-US" altLang="zh-CN" sz="1600" dirty="0">
                <a:solidFill>
                  <a:srgbClr val="C00000"/>
                </a:solidFill>
              </a:rPr>
              <a:t>generate query plans that answer Q</a:t>
            </a:r>
            <a:r>
              <a:rPr lang="en-US" altLang="zh-CN" sz="1600" baseline="-25000" dirty="0">
                <a:solidFill>
                  <a:srgbClr val="C00000"/>
                </a:solidFill>
              </a:rPr>
              <a:t>u </a:t>
            </a:r>
            <a:r>
              <a:rPr lang="en-US" altLang="zh-CN" sz="1600" dirty="0">
                <a:solidFill>
                  <a:srgbClr val="C00000"/>
                </a:solidFill>
              </a:rPr>
              <a:t>and </a:t>
            </a:r>
            <a:r>
              <a:rPr lang="en-US" altLang="zh-CN" sz="1600" dirty="0" err="1">
                <a:solidFill>
                  <a:srgbClr val="C00000"/>
                </a:solidFill>
              </a:rPr>
              <a:t>Q</a:t>
            </a:r>
            <a:r>
              <a:rPr lang="en-US" altLang="zh-CN" sz="1600" baseline="-25000" dirty="0" err="1">
                <a:solidFill>
                  <a:srgbClr val="C00000"/>
                </a:solidFill>
              </a:rPr>
              <a:t>l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/>
              <a:t>by using </a:t>
            </a:r>
            <a:r>
              <a:rPr lang="zh-CN" altLang="en-US" sz="1600" dirty="0"/>
              <a:t>𝒱 </a:t>
            </a:r>
            <a:r>
              <a:rPr lang="en-US" altLang="zh-CN" sz="1600" dirty="0"/>
              <a:t>only, via algorithm </a:t>
            </a:r>
            <a:r>
              <a:rPr lang="en-US" altLang="zh-CN" sz="1400" dirty="0" err="1"/>
              <a:t>QAViso</a:t>
            </a:r>
            <a:r>
              <a:rPr lang="en-US" altLang="zh-CN" sz="1400" dirty="0"/>
              <a:t> and </a:t>
            </a:r>
            <a:r>
              <a:rPr lang="en-US" altLang="zh-CN" sz="1400" dirty="0" err="1"/>
              <a:t>QAVsim</a:t>
            </a:r>
            <a:r>
              <a:rPr lang="en-US" altLang="zh-CN" sz="1400" dirty="0"/>
              <a:t>*</a:t>
            </a:r>
            <a:r>
              <a:rPr lang="en-US" altLang="zh-CN" sz="1600" dirty="0"/>
              <a:t>.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35496" y="3717032"/>
            <a:ext cx="9577064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Conclusion</a:t>
            </a:r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00FF"/>
                </a:solidFill>
              </a:rPr>
              <a:t>A notion of upper and lower approximation </a:t>
            </a:r>
            <a:r>
              <a:rPr lang="en-US" altLang="zh-CN" sz="1600" dirty="0"/>
              <a:t>of pattern queries w.r.t. a set of views</a:t>
            </a:r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600" dirty="0"/>
              <a:t>The properties and characterizations</a:t>
            </a:r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0000FF"/>
                </a:solidFill>
              </a:rPr>
              <a:t>Eight fundamental problems </a:t>
            </a:r>
            <a:r>
              <a:rPr lang="en-US" altLang="zh-CN" sz="1600" dirty="0"/>
              <a:t>for approximating using views, complexity, approximation-hardness</a:t>
            </a:r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600" dirty="0"/>
              <a:t>Efficient exact algorithms, approximation algorithms, effective heuristic algorithms for computing </a:t>
            </a:r>
          </a:p>
          <a:p>
            <a:pPr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</a:pPr>
            <a:r>
              <a:rPr lang="en-US" altLang="zh-CN" sz="1600" dirty="0"/>
              <a:t>closest/existence of, complete/general, upper/lower approximations, for simulation/subgraph queries</a:t>
            </a:r>
          </a:p>
          <a:p>
            <a:pPr marL="285750" indent="-285750">
              <a:lnSpc>
                <a:spcPts val="22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1600" dirty="0"/>
              <a:t>Experimental results have verified the effectiveness and efficiency of techniques and framework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3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27784" y="2780928"/>
            <a:ext cx="3731594" cy="89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66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4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808291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Challenges 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862261"/>
            <a:ext cx="860676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99"/>
                </a:solidFill>
              </a:rPr>
              <a:t>Answering simulation queries using views </a:t>
            </a:r>
          </a:p>
          <a:p>
            <a:pPr>
              <a:spcBef>
                <a:spcPts val="600"/>
              </a:spcBef>
              <a:buSzPct val="80000"/>
            </a:pPr>
            <a:r>
              <a:rPr lang="en-GB" altLang="zh-CN" dirty="0">
                <a:solidFill>
                  <a:srgbClr val="000099"/>
                </a:solidFill>
              </a:rPr>
              <a:t>Input</a:t>
            </a:r>
            <a:r>
              <a:rPr lang="en-GB" altLang="zh-CN" dirty="0">
                <a:solidFill>
                  <a:srgbClr val="000000"/>
                </a:solidFill>
              </a:rPr>
              <a:t>:  A simulation pattern query Q</a:t>
            </a:r>
            <a:r>
              <a:rPr lang="en-US" altLang="zh-CN" dirty="0">
                <a:solidFill>
                  <a:srgbClr val="000000"/>
                </a:solidFill>
              </a:rPr>
              <a:t>,  a set </a:t>
            </a:r>
            <a:r>
              <a:rPr lang="zh-CN" altLang="en-US" sz="2000" dirty="0">
                <a:solidFill>
                  <a:srgbClr val="000000"/>
                </a:solidFill>
              </a:rPr>
              <a:t>𝒱 </a:t>
            </a:r>
            <a:r>
              <a:rPr lang="en-US" altLang="zh-CN" dirty="0">
                <a:solidFill>
                  <a:srgbClr val="000000"/>
                </a:solidFill>
              </a:rPr>
              <a:t>of pattern views </a:t>
            </a:r>
            <a:r>
              <a:rPr lang="en-GB" altLang="zh-CN" dirty="0"/>
              <a:t>V</a:t>
            </a:r>
            <a:r>
              <a:rPr lang="en-GB" altLang="zh-CN" baseline="-25000" dirty="0"/>
              <a:t>1</a:t>
            </a:r>
            <a:r>
              <a:rPr lang="en-US" altLang="zh-CN" dirty="0"/>
              <a:t>, </a:t>
            </a:r>
            <a:r>
              <a:rPr lang="en-GB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GB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>
                <a:solidFill>
                  <a:srgbClr val="000000"/>
                </a:solidFill>
              </a:rPr>
              <a:t>,  data 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0000"/>
                </a:solidFill>
              </a:rPr>
              <a:t>           graph G, </a:t>
            </a:r>
            <a:r>
              <a:rPr lang="en-US" altLang="zh-CN" dirty="0"/>
              <a:t>the materialized view answers </a:t>
            </a:r>
            <a:r>
              <a:rPr lang="en-GB" altLang="zh-CN" dirty="0"/>
              <a:t>V</a:t>
            </a:r>
            <a:r>
              <a:rPr lang="en-GB" altLang="zh-CN" baseline="-25000" dirty="0"/>
              <a:t>1</a:t>
            </a:r>
            <a:r>
              <a:rPr lang="en-US" altLang="zh-CN" dirty="0"/>
              <a:t>(G), </a:t>
            </a:r>
            <a:r>
              <a:rPr lang="en-GB" altLang="zh-CN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(G), …, </a:t>
            </a:r>
            <a:r>
              <a:rPr lang="en-GB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(G) in G.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SzPct val="80000"/>
            </a:pPr>
            <a:r>
              <a:rPr lang="en-GB" altLang="zh-CN" dirty="0">
                <a:solidFill>
                  <a:srgbClr val="000099"/>
                </a:solidFill>
              </a:rPr>
              <a:t>Question</a:t>
            </a:r>
            <a:r>
              <a:rPr lang="en-GB" altLang="zh-CN" dirty="0">
                <a:solidFill>
                  <a:srgbClr val="000000"/>
                </a:solidFill>
              </a:rPr>
              <a:t>:  Can Q be answered using views </a:t>
            </a:r>
            <a:r>
              <a:rPr lang="zh-CN" altLang="en-US" sz="2000" dirty="0">
                <a:solidFill>
                  <a:srgbClr val="000000"/>
                </a:solidFill>
              </a:rPr>
              <a:t>𝒱</a:t>
            </a:r>
            <a:r>
              <a:rPr lang="en-US" altLang="zh-CN" dirty="0">
                <a:solidFill>
                  <a:srgbClr val="000000"/>
                </a:solidFill>
              </a:rPr>
              <a:t>,  i.e. the matches Q(G) to Q in 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0000"/>
                </a:solidFill>
              </a:rPr>
              <a:t>                  can be computed using nodes and edges in the view answers only.	   </a:t>
            </a:r>
            <a:endParaRPr lang="en-GB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180367" y="3501008"/>
            <a:ext cx="8568952" cy="50405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ym typeface="Wingdings" pitchFamily="2" charset="2"/>
              </a:rPr>
              <a:t>In many cases, queries cannot be exactly answered using </a:t>
            </a:r>
            <a:r>
              <a:rPr lang="zh-CN" altLang="en-US" sz="2400" dirty="0">
                <a:solidFill>
                  <a:srgbClr val="000000"/>
                </a:solidFill>
              </a:rPr>
              <a:t>𝒱</a:t>
            </a:r>
            <a:endParaRPr lang="en-US" altLang="zh-CN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20" y="2780928"/>
            <a:ext cx="8777318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Good news: </a:t>
            </a:r>
            <a:r>
              <a:rPr lang="en-US" altLang="zh-CN" dirty="0"/>
              <a:t>If so, </a:t>
            </a:r>
            <a:r>
              <a:rPr lang="en-US" altLang="zh-CN" dirty="0">
                <a:solidFill>
                  <a:srgbClr val="000000"/>
                </a:solidFill>
              </a:rPr>
              <a:t>desirable performance</a:t>
            </a:r>
          </a:p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Bad news: </a:t>
            </a:r>
            <a:r>
              <a:rPr lang="en-US" altLang="zh-CN" dirty="0">
                <a:solidFill>
                  <a:srgbClr val="000000"/>
                </a:solidFill>
              </a:rPr>
              <a:t>the physical storage is limited, such that the cached views are limited 	   </a:t>
            </a:r>
            <a:endParaRPr lang="en-GB" altLang="zh-CN" dirty="0">
              <a:solidFill>
                <a:srgbClr val="000000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-17292" y="4149080"/>
            <a:ext cx="9197804" cy="504825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SzPct val="80000"/>
              <a:buNone/>
            </a:pPr>
            <a:r>
              <a:rPr lang="en-US" altLang="zh-CN" sz="1800" dirty="0">
                <a:solidFill>
                  <a:srgbClr val="000099"/>
                </a:solidFill>
              </a:rPr>
              <a:t>Q can be upper and lower “bounded” via </a:t>
            </a:r>
            <a:r>
              <a:rPr lang="en-US" altLang="zh-CN" sz="1800" i="1" dirty="0">
                <a:solidFill>
                  <a:srgbClr val="000099"/>
                </a:solidFill>
              </a:rPr>
              <a:t>approximations</a:t>
            </a:r>
            <a:r>
              <a:rPr lang="en-US" altLang="zh-CN" sz="1800" dirty="0">
                <a:solidFill>
                  <a:srgbClr val="000099"/>
                </a:solidFill>
              </a:rPr>
              <a:t> which can be answered using </a:t>
            </a:r>
            <a:r>
              <a:rPr lang="zh-CN" altLang="en-US" dirty="0">
                <a:solidFill>
                  <a:srgbClr val="000099"/>
                </a:solidFill>
              </a:rPr>
              <a:t>𝒱</a:t>
            </a:r>
            <a:r>
              <a:rPr lang="en-US" altLang="zh-CN" sz="1800" dirty="0">
                <a:solidFill>
                  <a:srgbClr val="000099"/>
                </a:solidFill>
              </a:rPr>
              <a:t>   </a:t>
            </a:r>
            <a:endParaRPr lang="en-GB" altLang="zh-CN" sz="1800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94654" y="4775373"/>
                <a:ext cx="8606760" cy="1461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solidFill>
                      <a:srgbClr val="000099"/>
                    </a:solidFill>
                  </a:rPr>
                  <a:t>Approximating answering simulation queries using views </a:t>
                </a:r>
                <a:endParaRPr lang="en-GB" altLang="zh-CN" sz="2000" dirty="0">
                  <a:solidFill>
                    <a:srgbClr val="000099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ts val="600"/>
                  </a:spcBef>
                  <a:buSzPct val="80000"/>
                </a:pPr>
                <a:r>
                  <a:rPr lang="en-GB" altLang="zh-CN" dirty="0">
                    <a:solidFill>
                      <a:srgbClr val="000099"/>
                    </a:solidFill>
                  </a:rPr>
                  <a:t>Question</a:t>
                </a:r>
                <a:r>
                  <a:rPr lang="en-GB" altLang="zh-CN" dirty="0">
                    <a:solidFill>
                      <a:srgbClr val="000000"/>
                    </a:solidFill>
                  </a:rPr>
                  <a:t>: 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Are there exist two pattern graphs Q</a:t>
                </a:r>
                <a:r>
                  <a:rPr lang="en-US" altLang="zh-CN" baseline="-25000" dirty="0"/>
                  <a:t>u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and 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, such that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GB" altLang="zh-CN" dirty="0">
                    <a:solidFill>
                      <a:srgbClr val="000000"/>
                    </a:solidFill>
                  </a:rPr>
                  <a:t>both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Q</a:t>
                </a:r>
                <a:r>
                  <a:rPr lang="en-US" altLang="zh-CN" baseline="-25000" dirty="0"/>
                  <a:t>u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and 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 can be answered using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𝒱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 and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for </a:t>
                </a:r>
                <a:r>
                  <a:rPr lang="en-US" altLang="zh-CN" i="1" dirty="0">
                    <a:solidFill>
                      <a:srgbClr val="000000"/>
                    </a:solidFill>
                  </a:rPr>
                  <a:t>all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data graphs G,  </a:t>
                </a:r>
                <a:r>
                  <a:rPr lang="en-US" altLang="zh-CN" dirty="0" err="1">
                    <a:solidFill>
                      <a:srgbClr val="000000"/>
                    </a:solidFill>
                  </a:rPr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(G)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Q(G)  and  Q(G)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Q</a:t>
                </a:r>
                <a:r>
                  <a:rPr lang="en-US" altLang="zh-CN" baseline="-25000" dirty="0"/>
                  <a:t>u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(G). </a:t>
                </a:r>
                <a:endParaRPr lang="en-GB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54" y="4775373"/>
                <a:ext cx="8606760" cy="1461939"/>
              </a:xfrm>
              <a:prstGeom prst="rect">
                <a:avLst/>
              </a:prstGeom>
              <a:blipFill>
                <a:blip r:embed="rId5"/>
                <a:stretch>
                  <a:fillRect l="-567" t="-1667" b="-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47991" y="6270171"/>
            <a:ext cx="7633703" cy="471197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altLang="zh-CN" sz="1800" dirty="0">
                <a:solidFill>
                  <a:srgbClr val="000099"/>
                </a:solidFill>
              </a:rPr>
              <a:t>We call Q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u </a:t>
            </a:r>
            <a:r>
              <a:rPr lang="en-US" altLang="zh-CN" sz="1800" dirty="0">
                <a:solidFill>
                  <a:srgbClr val="000099"/>
                </a:solidFill>
              </a:rPr>
              <a:t> and </a:t>
            </a:r>
            <a:r>
              <a:rPr lang="en-US" altLang="zh-CN" sz="1800" dirty="0" err="1">
                <a:solidFill>
                  <a:srgbClr val="000099"/>
                </a:solidFill>
              </a:rPr>
              <a:t>Q</a:t>
            </a:r>
            <a:r>
              <a:rPr lang="en-US" altLang="zh-CN" sz="1800" baseline="-25000" dirty="0" err="1">
                <a:solidFill>
                  <a:srgbClr val="000099"/>
                </a:solidFill>
              </a:rPr>
              <a:t>l</a:t>
            </a:r>
            <a:r>
              <a:rPr lang="en-US" altLang="zh-CN" sz="1800" dirty="0">
                <a:solidFill>
                  <a:srgbClr val="000099"/>
                </a:solidFill>
              </a:rPr>
              <a:t>  </a:t>
            </a:r>
            <a:r>
              <a:rPr lang="en-US" altLang="zh-CN" sz="1800" i="1" dirty="0">
                <a:solidFill>
                  <a:srgbClr val="FF0000"/>
                </a:solidFill>
              </a:rPr>
              <a:t>upper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and </a:t>
            </a:r>
            <a:r>
              <a:rPr lang="en-US" altLang="zh-CN" sz="1800" i="1" dirty="0">
                <a:solidFill>
                  <a:srgbClr val="FF0000"/>
                </a:solidFill>
              </a:rPr>
              <a:t>lower</a:t>
            </a:r>
            <a:r>
              <a:rPr lang="en-US" altLang="zh-CN" sz="1800" i="1" dirty="0">
                <a:solidFill>
                  <a:srgbClr val="000099"/>
                </a:solidFill>
              </a:rPr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approximations of  Q  w.r.t. </a:t>
            </a:r>
            <a:r>
              <a:rPr lang="zh-CN" altLang="en-US" sz="1800" dirty="0">
                <a:solidFill>
                  <a:srgbClr val="000099"/>
                </a:solidFill>
              </a:rPr>
              <a:t>𝒱</a:t>
            </a:r>
            <a:endParaRPr lang="en-GB" altLang="zh-CN" sz="1800" dirty="0">
              <a:solidFill>
                <a:srgbClr val="000099"/>
              </a:solidFill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GB" altLang="zh-CN" sz="1800" dirty="0">
              <a:solidFill>
                <a:srgbClr val="00009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488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7" grpId="0" animBg="1"/>
      <p:bldP spid="18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71422" y="82636"/>
            <a:ext cx="9361040" cy="79690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An example: graph pattern queries (graph simulation)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8" y="1319016"/>
            <a:ext cx="6126129" cy="34061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20" y="908720"/>
            <a:ext cx="860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0099"/>
                </a:solidFill>
              </a:rPr>
              <a:t>Querying a recommendation network:	   </a:t>
            </a:r>
            <a:endParaRPr lang="en-GB" altLang="zh-CN" dirty="0">
              <a:solidFill>
                <a:srgbClr val="00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20" y="4797152"/>
            <a:ext cx="839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(1) Q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cannot be answered using view answers.	   </a:t>
            </a:r>
            <a:endParaRPr lang="en-GB" altLang="zh-CN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20" y="5238492"/>
            <a:ext cx="860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(2) There exist Q</a:t>
            </a:r>
            <a:r>
              <a:rPr lang="en-US" altLang="zh-CN" baseline="-25000" dirty="0">
                <a:solidFill>
                  <a:srgbClr val="C00000"/>
                </a:solidFill>
              </a:rPr>
              <a:t>u </a:t>
            </a:r>
            <a:r>
              <a:rPr lang="en-US" altLang="zh-CN" dirty="0">
                <a:solidFill>
                  <a:srgbClr val="C00000"/>
                </a:solidFill>
              </a:rPr>
              <a:t> and </a:t>
            </a:r>
            <a:r>
              <a:rPr lang="en-US" altLang="zh-CN" dirty="0" err="1">
                <a:solidFill>
                  <a:srgbClr val="C00000"/>
                </a:solidFill>
              </a:rPr>
              <a:t>Q</a:t>
            </a:r>
            <a:r>
              <a:rPr lang="en-US" altLang="zh-CN" baseline="-25000" dirty="0" err="1">
                <a:solidFill>
                  <a:srgbClr val="C00000"/>
                </a:solidFill>
              </a:rPr>
              <a:t>l</a:t>
            </a:r>
            <a:r>
              <a:rPr lang="en-US" altLang="zh-CN" dirty="0">
                <a:solidFill>
                  <a:srgbClr val="C00000"/>
                </a:solidFill>
              </a:rPr>
              <a:t> can be answered using I</a:t>
            </a:r>
            <a:r>
              <a:rPr lang="en-US" altLang="zh-CN" baseline="-25000" dirty="0">
                <a:solidFill>
                  <a:srgbClr val="C00000"/>
                </a:solidFill>
              </a:rPr>
              <a:t>G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GB" altLang="zh-CN" dirty="0">
                <a:solidFill>
                  <a:srgbClr val="C00000"/>
                </a:solidFill>
              </a:rPr>
              <a:t>V</a:t>
            </a:r>
            <a:r>
              <a:rPr lang="en-GB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), I</a:t>
            </a:r>
            <a:r>
              <a:rPr lang="en-US" altLang="zh-CN" baseline="-25000" dirty="0">
                <a:solidFill>
                  <a:srgbClr val="C00000"/>
                </a:solidFill>
              </a:rPr>
              <a:t>G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GB" altLang="zh-CN" dirty="0">
                <a:solidFill>
                  <a:srgbClr val="C00000"/>
                </a:solidFill>
              </a:rPr>
              <a:t>V</a:t>
            </a:r>
            <a:r>
              <a:rPr lang="en-GB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and I</a:t>
            </a:r>
            <a:r>
              <a:rPr lang="en-US" altLang="zh-CN" baseline="-25000" dirty="0">
                <a:solidFill>
                  <a:srgbClr val="C00000"/>
                </a:solidFill>
              </a:rPr>
              <a:t>G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GB" altLang="zh-CN" dirty="0">
                <a:solidFill>
                  <a:srgbClr val="C00000"/>
                </a:solidFill>
              </a:rPr>
              <a:t>V</a:t>
            </a:r>
            <a:r>
              <a:rPr lang="en-GB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), I</a:t>
            </a:r>
            <a:r>
              <a:rPr lang="en-US" altLang="zh-CN" baseline="-25000" dirty="0">
                <a:solidFill>
                  <a:srgbClr val="C00000"/>
                </a:solidFill>
              </a:rPr>
              <a:t>G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GB" altLang="zh-CN" dirty="0">
                <a:solidFill>
                  <a:srgbClr val="C00000"/>
                </a:solidFill>
              </a:rPr>
              <a:t>V</a:t>
            </a:r>
            <a:r>
              <a:rPr lang="en-GB" altLang="zh-CN" baseline="-25000" dirty="0">
                <a:solidFill>
                  <a:srgbClr val="C00000"/>
                </a:solidFill>
              </a:rPr>
              <a:t>3</a:t>
            </a:r>
            <a:r>
              <a:rPr lang="en-US" altLang="zh-CN" dirty="0">
                <a:solidFill>
                  <a:srgbClr val="C00000"/>
                </a:solidFill>
              </a:rPr>
              <a:t>).  </a:t>
            </a:r>
            <a:endParaRPr lang="en-GB" altLang="zh-C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85720" y="5688417"/>
                <a:ext cx="86067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(3)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Q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l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u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(G).   </a:t>
                </a:r>
                <a:endParaRPr lang="en-GB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" y="5688417"/>
                <a:ext cx="8606760" cy="369332"/>
              </a:xfrm>
              <a:prstGeom prst="rect">
                <a:avLst/>
              </a:prstGeom>
              <a:blipFill>
                <a:blip r:embed="rId5"/>
                <a:stretch>
                  <a:fillRect l="-14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47990" y="6145016"/>
            <a:ext cx="7633703" cy="471197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altLang="zh-CN" sz="1800" dirty="0">
                <a:solidFill>
                  <a:srgbClr val="000099"/>
                </a:solidFill>
              </a:rPr>
              <a:t>Q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1</a:t>
            </a:r>
            <a:r>
              <a:rPr lang="en-US" altLang="zh-CN" sz="1800" dirty="0">
                <a:solidFill>
                  <a:srgbClr val="000099"/>
                </a:solidFill>
              </a:rPr>
              <a:t> is </a:t>
            </a:r>
            <a:r>
              <a:rPr lang="en-US" altLang="zh-CN" sz="1800" i="1" dirty="0">
                <a:solidFill>
                  <a:srgbClr val="FF0000"/>
                </a:solidFill>
              </a:rPr>
              <a:t>“completely” </a:t>
            </a:r>
            <a:r>
              <a:rPr lang="en-US" altLang="zh-CN" sz="1800" i="1" dirty="0">
                <a:solidFill>
                  <a:srgbClr val="000099"/>
                </a:solidFill>
              </a:rPr>
              <a:t>upper</a:t>
            </a:r>
            <a:r>
              <a:rPr lang="en-US" altLang="zh-CN" sz="1800" dirty="0">
                <a:solidFill>
                  <a:srgbClr val="000099"/>
                </a:solidFill>
              </a:rPr>
              <a:t> and </a:t>
            </a:r>
            <a:r>
              <a:rPr lang="en-US" altLang="zh-CN" sz="1800" i="1" dirty="0">
                <a:solidFill>
                  <a:srgbClr val="000099"/>
                </a:solidFill>
              </a:rPr>
              <a:t>lower </a:t>
            </a:r>
            <a:r>
              <a:rPr lang="en-US" altLang="zh-CN" sz="1800" dirty="0">
                <a:solidFill>
                  <a:srgbClr val="000099"/>
                </a:solidFill>
              </a:rPr>
              <a:t>approximated by Q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u </a:t>
            </a:r>
            <a:r>
              <a:rPr lang="en-US" altLang="zh-CN" sz="1800" dirty="0">
                <a:solidFill>
                  <a:srgbClr val="000099"/>
                </a:solidFill>
              </a:rPr>
              <a:t> and </a:t>
            </a:r>
            <a:r>
              <a:rPr lang="en-US" altLang="zh-CN" sz="1800" dirty="0" err="1">
                <a:solidFill>
                  <a:srgbClr val="000099"/>
                </a:solidFill>
              </a:rPr>
              <a:t>Q</a:t>
            </a:r>
            <a:r>
              <a:rPr lang="en-US" altLang="zh-CN" sz="1800" baseline="-25000" dirty="0" err="1">
                <a:solidFill>
                  <a:srgbClr val="000099"/>
                </a:solidFill>
              </a:rPr>
              <a:t>l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 w.r.t. </a:t>
            </a:r>
            <a:r>
              <a:rPr lang="zh-CN" altLang="en-US" sz="1800" dirty="0">
                <a:solidFill>
                  <a:srgbClr val="000099"/>
                </a:solidFill>
              </a:rPr>
              <a:t>𝒱</a:t>
            </a:r>
            <a:endParaRPr lang="en-GB" altLang="zh-CN" sz="1800" dirty="0">
              <a:solidFill>
                <a:srgbClr val="000099"/>
              </a:solidFill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GB" altLang="zh-CN" sz="1800" dirty="0">
              <a:solidFill>
                <a:srgbClr val="00009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71422" y="82636"/>
            <a:ext cx="9361040" cy="79690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An example: graph pattern queries (graph simulation)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8" y="1319016"/>
            <a:ext cx="6126129" cy="34061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20" y="908720"/>
            <a:ext cx="860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0099"/>
                </a:solidFill>
              </a:rPr>
              <a:t>Querying a recommendation network:	   </a:t>
            </a:r>
            <a:endParaRPr lang="en-GB" altLang="zh-CN" dirty="0">
              <a:solidFill>
                <a:srgbClr val="00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20" y="4797152"/>
            <a:ext cx="839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(1) Q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cannot be answered using view answers.	   </a:t>
            </a:r>
            <a:endParaRPr lang="en-GB" altLang="zh-CN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5720" y="5238492"/>
            <a:ext cx="860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</a:rPr>
              <a:t>(2) There exist no Q</a:t>
            </a:r>
            <a:r>
              <a:rPr lang="en-US" altLang="zh-CN" baseline="-25000" dirty="0"/>
              <a:t>u 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dirty="0" err="1">
                <a:solidFill>
                  <a:srgbClr val="000000"/>
                </a:solidFill>
              </a:rPr>
              <a:t>Q</a:t>
            </a:r>
            <a:r>
              <a:rPr lang="en-US" altLang="zh-CN" baseline="-25000" dirty="0" err="1"/>
              <a:t>l</a:t>
            </a:r>
            <a:r>
              <a:rPr lang="en-US" altLang="zh-CN" dirty="0"/>
              <a:t> that can “completely” upper and lower bound </a:t>
            </a: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endParaRPr lang="en-GB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85720" y="5688417"/>
                <a:ext cx="86067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(3) The answers to subgraphs of Q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can be bounded, i.e.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Q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l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u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(G).   </a:t>
                </a:r>
                <a:endParaRPr lang="en-GB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" y="5688417"/>
                <a:ext cx="8606760" cy="369332"/>
              </a:xfrm>
              <a:prstGeom prst="rect">
                <a:avLst/>
              </a:prstGeom>
              <a:blipFill>
                <a:blip r:embed="rId5"/>
                <a:stretch>
                  <a:fillRect l="-142" t="-8197" r="-347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47990" y="6145016"/>
            <a:ext cx="7633703" cy="471197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600"/>
              </a:spcBef>
              <a:buSzPct val="80000"/>
              <a:buNone/>
            </a:pPr>
            <a:r>
              <a:rPr lang="en-US" altLang="zh-CN" sz="1800" dirty="0">
                <a:solidFill>
                  <a:srgbClr val="000099"/>
                </a:solidFill>
              </a:rPr>
              <a:t>Q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2</a:t>
            </a:r>
            <a:r>
              <a:rPr lang="en-US" altLang="zh-CN" sz="1800" dirty="0">
                <a:solidFill>
                  <a:srgbClr val="000099"/>
                </a:solidFill>
              </a:rPr>
              <a:t> is </a:t>
            </a:r>
            <a:r>
              <a:rPr lang="en-US" altLang="zh-CN" sz="1800" i="1" dirty="0">
                <a:solidFill>
                  <a:srgbClr val="FF0000"/>
                </a:solidFill>
              </a:rPr>
              <a:t>“partially” </a:t>
            </a:r>
            <a:r>
              <a:rPr lang="en-US" altLang="zh-CN" sz="1800" i="1" dirty="0">
                <a:solidFill>
                  <a:srgbClr val="000099"/>
                </a:solidFill>
              </a:rPr>
              <a:t>upper</a:t>
            </a:r>
            <a:r>
              <a:rPr lang="en-US" altLang="zh-CN" sz="1800" dirty="0">
                <a:solidFill>
                  <a:srgbClr val="000099"/>
                </a:solidFill>
              </a:rPr>
              <a:t> and </a:t>
            </a:r>
            <a:r>
              <a:rPr lang="en-US" altLang="zh-CN" sz="1800" i="1" dirty="0">
                <a:solidFill>
                  <a:srgbClr val="000099"/>
                </a:solidFill>
              </a:rPr>
              <a:t>lower </a:t>
            </a:r>
            <a:r>
              <a:rPr lang="en-US" altLang="zh-CN" sz="1800" dirty="0">
                <a:solidFill>
                  <a:srgbClr val="000099"/>
                </a:solidFill>
              </a:rPr>
              <a:t>approximated by Q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u </a:t>
            </a:r>
            <a:r>
              <a:rPr lang="en-US" altLang="zh-CN" sz="1800" dirty="0">
                <a:solidFill>
                  <a:srgbClr val="000099"/>
                </a:solidFill>
              </a:rPr>
              <a:t> and </a:t>
            </a:r>
            <a:r>
              <a:rPr lang="en-US" altLang="zh-CN" sz="1800" dirty="0" err="1">
                <a:solidFill>
                  <a:srgbClr val="000099"/>
                </a:solidFill>
              </a:rPr>
              <a:t>Q</a:t>
            </a:r>
            <a:r>
              <a:rPr lang="en-US" altLang="zh-CN" sz="1800" baseline="-25000" dirty="0" err="1">
                <a:solidFill>
                  <a:srgbClr val="000099"/>
                </a:solidFill>
              </a:rPr>
              <a:t>l</a:t>
            </a:r>
            <a:r>
              <a:rPr lang="en-US" altLang="zh-CN" sz="1800" baseline="-25000" dirty="0">
                <a:solidFill>
                  <a:srgbClr val="000099"/>
                </a:solidFill>
              </a:rPr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 w.r.t. </a:t>
            </a:r>
            <a:r>
              <a:rPr lang="zh-CN" altLang="en-US" sz="1800" dirty="0">
                <a:solidFill>
                  <a:srgbClr val="000099"/>
                </a:solidFill>
              </a:rPr>
              <a:t>𝒱</a:t>
            </a:r>
            <a:endParaRPr lang="en-GB" altLang="zh-CN" sz="1800" dirty="0">
              <a:solidFill>
                <a:srgbClr val="000099"/>
              </a:solidFill>
            </a:endParaRPr>
          </a:p>
          <a:p>
            <a:pPr marL="0" indent="0" algn="ctr" eaLnBrk="1" hangingPunct="1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GB" altLang="zh-CN" sz="1800" dirty="0">
              <a:solidFill>
                <a:srgbClr val="00009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9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Overview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148" y="868322"/>
            <a:ext cx="9756576" cy="555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-355600">
              <a:lnSpc>
                <a:spcPts val="3360"/>
              </a:lnSpc>
              <a:spcBef>
                <a:spcPts val="18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GB" altLang="zh-CN" sz="2000" dirty="0">
                <a:solidFill>
                  <a:srgbClr val="0000FF"/>
                </a:solidFill>
              </a:rPr>
              <a:t>Formalization</a:t>
            </a:r>
            <a:r>
              <a:rPr lang="en-GB" altLang="zh-CN" sz="2000" dirty="0"/>
              <a:t> of </a:t>
            </a:r>
            <a:r>
              <a:rPr lang="en-US" altLang="zh-CN" sz="2000" dirty="0"/>
              <a:t>upper and lower approximation of pattern queries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Simulation queries (graph simulation)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Subgraph queries (subgraph isomorphism)</a:t>
            </a:r>
          </a:p>
          <a:p>
            <a:pPr marL="355600" lvl="3" indent="-355600">
              <a:lnSpc>
                <a:spcPts val="336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/>
              <a:t>Investigating </a:t>
            </a:r>
            <a:r>
              <a:rPr lang="en-US" altLang="zh-CN" sz="2000" dirty="0">
                <a:solidFill>
                  <a:srgbClr val="0000FF"/>
                </a:solidFill>
              </a:rPr>
              <a:t>fundamental problems </a:t>
            </a:r>
            <a:r>
              <a:rPr lang="en-US" altLang="zh-CN" sz="2000" dirty="0"/>
              <a:t>for simulation queries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Existence of (complete) upper approximation: EUA, </a:t>
            </a:r>
            <a:r>
              <a:rPr lang="en-US" altLang="zh-CN" sz="1800" dirty="0" err="1"/>
              <a:t>EUA</a:t>
            </a:r>
            <a:r>
              <a:rPr lang="en-US" altLang="zh-CN" sz="1800" baseline="30000" dirty="0" err="1"/>
              <a:t>c</a:t>
            </a:r>
            <a:r>
              <a:rPr lang="en-US" altLang="zh-CN" sz="1800" dirty="0"/>
              <a:t> 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Existence of (complete) lower approximation: ELA, </a:t>
            </a:r>
            <a:r>
              <a:rPr lang="en-US" altLang="zh-CN" sz="1800" dirty="0" err="1"/>
              <a:t>ELA</a:t>
            </a:r>
            <a:r>
              <a:rPr lang="en-US" altLang="zh-CN" sz="1800" baseline="30000" dirty="0" err="1"/>
              <a:t>c</a:t>
            </a:r>
            <a:r>
              <a:rPr lang="en-US" altLang="zh-CN" sz="1800" dirty="0"/>
              <a:t> 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Closest (complete) upper approximation: CUA, </a:t>
            </a:r>
            <a:r>
              <a:rPr lang="en-US" altLang="zh-CN" sz="1800" dirty="0" err="1"/>
              <a:t>CUA</a:t>
            </a:r>
            <a:r>
              <a:rPr lang="en-US" altLang="zh-CN" sz="1800" baseline="30000" dirty="0" err="1"/>
              <a:t>c</a:t>
            </a:r>
            <a:r>
              <a:rPr lang="en-US" altLang="zh-CN" sz="1800" dirty="0"/>
              <a:t> 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Closest (complete) lower approximation: CLA, </a:t>
            </a:r>
            <a:r>
              <a:rPr lang="en-US" altLang="zh-CN" sz="1800" dirty="0" err="1"/>
              <a:t>CLA</a:t>
            </a:r>
            <a:r>
              <a:rPr lang="en-US" altLang="zh-CN" sz="1800" baseline="30000" dirty="0" err="1"/>
              <a:t>c</a:t>
            </a:r>
            <a:r>
              <a:rPr lang="en-US" altLang="zh-CN" sz="1800" dirty="0"/>
              <a:t> </a:t>
            </a:r>
          </a:p>
          <a:p>
            <a:pPr marL="355600" lvl="3" indent="-355600">
              <a:lnSpc>
                <a:spcPts val="336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/>
              <a:t>Developing </a:t>
            </a:r>
            <a:r>
              <a:rPr lang="en-US" altLang="zh-CN" sz="2000" dirty="0">
                <a:solidFill>
                  <a:srgbClr val="0000FF"/>
                </a:solidFill>
              </a:rPr>
              <a:t>algorithms</a:t>
            </a:r>
            <a:r>
              <a:rPr lang="en-US" altLang="zh-CN" sz="2000" dirty="0"/>
              <a:t> with provable guarantees for the problems</a:t>
            </a:r>
          </a:p>
          <a:p>
            <a:pPr marL="355600" lvl="3" indent="-355600">
              <a:lnSpc>
                <a:spcPts val="336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</a:rPr>
              <a:t>Extending</a:t>
            </a:r>
            <a:r>
              <a:rPr lang="en-US" altLang="zh-CN" sz="2000" dirty="0"/>
              <a:t> the study to subgraph queries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Fundamental problems</a:t>
            </a:r>
          </a:p>
          <a:p>
            <a:pPr marL="954900" lvl="3" indent="-342900">
              <a:lnSpc>
                <a:spcPts val="26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1800" dirty="0"/>
              <a:t>Answering subgraph queries using views </a:t>
            </a:r>
          </a:p>
          <a:p>
            <a:pPr marL="0" lvl="3" indent="0">
              <a:lnSpc>
                <a:spcPts val="3360"/>
              </a:lnSpc>
              <a:spcBef>
                <a:spcPts val="600"/>
              </a:spcBef>
              <a:buSzPct val="7500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9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536" y="2924944"/>
            <a:ext cx="8240666" cy="504825"/>
          </a:xfrm>
          <a:prstGeom prst="rect">
            <a:avLst/>
          </a:prstGeom>
          <a:solidFill>
            <a:srgbClr val="EAEAEA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600"/>
              </a:spcBef>
              <a:buSzPct val="80000"/>
              <a:buNone/>
            </a:pPr>
            <a:r>
              <a:rPr lang="en-US" altLang="zh-CN" dirty="0">
                <a:solidFill>
                  <a:srgbClr val="C00000"/>
                </a:solidFill>
              </a:rPr>
              <a:t>Formalization of upper and lower approximation of pattern queries</a:t>
            </a:r>
          </a:p>
        </p:txBody>
      </p:sp>
    </p:spTree>
    <p:extLst>
      <p:ext uri="{BB962C8B-B14F-4D97-AF65-F5344CB8AC3E}">
        <p14:creationId xmlns:p14="http://schemas.microsoft.com/office/powerpoint/2010/main" val="13127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99"/>
                </a:solidFill>
              </a:rPr>
              <a:t>Upper and lower approximation 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770" y="920104"/>
            <a:ext cx="892923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99"/>
                </a:solidFill>
              </a:rPr>
              <a:t>Query answering using views: </a:t>
            </a:r>
            <a:r>
              <a:rPr lang="en-US" altLang="zh-CN" dirty="0"/>
              <a:t>A query Q is </a:t>
            </a:r>
            <a:r>
              <a:rPr lang="en-US" altLang="zh-CN" dirty="0">
                <a:solidFill>
                  <a:srgbClr val="C00000"/>
                </a:solidFill>
              </a:rPr>
              <a:t>answerable</a:t>
            </a:r>
            <a:r>
              <a:rPr lang="en-US" altLang="zh-CN" dirty="0"/>
              <a:t> using views in </a:t>
            </a:r>
            <a:r>
              <a:rPr lang="zh-CN" altLang="en-US" dirty="0"/>
              <a:t>𝒱</a:t>
            </a:r>
            <a:r>
              <a:rPr lang="en-US" altLang="zh-CN" dirty="0"/>
              <a:t>, for any data graph G, if Q(G) can be identified by accessing the answers of views in G only.  </a:t>
            </a:r>
            <a:endParaRPr lang="en-GB" altLang="zh-CN" baseline="-25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4770" y="1844824"/>
                <a:ext cx="8848268" cy="3298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Partial and complete query containment: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Q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zh-CN" altLang="en-US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99"/>
                    </a:solidFill>
                  </a:rPr>
                  <a:t> Q</a:t>
                </a:r>
                <a:r>
                  <a:rPr lang="en-US" altLang="zh-CN" baseline="-25000" dirty="0">
                    <a:solidFill>
                      <a:srgbClr val="000099"/>
                    </a:solidFill>
                  </a:rPr>
                  <a:t>u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: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there exists an induced subgraph 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of Q such that 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(G)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(G) 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baseline="-2500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i="0" dirty="0">
                    <a:solidFill>
                      <a:srgbClr val="000099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99"/>
                    </a:solidFill>
                  </a:rPr>
                  <a:t> Q  :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there exists an induced subgraph 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of Q such that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zh-CN" baseline="-25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(G)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(G) 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Q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000099"/>
                    </a:solidFill>
                  </a:rPr>
                  <a:t> Q</a:t>
                </a:r>
                <a:r>
                  <a:rPr lang="en-US" altLang="zh-CN" baseline="-25000" dirty="0">
                    <a:solidFill>
                      <a:srgbClr val="000099"/>
                    </a:solidFill>
                  </a:rPr>
                  <a:t>u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:  </a:t>
                </a:r>
                <a:r>
                  <a:rPr lang="en-US" altLang="zh-CN" dirty="0"/>
                  <a:t>when Q</a:t>
                </a:r>
                <a:r>
                  <a:rPr lang="en-US" altLang="zh-CN" baseline="-25000" dirty="0"/>
                  <a:t>s</a:t>
                </a:r>
                <a:r>
                  <a:rPr lang="en-US" altLang="zh-CN" dirty="0"/>
                  <a:t> above is Q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 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aseline="-25000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99"/>
                            </a:solidFill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000099"/>
                    </a:solidFill>
                  </a:rPr>
                  <a:t> Q</a:t>
                </a:r>
                <a:r>
                  <a:rPr lang="en-US" altLang="zh-CN" baseline="-25000" dirty="0">
                    <a:solidFill>
                      <a:srgbClr val="000099"/>
                    </a:solidFill>
                  </a:rPr>
                  <a:t>  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:   </a:t>
                </a:r>
                <a:r>
                  <a:rPr lang="en-US" altLang="zh-CN" dirty="0"/>
                  <a:t>when Q</a:t>
                </a:r>
                <a:r>
                  <a:rPr lang="en-US" altLang="zh-CN" baseline="-25000" dirty="0"/>
                  <a:t>s</a:t>
                </a:r>
                <a:r>
                  <a:rPr lang="en-US" altLang="zh-CN" dirty="0"/>
                  <a:t> above is Q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 </a:t>
                </a:r>
              </a:p>
              <a:p>
                <a:pPr marL="247650">
                  <a:lnSpc>
                    <a:spcPts val="2600"/>
                  </a:lnSpc>
                  <a:spcBef>
                    <a:spcPts val="600"/>
                  </a:spcBef>
                  <a:buSzPct val="80000"/>
                </a:pPr>
                <a:r>
                  <a:rPr lang="en-US" altLang="zh-CN" dirty="0"/>
                  <a:t>We call Q is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partially upper contained</a:t>
                </a:r>
                <a:r>
                  <a:rPr lang="en-US" altLang="zh-CN" dirty="0"/>
                  <a:t> in pattern Q</a:t>
                </a:r>
                <a:r>
                  <a:rPr lang="en-US" altLang="zh-CN" baseline="-25000" dirty="0"/>
                  <a:t>u</a:t>
                </a:r>
                <a:r>
                  <a:rPr lang="en-US" altLang="zh-CN" dirty="0"/>
                  <a:t>,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partially lower contains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/>
                  <a:t>,       is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completely upper contained </a:t>
                </a:r>
                <a:r>
                  <a:rPr lang="en-US" altLang="zh-CN" dirty="0"/>
                  <a:t>in Q</a:t>
                </a:r>
                <a:r>
                  <a:rPr lang="en-US" altLang="zh-CN" baseline="-25000" dirty="0"/>
                  <a:t>u</a:t>
                </a:r>
                <a:r>
                  <a:rPr lang="en-US" altLang="zh-CN" dirty="0"/>
                  <a:t>, and </a:t>
                </a:r>
                <a:r>
                  <a:rPr lang="en-US" altLang="zh-CN" i="1" dirty="0">
                    <a:solidFill>
                      <a:srgbClr val="C00000"/>
                    </a:solidFill>
                  </a:rPr>
                  <a:t>completely lower contains 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l</a:t>
                </a:r>
                <a:r>
                  <a:rPr lang="en-US" altLang="zh-CN" dirty="0"/>
                  <a:t>.</a:t>
                </a:r>
                <a:endParaRPr lang="en-US" altLang="zh-CN" i="1" dirty="0"/>
              </a:p>
              <a:p>
                <a:pPr marL="247650">
                  <a:lnSpc>
                    <a:spcPts val="2600"/>
                  </a:lnSpc>
                  <a:spcBef>
                    <a:spcPts val="600"/>
                  </a:spcBef>
                  <a:buSzPct val="80000"/>
                </a:pPr>
                <a:endParaRPr lang="en-GB" altLang="zh-CN" baseline="-25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70" y="1844824"/>
                <a:ext cx="8848268" cy="3298339"/>
              </a:xfrm>
              <a:prstGeom prst="rect">
                <a:avLst/>
              </a:prstGeom>
              <a:blipFill>
                <a:blip r:embed="rId4"/>
                <a:stretch>
                  <a:fillRect l="-138" t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1450" y="4653136"/>
                <a:ext cx="8929230" cy="2067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Upper and lower approximation: </a:t>
                </a: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rgbClr val="000099"/>
                    </a:solidFill>
                  </a:rPr>
                  <a:t>u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 is an </a:t>
                </a:r>
                <a:r>
                  <a:rPr lang="en-US" altLang="zh-CN" i="1" dirty="0">
                    <a:solidFill>
                      <a:srgbClr val="000099"/>
                    </a:solidFill>
                  </a:rPr>
                  <a:t>upper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 approximation of Q 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if (1) Q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⊑</m:t>
                        </m:r>
                      </m:e>
                      <m:sub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Q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; (2) 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u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is answerable using </a:t>
                </a:r>
                <a:r>
                  <a:rPr lang="zh-CN" altLang="en-US" dirty="0"/>
                  <a:t>𝒱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Q</a:t>
                </a:r>
                <a:r>
                  <a:rPr lang="en-US" altLang="zh-CN" baseline="-25000" dirty="0">
                    <a:solidFill>
                      <a:srgbClr val="000099"/>
                    </a:solidFill>
                  </a:rPr>
                  <a:t>u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 is a </a:t>
                </a:r>
                <a:r>
                  <a:rPr lang="en-US" altLang="zh-CN" i="1" dirty="0">
                    <a:solidFill>
                      <a:srgbClr val="000099"/>
                    </a:solidFill>
                  </a:rPr>
                  <a:t>complete upper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approximation of Q :</a:t>
                </a:r>
                <a:r>
                  <a:rPr lang="en-US" altLang="zh-CN" dirty="0"/>
                  <a:t> if (1) Q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/>
                  <a:t> Q</a:t>
                </a:r>
                <a:r>
                  <a:rPr lang="en-US" altLang="zh-CN" baseline="-25000" dirty="0"/>
                  <a:t>u</a:t>
                </a:r>
                <a:r>
                  <a:rPr lang="en-US" altLang="zh-CN" dirty="0"/>
                  <a:t>; (2) Q</a:t>
                </a:r>
                <a:r>
                  <a:rPr lang="en-US" altLang="zh-CN" baseline="-25000" dirty="0"/>
                  <a:t>u </a:t>
                </a:r>
                <a:r>
                  <a:rPr lang="en-US" altLang="zh-CN" dirty="0"/>
                  <a:t>is answerable</a:t>
                </a:r>
                <a:endParaRPr lang="en-US" altLang="zh-CN" dirty="0">
                  <a:solidFill>
                    <a:srgbClr val="000099"/>
                  </a:solidFill>
                </a:endParaRPr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99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aseline="-25000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altLang="zh-CN" dirty="0">
                    <a:solidFill>
                      <a:srgbClr val="000099"/>
                    </a:solidFill>
                  </a:rPr>
                  <a:t> is a </a:t>
                </a:r>
                <a:r>
                  <a:rPr lang="en-US" altLang="zh-CN" i="1" dirty="0">
                    <a:solidFill>
                      <a:srgbClr val="000099"/>
                    </a:solidFill>
                  </a:rPr>
                  <a:t>lower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 approximation of Q :</a:t>
                </a:r>
                <a:r>
                  <a:rPr lang="en-US" altLang="zh-CN" dirty="0"/>
                  <a:t> if (1)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Q; (2)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is answerable using </a:t>
                </a:r>
                <a:r>
                  <a:rPr lang="zh-CN" altLang="en-US" dirty="0"/>
                  <a:t>𝒱</a:t>
                </a:r>
                <a:endParaRPr lang="en-US" altLang="zh-CN" dirty="0"/>
              </a:p>
              <a:p>
                <a:pPr marL="533400" indent="-285750">
                  <a:lnSpc>
                    <a:spcPts val="2600"/>
                  </a:lnSpc>
                  <a:spcBef>
                    <a:spcPts val="600"/>
                  </a:spcBef>
                  <a:buSzPct val="80000"/>
                  <a:buFont typeface="Wingdings" panose="05000000000000000000" pitchFamily="2" charset="2"/>
                  <a:buChar char="ü"/>
                </a:pPr>
                <a:r>
                  <a:rPr lang="en-US" altLang="zh-CN" dirty="0" err="1">
                    <a:solidFill>
                      <a:srgbClr val="000099"/>
                    </a:solidFill>
                  </a:rPr>
                  <a:t>Q</a:t>
                </a:r>
                <a:r>
                  <a:rPr lang="en-US" altLang="zh-CN" baseline="-25000" dirty="0" err="1">
                    <a:solidFill>
                      <a:srgbClr val="000099"/>
                    </a:solidFill>
                  </a:rPr>
                  <a:t>l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 is a </a:t>
                </a:r>
                <a:r>
                  <a:rPr lang="en-US" altLang="zh-CN" i="1" dirty="0">
                    <a:solidFill>
                      <a:srgbClr val="000099"/>
                    </a:solidFill>
                  </a:rPr>
                  <a:t>complete lower </a:t>
                </a:r>
                <a:r>
                  <a:rPr lang="en-US" altLang="zh-CN" dirty="0">
                    <a:solidFill>
                      <a:srgbClr val="000099"/>
                    </a:solidFill>
                  </a:rPr>
                  <a:t>approximation of Q :</a:t>
                </a:r>
                <a:r>
                  <a:rPr lang="en-US" altLang="zh-CN" dirty="0"/>
                  <a:t> if (1)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/>
                  <a:t> Q; (2)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is answerable</a:t>
                </a:r>
                <a:endParaRPr lang="en-GB" altLang="zh-CN" baseline="-25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0" y="4653136"/>
                <a:ext cx="8929230" cy="2067233"/>
              </a:xfrm>
              <a:prstGeom prst="rect">
                <a:avLst/>
              </a:prstGeom>
              <a:blipFill>
                <a:blip r:embed="rId5"/>
                <a:stretch>
                  <a:fillRect l="-137" b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68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71422" y="82636"/>
            <a:ext cx="9361040" cy="79690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99"/>
                </a:solidFill>
              </a:rPr>
              <a:t>An example: graph pattern queries (graph simulation)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8" y="1319016"/>
            <a:ext cx="6126129" cy="34061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5720" y="908720"/>
            <a:ext cx="860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dirty="0">
                <a:solidFill>
                  <a:srgbClr val="000099"/>
                </a:solidFill>
              </a:rPr>
              <a:t>Querying a recommendation network:	   </a:t>
            </a:r>
            <a:endParaRPr lang="en-GB" altLang="zh-CN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36512" y="4869160"/>
                <a:ext cx="93261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(1) 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Q</a:t>
                </a:r>
                <a:r>
                  <a:rPr lang="en-US" altLang="zh-CN" baseline="-25000" dirty="0"/>
                  <a:t>u</a:t>
                </a:r>
                <a:r>
                  <a:rPr lang="en-US" altLang="zh-CN" dirty="0"/>
                  <a:t>, Q</a:t>
                </a:r>
                <a:r>
                  <a:rPr lang="en-US" altLang="zh-CN" baseline="-25000" dirty="0"/>
                  <a:t>u</a:t>
                </a:r>
                <a:r>
                  <a:rPr lang="en-US" altLang="zh-CN" dirty="0"/>
                  <a:t> is answerable using </a:t>
                </a:r>
                <a:r>
                  <a:rPr lang="zh-CN" altLang="en-US" dirty="0"/>
                  <a:t>𝒱</a:t>
                </a:r>
                <a:r>
                  <a:rPr lang="en-US" altLang="zh-CN" dirty="0"/>
                  <a:t>, Q</a:t>
                </a:r>
                <a:r>
                  <a:rPr lang="en-US" altLang="zh-CN" baseline="-25000" dirty="0"/>
                  <a:t>u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is a complete upper approximation of Q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</a:t>
                </a:r>
                <a:r>
                  <a:rPr lang="en-US" altLang="zh-CN" dirty="0"/>
                  <a:t> </a:t>
                </a:r>
                <a:endParaRPr lang="en-GB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932613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1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-43420" y="5285098"/>
                <a:ext cx="93261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(2) 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sub>
                    </m:sSub>
                  </m:oMath>
                </a14:m>
                <a:r>
                  <a:rPr lang="en-US" altLang="zh-CN" dirty="0"/>
                  <a:t> Q</a:t>
                </a:r>
                <a:r>
                  <a:rPr lang="en-US" altLang="zh-CN" baseline="-25000" dirty="0"/>
                  <a:t>u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u</a:t>
                </a:r>
                <a:r>
                  <a:rPr lang="en-US" altLang="zh-CN" dirty="0"/>
                  <a:t> is answerable using </a:t>
                </a:r>
                <a:r>
                  <a:rPr lang="zh-CN" altLang="en-US" dirty="0"/>
                  <a:t>𝒱</a:t>
                </a:r>
                <a:r>
                  <a:rPr lang="en-US" altLang="zh-CN" dirty="0"/>
                  <a:t>, Q</a:t>
                </a:r>
                <a:r>
                  <a:rPr lang="en-US" altLang="zh-CN" baseline="-25000" dirty="0"/>
                  <a:t>u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is an upper approximation of Q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</a:t>
                </a:r>
                <a:r>
                  <a:rPr lang="en-US" altLang="zh-CN" dirty="0"/>
                  <a:t> </a:t>
                </a:r>
                <a:endParaRPr lang="en-GB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420" y="5285098"/>
                <a:ext cx="932613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1" t="-1147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-43420" y="5683480"/>
                <a:ext cx="93261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(3) </a:t>
                </a:r>
                <a:r>
                  <a:rPr lang="en-US" altLang="zh-CN" dirty="0"/>
                  <a:t>Q</a:t>
                </a:r>
                <a:r>
                  <a:rPr lang="en-US" altLang="zh-CN" baseline="-25000" dirty="0"/>
                  <a:t>l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Q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/>
                  <a:t>  is answerable using </a:t>
                </a:r>
                <a:r>
                  <a:rPr lang="zh-CN" altLang="en-US" dirty="0"/>
                  <a:t>𝒱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baseline="-25000" dirty="0"/>
                  <a:t> 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is a complete lower approximation of Q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</a:t>
                </a:r>
                <a:r>
                  <a:rPr lang="en-US" altLang="zh-CN" dirty="0"/>
                  <a:t> </a:t>
                </a:r>
                <a:endParaRPr lang="en-GB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420" y="5683480"/>
                <a:ext cx="932613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-32257" y="6094493"/>
                <a:ext cx="93261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000099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(4) </a:t>
                </a:r>
                <a:r>
                  <a:rPr lang="en-US" altLang="zh-CN" dirty="0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sub>
                    </m:sSub>
                  </m:oMath>
                </a14:m>
                <a:r>
                  <a:rPr lang="en-US" altLang="zh-CN" dirty="0"/>
                  <a:t> Q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dirty="0"/>
                  <a:t>  is answerable using </a:t>
                </a:r>
                <a:r>
                  <a:rPr lang="zh-CN" altLang="en-US" dirty="0"/>
                  <a:t>𝒱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Q</a:t>
                </a:r>
                <a:r>
                  <a:rPr lang="en-US" altLang="zh-CN" baseline="-25000" dirty="0" err="1"/>
                  <a:t>l</a:t>
                </a:r>
                <a:r>
                  <a:rPr lang="en-US" altLang="zh-CN" baseline="-25000" dirty="0"/>
                  <a:t> 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is a lower approximation of Q</a:t>
                </a:r>
                <a:r>
                  <a:rPr lang="en-US" altLang="zh-CN" baseline="-25000" dirty="0">
                    <a:solidFill>
                      <a:srgbClr val="00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.</a:t>
                </a:r>
                <a:r>
                  <a:rPr lang="en-US" altLang="zh-CN" dirty="0"/>
                  <a:t> </a:t>
                </a:r>
                <a:endParaRPr lang="en-GB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7" y="6094493"/>
                <a:ext cx="93261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31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150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7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.8|8|20.2|1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4|12.6|9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|4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7.2|3.8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6|28|3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27.8|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9.1|12.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34138</TotalTime>
  <Words>1623</Words>
  <Application>Microsoft Office PowerPoint</Application>
  <PresentationFormat>全屏显示(4:3)</PresentationFormat>
  <Paragraphs>196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NewCenturySchlbk</vt:lpstr>
      <vt:lpstr>黑体</vt:lpstr>
      <vt:lpstr>宋体</vt:lpstr>
      <vt:lpstr>Arial</vt:lpstr>
      <vt:lpstr>Cambria Math</vt:lpstr>
      <vt:lpstr>Wingdings</vt:lpstr>
      <vt:lpstr>默认设计模板</vt:lpstr>
      <vt:lpstr>PowerPoint 演示文稿</vt:lpstr>
      <vt:lpstr>Background</vt:lpstr>
      <vt:lpstr>Challenges </vt:lpstr>
      <vt:lpstr>An example: graph pattern queries (graph simulation)</vt:lpstr>
      <vt:lpstr>An example: graph pattern queries (graph simulation)</vt:lpstr>
      <vt:lpstr>Overview</vt:lpstr>
      <vt:lpstr>PowerPoint 演示文稿</vt:lpstr>
      <vt:lpstr>Upper and lower approximation </vt:lpstr>
      <vt:lpstr>An example: graph pattern queries (graph simulation)</vt:lpstr>
      <vt:lpstr>PowerPoint 演示文稿</vt:lpstr>
      <vt:lpstr>Existence of approximation </vt:lpstr>
      <vt:lpstr>Closest approximation </vt:lpstr>
      <vt:lpstr>PowerPoint 演示文稿</vt:lpstr>
      <vt:lpstr>Computing upper and lower approximation </vt:lpstr>
      <vt:lpstr>PowerPoint 演示文稿</vt:lpstr>
      <vt:lpstr>Approximation for subgraph queries</vt:lpstr>
      <vt:lpstr>PowerPoint 演示文稿</vt:lpstr>
      <vt:lpstr>Experimental study</vt:lpstr>
      <vt:lpstr>PowerPoint 演示文稿</vt:lpstr>
      <vt:lpstr>Approximating Graph Pattern Queries Using Views</vt:lpstr>
      <vt:lpstr>PowerPoint 演示文稿</vt:lpstr>
    </vt:vector>
  </TitlesOfParts>
  <Company>CUG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LIJIA</cp:lastModifiedBy>
  <cp:revision>3365</cp:revision>
  <cp:lastPrinted>2016-10-12T09:09:27Z</cp:lastPrinted>
  <dcterms:created xsi:type="dcterms:W3CDTF">2010-07-14T15:56:11Z</dcterms:created>
  <dcterms:modified xsi:type="dcterms:W3CDTF">2017-08-17T05:08:38Z</dcterms:modified>
</cp:coreProperties>
</file>