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0" r:id="rId5"/>
    <p:sldId id="271" r:id="rId6"/>
    <p:sldId id="261" r:id="rId7"/>
    <p:sldId id="272" r:id="rId8"/>
    <p:sldId id="265" r:id="rId9"/>
    <p:sldId id="266" r:id="rId10"/>
    <p:sldId id="262" r:id="rId11"/>
    <p:sldId id="263" r:id="rId12"/>
    <p:sldId id="273" r:id="rId13"/>
    <p:sldId id="269" r:id="rId14"/>
    <p:sldId id="264" r:id="rId15"/>
    <p:sldId id="268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317CF-5A9C-4979-8921-F0C011108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7AB38A-CDDD-44FA-98BE-8A4BDEADE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38078-FEDC-4586-B71B-4823FFAB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D51DB-3316-4027-95D9-D094E9D6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D5642-1C32-4A0B-BCF9-8104975E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9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19EB4-EC5B-4D90-AD72-46B2DD35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EA73E-36F6-46D4-88A7-D17DAF7A3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8EA75-4CCA-4501-8879-BC79FADE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8580C-ECEA-4D31-9786-DF929EA0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A1C96-017C-4EB5-AF2E-0DB625F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71000-B597-4C66-9D27-93D5FB7C7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A2567-0D59-4719-9040-D95FFB9B2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15B79-E69B-4F16-AFFE-BC3D5C16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29D46-8648-4DB2-B76B-85F8A673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2F33D-4CF4-4F17-B530-CC8FB98A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03D66-2FD3-4111-9971-E3275F7C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7F95-5E24-4F59-BF10-528A2857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E2513-5496-4143-953C-FC19970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9DBF5-D321-4ED8-92F3-2ACB1CCE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92CC-2210-401D-BEE5-9717F96B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4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49BC8-09D4-4585-BDDB-843A6168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2E87A-3181-4D31-AD16-DA995E35C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FD44F-529D-4E47-9453-B6DFBC1A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ABE36-2AEF-46A2-A3E7-F8318AD5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0C0B9-8FBE-45C8-9568-B5F74243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5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184C9-23DF-40D2-A3A0-249EECAC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B2196-30F9-437C-B437-B7404FC54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F69DF-0A74-4B14-9544-8F602BD15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95B91-A148-41B8-97D0-60F62211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C7957-0F5A-40A6-A31E-42C06485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3FC63-6828-4606-99C4-8B2607B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2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D8D21-B97E-49B5-854D-99E3190E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3278F-918B-4ED1-B014-3E357ED5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C7885-604D-439D-8481-256357FE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AF106-3944-4D1E-8874-1BB2E5A2F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2958D-BAEA-47D8-8AD9-F7A85F809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2157D0-FD0C-4456-B05B-7D4B354E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EF3AD5-D8CF-47A0-A7BD-E87390E2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48661E-AC3A-41EB-BE34-ECFA0041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6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5674A-6607-4B92-9E3A-CD03728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B6DD8-823C-405B-83D9-B18F22B9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4BEB00-362A-4C79-9217-25A8ADB5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10B4C-EE36-4863-BCE0-EF337EB7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BD2BEF-A8A7-4B05-84D7-DD70B595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E1A54-4486-4FD4-89A3-715C7E12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747B7-FC1B-4D32-AE97-52EA79F9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5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9755-822F-4BD6-9CE6-203C72F5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D0084-EF5D-4BD1-AC38-D7ACE5B0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FBACB-5C7D-4FB8-888C-6C8A6673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D88E9-7143-4F9A-B062-266838E1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12E0-759E-4957-929A-02C72185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DC14B-D34C-43EF-B1FE-8176B6D4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8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5506E-42D4-4E48-ADF0-D52D40B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916D7C-B4D4-4EB0-8B06-642A3E5E8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E4EF3-08E4-4B59-9269-1567AAC5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FB199-2BE4-4501-A773-7779C35E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E1456-CAB8-4A83-8DE8-832780F0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A686F-89D5-4626-88C3-B3B32FDF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1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BAEB7-12F2-4E95-8B22-639FBB78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B0906-3D99-4243-B78D-E392BAD2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F57BB-A5F7-4218-8445-4E1B58872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F588-39E8-4F16-A200-9247E541866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D39C4-6C72-4FCB-92F3-44F77A68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DE0FE-58E4-46E2-BF7B-4B2EDC5E1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0080-EE02-4D5C-81D1-96DAC617D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3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11E69B-DDB4-48F4-BB8B-09F23B8579F2}"/>
              </a:ext>
            </a:extLst>
          </p:cNvPr>
          <p:cNvSpPr txBox="1"/>
          <p:nvPr/>
        </p:nvSpPr>
        <p:spPr>
          <a:xfrm>
            <a:off x="4496723" y="27320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图像复原：逆图像处理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3F6CE6-930A-42E8-9A5E-6BB0A603D617}"/>
              </a:ext>
            </a:extLst>
          </p:cNvPr>
          <p:cNvSpPr txBox="1"/>
          <p:nvPr/>
        </p:nvSpPr>
        <p:spPr>
          <a:xfrm>
            <a:off x="4150475" y="34290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组员：郭佳怡、李佳、喻勇强</a:t>
            </a:r>
          </a:p>
        </p:txBody>
      </p:sp>
    </p:spTree>
    <p:extLst>
      <p:ext uri="{BB962C8B-B14F-4D97-AF65-F5344CB8AC3E}">
        <p14:creationId xmlns:p14="http://schemas.microsoft.com/office/powerpoint/2010/main" val="334900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BB53B6-C591-498D-8B1C-66EE84729343}"/>
              </a:ext>
            </a:extLst>
          </p:cNvPr>
          <p:cNvSpPr txBox="1"/>
          <p:nvPr/>
        </p:nvSpPr>
        <p:spPr>
          <a:xfrm>
            <a:off x="568712" y="6244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C1BABF-B171-46BE-9303-B3128BD1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2" y="1982711"/>
            <a:ext cx="5330283" cy="42508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3E9C2C-2687-4FB0-A385-208B75C7E955}"/>
              </a:ext>
            </a:extLst>
          </p:cNvPr>
          <p:cNvSpPr txBox="1"/>
          <p:nvPr/>
        </p:nvSpPr>
        <p:spPr>
          <a:xfrm>
            <a:off x="568712" y="130358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单纯使用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deconvlucy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函数：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E5D53A-1327-4433-A5E7-4FA99DD9B388}"/>
              </a:ext>
            </a:extLst>
          </p:cNvPr>
          <p:cNvSpPr txBox="1"/>
          <p:nvPr/>
        </p:nvSpPr>
        <p:spPr>
          <a:xfrm>
            <a:off x="6411951" y="1303589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改进后算法</a:t>
            </a:r>
            <a:r>
              <a:rPr lang="en-US" altLang="zh-CN" dirty="0"/>
              <a:t>(</a:t>
            </a:r>
            <a:r>
              <a:rPr lang="zh-CN" altLang="en-US" dirty="0"/>
              <a:t>处理振铃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4D07D4-BD47-4710-A0C1-FC0C6B83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51" y="1981323"/>
            <a:ext cx="5330283" cy="42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3756C1-E95E-4847-B2FC-7D3B1021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83" y="1172220"/>
            <a:ext cx="7952225" cy="3511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B264D3-1E31-4B9D-B698-19C8AAF612E3}"/>
              </a:ext>
            </a:extLst>
          </p:cNvPr>
          <p:cNvSpPr txBox="1"/>
          <p:nvPr/>
        </p:nvSpPr>
        <p:spPr>
          <a:xfrm>
            <a:off x="903249" y="6579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对比：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57994A-EA50-4B05-AD86-EE6378B3E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83" y="5039345"/>
            <a:ext cx="2933954" cy="8230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3FBEA8-4B5C-453C-8DFA-F7EDFDBBA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95" y="5103737"/>
            <a:ext cx="3528366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3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B2E4B12-AEDB-4F07-9860-999B8BEF97D5}"/>
              </a:ext>
            </a:extLst>
          </p:cNvPr>
          <p:cNvSpPr txBox="1"/>
          <p:nvPr/>
        </p:nvSpPr>
        <p:spPr>
          <a:xfrm>
            <a:off x="414831" y="991695"/>
            <a:ext cx="10652760" cy="9233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在图像模糊的过程中，卷积算子（模糊核）不仅仅利用清晰图像视野内的信息，也利用了外部边缘的信息。但是获取的图像只是视野内的图像，视野外界信息缺失，不能用于反卷积来复原图像，这种信息缺失在整个图像中</a:t>
            </a:r>
            <a:r>
              <a:rPr lang="zh-CN" altLang="en-US" dirty="0">
                <a:latin typeface="-apple-system"/>
              </a:rPr>
              <a:t>传播</a:t>
            </a:r>
            <a:r>
              <a:rPr lang="zh-CN" altLang="en-US" dirty="0"/>
              <a:t>导致了振铃效应。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90A033-D7E5-490B-8DE4-08F9A0871595}"/>
              </a:ext>
            </a:extLst>
          </p:cNvPr>
          <p:cNvSpPr txBox="1"/>
          <p:nvPr/>
        </p:nvSpPr>
        <p:spPr>
          <a:xfrm>
            <a:off x="414831" y="2228907"/>
            <a:ext cx="10652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</a:rPr>
              <a:t>通过估计外部边界信息（</a:t>
            </a:r>
            <a:r>
              <a:rPr lang="zh-CN" altLang="en-US" b="0" i="0" dirty="0">
                <a:effectLst/>
                <a:latin typeface="-apple-system"/>
              </a:rPr>
              <a:t>假设边缘条件）</a:t>
            </a:r>
            <a:r>
              <a:rPr lang="zh-CN" altLang="en-US" dirty="0">
                <a:latin typeface="-apple-system"/>
              </a:rPr>
              <a:t>来减少复原的振铃效应。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D3A679-17BF-477D-84ED-6CF862C4E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6" y="4192748"/>
            <a:ext cx="3664014" cy="7071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AA4723-3A55-40A3-8F77-32BFA872492C}"/>
              </a:ext>
            </a:extLst>
          </p:cNvPr>
          <p:cNvSpPr txBox="1"/>
          <p:nvPr/>
        </p:nvSpPr>
        <p:spPr>
          <a:xfrm>
            <a:off x="452931" y="3547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anti-reflective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0" i="0" dirty="0">
                <a:effectLst/>
                <a:latin typeface="-apple-system"/>
              </a:rPr>
              <a:t>抗反射边界）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8704D8-7ECA-41D6-A909-CBE42C66BCD9}"/>
              </a:ext>
            </a:extLst>
          </p:cNvPr>
          <p:cNvSpPr txBox="1"/>
          <p:nvPr/>
        </p:nvSpPr>
        <p:spPr>
          <a:xfrm>
            <a:off x="452931" y="37132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振铃及其抑制：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3F763A-FD73-4D47-9881-38A18E7F0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634" y="2480811"/>
            <a:ext cx="3790226" cy="27611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DF28F1-AF69-45FB-90D4-6C6A198677B5}"/>
              </a:ext>
            </a:extLst>
          </p:cNvPr>
          <p:cNvSpPr txBox="1"/>
          <p:nvPr/>
        </p:nvSpPr>
        <p:spPr>
          <a:xfrm>
            <a:off x="414831" y="2858435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</a:rPr>
              <a:t>振铃效应发生在图像中强度对比强烈的区域和图像边界上。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745326-27EE-4465-B677-DF49A8664182}"/>
              </a:ext>
            </a:extLst>
          </p:cNvPr>
          <p:cNvSpPr txBox="1"/>
          <p:nvPr/>
        </p:nvSpPr>
        <p:spPr>
          <a:xfrm>
            <a:off x="197527" y="5807772"/>
            <a:ext cx="9363723" cy="95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buClr>
                <a:srgbClr val="222222"/>
              </a:buClr>
            </a:pPr>
            <a:r>
              <a:rPr lang="en-US" altLang="zh-CN" sz="16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[4]M. K. Kaushik, G. C. Chandrakala and R. </a:t>
            </a:r>
            <a:r>
              <a:rPr lang="en-US" altLang="zh-CN" sz="16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Abhinay</a:t>
            </a:r>
            <a:r>
              <a:rPr lang="en-US" altLang="zh-CN" sz="16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"Ringing and Blur Artifact Removal in Image Processing Applications," </a:t>
            </a:r>
            <a:r>
              <a:rPr lang="en-US" altLang="zh-CN" sz="1600" i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Second International Conference on Intelligent Computing and Control Systems (ICICCS)</a:t>
            </a:r>
            <a:r>
              <a:rPr lang="en-US" altLang="zh-CN" sz="16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Madurai, India, 2018, pp. 260-264, </a:t>
            </a:r>
            <a:r>
              <a:rPr lang="en-US" altLang="zh-CN" sz="16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doi</a:t>
            </a:r>
            <a:r>
              <a:rPr lang="en-US" altLang="zh-CN" sz="16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10.1109/ICCONS.2018.8663218.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3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E4496D-70E7-42EC-875D-D751024D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21" y="1249356"/>
            <a:ext cx="5535819" cy="38802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F9AC8F0-65CB-4C46-BDB8-1268EBA82472}"/>
              </a:ext>
            </a:extLst>
          </p:cNvPr>
          <p:cNvSpPr txBox="1"/>
          <p:nvPr/>
        </p:nvSpPr>
        <p:spPr>
          <a:xfrm>
            <a:off x="1600075" y="7003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盲反卷积：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D76684-28CF-49BF-9347-B81E9A022995}"/>
              </a:ext>
            </a:extLst>
          </p:cNvPr>
          <p:cNvSpPr txBox="1"/>
          <p:nvPr/>
        </p:nvSpPr>
        <p:spPr>
          <a:xfrm>
            <a:off x="601084" y="34129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D6F79F-76B5-40E0-A7B6-32F7BF0B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21" y="5481188"/>
            <a:ext cx="5535819" cy="9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18DD9EA-9FAB-4FBC-A169-5BF3B69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19" y="1215483"/>
            <a:ext cx="5634761" cy="38039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719154-0091-43A5-9897-4B9226CD8A26}"/>
              </a:ext>
            </a:extLst>
          </p:cNvPr>
          <p:cNvSpPr txBox="1"/>
          <p:nvPr/>
        </p:nvSpPr>
        <p:spPr>
          <a:xfrm>
            <a:off x="618587" y="691105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交替最小化盲反：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4C0544-67EE-48B5-9C11-4A9E0C61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0" y="5342714"/>
            <a:ext cx="5634760" cy="11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8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B29470-42DD-4C2F-959F-153F6633EC1E}"/>
              </a:ext>
            </a:extLst>
          </p:cNvPr>
          <p:cNvSpPr txBox="1"/>
          <p:nvPr/>
        </p:nvSpPr>
        <p:spPr>
          <a:xfrm>
            <a:off x="485422" y="78056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带图像边缘扩展的交替最小化盲反：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369D9A-42EA-4545-9243-864EB9E77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74" y="5233114"/>
            <a:ext cx="7026249" cy="12692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B18075-5970-4F92-862B-F46123307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74" y="1257544"/>
            <a:ext cx="702624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6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37B39F-9E1A-41E7-8E1F-A60E7F573C84}"/>
              </a:ext>
            </a:extLst>
          </p:cNvPr>
          <p:cNvSpPr txBox="1"/>
          <p:nvPr/>
        </p:nvSpPr>
        <p:spPr>
          <a:xfrm>
            <a:off x="1025912" y="10010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参考文献：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6FEE9-7F1D-445F-B061-55A1ED81F374}"/>
              </a:ext>
            </a:extLst>
          </p:cNvPr>
          <p:cNvSpPr txBox="1"/>
          <p:nvPr/>
        </p:nvSpPr>
        <p:spPr>
          <a:xfrm>
            <a:off x="1572323" y="1784985"/>
            <a:ext cx="866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[1]William Hadley Richardson, "Bayesian-Based Iterative Method of Image Restoration*,"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Opt. Soc. Am. 62, 55-59 (1972)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3C1E4-0DB8-4332-933C-01709E01AD67}"/>
              </a:ext>
            </a:extLst>
          </p:cNvPr>
          <p:cNvSpPr txBox="1"/>
          <p:nvPr/>
        </p:nvSpPr>
        <p:spPr>
          <a:xfrm>
            <a:off x="1572323" y="2901071"/>
            <a:ext cx="867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[2]R. E. Hufnagel and N. R. Stanley, "Modulation Transfer Function Associated with Image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through Turbulent Media," J. Opt. Soc. Am. 54, 52-61 (1964)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F5677D-D1C9-4081-A269-73F37272A0BE}"/>
              </a:ext>
            </a:extLst>
          </p:cNvPr>
          <p:cNvSpPr txBox="1"/>
          <p:nvPr/>
        </p:nvSpPr>
        <p:spPr>
          <a:xfrm>
            <a:off x="1572323" y="4017157"/>
            <a:ext cx="892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[3]D. A. Fish, A. M. </a:t>
            </a:r>
            <a:r>
              <a:rPr lang="en-US" altLang="zh-CN" sz="18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Brinicombe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E. R. Pike, and J. G. Walker, "Blind deconvolution by means</a:t>
            </a:r>
          </a:p>
          <a:p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of the Richardson–Lucy algorithm," J. Opt. Soc. Am. A 12, 58-65 (1995)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788875-5BF3-46C1-A2E5-CB5DAC011929}"/>
              </a:ext>
            </a:extLst>
          </p:cNvPr>
          <p:cNvSpPr txBox="1"/>
          <p:nvPr/>
        </p:nvSpPr>
        <p:spPr>
          <a:xfrm>
            <a:off x="1572323" y="5133243"/>
            <a:ext cx="9952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[4]M. K. Kaushik, G. C. Chandrakala and R.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Abhinay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"Ringing and Blur Artifact Removal in </a:t>
            </a:r>
          </a:p>
          <a:p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Image Processing Applications," </a:t>
            </a:r>
            <a:r>
              <a:rPr lang="en-US" altLang="zh-CN" sz="1800" i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Second International Conference on Intelligent Computing </a:t>
            </a:r>
          </a:p>
          <a:p>
            <a:r>
              <a:rPr lang="en-US" altLang="zh-CN" sz="1800" i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Control Systems (ICICCS)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Madurai, India, 2018, pp. 260-264,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doi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10.1109/ICCONS.2018.8663218.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8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06EF3D-6D8E-4883-BAC7-BC42134629C8}"/>
              </a:ext>
            </a:extLst>
          </p:cNvPr>
          <p:cNvSpPr txBox="1"/>
          <p:nvPr/>
        </p:nvSpPr>
        <p:spPr>
          <a:xfrm>
            <a:off x="4611861" y="18232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9D06B-75FF-476D-B4AA-54FBE1C76064}"/>
              </a:ext>
            </a:extLst>
          </p:cNvPr>
          <p:cNvSpPr txBox="1"/>
          <p:nvPr/>
        </p:nvSpPr>
        <p:spPr>
          <a:xfrm>
            <a:off x="5214027" y="249229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摘要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509904-69A1-4E0D-BA92-F482D00A6CAA}"/>
              </a:ext>
            </a:extLst>
          </p:cNvPr>
          <p:cNvSpPr txBox="1"/>
          <p:nvPr/>
        </p:nvSpPr>
        <p:spPr>
          <a:xfrm>
            <a:off x="5214026" y="300860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2A928D-DE85-4268-99A2-DA30E6AA3B41}"/>
              </a:ext>
            </a:extLst>
          </p:cNvPr>
          <p:cNvSpPr txBox="1"/>
          <p:nvPr/>
        </p:nvSpPr>
        <p:spPr>
          <a:xfrm>
            <a:off x="5214025" y="352491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原理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86B3CC-78DD-402D-B24B-9751644DE054}"/>
              </a:ext>
            </a:extLst>
          </p:cNvPr>
          <p:cNvSpPr txBox="1"/>
          <p:nvPr/>
        </p:nvSpPr>
        <p:spPr>
          <a:xfrm>
            <a:off x="5214024" y="40412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实验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399DF9-86CA-4DB2-9CA5-21604C6A1333}"/>
              </a:ext>
            </a:extLst>
          </p:cNvPr>
          <p:cNvSpPr txBox="1"/>
          <p:nvPr/>
        </p:nvSpPr>
        <p:spPr>
          <a:xfrm>
            <a:off x="5214024" y="45575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2234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0F699A-C959-448B-A330-0D90ED943EF5}"/>
              </a:ext>
            </a:extLst>
          </p:cNvPr>
          <p:cNvSpPr txBox="1"/>
          <p:nvPr/>
        </p:nvSpPr>
        <p:spPr>
          <a:xfrm>
            <a:off x="691376" y="858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摘要：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8083E1-2E3D-46E3-9120-CD9A722BDD9A}"/>
              </a:ext>
            </a:extLst>
          </p:cNvPr>
          <p:cNvSpPr txBox="1"/>
          <p:nvPr/>
        </p:nvSpPr>
        <p:spPr>
          <a:xfrm>
            <a:off x="1248937" y="1471961"/>
            <a:ext cx="987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逆图像处理是对图片作用某个算子之后，再设计相应算法对图像进行逆处理，重新得到原图片的</a:t>
            </a:r>
            <a:endParaRPr lang="en-US" altLang="zh-CN" dirty="0"/>
          </a:p>
          <a:p>
            <a:r>
              <a:rPr lang="zh-CN" altLang="en-US" dirty="0"/>
              <a:t>而过程。在这次实验中，我们选择了对图片进行高斯平滑，并且对经过平滑之后的图像进行逆处</a:t>
            </a:r>
            <a:endParaRPr lang="en-US" altLang="zh-CN" dirty="0"/>
          </a:p>
          <a:p>
            <a:r>
              <a:rPr lang="zh-CN" altLang="en-US" dirty="0"/>
              <a:t>理，以实现原图的复原。并且整个过程没有考虑信道的线性加法噪声。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68CFB4-F5E2-4CB9-9788-D4F072E17C19}"/>
              </a:ext>
            </a:extLst>
          </p:cNvPr>
          <p:cNvSpPr txBox="1"/>
          <p:nvPr/>
        </p:nvSpPr>
        <p:spPr>
          <a:xfrm>
            <a:off x="1248937" y="2395291"/>
            <a:ext cx="99437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我们共实现了三种不同的算法来对图像进行复原。最基础的一个算法是根据课上给出的估计</a:t>
            </a:r>
            <a:r>
              <a:rPr lang="en-US" altLang="zh-CN" dirty="0" err="1"/>
              <a:t>psf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方法，用大气湍流模型来近似图像的点扩展函数，通过调整</a:t>
            </a:r>
            <a:r>
              <a:rPr lang="en-US" altLang="zh-CN" dirty="0"/>
              <a:t>k</a:t>
            </a:r>
            <a:r>
              <a:rPr lang="zh-CN" altLang="en-US" dirty="0"/>
              <a:t>的参数获得尽可能好的效果。但是</a:t>
            </a:r>
            <a:endParaRPr lang="en-US" altLang="zh-CN" dirty="0"/>
          </a:p>
          <a:p>
            <a:r>
              <a:rPr lang="zh-CN" altLang="en-US" dirty="0"/>
              <a:t>因为这种算法的复原效果有限，因此通过查阅文献</a:t>
            </a:r>
            <a:r>
              <a:rPr lang="en-US" altLang="zh-CN" dirty="0"/>
              <a:t>[1]</a:t>
            </a:r>
            <a:r>
              <a:rPr lang="zh-CN" altLang="en-US" dirty="0"/>
              <a:t>，选择了</a:t>
            </a:r>
            <a:r>
              <a:rPr lang="en-US" altLang="zh-CN" dirty="0"/>
              <a:t>Richardson-Lucy</a:t>
            </a:r>
            <a:r>
              <a:rPr lang="zh-CN" altLang="en-US" dirty="0"/>
              <a:t>反卷积的算法，</a:t>
            </a:r>
            <a:endParaRPr lang="en-US" altLang="zh-CN" dirty="0"/>
          </a:p>
          <a:p>
            <a:r>
              <a:rPr lang="zh-CN" altLang="en-US" dirty="0"/>
              <a:t>并且对原有算法进行了改进，消除了多次迭代时会产生的振铃现象。同时，因为这种算法的前提</a:t>
            </a:r>
            <a:endParaRPr lang="en-US" altLang="zh-CN" dirty="0"/>
          </a:p>
          <a:p>
            <a:r>
              <a:rPr lang="zh-CN" altLang="en-US" dirty="0"/>
              <a:t>条件是已知点扩散函数的反卷积，因此为了进一步提高整个复原过程的通用性，即在只给定处理</a:t>
            </a:r>
            <a:endParaRPr lang="en-US" altLang="zh-CN" dirty="0"/>
          </a:p>
          <a:p>
            <a:r>
              <a:rPr lang="zh-CN" altLang="en-US" dirty="0"/>
              <a:t>后的图像而不知道处理时的算子也能成功对图片进行复原，我们又实现了盲反卷积的算法。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055437-683A-404B-9268-DAACA6E50317}"/>
              </a:ext>
            </a:extLst>
          </p:cNvPr>
          <p:cNvSpPr txBox="1"/>
          <p:nvPr/>
        </p:nvSpPr>
        <p:spPr>
          <a:xfrm>
            <a:off x="1248937" y="4125951"/>
            <a:ext cx="987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最终，为了能够定量的给出复原效果的评估，我们也设计了复原效果的评估函数，用于评估并且</a:t>
            </a:r>
            <a:endParaRPr lang="en-US" altLang="zh-CN" dirty="0"/>
          </a:p>
          <a:p>
            <a:r>
              <a:rPr lang="zh-CN" altLang="en-US" dirty="0"/>
              <a:t>比较不同复原算法的实际效果。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E98857-B6E3-4895-B924-71AC7BE4C73C}"/>
              </a:ext>
            </a:extLst>
          </p:cNvPr>
          <p:cNvSpPr txBox="1"/>
          <p:nvPr/>
        </p:nvSpPr>
        <p:spPr>
          <a:xfrm>
            <a:off x="691376" y="5999356"/>
            <a:ext cx="7848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[1]:William Hadley Richardson,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Bayesian-Based Iterative Method of Image Restoration*,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Opt. Soc. Am. 62, 55-59 (1972)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9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B6A635-40C1-451D-92D5-1C0423B7EBE2}"/>
              </a:ext>
            </a:extLst>
          </p:cNvPr>
          <p:cNvSpPr txBox="1"/>
          <p:nvPr/>
        </p:nvSpPr>
        <p:spPr>
          <a:xfrm>
            <a:off x="1070517" y="1460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94940B-3CB7-41F3-B023-293323A0AE26}"/>
              </a:ext>
            </a:extLst>
          </p:cNvPr>
          <p:cNvSpPr txBox="1"/>
          <p:nvPr/>
        </p:nvSpPr>
        <p:spPr>
          <a:xfrm>
            <a:off x="1509098" y="1857349"/>
            <a:ext cx="1000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因为图像退化难以避免，图像逆处理是比较基础也是用处广泛的算法应用。在我们的实验中，</a:t>
            </a:r>
            <a:endParaRPr lang="en-US" altLang="zh-CN" dirty="0"/>
          </a:p>
          <a:p>
            <a:r>
              <a:rPr lang="zh-CN" altLang="en-US" dirty="0"/>
              <a:t>整个过程可以看作是特殊的图像复原过程，即只考虑算子的退化影响，而将噪声看作为</a:t>
            </a:r>
            <a:r>
              <a:rPr lang="en-US" altLang="zh-CN" dirty="0"/>
              <a:t>0</a:t>
            </a:r>
            <a:r>
              <a:rPr lang="zh-CN" altLang="en-US" dirty="0"/>
              <a:t>的情况。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7CE937-6FBB-40EC-98A1-AC527626A58D}"/>
              </a:ext>
            </a:extLst>
          </p:cNvPr>
          <p:cNvSpPr txBox="1"/>
          <p:nvPr/>
        </p:nvSpPr>
        <p:spPr>
          <a:xfrm>
            <a:off x="1509098" y="2476473"/>
            <a:ext cx="9879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图像退化的产生可能有很多原因，比如拍照的时候相机与物体之间的相对运动产生的运动模糊，</a:t>
            </a:r>
            <a:endParaRPr lang="en-US" altLang="zh-CN" dirty="0"/>
          </a:p>
          <a:p>
            <a:r>
              <a:rPr lang="zh-CN" altLang="en-US" dirty="0"/>
              <a:t>成像系统特性所造成的灰度失真以及图像畸变等。因此，能够消除这种退化的求逆过程的解就</a:t>
            </a:r>
            <a:endParaRPr lang="en-US" altLang="zh-CN" dirty="0"/>
          </a:p>
          <a:p>
            <a:r>
              <a:rPr lang="zh-CN" altLang="en-US" dirty="0"/>
              <a:t>变得十分重要。但是，往往这种求逆过程的解并不是唯一的，并且在实验中我们也可以发现，</a:t>
            </a:r>
            <a:endParaRPr lang="en-US" altLang="zh-CN" dirty="0"/>
          </a:p>
          <a:p>
            <a:r>
              <a:rPr lang="zh-CN" altLang="en-US" dirty="0"/>
              <a:t>尽管已知点扩散函数，也无法实现</a:t>
            </a:r>
            <a:r>
              <a:rPr lang="en-US" altLang="zh-CN" dirty="0"/>
              <a:t>100%</a:t>
            </a:r>
            <a:r>
              <a:rPr lang="zh-CN" altLang="en-US" dirty="0"/>
              <a:t>完全复原原图像。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F651B-45DA-45F7-8BB0-37282C3EBD26}"/>
              </a:ext>
            </a:extLst>
          </p:cNvPr>
          <p:cNvSpPr txBox="1"/>
          <p:nvPr/>
        </p:nvSpPr>
        <p:spPr>
          <a:xfrm>
            <a:off x="1509098" y="3676802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因此通常情况下，都会根据某些先验知识以及比较通用的数学模型，对不同的退化原因建立</a:t>
            </a:r>
            <a:endParaRPr lang="en-US" altLang="zh-CN" dirty="0"/>
          </a:p>
          <a:p>
            <a:r>
              <a:rPr lang="zh-CN" altLang="en-US" dirty="0"/>
              <a:t>不同的退化函数模型，再用逆处理恢复原始的图像。或者当我们对图像掌握的信息不足以直</a:t>
            </a:r>
            <a:endParaRPr lang="en-US" altLang="zh-CN" dirty="0"/>
          </a:p>
          <a:p>
            <a:r>
              <a:rPr lang="zh-CN" altLang="en-US" dirty="0"/>
              <a:t>接得到点扩散函数的模型表达时，也可以给定一个初始的估计函数，并且通过多次循环迭代</a:t>
            </a:r>
            <a:endParaRPr lang="en-US" altLang="zh-CN" dirty="0"/>
          </a:p>
          <a:p>
            <a:r>
              <a:rPr lang="zh-CN" altLang="en-US" dirty="0"/>
              <a:t>进行逐步修正，最终逼近原始图像。</a:t>
            </a:r>
          </a:p>
        </p:txBody>
      </p:sp>
    </p:spTree>
    <p:extLst>
      <p:ext uri="{BB962C8B-B14F-4D97-AF65-F5344CB8AC3E}">
        <p14:creationId xmlns:p14="http://schemas.microsoft.com/office/powerpoint/2010/main" val="21808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F574EC-A838-4D0C-B8B2-9D4AA232C17A}"/>
              </a:ext>
            </a:extLst>
          </p:cNvPr>
          <p:cNvSpPr txBox="1"/>
          <p:nvPr/>
        </p:nvSpPr>
        <p:spPr>
          <a:xfrm>
            <a:off x="1215483" y="1527717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关于为什么设定</a:t>
            </a:r>
            <a:r>
              <a:rPr lang="en-US" altLang="zh-CN" dirty="0"/>
              <a:t>0</a:t>
            </a:r>
            <a:r>
              <a:rPr lang="zh-CN" altLang="en-US" dirty="0"/>
              <a:t>噪声的说明：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595EF-B75A-4415-86E9-68C043BB19A0}"/>
              </a:ext>
            </a:extLst>
          </p:cNvPr>
          <p:cNvSpPr txBox="1"/>
          <p:nvPr/>
        </p:nvSpPr>
        <p:spPr>
          <a:xfrm>
            <a:off x="2349124" y="2386361"/>
            <a:ext cx="8032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RL</a:t>
            </a:r>
            <a:r>
              <a:rPr lang="zh-CN" altLang="en-US" dirty="0"/>
              <a:t>算法中，如果模糊图片后（高斯平滑加噪声），如果不进行去噪操作，</a:t>
            </a:r>
            <a:endParaRPr lang="en-US" altLang="zh-CN" dirty="0"/>
          </a:p>
          <a:p>
            <a:r>
              <a:rPr lang="zh-CN" altLang="en-US" dirty="0"/>
              <a:t>迭代后会出现大量可见噪声，这导致图片总体上和原图差距很大，此时，一</a:t>
            </a:r>
            <a:endParaRPr lang="en-US" altLang="zh-CN" dirty="0"/>
          </a:p>
          <a:p>
            <a:r>
              <a:rPr lang="zh-CN" altLang="en-US" dirty="0"/>
              <a:t>般的评估函数不再起作用，因为噪声带来的负面影响大于算法复原的效果。</a:t>
            </a:r>
            <a:endParaRPr lang="en-US" altLang="zh-CN" dirty="0"/>
          </a:p>
          <a:p>
            <a:r>
              <a:rPr lang="zh-CN" altLang="en-US" dirty="0"/>
              <a:t>因此，得到模糊图片后需要去噪声，（前后分别有个添加噪声和去噪的操作）</a:t>
            </a:r>
            <a:endParaRPr lang="en-US" altLang="zh-CN" dirty="0"/>
          </a:p>
          <a:p>
            <a:r>
              <a:rPr lang="zh-CN" altLang="en-US" dirty="0"/>
              <a:t>为了方便起见，在整个流程中就不再增加噪声，根据我们的实验，对于增加了</a:t>
            </a:r>
            <a:endParaRPr lang="en-US" altLang="zh-CN" dirty="0"/>
          </a:p>
          <a:p>
            <a:r>
              <a:rPr lang="zh-CN" altLang="en-US" dirty="0"/>
              <a:t>噪声的模糊图片，去噪并用</a:t>
            </a:r>
            <a:r>
              <a:rPr lang="en-US" altLang="zh-CN" dirty="0"/>
              <a:t>RL</a:t>
            </a:r>
            <a:r>
              <a:rPr lang="zh-CN" altLang="en-US" dirty="0"/>
              <a:t>算法复原图片后效果依旧是明显的。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82CA48-BD0D-452F-ACD8-F9C13427CE70}"/>
                  </a:ext>
                </a:extLst>
              </p:cNvPr>
              <p:cNvSpPr txBox="1"/>
              <p:nvPr/>
            </p:nvSpPr>
            <p:spPr>
              <a:xfrm>
                <a:off x="3048000" y="514561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82CA48-BD0D-452F-ACD8-F9C13427C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145617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45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309961-5F1A-477D-9A92-F40FA3B9B71E}"/>
              </a:ext>
            </a:extLst>
          </p:cNvPr>
          <p:cNvSpPr txBox="1"/>
          <p:nvPr/>
        </p:nvSpPr>
        <p:spPr>
          <a:xfrm>
            <a:off x="635620" y="8947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大气湍流模型：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90D6CE-DA3C-4526-A0C6-33ED6BABA948}"/>
                  </a:ext>
                </a:extLst>
              </p:cNvPr>
              <p:cNvSpPr txBox="1"/>
              <p:nvPr/>
            </p:nvSpPr>
            <p:spPr>
              <a:xfrm>
                <a:off x="2436113" y="1264113"/>
                <a:ext cx="6094140" cy="541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 = 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90D6CE-DA3C-4526-A0C6-33ED6BABA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113" y="1264113"/>
                <a:ext cx="6094140" cy="541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075DE42-AD60-4509-8F93-4828725ACE4F}"/>
              </a:ext>
            </a:extLst>
          </p:cNvPr>
          <p:cNvSpPr txBox="1"/>
          <p:nvPr/>
        </p:nvSpPr>
        <p:spPr>
          <a:xfrm>
            <a:off x="635620" y="5129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913067-1FB5-4765-B254-CE85B693BC01}"/>
              </a:ext>
            </a:extLst>
          </p:cNvPr>
          <p:cNvSpPr txBox="1"/>
          <p:nvPr/>
        </p:nvSpPr>
        <p:spPr>
          <a:xfrm>
            <a:off x="635620" y="2281177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Richardson Lucy</a:t>
            </a:r>
            <a:r>
              <a:rPr lang="zh-CN" altLang="en-US" dirty="0"/>
              <a:t>反卷积：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9C018E-E142-4497-B765-382A259F8439}"/>
              </a:ext>
            </a:extLst>
          </p:cNvPr>
          <p:cNvSpPr txBox="1"/>
          <p:nvPr/>
        </p:nvSpPr>
        <p:spPr>
          <a:xfrm>
            <a:off x="2578156" y="280673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通过最大似然估计以及贝叶斯定理，得到的迭代公式如下：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D5741A-D8C5-48EA-A7AD-3810FBF3602F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D884908-D45B-4307-BF52-43D8AC296151}"/>
                  </a:ext>
                </a:extLst>
              </p:cNvPr>
              <p:cNvSpPr/>
              <p:nvPr/>
            </p:nvSpPr>
            <p:spPr>
              <a:xfrm>
                <a:off x="4464539" y="3343351"/>
                <a:ext cx="3458254" cy="9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x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</m:d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D884908-D45B-4307-BF52-43D8AC296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39" y="3343351"/>
                <a:ext cx="3458254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1A90F53-0928-4D63-BCAE-78687773C40B}"/>
              </a:ext>
            </a:extLst>
          </p:cNvPr>
          <p:cNvSpPr txBox="1"/>
          <p:nvPr/>
        </p:nvSpPr>
        <p:spPr>
          <a:xfrm>
            <a:off x="635620" y="4329990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Richardson Lucy</a:t>
            </a:r>
            <a:r>
              <a:rPr lang="zh-CN" altLang="en-US" dirty="0"/>
              <a:t>盲反卷积：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076097-1796-4BE9-9657-75102609B946}"/>
                  </a:ext>
                </a:extLst>
              </p:cNvPr>
              <p:cNvSpPr txBox="1"/>
              <p:nvPr/>
            </p:nvSpPr>
            <p:spPr>
              <a:xfrm>
                <a:off x="2578156" y="4699322"/>
                <a:ext cx="6094140" cy="2388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利用交替最小化的方法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使用</a:t>
                </a:r>
                <a:r>
                  <a:rPr lang="en-US" altLang="zh-CN" dirty="0"/>
                  <a:t>RL</a:t>
                </a:r>
                <a:r>
                  <a:rPr lang="zh-CN" altLang="en-US" dirty="0"/>
                  <a:t>算法进行迭代优化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步骤如下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076097-1796-4BE9-9657-75102609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6" y="4699322"/>
                <a:ext cx="6094140" cy="2388859"/>
              </a:xfrm>
              <a:prstGeom prst="rect">
                <a:avLst/>
              </a:prstGeom>
              <a:blipFill>
                <a:blip r:embed="rId4"/>
                <a:stretch>
                  <a:fillRect l="-900" t="-1531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33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65265A-7902-4039-97C9-58B2E240EBAF}"/>
              </a:ext>
            </a:extLst>
          </p:cNvPr>
          <p:cNvSpPr txBox="1"/>
          <p:nvPr/>
        </p:nvSpPr>
        <p:spPr>
          <a:xfrm>
            <a:off x="6328759" y="25987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F15C09-F6AB-4674-8E80-FA2E9DF0DC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8" y="1367560"/>
            <a:ext cx="3789090" cy="1924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137688-3962-4DB3-ACDC-2E3B1F1AE3C9}"/>
                  </a:ext>
                </a:extLst>
              </p:cNvPr>
              <p:cNvSpPr txBox="1"/>
              <p:nvPr/>
            </p:nvSpPr>
            <p:spPr>
              <a:xfrm>
                <a:off x="7789362" y="2064126"/>
                <a:ext cx="1612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137688-3962-4DB3-ACDC-2E3B1F1AE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62" y="2064126"/>
                <a:ext cx="1612428" cy="276999"/>
              </a:xfrm>
              <a:prstGeom prst="rect">
                <a:avLst/>
              </a:prstGeom>
              <a:blipFill>
                <a:blip r:embed="rId3"/>
                <a:stretch>
                  <a:fillRect l="-151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FA15D0-6733-4CFE-BA18-86A87F6C244D}"/>
                  </a:ext>
                </a:extLst>
              </p:cNvPr>
              <p:cNvSpPr txBox="1"/>
              <p:nvPr/>
            </p:nvSpPr>
            <p:spPr>
              <a:xfrm>
                <a:off x="7789362" y="2622926"/>
                <a:ext cx="139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FA15D0-6733-4CFE-BA18-86A87F6C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62" y="2622926"/>
                <a:ext cx="1392817" cy="276999"/>
              </a:xfrm>
              <a:prstGeom prst="rect">
                <a:avLst/>
              </a:prstGeom>
              <a:blipFill>
                <a:blip r:embed="rId4"/>
                <a:stretch>
                  <a:fillRect l="-3509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D2AF9B-4E00-4D2F-8CEB-F93A60C7B07E}"/>
                  </a:ext>
                </a:extLst>
              </p:cNvPr>
              <p:cNvSpPr txBox="1"/>
              <p:nvPr/>
            </p:nvSpPr>
            <p:spPr>
              <a:xfrm>
                <a:off x="7939691" y="1498069"/>
                <a:ext cx="1092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D2AF9B-4E00-4D2F-8CEB-F93A60C7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91" y="1498069"/>
                <a:ext cx="1092158" cy="276999"/>
              </a:xfrm>
              <a:prstGeom prst="rect">
                <a:avLst/>
              </a:prstGeom>
              <a:blipFill>
                <a:blip r:embed="rId5"/>
                <a:stretch>
                  <a:fillRect l="-4444" t="-2222" r="-11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39E194ED-CF20-4824-87DD-5C16BC70745B}"/>
              </a:ext>
            </a:extLst>
          </p:cNvPr>
          <p:cNvSpPr txBox="1"/>
          <p:nvPr/>
        </p:nvSpPr>
        <p:spPr>
          <a:xfrm>
            <a:off x="609600" y="299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交替最小化：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9666E3-9712-4C96-8E0E-C231A06C6F76}"/>
              </a:ext>
            </a:extLst>
          </p:cNvPr>
          <p:cNvSpPr txBox="1"/>
          <p:nvPr/>
        </p:nvSpPr>
        <p:spPr>
          <a:xfrm>
            <a:off x="1302058" y="356611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These steps can be summarized in two steps: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Take a step in the direction that optimizes Xk+1 with knowledge of Y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 this new estimate Xk+1 and knowledge of Y, optimize for Hk+1.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E785F8-BFA0-44C8-8378-011364D31EB0}"/>
              </a:ext>
            </a:extLst>
          </p:cNvPr>
          <p:cNvSpPr txBox="1"/>
          <p:nvPr/>
        </p:nvSpPr>
        <p:spPr>
          <a:xfrm>
            <a:off x="469037" y="5901035"/>
            <a:ext cx="10734582" cy="65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buClr>
                <a:srgbClr val="222222"/>
              </a:buClr>
            </a:pPr>
            <a:r>
              <a:rPr lang="en-US" altLang="zh-CN" sz="16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[3] D. A. Fish, A. M. </a:t>
            </a:r>
            <a:r>
              <a:rPr lang="en-US" altLang="zh-CN" sz="16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Brinicombe</a:t>
            </a:r>
            <a:r>
              <a:rPr lang="en-US" altLang="zh-CN" sz="16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E. R. Pike, and J. G. Walker, "Blind deconvolution by means of the Richardson–Lucy algorithm," J. Opt. Soc. Am. A 12, 58-65 (1995)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1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7E45EB-FA46-4EB4-808B-184DE8F1B88A}"/>
              </a:ext>
            </a:extLst>
          </p:cNvPr>
          <p:cNvSpPr txBox="1"/>
          <p:nvPr/>
        </p:nvSpPr>
        <p:spPr>
          <a:xfrm>
            <a:off x="959005" y="3548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评估函数：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2DE776-B91D-44D1-8284-A1933630D5E5}"/>
              </a:ext>
            </a:extLst>
          </p:cNvPr>
          <p:cNvSpPr txBox="1"/>
          <p:nvPr/>
        </p:nvSpPr>
        <p:spPr>
          <a:xfrm>
            <a:off x="1680260" y="4220287"/>
            <a:ext cx="706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评估方法为原图像减去复原后的图像，然后求所得矩阵的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</a:t>
            </a:r>
            <a:r>
              <a:rPr lang="en-US" altLang="zh-CN" dirty="0"/>
              <a:t>-</a:t>
            </a:r>
            <a:r>
              <a:rPr lang="zh-CN" altLang="en-US" dirty="0"/>
              <a:t>范数。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8F2C60-19B6-4199-ADEB-BF80223A76BF}"/>
              </a:ext>
            </a:extLst>
          </p:cNvPr>
          <p:cNvSpPr txBox="1"/>
          <p:nvPr/>
        </p:nvSpPr>
        <p:spPr>
          <a:xfrm>
            <a:off x="959005" y="10633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实验设置：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798DAD-E6D3-4684-8F80-6413AF03A803}"/>
                  </a:ext>
                </a:extLst>
              </p:cNvPr>
              <p:cNvSpPr txBox="1"/>
              <p:nvPr/>
            </p:nvSpPr>
            <p:spPr>
              <a:xfrm>
                <a:off x="1628419" y="5663521"/>
                <a:ext cx="58417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/>
                  <a:t>实现为：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𝑛𝑜𝑟𝑚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𝑖𝑚𝑎𝑔𝑒𝑂𝑟𝑖𝑔𝑖𝑛𝑎𝑙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𝑖𝑚𝑎𝑔𝑒𝑃𝑟𝑜𝑐𝑒𝑠𝑠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𝑓𝑟𝑜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798DAD-E6D3-4684-8F80-6413AF03A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19" y="5663521"/>
                <a:ext cx="5841792" cy="646331"/>
              </a:xfrm>
              <a:prstGeom prst="rect">
                <a:avLst/>
              </a:prstGeom>
              <a:blipFill>
                <a:blip r:embed="rId2"/>
                <a:stretch>
                  <a:fillRect l="-835" t="-5660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A519C3E-16CA-4444-A286-833760B510F3}"/>
              </a:ext>
            </a:extLst>
          </p:cNvPr>
          <p:cNvSpPr txBox="1"/>
          <p:nvPr/>
        </p:nvSpPr>
        <p:spPr>
          <a:xfrm>
            <a:off x="959005" y="1894817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图片：实验将</a:t>
            </a:r>
            <a:r>
              <a:rPr lang="en-US" altLang="zh-CN" dirty="0"/>
              <a:t>RGB</a:t>
            </a:r>
            <a:r>
              <a:rPr lang="zh-CN" altLang="en-US" dirty="0"/>
              <a:t>图片转换为灰度图片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19D862-48CF-4538-9397-1BEA740F7944}"/>
                  </a:ext>
                </a:extLst>
              </p:cNvPr>
              <p:cNvSpPr txBox="1"/>
              <p:nvPr/>
            </p:nvSpPr>
            <p:spPr>
              <a:xfrm>
                <a:off x="1628419" y="2564780"/>
                <a:ext cx="65272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用</a:t>
                </a:r>
                <a:r>
                  <a:rPr lang="en-US" altLang="zh-CN" sz="18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实现为：</a:t>
                </a:r>
                <a:endParaRPr lang="en-US" altLang="zh-CN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𝐼𝑚𝑎𝑔𝑒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𝑟𝑔𝑏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𝑖𝑚𝑟𝑒𝑎𝑑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(′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19D862-48CF-4538-9397-1BEA740F7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19" y="2564780"/>
                <a:ext cx="6527236" cy="646331"/>
              </a:xfrm>
              <a:prstGeom prst="rect">
                <a:avLst/>
              </a:prstGeom>
              <a:blipFill>
                <a:blip r:embed="rId3"/>
                <a:stretch>
                  <a:fillRect l="-747" t="-7547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形 10">
            <a:extLst>
              <a:ext uri="{FF2B5EF4-FFF2-40B4-BE49-F238E27FC236}">
                <a16:creationId xmlns:a16="http://schemas.microsoft.com/office/drawing/2014/main" id="{0167BDB4-C4ED-4923-9883-DA300C706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7207" y="4722077"/>
            <a:ext cx="2591753" cy="8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427815-666F-4089-9C89-20D93973A5F6}"/>
              </a:ext>
            </a:extLst>
          </p:cNvPr>
          <p:cNvSpPr txBox="1"/>
          <p:nvPr/>
        </p:nvSpPr>
        <p:spPr>
          <a:xfrm>
            <a:off x="713678" y="66907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1E3633-92C3-48EE-955F-E675D809453B}"/>
              </a:ext>
            </a:extLst>
          </p:cNvPr>
          <p:cNvSpPr txBox="1"/>
          <p:nvPr/>
        </p:nvSpPr>
        <p:spPr>
          <a:xfrm>
            <a:off x="713678" y="120433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使用大气湍流模型估计点扩散函数：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4ED28-850D-44F4-8BD6-DFC27009C981}"/>
              </a:ext>
            </a:extLst>
          </p:cNvPr>
          <p:cNvSpPr txBox="1"/>
          <p:nvPr/>
        </p:nvSpPr>
        <p:spPr>
          <a:xfrm>
            <a:off x="925551" y="2152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5440FA-94FE-457D-9D17-01D3DC9C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8" y="1657840"/>
            <a:ext cx="8747499" cy="38534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A4F63D-91EF-49F6-9825-E756A0475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" y="5760333"/>
            <a:ext cx="2830144" cy="8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0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1359</Words>
  <Application>Microsoft Office PowerPoint</Application>
  <PresentationFormat>宽屏</PresentationFormat>
  <Paragraphs>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等线</vt:lpstr>
      <vt:lpstr>等线 Light</vt:lpstr>
      <vt:lpstr>Arial</vt:lpstr>
      <vt:lpstr>Cambria Math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Viserin Lawrence</dc:creator>
  <cp:lastModifiedBy>李 佳</cp:lastModifiedBy>
  <cp:revision>89</cp:revision>
  <dcterms:created xsi:type="dcterms:W3CDTF">2020-12-19T03:13:03Z</dcterms:created>
  <dcterms:modified xsi:type="dcterms:W3CDTF">2020-12-23T05:44:51Z</dcterms:modified>
</cp:coreProperties>
</file>