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9"/>
  </p:notesMasterIdLst>
  <p:handoutMasterIdLst>
    <p:handoutMasterId r:id="rId30"/>
  </p:handoutMasterIdLst>
  <p:sldIdLst>
    <p:sldId id="260" r:id="rId4"/>
    <p:sldId id="317" r:id="rId5"/>
    <p:sldId id="270" r:id="rId6"/>
    <p:sldId id="265" r:id="rId7"/>
    <p:sldId id="344" r:id="rId8"/>
    <p:sldId id="332" r:id="rId9"/>
    <p:sldId id="333" r:id="rId10"/>
    <p:sldId id="341" r:id="rId11"/>
    <p:sldId id="336" r:id="rId12"/>
    <p:sldId id="342" r:id="rId13"/>
    <p:sldId id="334" r:id="rId14"/>
    <p:sldId id="337" r:id="rId15"/>
    <p:sldId id="339" r:id="rId16"/>
    <p:sldId id="338" r:id="rId17"/>
    <p:sldId id="340" r:id="rId18"/>
    <p:sldId id="343" r:id="rId19"/>
    <p:sldId id="320" r:id="rId20"/>
    <p:sldId id="274" r:id="rId21"/>
    <p:sldId id="268" r:id="rId22"/>
    <p:sldId id="321" r:id="rId23"/>
    <p:sldId id="280" r:id="rId24"/>
    <p:sldId id="345" r:id="rId25"/>
    <p:sldId id="286" r:id="rId26"/>
    <p:sldId id="335"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174AB"/>
    <a:srgbClr val="92D14F"/>
    <a:srgbClr val="666666"/>
    <a:srgbClr val="BFC0C0"/>
    <a:srgbClr val="9F9D9A"/>
    <a:srgbClr val="0A377B"/>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4" d="100"/>
          <a:sy n="114" d="100"/>
        </p:scale>
        <p:origin x="-1806" y="-108"/>
      </p:cViewPr>
      <p:guideLst>
        <p:guide orient="horz" pos="296"/>
        <p:guide orient="horz" pos="1065"/>
        <p:guide orient="horz" pos="2353"/>
        <p:guide orient="horz" pos="3296"/>
        <p:guide pos="5070"/>
        <p:guide pos="1480"/>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customXml" Target="../customXml/item1.xml"/><Relationship Id="rId34" Type="http://schemas.openxmlformats.org/officeDocument/2006/relationships/customXmlProps" Target="../customXml/itemProps5.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1.png"/><Relationship Id="rId2" Type="http://schemas.openxmlformats.org/officeDocument/2006/relationships/image" Target="../media/image1.sv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985"/>
            <a:ext cx="9162415" cy="74866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5026" y="1905666"/>
            <a:ext cx="8992998" cy="2306955"/>
          </a:xfrm>
          <a:prstGeom prst="rect">
            <a:avLst/>
          </a:prstGeom>
          <a:solidFill>
            <a:schemeClr val="bg1">
              <a:lumMod val="95000"/>
            </a:schemeClr>
          </a:solidFill>
        </p:spPr>
        <p:txBody>
          <a:bodyPr wrap="square" rtlCol="0">
            <a:spAutoFit/>
          </a:bodyPr>
          <a:lstStyle/>
          <a:p>
            <a:pPr algn="ctr"/>
            <a:r>
              <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基于二维化多导联心电</a:t>
            </a:r>
            <a:r>
              <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信号</a:t>
            </a:r>
            <a:endPar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  的心律失常的自动识别  </a:t>
            </a:r>
            <a:endPar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4800" b="1" kern="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79780" y="4091940"/>
            <a:ext cx="181292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spc="300" dirty="0">
                <a:latin typeface="微软雅黑" panose="020B0503020204020204" pitchFamily="34" charset="-122"/>
                <a:ea typeface="微软雅黑" panose="020B0503020204020204" pitchFamily="34" charset="-122"/>
              </a:rPr>
              <a:t>姓名</a:t>
            </a:r>
            <a:endParaRPr lang="zh-CN" altLang="zh-CN"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780415" y="4613275"/>
            <a:ext cx="181229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000" b="1" spc="300" dirty="0">
                <a:latin typeface="微软雅黑" panose="020B0503020204020204" pitchFamily="34" charset="-122"/>
                <a:ea typeface="微软雅黑" panose="020B0503020204020204" pitchFamily="34" charset="-122"/>
              </a:rPr>
              <a:t>导师</a:t>
            </a:r>
            <a:endParaRPr lang="zh-CN" altLang="zh-HK"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107120"/>
            <a:ext cx="1614489" cy="39878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李家豪</a:t>
            </a:r>
            <a:endParaRPr lang="zh-CN"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4628613"/>
            <a:ext cx="1614489"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庞少鹏</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74065" y="5122545"/>
            <a:ext cx="181229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anose="020B0503020204020204" pitchFamily="34" charset="-122"/>
                <a:ea typeface="微软雅黑" panose="020B0503020204020204" pitchFamily="34" charset="-122"/>
              </a:rPr>
              <a:t>学院</a:t>
            </a:r>
            <a:endParaRPr lang="zh-CN" altLang="zh-HK" sz="2000" b="1" spc="3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632075" y="5137785"/>
            <a:ext cx="3500120" cy="398780"/>
          </a:xfrm>
          <a:prstGeom prst="rect">
            <a:avLst/>
          </a:prstGeom>
          <a:noFill/>
        </p:spPr>
        <p:txBody>
          <a:bodyPr wrap="square" rtlCol="0">
            <a:spAutoFit/>
          </a:bodyPr>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电气工程与自动化学院</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 name="图片 3" descr="logo1"/>
          <p:cNvPicPr>
            <a:picLocks noChangeAspect="1"/>
          </p:cNvPicPr>
          <p:nvPr/>
        </p:nvPicPr>
        <p:blipFill>
          <a:blip r:embed="rId1"/>
          <a:stretch>
            <a:fillRect/>
          </a:stretch>
        </p:blipFill>
        <p:spPr>
          <a:xfrm>
            <a:off x="49530" y="7620"/>
            <a:ext cx="3046730" cy="748030"/>
          </a:xfrm>
          <a:prstGeom prst="rect">
            <a:avLst/>
          </a:prstGeom>
        </p:spPr>
      </p:pic>
      <p:pic>
        <p:nvPicPr>
          <p:cNvPr id="5" name="图片 4" descr="logo2"/>
          <p:cNvPicPr>
            <a:picLocks noChangeAspect="1"/>
          </p:cNvPicPr>
          <p:nvPr/>
        </p:nvPicPr>
        <p:blipFill>
          <a:blip r:embed="rId2"/>
          <a:stretch>
            <a:fillRect/>
          </a:stretch>
        </p:blipFill>
        <p:spPr>
          <a:xfrm>
            <a:off x="3314700" y="16510"/>
            <a:ext cx="3599180" cy="739775"/>
          </a:xfrm>
          <a:prstGeom prst="rect">
            <a:avLst/>
          </a:prstGeom>
        </p:spPr>
      </p:pic>
      <p:sp>
        <p:nvSpPr>
          <p:cNvPr id="8" name="矩形 7"/>
          <p:cNvSpPr/>
          <p:nvPr/>
        </p:nvSpPr>
        <p:spPr>
          <a:xfrm>
            <a:off x="782955" y="5629275"/>
            <a:ext cx="181229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anose="020B0503020204020204" pitchFamily="34" charset="-122"/>
                <a:ea typeface="微软雅黑" panose="020B0503020204020204" pitchFamily="34" charset="-122"/>
              </a:rPr>
              <a:t>学科专业</a:t>
            </a:r>
            <a:endParaRPr lang="zh-CN" altLang="zh-HK" sz="2000" b="1" spc="3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623502" y="5644613"/>
            <a:ext cx="1614489" cy="398780"/>
          </a:xfrm>
          <a:prstGeom prst="rect">
            <a:avLst/>
          </a:prstGeom>
          <a:noFill/>
        </p:spPr>
        <p:txBody>
          <a:bodyPr wrap="square" rtlCol="0">
            <a:spAutoFit/>
          </a:bodyPr>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电子信息</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776605" y="6138545"/>
            <a:ext cx="181229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anose="020B0503020204020204" pitchFamily="34" charset="-122"/>
                <a:ea typeface="微软雅黑" panose="020B0503020204020204" pitchFamily="34" charset="-122"/>
              </a:rPr>
              <a:t>研究方向</a:t>
            </a:r>
            <a:endParaRPr lang="zh-CN" altLang="zh-HK" sz="2000" b="1" spc="3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634615" y="6153785"/>
            <a:ext cx="3500120" cy="398780"/>
          </a:xfrm>
          <a:prstGeom prst="rect">
            <a:avLst/>
          </a:prstGeom>
          <a:noFill/>
        </p:spPr>
        <p:txBody>
          <a:bodyPr wrap="square" rtlCol="0">
            <a:spAutoFit/>
          </a:bodyPr>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智能检测</a:t>
            </a:r>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技术</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8409305" cy="1884045"/>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）具体方向：</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机器学习</a:t>
            </a:r>
            <a:r>
              <a:rPr lang="zh-CN" altLang="en-US" sz="1600" kern="100" dirty="0">
                <a:solidFill>
                  <a:schemeClr val="tx1"/>
                </a:solidFill>
                <a:latin typeface="等线" panose="02010600030101010101" charset="-122"/>
                <a:ea typeface="等线" panose="02010600030101010101" charset="-122"/>
                <a:cs typeface="等线" panose="02010600030101010101" charset="-122"/>
              </a:rPr>
              <a:t>利用</a:t>
            </a:r>
            <a:r>
              <a:rPr lang="en-US" altLang="zh-CN" sz="1600" kern="100" dirty="0">
                <a:solidFill>
                  <a:schemeClr val="accent1"/>
                </a:solidFill>
                <a:latin typeface="等线" panose="02010600030101010101" charset="-122"/>
                <a:ea typeface="等线" panose="02010600030101010101" charset="-122"/>
                <a:cs typeface="等线" panose="02010600030101010101" charset="-122"/>
              </a:rPr>
              <a:t>12</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en-US" altLang="zh-CN" sz="1600" kern="100" dirty="0" smtClean="0">
                <a:latin typeface="宋体" panose="02010600030101010101" pitchFamily="2" charset="-122"/>
                <a:sym typeface="+mn-ea"/>
              </a:rPr>
              <a:t>Jothiramalingam</a:t>
            </a:r>
            <a:r>
              <a:rPr lang="zh-CN" altLang="en-US" sz="1600" kern="100" dirty="0" smtClean="0">
                <a:latin typeface="宋体" panose="02010600030101010101" pitchFamily="2" charset="-122"/>
                <a:sym typeface="+mn-ea"/>
              </a:rPr>
              <a:t>等人</a:t>
            </a:r>
            <a:r>
              <a:rPr lang="en-US" altLang="zh-CN" sz="1600" kern="100" dirty="0" smtClean="0">
                <a:latin typeface="宋体" panose="02010600030101010101" pitchFamily="2" charset="-122"/>
                <a:sym typeface="+mn-ea"/>
              </a:rPr>
              <a:t>[7]</a:t>
            </a:r>
            <a:r>
              <a:rPr lang="zh-CN" altLang="en-US" sz="1600" kern="100" dirty="0" smtClean="0">
                <a:latin typeface="宋体" panose="02010600030101010101" pitchFamily="2" charset="-122"/>
                <a:sym typeface="+mn-ea"/>
              </a:rPr>
              <a:t>提出利用连续小波变换对来自</a:t>
            </a:r>
            <a:r>
              <a:rPr lang="en-US" altLang="zh-CN" sz="1600" kern="100" dirty="0" smtClean="0">
                <a:latin typeface="宋体" panose="02010600030101010101" pitchFamily="2" charset="-122"/>
                <a:sym typeface="+mn-ea"/>
              </a:rPr>
              <a:t>PTB</a:t>
            </a:r>
            <a:r>
              <a:rPr lang="zh-CN" altLang="en-US" sz="1600" kern="100" dirty="0" smtClean="0">
                <a:latin typeface="宋体" panose="02010600030101010101" pitchFamily="2" charset="-122"/>
                <a:sym typeface="+mn-ea"/>
              </a:rPr>
              <a:t>心律失常数据库和</a:t>
            </a:r>
            <a:r>
              <a:rPr lang="en-US" altLang="zh-CN" sz="1600" kern="100" dirty="0" smtClean="0">
                <a:latin typeface="宋体" panose="02010600030101010101" pitchFamily="2" charset="-122"/>
                <a:sym typeface="+mn-ea"/>
              </a:rPr>
              <a:t>INCART</a:t>
            </a:r>
            <a:r>
              <a:rPr lang="zh-CN" altLang="en-US" sz="1600" kern="100" dirty="0" smtClean="0">
                <a:latin typeface="宋体" panose="02010600030101010101" pitchFamily="2" charset="-122"/>
                <a:sym typeface="+mn-ea"/>
              </a:rPr>
              <a:t>心律失常数据库的</a:t>
            </a:r>
            <a:r>
              <a:rPr lang="en-US" altLang="zh-CN" sz="1600" kern="100" dirty="0" smtClean="0">
                <a:latin typeface="宋体" panose="02010600030101010101" pitchFamily="2" charset="-122"/>
                <a:sym typeface="+mn-ea"/>
              </a:rPr>
              <a:t>12</a:t>
            </a:r>
            <a:r>
              <a:rPr lang="zh-CN" altLang="en-US" sz="1600" kern="100" dirty="0" smtClean="0">
                <a:latin typeface="宋体" panose="02010600030101010101" pitchFamily="2" charset="-122"/>
                <a:sym typeface="+mn-ea"/>
              </a:rPr>
              <a:t>导联数据进行特征提取，利用</a:t>
            </a:r>
            <a:r>
              <a:rPr lang="en-US" altLang="zh-CN" sz="1600" kern="100" dirty="0" smtClean="0">
                <a:latin typeface="宋体" panose="02010600030101010101" pitchFamily="2" charset="-122"/>
                <a:sym typeface="+mn-ea"/>
              </a:rPr>
              <a:t>SVM</a:t>
            </a:r>
            <a:r>
              <a:rPr lang="zh-CN" altLang="en-US" sz="1600" kern="100" dirty="0" smtClean="0">
                <a:latin typeface="宋体" panose="02010600030101010101" pitchFamily="2" charset="-122"/>
                <a:sym typeface="+mn-ea"/>
              </a:rPr>
              <a:t>，</a:t>
            </a:r>
            <a:r>
              <a:rPr lang="en-US" altLang="zh-CN" sz="1600" kern="100" dirty="0" smtClean="0">
                <a:latin typeface="宋体" panose="02010600030101010101" pitchFamily="2" charset="-122"/>
                <a:sym typeface="+mn-ea"/>
              </a:rPr>
              <a:t>KNN</a:t>
            </a:r>
            <a:r>
              <a:rPr lang="zh-CN" altLang="en-US" sz="1600" kern="100" dirty="0" smtClean="0">
                <a:latin typeface="宋体" panose="02010600030101010101" pitchFamily="2" charset="-122"/>
                <a:sym typeface="+mn-ea"/>
              </a:rPr>
              <a:t>等算法集成实现左心室肥大(LVH）的</a:t>
            </a:r>
            <a:r>
              <a:rPr lang="zh-CN" altLang="en-US" sz="1600" kern="100" dirty="0" smtClean="0">
                <a:latin typeface="宋体" panose="02010600030101010101" pitchFamily="2" charset="-122"/>
                <a:sym typeface="+mn-ea"/>
              </a:rPr>
              <a:t>检测。</a:t>
            </a:r>
            <a:endParaRPr lang="en-US" altLang="zh-CN" sz="1600" kern="100" dirty="0" smtClean="0">
              <a:latin typeface="宋体" panose="02010600030101010101" pitchFamily="2"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382905" y="3091180"/>
            <a:ext cx="7981315" cy="2726690"/>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2" name="直接连接符 2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5" name="直接连接符 24"/>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3326130" cy="3507740"/>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）具体研究</a:t>
            </a:r>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基于深度学习利用</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单导联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Jun等人</a:t>
            </a:r>
            <a:r>
              <a:rPr lang="en-US" altLang="zh-CN" sz="1600" kern="100" baseline="30000" dirty="0" smtClean="0">
                <a:latin typeface="宋体" panose="02010600030101010101" pitchFamily="2" charset="-122"/>
                <a:sym typeface="+mn-ea"/>
              </a:rPr>
              <a:t>[1]</a:t>
            </a:r>
            <a:r>
              <a:rPr lang="zh-CN" altLang="en-US" sz="1600" kern="100" dirty="0" smtClean="0">
                <a:latin typeface="宋体" panose="02010600030101010101" pitchFamily="2" charset="-122"/>
                <a:sym typeface="+mn-ea"/>
              </a:rPr>
              <a:t>提出将</a:t>
            </a:r>
            <a:r>
              <a:rPr lang="en-US" altLang="zh-CN" sz="1600" kern="100" dirty="0" smtClean="0">
                <a:latin typeface="宋体" panose="02010600030101010101" pitchFamily="2" charset="-122"/>
                <a:sym typeface="+mn-ea"/>
              </a:rPr>
              <a:t>MIT-BIH</a:t>
            </a:r>
            <a:r>
              <a:rPr lang="zh-CN" altLang="en-US" sz="1600" kern="100" dirty="0" smtClean="0">
                <a:latin typeface="宋体" panose="02010600030101010101" pitchFamily="2" charset="-122"/>
                <a:sym typeface="+mn-ea"/>
              </a:rPr>
              <a:t>数据库中</a:t>
            </a:r>
            <a:r>
              <a:rPr lang="zh-CN" altLang="en-US" sz="1600" kern="100" dirty="0" smtClean="0">
                <a:latin typeface="宋体" panose="02010600030101010101" pitchFamily="2" charset="-122"/>
                <a:sym typeface="+mn-ea"/>
              </a:rPr>
              <a:t>的单导联心电图记录按照心拍切分，作为神经网络的输入，利用二维卷积的方式完成对</a:t>
            </a:r>
            <a:r>
              <a:rPr lang="en-US" altLang="zh-CN" sz="1600" kern="100" dirty="0" smtClean="0">
                <a:latin typeface="宋体" panose="02010600030101010101" pitchFamily="2" charset="-122"/>
                <a:sym typeface="+mn-ea"/>
              </a:rPr>
              <a:t>8</a:t>
            </a:r>
            <a:r>
              <a:rPr lang="zh-CN" altLang="en-US" sz="1600" kern="100" dirty="0" smtClean="0">
                <a:latin typeface="宋体" panose="02010600030101010101" pitchFamily="2" charset="-122"/>
                <a:sym typeface="+mn-ea"/>
              </a:rPr>
              <a:t>类心律失常的自动识别。</a:t>
            </a:r>
            <a:endParaRPr lang="zh-CN" altLang="en-US" sz="1600" kern="100" dirty="0" smtClean="0">
              <a:latin typeface="宋体" panose="02010600030101010101" pitchFamily="2" charset="-122"/>
              <a:sym typeface="+mn-ea"/>
            </a:endParaRPr>
          </a:p>
          <a:p>
            <a:pPr algn="just">
              <a:lnSpc>
                <a:spcPct val="140000"/>
              </a:lnSpc>
            </a:pP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1"/>
          <a:stretch>
            <a:fillRect/>
          </a:stretch>
        </p:blipFill>
        <p:spPr>
          <a:xfrm>
            <a:off x="3979545" y="1721485"/>
            <a:ext cx="4352290" cy="2086610"/>
          </a:xfrm>
          <a:prstGeom prst="rect">
            <a:avLst/>
          </a:prstGeom>
        </p:spPr>
      </p:pic>
      <p:pic>
        <p:nvPicPr>
          <p:cNvPr id="21" name="图片 20"/>
          <p:cNvPicPr>
            <a:picLocks noChangeAspect="1"/>
          </p:cNvPicPr>
          <p:nvPr/>
        </p:nvPicPr>
        <p:blipFill>
          <a:blip r:embed="rId2"/>
          <a:stretch>
            <a:fillRect/>
          </a:stretch>
        </p:blipFill>
        <p:spPr>
          <a:xfrm>
            <a:off x="384810" y="4173220"/>
            <a:ext cx="8011160" cy="2369820"/>
          </a:xfrm>
          <a:prstGeom prst="rect">
            <a:avLst/>
          </a:prstGeom>
        </p:spPr>
      </p:pic>
      <p:sp>
        <p:nvSpPr>
          <p:cNvPr id="22" name="椭圆 21"/>
          <p:cNvSpPr/>
          <p:nvPr/>
        </p:nvSpPr>
        <p:spPr>
          <a:xfrm>
            <a:off x="501650" y="171259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6" name="直接连接符 2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9" name="直接连接符 28"/>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31" name="文本框 30"/>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3326130" cy="3507740"/>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）具体研究</a:t>
            </a:r>
            <a:r>
              <a:rPr lang="zh-CN" altLang="en-US" sz="1600" kern="100" dirty="0">
                <a:solidFill>
                  <a:schemeClr val="tx1"/>
                </a:solidFill>
                <a:latin typeface="等线" panose="02010600030101010101" charset="-122"/>
                <a:ea typeface="等线" panose="02010600030101010101" charset="-122"/>
                <a:cs typeface="等线" panose="02010600030101010101" charset="-122"/>
              </a:rPr>
              <a:t>方向：</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基于深度学习利用</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单导联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en-US" altLang="zh-CN" sz="1600" kern="100" dirty="0" smtClean="0">
                <a:latin typeface="宋体" panose="02010600030101010101" pitchFamily="2" charset="-122"/>
                <a:sym typeface="+mn-ea"/>
              </a:rPr>
              <a:t>Zhao</a:t>
            </a:r>
            <a:r>
              <a:rPr lang="zh-CN" altLang="en-US" sz="1600" kern="100" dirty="0" smtClean="0">
                <a:latin typeface="宋体" panose="02010600030101010101" pitchFamily="2" charset="-122"/>
                <a:sym typeface="+mn-ea"/>
              </a:rPr>
              <a:t>等人</a:t>
            </a:r>
            <a:r>
              <a:rPr lang="en-US" altLang="zh-CN" sz="1600" kern="100" baseline="30000" dirty="0" smtClean="0">
                <a:latin typeface="宋体" panose="02010600030101010101" pitchFamily="2" charset="-122"/>
                <a:sym typeface="+mn-ea"/>
              </a:rPr>
              <a:t>[2]</a:t>
            </a:r>
            <a:r>
              <a:rPr lang="zh-CN" altLang="en-US" sz="1600" kern="100" dirty="0" smtClean="0">
                <a:latin typeface="宋体" panose="02010600030101010101" pitchFamily="2" charset="-122"/>
                <a:sym typeface="+mn-ea"/>
              </a:rPr>
              <a:t>提出利用小波变换将心电图转化为时频图，作为神经网络的输入，利用二维卷积的方式完成对</a:t>
            </a:r>
            <a:r>
              <a:rPr lang="zh-CN" altLang="en-US" sz="1600" kern="100" dirty="0" smtClean="0">
                <a:latin typeface="宋体" panose="02010600030101010101" pitchFamily="2" charset="-122"/>
                <a:sym typeface="+mn-ea"/>
              </a:rPr>
              <a:t>室性早搏（</a:t>
            </a:r>
            <a:r>
              <a:rPr lang="en-US" altLang="zh-CN" sz="1600" kern="100" dirty="0" smtClean="0">
                <a:latin typeface="宋体" panose="02010600030101010101" pitchFamily="2" charset="-122"/>
                <a:sym typeface="+mn-ea"/>
              </a:rPr>
              <a:t>PVC</a:t>
            </a:r>
            <a:r>
              <a:rPr lang="zh-CN" altLang="en-US" sz="1600" kern="100" dirty="0" smtClean="0">
                <a:latin typeface="宋体" panose="02010600030101010101" pitchFamily="2" charset="-122"/>
                <a:sym typeface="+mn-ea"/>
              </a:rPr>
              <a:t>）的自动识别。</a:t>
            </a:r>
            <a:endParaRPr lang="zh-CN" altLang="en-US" sz="1600" kern="100" dirty="0" smtClean="0">
              <a:latin typeface="宋体" panose="02010600030101010101" pitchFamily="2" charset="-122"/>
              <a:sym typeface="+mn-ea"/>
            </a:endParaRPr>
          </a:p>
          <a:p>
            <a:pPr algn="just">
              <a:lnSpc>
                <a:spcPct val="140000"/>
              </a:lnSpc>
            </a:pP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01650" y="171259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1"/>
          <a:stretch>
            <a:fillRect/>
          </a:stretch>
        </p:blipFill>
        <p:spPr>
          <a:xfrm>
            <a:off x="86995" y="4114800"/>
            <a:ext cx="3525520" cy="2609850"/>
          </a:xfrm>
          <a:prstGeom prst="rect">
            <a:avLst/>
          </a:prstGeom>
        </p:spPr>
      </p:pic>
      <p:pic>
        <p:nvPicPr>
          <p:cNvPr id="13" name="图片 12"/>
          <p:cNvPicPr>
            <a:picLocks noChangeAspect="1"/>
          </p:cNvPicPr>
          <p:nvPr/>
        </p:nvPicPr>
        <p:blipFill>
          <a:blip r:embed="rId2"/>
          <a:stretch>
            <a:fillRect/>
          </a:stretch>
        </p:blipFill>
        <p:spPr>
          <a:xfrm>
            <a:off x="4392295" y="1291590"/>
            <a:ext cx="4183380" cy="5302885"/>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5" name="直接连接符 2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8" name="直接连接符 27"/>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5178425" cy="3507740"/>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）具体研究</a:t>
            </a:r>
            <a:r>
              <a:rPr lang="zh-CN" altLang="en-US" sz="1600" kern="100" dirty="0">
                <a:solidFill>
                  <a:schemeClr val="tx1"/>
                </a:solidFill>
                <a:latin typeface="等线" panose="02010600030101010101" charset="-122"/>
                <a:ea typeface="等线" panose="02010600030101010101" charset="-122"/>
                <a:cs typeface="等线" panose="02010600030101010101" charset="-122"/>
              </a:rPr>
              <a:t>方向：</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基于深度学习利用</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单导联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en-US" altLang="zh-CN" sz="1600">
                <a:sym typeface="+mn-ea"/>
              </a:rPr>
              <a:t>Hannun</a:t>
            </a:r>
            <a:r>
              <a:rPr lang="zh-CN" altLang="en-US" sz="1600" kern="100" dirty="0" smtClean="0">
                <a:latin typeface="宋体" panose="02010600030101010101" pitchFamily="2" charset="-122"/>
                <a:sym typeface="+mn-ea"/>
              </a:rPr>
              <a:t>等人</a:t>
            </a:r>
            <a:r>
              <a:rPr lang="en-US" altLang="zh-CN" sz="1600" kern="100" baseline="30000" dirty="0" smtClean="0">
                <a:latin typeface="宋体" panose="02010600030101010101" pitchFamily="2" charset="-122"/>
                <a:sym typeface="+mn-ea"/>
              </a:rPr>
              <a:t>[4]</a:t>
            </a:r>
            <a:r>
              <a:rPr lang="zh-CN" altLang="en-US" sz="1600" kern="100" dirty="0" smtClean="0">
                <a:latin typeface="宋体" panose="02010600030101010101" pitchFamily="2" charset="-122"/>
                <a:sym typeface="+mn-ea"/>
              </a:rPr>
              <a:t>建立了新的深度神经网络，将原始的心电图信号不加任何预处理直接作为神经网络的输入，利用一维卷积的方式实现</a:t>
            </a:r>
            <a:r>
              <a:rPr lang="zh-CN" altLang="en-US" sz="1600" kern="100" dirty="0" smtClean="0">
                <a:solidFill>
                  <a:schemeClr val="accent1"/>
                </a:solidFill>
                <a:latin typeface="宋体" panose="02010600030101010101" pitchFamily="2" charset="-122"/>
                <a:sym typeface="+mn-ea"/>
              </a:rPr>
              <a:t>端到端</a:t>
            </a:r>
            <a:r>
              <a:rPr lang="zh-CN" altLang="en-US" sz="1600" kern="100" dirty="0" smtClean="0">
                <a:latin typeface="宋体" panose="02010600030101010101" pitchFamily="2" charset="-122"/>
                <a:sym typeface="+mn-ea"/>
              </a:rPr>
              <a:t>的</a:t>
            </a:r>
            <a:r>
              <a:rPr lang="en-US" sz="1600" kern="100" dirty="0" smtClean="0">
                <a:latin typeface="宋体" panose="02010600030101010101" pitchFamily="2" charset="-122"/>
                <a:sym typeface="+mn-ea"/>
              </a:rPr>
              <a:t>12</a:t>
            </a:r>
            <a:r>
              <a:rPr lang="zh-CN" altLang="en-US" sz="1600" kern="100" dirty="0" smtClean="0">
                <a:latin typeface="宋体" panose="02010600030101010101" pitchFamily="2" charset="-122"/>
                <a:sym typeface="+mn-ea"/>
              </a:rPr>
              <a:t>类心律失常的自动识别。结果表明该</a:t>
            </a:r>
            <a:r>
              <a:rPr lang="en-US" altLang="zh-CN" sz="1600" kern="100" dirty="0" smtClean="0">
                <a:latin typeface="宋体" panose="02010600030101010101" pitchFamily="2" charset="-122"/>
                <a:sym typeface="+mn-ea"/>
              </a:rPr>
              <a:t>DNN</a:t>
            </a:r>
            <a:r>
              <a:rPr lang="zh-CN" altLang="en-US" sz="1600" kern="100" dirty="0" smtClean="0">
                <a:latin typeface="宋体" panose="02010600030101010101" pitchFamily="2" charset="-122"/>
                <a:sym typeface="+mn-ea"/>
              </a:rPr>
              <a:t>模型预测得到结果的敏感性超过了多位心脏病专家预测的平均</a:t>
            </a:r>
            <a:r>
              <a:rPr lang="zh-CN" altLang="en-US" sz="1600" kern="100" dirty="0" smtClean="0">
                <a:latin typeface="宋体" panose="02010600030101010101" pitchFamily="2" charset="-122"/>
                <a:sym typeface="+mn-ea"/>
              </a:rPr>
              <a:t>敏感性。</a:t>
            </a:r>
            <a:endParaRPr lang="zh-CN" altLang="en-US" sz="1600" kern="100" dirty="0" smtClean="0">
              <a:latin typeface="宋体" panose="02010600030101010101" pitchFamily="2" charset="-122"/>
              <a:sym typeface="+mn-ea"/>
            </a:endParaRPr>
          </a:p>
          <a:p>
            <a:pPr algn="just">
              <a:lnSpc>
                <a:spcPct val="140000"/>
              </a:lnSpc>
            </a:pP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01650" y="171259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1"/>
          <a:stretch>
            <a:fillRect/>
          </a:stretch>
        </p:blipFill>
        <p:spPr>
          <a:xfrm>
            <a:off x="5877560" y="857885"/>
            <a:ext cx="2474595" cy="5817870"/>
          </a:xfrm>
          <a:prstGeom prst="rect">
            <a:avLst/>
          </a:prstGeom>
        </p:spPr>
      </p:pic>
      <p:pic>
        <p:nvPicPr>
          <p:cNvPr id="19" name="图片 18"/>
          <p:cNvPicPr>
            <a:picLocks noChangeAspect="1"/>
          </p:cNvPicPr>
          <p:nvPr/>
        </p:nvPicPr>
        <p:blipFill>
          <a:blip r:embed="rId2"/>
          <a:stretch>
            <a:fillRect/>
          </a:stretch>
        </p:blipFill>
        <p:spPr>
          <a:xfrm>
            <a:off x="302260" y="4062095"/>
            <a:ext cx="4610100" cy="2613660"/>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5" name="直接连接符 2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8" name="直接连接符 27"/>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3326130" cy="4885055"/>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）具体研究</a:t>
            </a:r>
            <a:r>
              <a:rPr lang="zh-CN" altLang="en-US" sz="1600" kern="100" dirty="0">
                <a:solidFill>
                  <a:schemeClr val="tx1"/>
                </a:solidFill>
                <a:latin typeface="等线" panose="02010600030101010101" charset="-122"/>
                <a:ea typeface="等线" panose="02010600030101010101" charset="-122"/>
                <a:cs typeface="等线" panose="02010600030101010101" charset="-122"/>
              </a:rPr>
              <a:t>方向：</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基于深度学习利用</a:t>
            </a:r>
            <a:r>
              <a:rPr lang="en-US" altLang="zh-CN" sz="1600" kern="100" dirty="0">
                <a:solidFill>
                  <a:schemeClr val="accent1"/>
                </a:solidFill>
                <a:latin typeface="等线" panose="02010600030101010101" charset="-122"/>
                <a:ea typeface="等线" panose="02010600030101010101" charset="-122"/>
                <a:cs typeface="等线" panose="02010600030101010101" charset="-122"/>
              </a:rPr>
              <a:t>12</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en-US" altLang="zh-CN" sz="1600" kern="100" dirty="0" smtClean="0">
                <a:latin typeface="宋体" panose="02010600030101010101" pitchFamily="2" charset="-122"/>
                <a:sym typeface="+mn-ea"/>
              </a:rPr>
              <a:t>Chiou</a:t>
            </a:r>
            <a:r>
              <a:rPr lang="zh-CN" altLang="en-US" sz="1600" kern="100" dirty="0" smtClean="0">
                <a:latin typeface="宋体" panose="02010600030101010101" pitchFamily="2" charset="-122"/>
                <a:sym typeface="+mn-ea"/>
              </a:rPr>
              <a:t>等人</a:t>
            </a:r>
            <a:r>
              <a:rPr lang="en-US" altLang="zh-CN" sz="1600" kern="100" baseline="30000" dirty="0" smtClean="0">
                <a:latin typeface="宋体" panose="02010600030101010101" pitchFamily="2" charset="-122"/>
                <a:sym typeface="+mn-ea"/>
              </a:rPr>
              <a:t>[3]</a:t>
            </a:r>
            <a:r>
              <a:rPr lang="zh-CN" altLang="en-US" sz="1600" kern="100" dirty="0" smtClean="0">
                <a:latin typeface="宋体" panose="02010600030101010101" pitchFamily="2" charset="-122"/>
                <a:sym typeface="+mn-ea"/>
              </a:rPr>
              <a:t>提出利用连续小波变换将心电图转化为光谱图，作为神经网络的输入，利用</a:t>
            </a:r>
            <a:r>
              <a:rPr lang="zh-CN" altLang="en-US" sz="1600" kern="100" dirty="0" smtClean="0">
                <a:solidFill>
                  <a:schemeClr val="accent1"/>
                </a:solidFill>
                <a:latin typeface="宋体" panose="02010600030101010101" pitchFamily="2" charset="-122"/>
                <a:sym typeface="+mn-ea"/>
              </a:rPr>
              <a:t>二维卷积</a:t>
            </a:r>
            <a:r>
              <a:rPr lang="zh-CN" altLang="en-US" sz="1600" kern="100" dirty="0" smtClean="0">
                <a:latin typeface="宋体" panose="02010600030101010101" pitchFamily="2" charset="-122"/>
                <a:sym typeface="+mn-ea"/>
              </a:rPr>
              <a:t>的方式完成对收缩性心率衰竭（</a:t>
            </a:r>
            <a:r>
              <a:rPr lang="en-US" altLang="zh-CN" sz="1600" kern="100" dirty="0" smtClean="0">
                <a:latin typeface="宋体" panose="02010600030101010101" pitchFamily="2" charset="-122"/>
                <a:sym typeface="+mn-ea"/>
              </a:rPr>
              <a:t>HF</a:t>
            </a:r>
            <a:r>
              <a:rPr lang="zh-CN" altLang="en-US" sz="1600" kern="100" dirty="0" smtClean="0">
                <a:latin typeface="宋体" panose="02010600030101010101" pitchFamily="2" charset="-122"/>
                <a:sym typeface="+mn-ea"/>
              </a:rPr>
              <a:t>）的自动识别。</a:t>
            </a:r>
            <a:endParaRPr lang="zh-CN" altLang="en-US" sz="1600" kern="100" dirty="0" smtClean="0">
              <a:latin typeface="宋体" panose="02010600030101010101" pitchFamily="2" charset="-122"/>
              <a:sym typeface="+mn-ea"/>
            </a:endParaRPr>
          </a:p>
          <a:p>
            <a:pPr algn="just">
              <a:lnSpc>
                <a:spcPct val="140000"/>
              </a:lnSpc>
            </a:pPr>
            <a:r>
              <a:rPr lang="en-US" altLang="zh-CN" sz="1600" kern="100" dirty="0" smtClean="0">
                <a:latin typeface="宋体" panose="02010600030101010101" pitchFamily="2" charset="-122"/>
                <a:sym typeface="+mn-ea"/>
              </a:rPr>
              <a:t>    </a:t>
            </a:r>
            <a:r>
              <a:rPr lang="zh-CN" altLang="en-US" sz="1600" kern="100" dirty="0" smtClean="0">
                <a:latin typeface="宋体" panose="02010600030101010101" pitchFamily="2" charset="-122"/>
                <a:sym typeface="+mn-ea"/>
              </a:rPr>
              <a:t>特征学习阶段将每个导联</a:t>
            </a:r>
            <a:r>
              <a:rPr lang="zh-CN" altLang="en-US" sz="1600" kern="100" dirty="0" smtClean="0">
                <a:latin typeface="宋体" panose="02010600030101010101" pitchFamily="2" charset="-122"/>
                <a:sym typeface="+mn-ea"/>
              </a:rPr>
              <a:t>看作独立分开处理，进入</a:t>
            </a:r>
            <a:r>
              <a:rPr lang="en-US" altLang="zh-CN" sz="1600" kern="100" dirty="0" smtClean="0">
                <a:latin typeface="宋体" panose="02010600030101010101" pitchFamily="2" charset="-122"/>
                <a:sym typeface="+mn-ea"/>
              </a:rPr>
              <a:t>12</a:t>
            </a:r>
            <a:r>
              <a:rPr lang="zh-CN" altLang="en-US" sz="1600" kern="100" dirty="0" smtClean="0">
                <a:latin typeface="宋体" panose="02010600030101010101" pitchFamily="2" charset="-122"/>
                <a:sym typeface="+mn-ea"/>
              </a:rPr>
              <a:t>个</a:t>
            </a:r>
            <a:r>
              <a:rPr lang="en-US" altLang="zh-CN" sz="1600" kern="100" dirty="0" smtClean="0">
                <a:latin typeface="宋体" panose="02010600030101010101" pitchFamily="2" charset="-122"/>
                <a:sym typeface="+mn-ea"/>
              </a:rPr>
              <a:t>CNN</a:t>
            </a:r>
            <a:r>
              <a:rPr lang="zh-CN" altLang="en-US" sz="1600" kern="100" dirty="0" smtClean="0">
                <a:latin typeface="宋体" panose="02010600030101010101" pitchFamily="2" charset="-122"/>
                <a:sym typeface="+mn-ea"/>
              </a:rPr>
              <a:t>模型中，得到的评分进行综合评价，得到最终</a:t>
            </a:r>
            <a:r>
              <a:rPr lang="zh-CN" altLang="en-US" sz="1600" kern="100" dirty="0" smtClean="0">
                <a:latin typeface="宋体" panose="02010600030101010101" pitchFamily="2" charset="-122"/>
                <a:sym typeface="+mn-ea"/>
              </a:rPr>
              <a:t>预测结果。</a:t>
            </a:r>
            <a:endParaRPr lang="zh-CN" altLang="en-US" sz="1600" kern="100" dirty="0" smtClean="0">
              <a:latin typeface="宋体" panose="02010600030101010101" pitchFamily="2" charset="-122"/>
              <a:sym typeface="+mn-ea"/>
            </a:endParaRPr>
          </a:p>
          <a:p>
            <a:pPr algn="just">
              <a:lnSpc>
                <a:spcPct val="140000"/>
              </a:lnSpc>
            </a:pP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01650" y="171259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1"/>
          <a:stretch>
            <a:fillRect/>
          </a:stretch>
        </p:blipFill>
        <p:spPr>
          <a:xfrm>
            <a:off x="4559935" y="889000"/>
            <a:ext cx="3386455" cy="5969000"/>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7" name="直接连接符 26"/>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9" name="文本框 28"/>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2296795" cy="6262370"/>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）具体研究</a:t>
            </a:r>
            <a:r>
              <a:rPr lang="zh-CN" altLang="en-US" sz="1600" kern="100" dirty="0">
                <a:solidFill>
                  <a:schemeClr val="tx1"/>
                </a:solidFill>
                <a:latin typeface="等线" panose="02010600030101010101" charset="-122"/>
                <a:ea typeface="等线" panose="02010600030101010101" charset="-122"/>
                <a:cs typeface="等线" panose="02010600030101010101" charset="-122"/>
              </a:rPr>
              <a:t>方向：</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基于深度学习利用</a:t>
            </a:r>
            <a:r>
              <a:rPr lang="en-US" altLang="zh-CN" sz="1600" kern="100" dirty="0">
                <a:solidFill>
                  <a:schemeClr val="accent1"/>
                </a:solidFill>
                <a:latin typeface="等线" panose="02010600030101010101" charset="-122"/>
                <a:ea typeface="等线" panose="02010600030101010101" charset="-122"/>
                <a:cs typeface="等线" panose="02010600030101010101" charset="-122"/>
              </a:rPr>
              <a:t>12</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en-US" altLang="zh-CN" sz="1600" kern="100" dirty="0" smtClean="0">
                <a:latin typeface="宋体" panose="02010600030101010101" pitchFamily="2" charset="-122"/>
                <a:sym typeface="+mn-ea"/>
              </a:rPr>
              <a:t>Zhang</a:t>
            </a:r>
            <a:r>
              <a:rPr lang="zh-CN" altLang="en-US" sz="1600" kern="100" dirty="0" smtClean="0">
                <a:latin typeface="宋体" panose="02010600030101010101" pitchFamily="2" charset="-122"/>
                <a:sym typeface="+mn-ea"/>
              </a:rPr>
              <a:t>等人</a:t>
            </a:r>
            <a:r>
              <a:rPr lang="en-US" altLang="zh-CN" sz="1600" kern="100" baseline="30000" dirty="0" smtClean="0">
                <a:latin typeface="宋体" panose="02010600030101010101" pitchFamily="2" charset="-122"/>
                <a:sym typeface="+mn-ea"/>
              </a:rPr>
              <a:t>[5]</a:t>
            </a:r>
            <a:r>
              <a:rPr lang="zh-CN" altLang="en-US" sz="1600" kern="100" dirty="0" smtClean="0">
                <a:latin typeface="宋体" panose="02010600030101010101" pitchFamily="2" charset="-122"/>
                <a:sym typeface="+mn-ea"/>
              </a:rPr>
              <a:t>人提出一种</a:t>
            </a:r>
            <a:r>
              <a:rPr lang="zh-CN" altLang="en-US" sz="1600" kern="100" dirty="0" smtClean="0">
                <a:solidFill>
                  <a:schemeClr val="accent1"/>
                </a:solidFill>
                <a:latin typeface="宋体" panose="02010600030101010101" pitchFamily="2" charset="-122"/>
                <a:sym typeface="+mn-ea"/>
              </a:rPr>
              <a:t>时（时序）空（空间）注意力深度神经网络</a:t>
            </a:r>
            <a:r>
              <a:rPr lang="zh-CN" altLang="en-US" sz="1600" kern="100" dirty="0" smtClean="0">
                <a:latin typeface="宋体" panose="02010600030101010101" pitchFamily="2" charset="-122"/>
                <a:sym typeface="+mn-ea"/>
              </a:rPr>
              <a:t>，通过对比多种神经网络模型证明</a:t>
            </a:r>
            <a:r>
              <a:rPr lang="en-US" altLang="zh-CN" sz="1600" kern="100" dirty="0" smtClean="0">
                <a:latin typeface="宋体" panose="02010600030101010101" pitchFamily="2" charset="-122"/>
                <a:sym typeface="+mn-ea"/>
              </a:rPr>
              <a:t>12</a:t>
            </a:r>
            <a:r>
              <a:rPr lang="zh-CN" altLang="en-US" sz="1600" kern="100" dirty="0" smtClean="0">
                <a:latin typeface="宋体" panose="02010600030101010101" pitchFamily="2" charset="-122"/>
                <a:sym typeface="+mn-ea"/>
              </a:rPr>
              <a:t>导联ECG信号对心律失常检测的贡献度</a:t>
            </a:r>
            <a:r>
              <a:rPr lang="zh-CN" altLang="en-US" sz="1600" kern="100" dirty="0" smtClean="0">
                <a:latin typeface="宋体" panose="02010600030101010101" pitchFamily="2" charset="-122"/>
                <a:sym typeface="+mn-ea"/>
              </a:rPr>
              <a:t>是不同的。</a:t>
            </a:r>
            <a:endParaRPr lang="zh-CN" altLang="en-US" sz="1600" kern="100" dirty="0" smtClean="0">
              <a:latin typeface="宋体" panose="02010600030101010101" pitchFamily="2" charset="-122"/>
              <a:sym typeface="+mn-ea"/>
            </a:endParaRPr>
          </a:p>
          <a:p>
            <a:pPr algn="just">
              <a:lnSpc>
                <a:spcPct val="140000"/>
              </a:lnSpc>
            </a:pPr>
            <a:r>
              <a:rPr lang="en-US" altLang="zh-CN" sz="1600" kern="100" dirty="0" smtClean="0">
                <a:latin typeface="宋体" panose="02010600030101010101" pitchFamily="2" charset="-122"/>
                <a:sym typeface="+mn-ea"/>
              </a:rPr>
              <a:t>    </a:t>
            </a:r>
            <a:r>
              <a:rPr lang="zh-CN" altLang="en-US" sz="1600" kern="100" dirty="0" smtClean="0">
                <a:latin typeface="宋体" panose="02010600030101010101" pitchFamily="2" charset="-122"/>
                <a:sym typeface="+mn-ea"/>
              </a:rPr>
              <a:t>训练过程每个导联分开处理，在训练后期对特征进行拼接再训练，通过</a:t>
            </a:r>
            <a:r>
              <a:rPr lang="en-US" altLang="zh-CN" sz="1600" kern="100" dirty="0" smtClean="0">
                <a:latin typeface="宋体" panose="02010600030101010101" pitchFamily="2" charset="-122"/>
                <a:sym typeface="+mn-ea"/>
              </a:rPr>
              <a:t>softmax</a:t>
            </a:r>
            <a:r>
              <a:rPr lang="zh-CN" altLang="en-US" sz="1600" kern="100" dirty="0" smtClean="0">
                <a:latin typeface="宋体" panose="02010600030101010101" pitchFamily="2" charset="-122"/>
                <a:sym typeface="+mn-ea"/>
              </a:rPr>
              <a:t>得到</a:t>
            </a:r>
            <a:r>
              <a:rPr lang="zh-CN" altLang="en-US" sz="1600" kern="100" dirty="0" smtClean="0">
                <a:latin typeface="宋体" panose="02010600030101010101" pitchFamily="2" charset="-122"/>
                <a:sym typeface="+mn-ea"/>
              </a:rPr>
              <a:t>概率分布。</a:t>
            </a:r>
            <a:endParaRPr lang="zh-CN" altLang="en-US" sz="1600" kern="100" dirty="0" smtClean="0">
              <a:latin typeface="宋体" panose="02010600030101010101" pitchFamily="2" charset="-122"/>
              <a:sym typeface="+mn-ea"/>
            </a:endParaRPr>
          </a:p>
          <a:p>
            <a:pPr algn="just">
              <a:lnSpc>
                <a:spcPct val="140000"/>
              </a:lnSpc>
            </a:pP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01650" y="171259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1"/>
          <a:stretch>
            <a:fillRect/>
          </a:stretch>
        </p:blipFill>
        <p:spPr>
          <a:xfrm>
            <a:off x="2620010" y="1775460"/>
            <a:ext cx="6335395" cy="3690620"/>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6" name="直接连接符 25"/>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8736330" cy="5623560"/>
          </a:xfrm>
          <a:prstGeom prst="rect">
            <a:avLst/>
          </a:prstGeom>
        </p:spPr>
        <p:txBody>
          <a:bodyPr wrap="square">
            <a:spAutoFit/>
          </a:bodyPr>
          <a:lstStyle/>
          <a:p>
            <a:pPr algn="just"/>
            <a:r>
              <a:rPr lang="zh-CN" altLang="en-US" sz="1600" kern="100" dirty="0">
                <a:solidFill>
                  <a:schemeClr val="accent1"/>
                </a:solidFill>
                <a:latin typeface="等线" panose="02010600030101010101" charset="-122"/>
                <a:ea typeface="等线" panose="02010600030101010101" charset="-122"/>
                <a:cs typeface="等线" panose="02010600030101010101" charset="-122"/>
              </a:rPr>
              <a:t>不足：</a:t>
            </a:r>
            <a:endParaRPr lang="zh-CN" altLang="en-US" sz="1600" kern="100" dirty="0">
              <a:solidFill>
                <a:schemeClr val="accent1"/>
              </a:solidFill>
              <a:latin typeface="等线" panose="02010600030101010101" charset="-122"/>
              <a:ea typeface="等线" panose="02010600030101010101" charset="-122"/>
              <a:cs typeface="等线" panose="02010600030101010101" charset="-122"/>
            </a:endParaRPr>
          </a:p>
          <a:p>
            <a:pPr algn="just">
              <a:lnSpc>
                <a:spcPct val="11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单导联相比较</a:t>
            </a:r>
            <a:r>
              <a:rPr lang="en-US" altLang="zh-CN" sz="1600" kern="100" dirty="0">
                <a:solidFill>
                  <a:schemeClr val="tx1"/>
                </a:solidFill>
                <a:latin typeface="等线" panose="02010600030101010101" charset="-122"/>
                <a:ea typeface="等线" panose="02010600030101010101" charset="-122"/>
                <a:cs typeface="等线" panose="02010600030101010101" charset="-122"/>
              </a:rPr>
              <a:t>12</a:t>
            </a:r>
            <a:r>
              <a:rPr lang="zh-CN" altLang="en-US" sz="1600" kern="100" dirty="0">
                <a:solidFill>
                  <a:schemeClr val="tx1"/>
                </a:solidFill>
                <a:latin typeface="等线" panose="02010600030101010101" charset="-122"/>
                <a:ea typeface="等线" panose="02010600030101010101" charset="-122"/>
                <a:cs typeface="等线" panose="02010600030101010101" charset="-122"/>
              </a:rPr>
              <a:t>导联，富含的心电信息较少，特征不够充分。</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10000"/>
              </a:lnSpc>
            </a:pP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1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特征工程提取的特征，依赖于提取人的主观意愿，不同的算法提取的特征不尽相同，主观选择</a:t>
            </a:r>
            <a:r>
              <a:rPr lang="zh-CN" altLang="en-US" sz="1600" kern="100" dirty="0">
                <a:solidFill>
                  <a:schemeClr val="tx1"/>
                </a:solidFill>
                <a:latin typeface="等线" panose="02010600030101010101" charset="-122"/>
                <a:ea typeface="等线" panose="02010600030101010101" charset="-122"/>
                <a:cs typeface="等线" panose="02010600030101010101" charset="-122"/>
              </a:rPr>
              <a:t>特征可能会影响学习的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效果。</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10000"/>
              </a:lnSpc>
            </a:pPr>
            <a:endParaRPr lang="zh-CN" altLang="en-US" sz="1600" kern="1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lnSpc>
                <a:spcPct val="110000"/>
              </a:lnSpc>
            </a:pPr>
            <a:r>
              <a:rPr lang="en-US" altLang="zh-CN" sz="1600" kern="100" dirty="0">
                <a:latin typeface="等线" panose="02010600030101010101" charset="-122"/>
                <a:ea typeface="等线" panose="02010600030101010101" charset="-122"/>
                <a:cs typeface="等线" panose="02010600030101010101" charset="-122"/>
                <a:sym typeface="+mn-ea"/>
              </a:rPr>
              <a:t>       </a:t>
            </a:r>
            <a:r>
              <a:rPr lang="zh-CN" altLang="en-US" sz="1600" kern="100" dirty="0">
                <a:latin typeface="等线" panose="02010600030101010101" charset="-122"/>
                <a:ea typeface="等线" panose="02010600030101010101" charset="-122"/>
                <a:cs typeface="等线" panose="02010600030101010101" charset="-122"/>
                <a:sym typeface="+mn-ea"/>
              </a:rPr>
              <a:t>以</a:t>
            </a:r>
            <a:r>
              <a:rPr lang="en-US" altLang="zh-CN" sz="1600" kern="100" dirty="0">
                <a:latin typeface="等线" panose="02010600030101010101" charset="-122"/>
                <a:ea typeface="等线" panose="02010600030101010101" charset="-122"/>
                <a:cs typeface="等线" panose="02010600030101010101" charset="-122"/>
                <a:sym typeface="+mn-ea"/>
              </a:rPr>
              <a:t>12</a:t>
            </a:r>
            <a:r>
              <a:rPr lang="zh-CN" altLang="en-US" sz="1600" kern="100" dirty="0">
                <a:latin typeface="等线" panose="02010600030101010101" charset="-122"/>
                <a:ea typeface="等线" panose="02010600030101010101" charset="-122"/>
                <a:cs typeface="等线" panose="02010600030101010101" charset="-122"/>
                <a:sym typeface="+mn-ea"/>
              </a:rPr>
              <a:t>导联作为输入的</a:t>
            </a:r>
            <a:r>
              <a:rPr sz="1600" kern="100" dirty="0">
                <a:latin typeface="等线" panose="02010600030101010101" charset="-122"/>
                <a:ea typeface="等线" panose="02010600030101010101" charset="-122"/>
                <a:cs typeface="等线" panose="02010600030101010101" charset="-122"/>
                <a:sym typeface="+mn-ea"/>
              </a:rPr>
              <a:t>深度神经网络模型</a:t>
            </a:r>
            <a:r>
              <a:rPr lang="zh-CN" sz="1600" kern="100" dirty="0">
                <a:latin typeface="等线" panose="02010600030101010101" charset="-122"/>
                <a:ea typeface="等线" panose="02010600030101010101" charset="-122"/>
                <a:cs typeface="等线" panose="02010600030101010101" charset="-122"/>
                <a:sym typeface="+mn-ea"/>
              </a:rPr>
              <a:t>，</a:t>
            </a:r>
            <a:r>
              <a:rPr sz="1600" kern="100" dirty="0">
                <a:latin typeface="等线" panose="02010600030101010101" charset="-122"/>
                <a:ea typeface="等线" panose="02010600030101010101" charset="-122"/>
                <a:cs typeface="等线" panose="02010600030101010101" charset="-122"/>
                <a:sym typeface="+mn-ea"/>
              </a:rPr>
              <a:t>使用一维卷积对各导联独立进行特征学习，再将不同导联得到的特征融合，这种模式虽然能够在训练初期提取各导联的内部特征，但是无法捕获导联之间的相关关系，从而割裂了</a:t>
            </a:r>
            <a:r>
              <a:rPr lang="en-US" sz="1600" kern="100" dirty="0">
                <a:latin typeface="等线" panose="02010600030101010101" charset="-122"/>
                <a:ea typeface="等线" panose="02010600030101010101" charset="-122"/>
                <a:cs typeface="等线" panose="02010600030101010101" charset="-122"/>
                <a:sym typeface="+mn-ea"/>
              </a:rPr>
              <a:t>12</a:t>
            </a:r>
            <a:r>
              <a:rPr sz="1600" kern="100" dirty="0">
                <a:latin typeface="等线" panose="02010600030101010101" charset="-122"/>
                <a:ea typeface="等线" panose="02010600030101010101" charset="-122"/>
                <a:cs typeface="等线" panose="02010600030101010101" charset="-122"/>
                <a:sym typeface="+mn-ea"/>
              </a:rPr>
              <a:t>导联数据之间的相关性。</a:t>
            </a:r>
            <a:endParaRPr sz="1600" kern="100" dirty="0">
              <a:latin typeface="等线" panose="02010600030101010101" charset="-122"/>
              <a:ea typeface="等线" panose="02010600030101010101" charset="-122"/>
              <a:cs typeface="等线" panose="02010600030101010101" charset="-122"/>
              <a:sym typeface="+mn-ea"/>
            </a:endParaRPr>
          </a:p>
          <a:p>
            <a:pPr lvl="0" algn="just">
              <a:lnSpc>
                <a:spcPct val="110000"/>
              </a:lnSpc>
            </a:pPr>
            <a:endParaRPr lang="zh-CN" altLang="en-US" sz="1600" kern="100" dirty="0">
              <a:latin typeface="等线" panose="02010600030101010101" charset="-122"/>
              <a:ea typeface="等线" panose="02010600030101010101" charset="-122"/>
              <a:cs typeface="等线" panose="02010600030101010101" charset="-122"/>
              <a:sym typeface="+mn-ea"/>
            </a:endParaRPr>
          </a:p>
          <a:p>
            <a:pPr lvl="0" algn="just">
              <a:lnSpc>
                <a:spcPct val="110000"/>
              </a:lnSpc>
            </a:pP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有待被研究的方向：</a:t>
            </a:r>
            <a:endPar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endParaRPr>
          </a:p>
          <a:p>
            <a:pPr lvl="0" algn="just">
              <a:lnSpc>
                <a:spcPct val="110000"/>
              </a:lnSpc>
            </a:pPr>
            <a:r>
              <a:rPr lang="en-US" altLang="zh-CN" sz="1600" kern="100" dirty="0">
                <a:latin typeface="等线" panose="02010600030101010101" charset="-122"/>
                <a:ea typeface="等线" panose="02010600030101010101" charset="-122"/>
                <a:cs typeface="等线" panose="02010600030101010101" charset="-122"/>
                <a:sym typeface="+mn-ea"/>
              </a:rPr>
              <a:t>       </a:t>
            </a:r>
            <a:r>
              <a:rPr lang="zh-CN" altLang="en-US" sz="1600" kern="100" dirty="0">
                <a:latin typeface="等线" panose="02010600030101010101" charset="-122"/>
                <a:ea typeface="等线" panose="02010600030101010101" charset="-122"/>
                <a:cs typeface="等线" panose="02010600030101010101" charset="-122"/>
                <a:sym typeface="+mn-ea"/>
              </a:rPr>
              <a:t>根据十二导联的计算公式，可以发现导联</a:t>
            </a:r>
            <a:r>
              <a:rPr lang="en-US" altLang="zh-CN" sz="1600" kern="100" dirty="0">
                <a:latin typeface="等线" panose="02010600030101010101" charset="-122"/>
                <a:ea typeface="等线" panose="02010600030101010101" charset="-122"/>
                <a:cs typeface="等线" panose="02010600030101010101" charset="-122"/>
                <a:sym typeface="+mn-ea"/>
              </a:rPr>
              <a:t>Ⅱ</a:t>
            </a:r>
            <a:r>
              <a:rPr lang="zh-CN" altLang="en-US" sz="1600" kern="100" dirty="0">
                <a:latin typeface="等线" panose="02010600030101010101" charset="-122"/>
                <a:ea typeface="等线" panose="02010600030101010101" charset="-122"/>
                <a:cs typeface="等线" panose="02010600030101010101" charset="-122"/>
                <a:sym typeface="+mn-ea"/>
              </a:rPr>
              <a:t>、导联</a:t>
            </a:r>
            <a:r>
              <a:rPr lang="en-US" altLang="zh-CN" sz="1600" kern="100" dirty="0">
                <a:latin typeface="等线" panose="02010600030101010101" charset="-122"/>
                <a:ea typeface="等线" panose="02010600030101010101" charset="-122"/>
                <a:cs typeface="等线" panose="02010600030101010101" charset="-122"/>
                <a:sym typeface="+mn-ea"/>
              </a:rPr>
              <a:t>aVR</a:t>
            </a:r>
            <a:r>
              <a:rPr lang="zh-CN" altLang="en-US" sz="1600" kern="100" dirty="0">
                <a:latin typeface="等线" panose="02010600030101010101" charset="-122"/>
                <a:ea typeface="等线" panose="02010600030101010101" charset="-122"/>
                <a:cs typeface="等线" panose="02010600030101010101" charset="-122"/>
                <a:sym typeface="+mn-ea"/>
              </a:rPr>
              <a:t>、导联</a:t>
            </a:r>
            <a:r>
              <a:rPr lang="en-US" altLang="zh-CN" sz="1600" kern="100" dirty="0">
                <a:latin typeface="等线" panose="02010600030101010101" charset="-122"/>
                <a:ea typeface="等线" panose="02010600030101010101" charset="-122"/>
                <a:cs typeface="等线" panose="02010600030101010101" charset="-122"/>
                <a:sym typeface="+mn-ea"/>
              </a:rPr>
              <a:t>aVL</a:t>
            </a:r>
            <a:r>
              <a:rPr lang="zh-CN" altLang="en-US" sz="1600" kern="100" dirty="0">
                <a:latin typeface="等线" panose="02010600030101010101" charset="-122"/>
                <a:ea typeface="等线" panose="02010600030101010101" charset="-122"/>
                <a:cs typeface="等线" panose="02010600030101010101" charset="-122"/>
                <a:sym typeface="+mn-ea"/>
              </a:rPr>
              <a:t>和导联</a:t>
            </a:r>
            <a:r>
              <a:rPr lang="en-US" altLang="zh-CN" sz="1600" kern="100" dirty="0">
                <a:latin typeface="等线" panose="02010600030101010101" charset="-122"/>
                <a:ea typeface="等线" panose="02010600030101010101" charset="-122"/>
                <a:cs typeface="等线" panose="02010600030101010101" charset="-122"/>
                <a:sym typeface="+mn-ea"/>
              </a:rPr>
              <a:t>aVF</a:t>
            </a:r>
            <a:r>
              <a:rPr lang="zh-CN" altLang="en-US" sz="1600" kern="100" dirty="0">
                <a:latin typeface="等线" panose="02010600030101010101" charset="-122"/>
                <a:ea typeface="等线" panose="02010600030101010101" charset="-122"/>
                <a:cs typeface="等线" panose="02010600030101010101" charset="-122"/>
                <a:sym typeface="+mn-ea"/>
              </a:rPr>
              <a:t>可以由导联</a:t>
            </a:r>
            <a:r>
              <a:rPr lang="en-US" altLang="zh-CN" sz="1600" kern="100" dirty="0">
                <a:latin typeface="等线" panose="02010600030101010101" charset="-122"/>
                <a:ea typeface="等线" panose="02010600030101010101" charset="-122"/>
                <a:cs typeface="等线" panose="02010600030101010101" charset="-122"/>
                <a:sym typeface="+mn-ea"/>
              </a:rPr>
              <a:t>Ⅰ</a:t>
            </a:r>
            <a:r>
              <a:rPr lang="zh-CN" altLang="en-US" sz="1600" kern="100" dirty="0">
                <a:latin typeface="等线" panose="02010600030101010101" charset="-122"/>
                <a:ea typeface="等线" panose="02010600030101010101" charset="-122"/>
                <a:cs typeface="等线" panose="02010600030101010101" charset="-122"/>
                <a:sym typeface="+mn-ea"/>
              </a:rPr>
              <a:t>和导联</a:t>
            </a:r>
            <a:r>
              <a:rPr lang="en-US" altLang="zh-CN" sz="1600" kern="100" dirty="0">
                <a:latin typeface="等线" panose="02010600030101010101" charset="-122"/>
                <a:ea typeface="等线" panose="02010600030101010101" charset="-122"/>
                <a:cs typeface="等线" panose="02010600030101010101" charset="-122"/>
                <a:sym typeface="+mn-ea"/>
              </a:rPr>
              <a:t>Ⅲ</a:t>
            </a:r>
            <a:r>
              <a:rPr lang="zh-CN" altLang="en-US" sz="1600" kern="100" dirty="0">
                <a:latin typeface="等线" panose="02010600030101010101" charset="-122"/>
                <a:ea typeface="等线" panose="02010600030101010101" charset="-122"/>
                <a:cs typeface="等线" panose="02010600030101010101" charset="-122"/>
                <a:sym typeface="+mn-ea"/>
              </a:rPr>
              <a:t>计算得到，这些导联在深度神经网络特征学习</a:t>
            </a:r>
            <a:r>
              <a:rPr lang="zh-CN" altLang="en-US" sz="1600" kern="100" dirty="0">
                <a:latin typeface="等线" panose="02010600030101010101" charset="-122"/>
                <a:ea typeface="等线" panose="02010600030101010101" charset="-122"/>
                <a:cs typeface="等线" panose="02010600030101010101" charset="-122"/>
                <a:sym typeface="+mn-ea"/>
              </a:rPr>
              <a:t>中是否是冗余导联仍有待</a:t>
            </a:r>
            <a:r>
              <a:rPr lang="zh-CN" altLang="en-US" sz="1600" kern="100" dirty="0">
                <a:latin typeface="等线" panose="02010600030101010101" charset="-122"/>
                <a:ea typeface="等线" panose="02010600030101010101" charset="-122"/>
                <a:cs typeface="等线" panose="02010600030101010101" charset="-122"/>
                <a:sym typeface="+mn-ea"/>
              </a:rPr>
              <a:t>研究。</a:t>
            </a:r>
            <a:endParaRPr lang="zh-CN" altLang="en-US" sz="1600" kern="100" dirty="0">
              <a:latin typeface="等线" panose="02010600030101010101" charset="-122"/>
              <a:ea typeface="等线" panose="02010600030101010101" charset="-122"/>
              <a:cs typeface="等线" panose="02010600030101010101" charset="-122"/>
              <a:sym typeface="+mn-ea"/>
            </a:endParaRPr>
          </a:p>
          <a:p>
            <a:pPr lvl="0" algn="just">
              <a:lnSpc>
                <a:spcPct val="110000"/>
              </a:lnSpc>
            </a:pPr>
            <a:r>
              <a:rPr lang="en-US" altLang="zh-CN" sz="1600" kern="100" dirty="0">
                <a:latin typeface="等线" panose="02010600030101010101" charset="-122"/>
                <a:ea typeface="等线" panose="02010600030101010101" charset="-122"/>
                <a:cs typeface="等线" panose="02010600030101010101" charset="-122"/>
                <a:sym typeface="+mn-ea"/>
              </a:rPr>
              <a:t>        </a:t>
            </a:r>
            <a:endParaRPr lang="en-US" altLang="zh-CN" sz="1600" kern="100" dirty="0">
              <a:latin typeface="等线" panose="02010600030101010101" charset="-122"/>
              <a:ea typeface="等线" panose="02010600030101010101" charset="-122"/>
              <a:cs typeface="等线" panose="02010600030101010101" charset="-122"/>
              <a:sym typeface="+mn-ea"/>
            </a:endParaRPr>
          </a:p>
          <a:p>
            <a:pPr lvl="0" algn="just">
              <a:lnSpc>
                <a:spcPct val="110000"/>
              </a:lnSpc>
            </a:pPr>
            <a:r>
              <a:rPr lang="en-US" altLang="zh-CN" sz="1600" kern="100" dirty="0">
                <a:latin typeface="等线" panose="02010600030101010101" charset="-122"/>
                <a:ea typeface="等线" panose="02010600030101010101" charset="-122"/>
                <a:cs typeface="等线" panose="02010600030101010101" charset="-122"/>
                <a:sym typeface="+mn-ea"/>
              </a:rPr>
              <a:t>       </a:t>
            </a:r>
            <a:r>
              <a:rPr lang="zh-CN" altLang="en-US" sz="1600" kern="100" dirty="0">
                <a:latin typeface="等线" panose="02010600030101010101" charset="-122"/>
                <a:ea typeface="等线" panose="02010600030101010101" charset="-122"/>
                <a:cs typeface="等线" panose="02010600030101010101" charset="-122"/>
                <a:sym typeface="+mn-ea"/>
              </a:rPr>
              <a:t>单极导联（</a:t>
            </a:r>
            <a:r>
              <a:rPr lang="en-US" altLang="zh-CN" sz="1600" kern="100" dirty="0">
                <a:latin typeface="等线" panose="02010600030101010101" charset="-122"/>
                <a:ea typeface="等线" panose="02010600030101010101" charset="-122"/>
                <a:cs typeface="等线" panose="02010600030101010101" charset="-122"/>
                <a:sym typeface="+mn-ea"/>
              </a:rPr>
              <a:t>aVR</a:t>
            </a:r>
            <a:r>
              <a:rPr lang="zh-CN" altLang="en-US" sz="1600" kern="100" dirty="0">
                <a:latin typeface="等线" panose="02010600030101010101" charset="-122"/>
                <a:ea typeface="等线" panose="02010600030101010101" charset="-122"/>
                <a:cs typeface="等线" panose="02010600030101010101" charset="-122"/>
                <a:sym typeface="+mn-ea"/>
              </a:rPr>
              <a:t>、</a:t>
            </a:r>
            <a:r>
              <a:rPr lang="en-US" altLang="zh-CN" sz="1600" kern="100" dirty="0">
                <a:latin typeface="等线" panose="02010600030101010101" charset="-122"/>
                <a:ea typeface="等线" panose="02010600030101010101" charset="-122"/>
                <a:cs typeface="等线" panose="02010600030101010101" charset="-122"/>
                <a:sym typeface="+mn-ea"/>
              </a:rPr>
              <a:t>aVL</a:t>
            </a:r>
            <a:r>
              <a:rPr lang="zh-CN" altLang="en-US" sz="1600" kern="100" dirty="0">
                <a:latin typeface="等线" panose="02010600030101010101" charset="-122"/>
                <a:ea typeface="等线" panose="02010600030101010101" charset="-122"/>
                <a:cs typeface="等线" panose="02010600030101010101" charset="-122"/>
                <a:sym typeface="+mn-ea"/>
              </a:rPr>
              <a:t>、</a:t>
            </a:r>
            <a:r>
              <a:rPr lang="en-US" altLang="zh-CN" sz="1600" kern="100" dirty="0">
                <a:latin typeface="等线" panose="02010600030101010101" charset="-122"/>
                <a:ea typeface="等线" panose="02010600030101010101" charset="-122"/>
                <a:cs typeface="等线" panose="02010600030101010101" charset="-122"/>
                <a:sym typeface="+mn-ea"/>
              </a:rPr>
              <a:t>aVF</a:t>
            </a:r>
            <a:r>
              <a:rPr lang="zh-CN" altLang="en-US" sz="1600" kern="100" dirty="0">
                <a:latin typeface="等线" panose="02010600030101010101" charset="-122"/>
                <a:ea typeface="等线" panose="02010600030101010101" charset="-122"/>
                <a:cs typeface="等线" panose="02010600030101010101" charset="-122"/>
                <a:sym typeface="+mn-ea"/>
              </a:rPr>
              <a:t>）、双极导联（</a:t>
            </a:r>
            <a:r>
              <a:rPr lang="en-US" altLang="zh-CN" sz="1600" kern="100" dirty="0">
                <a:latin typeface="等线" panose="02010600030101010101" charset="-122"/>
                <a:ea typeface="等线" panose="02010600030101010101" charset="-122"/>
                <a:cs typeface="等线" panose="02010600030101010101" charset="-122"/>
                <a:sym typeface="+mn-ea"/>
              </a:rPr>
              <a:t>Ⅰ</a:t>
            </a:r>
            <a:r>
              <a:rPr lang="zh-CN" altLang="en-US" sz="1600" kern="100" dirty="0">
                <a:latin typeface="等线" panose="02010600030101010101" charset="-122"/>
                <a:ea typeface="等线" panose="02010600030101010101" charset="-122"/>
                <a:cs typeface="等线" panose="02010600030101010101" charset="-122"/>
                <a:sym typeface="+mn-ea"/>
              </a:rPr>
              <a:t>、</a:t>
            </a:r>
            <a:r>
              <a:rPr lang="en-US" altLang="zh-CN" sz="1600" kern="100" dirty="0">
                <a:latin typeface="等线" panose="02010600030101010101" charset="-122"/>
                <a:ea typeface="等线" panose="02010600030101010101" charset="-122"/>
                <a:cs typeface="等线" panose="02010600030101010101" charset="-122"/>
                <a:sym typeface="+mn-ea"/>
              </a:rPr>
              <a:t>Ⅱ</a:t>
            </a:r>
            <a:r>
              <a:rPr lang="zh-CN" altLang="en-US" sz="1600" kern="100" dirty="0">
                <a:latin typeface="等线" panose="02010600030101010101" charset="-122"/>
                <a:ea typeface="等线" panose="02010600030101010101" charset="-122"/>
                <a:cs typeface="等线" panose="02010600030101010101" charset="-122"/>
                <a:sym typeface="+mn-ea"/>
              </a:rPr>
              <a:t>、</a:t>
            </a:r>
            <a:r>
              <a:rPr lang="en-US" altLang="zh-CN" sz="1600" kern="100" dirty="0">
                <a:latin typeface="等线" panose="02010600030101010101" charset="-122"/>
                <a:ea typeface="等线" panose="02010600030101010101" charset="-122"/>
                <a:cs typeface="等线" panose="02010600030101010101" charset="-122"/>
                <a:sym typeface="+mn-ea"/>
              </a:rPr>
              <a:t>Ⅲ</a:t>
            </a:r>
            <a:r>
              <a:rPr lang="zh-CN" altLang="en-US" sz="1600" kern="100" dirty="0">
                <a:latin typeface="等线" panose="02010600030101010101" charset="-122"/>
                <a:ea typeface="等线" panose="02010600030101010101" charset="-122"/>
                <a:cs typeface="等线" panose="02010600030101010101" charset="-122"/>
                <a:sym typeface="+mn-ea"/>
              </a:rPr>
              <a:t>）和胸导联（</a:t>
            </a:r>
            <a:r>
              <a:rPr lang="en-US" altLang="zh-CN" sz="1600" kern="100" dirty="0">
                <a:latin typeface="等线" panose="02010600030101010101" charset="-122"/>
                <a:ea typeface="等线" panose="02010600030101010101" charset="-122"/>
                <a:cs typeface="等线" panose="02010600030101010101" charset="-122"/>
                <a:sym typeface="+mn-ea"/>
              </a:rPr>
              <a:t>V1~V6</a:t>
            </a:r>
            <a:r>
              <a:rPr lang="zh-CN" altLang="en-US" sz="1600" kern="100" dirty="0">
                <a:latin typeface="等线" panose="02010600030101010101" charset="-122"/>
                <a:ea typeface="等线" panose="02010600030101010101" charset="-122"/>
                <a:cs typeface="等线" panose="02010600030101010101" charset="-122"/>
                <a:sym typeface="+mn-ea"/>
              </a:rPr>
              <a:t>）这三组导联在深度神经网络学习中是否存在重要性</a:t>
            </a:r>
            <a:r>
              <a:rPr lang="zh-CN" altLang="en-US" sz="1600" kern="100" dirty="0">
                <a:latin typeface="等线" panose="02010600030101010101" charset="-122"/>
                <a:ea typeface="等线" panose="02010600030101010101" charset="-122"/>
                <a:cs typeface="等线" panose="02010600030101010101" charset="-122"/>
                <a:sym typeface="+mn-ea"/>
              </a:rPr>
              <a:t>仍有待被研究。</a:t>
            </a:r>
            <a:endParaRPr lang="zh-CN" altLang="en-US" sz="1600" kern="100" dirty="0">
              <a:latin typeface="等线" panose="02010600030101010101" charset="-122"/>
              <a:ea typeface="等线" panose="02010600030101010101" charset="-122"/>
              <a:cs typeface="等线" panose="02010600030101010101" charset="-122"/>
              <a:sym typeface="+mn-ea"/>
            </a:endParaRPr>
          </a:p>
          <a:p>
            <a:pPr lvl="0" algn="just">
              <a:lnSpc>
                <a:spcPct val="110000"/>
              </a:lnSpc>
            </a:pPr>
            <a:endParaRPr lang="zh-CN" altLang="en-US" sz="1600" kern="100" dirty="0">
              <a:latin typeface="等线" panose="02010600030101010101" charset="-122"/>
              <a:ea typeface="等线" panose="02010600030101010101" charset="-122"/>
              <a:cs typeface="等线" panose="02010600030101010101" charset="-122"/>
              <a:sym typeface="+mn-ea"/>
            </a:endParaRPr>
          </a:p>
          <a:p>
            <a:pPr lvl="0" algn="just">
              <a:lnSpc>
                <a:spcPct val="110000"/>
              </a:lnSpc>
            </a:pPr>
            <a:r>
              <a:rPr lang="en-US" altLang="zh-CN" sz="1600" kern="100" dirty="0">
                <a:latin typeface="等线" panose="02010600030101010101" charset="-122"/>
                <a:ea typeface="等线" panose="02010600030101010101" charset="-122"/>
                <a:cs typeface="等线" panose="02010600030101010101" charset="-122"/>
                <a:sym typeface="+mn-ea"/>
              </a:rPr>
              <a:t>       </a:t>
            </a:r>
            <a:r>
              <a:rPr lang="zh-CN" altLang="en-US" sz="1600" kern="100" dirty="0">
                <a:latin typeface="等线" panose="02010600030101010101" charset="-122"/>
                <a:ea typeface="等线" panose="02010600030101010101" charset="-122"/>
                <a:cs typeface="等线" panose="02010600030101010101" charset="-122"/>
                <a:sym typeface="+mn-ea"/>
              </a:rPr>
              <a:t>是否存在某个导联或者某几个导联对特征的学习存在误导，影响模型分类的</a:t>
            </a:r>
            <a:r>
              <a:rPr lang="zh-CN" altLang="en-US" sz="1600" kern="100" dirty="0">
                <a:latin typeface="等线" panose="02010600030101010101" charset="-122"/>
                <a:ea typeface="等线" panose="02010600030101010101" charset="-122"/>
                <a:cs typeface="等线" panose="02010600030101010101" charset="-122"/>
                <a:sym typeface="+mn-ea"/>
              </a:rPr>
              <a:t>准确度仍有待被研究。</a:t>
            </a:r>
            <a:endParaRPr lang="zh-CN" altLang="en-US" sz="1600" kern="100" dirty="0">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426783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5.</a:t>
            </a:r>
            <a:r>
              <a:rPr lang="zh-CN" altLang="en-US" sz="3200" b="1" kern="0" dirty="0" smtClean="0">
                <a:solidFill>
                  <a:srgbClr val="0070C0"/>
                </a:solidFill>
                <a:latin typeface="宋体" panose="02010600030101010101" pitchFamily="2" charset="-122"/>
              </a:rPr>
              <a:t>当前研究存在的</a:t>
            </a:r>
            <a:r>
              <a:rPr lang="zh-CN" altLang="en-US" sz="3200" b="1" kern="0" dirty="0" smtClean="0">
                <a:solidFill>
                  <a:srgbClr val="0070C0"/>
                </a:solidFill>
                <a:latin typeface="宋体" panose="02010600030101010101" pitchFamily="2" charset="-122"/>
              </a:rPr>
              <a:t>不足</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409384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01650" y="166560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501650" y="2194560"/>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501650" y="298767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501650" y="433006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501650" y="5140960"/>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501650" y="594296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custDataLst>
              <p:tags r:id="rId1"/>
            </p:custDataLst>
          </p:nvPr>
        </p:nvGraphicFramePr>
        <p:xfrm>
          <a:off x="6681470" y="632460"/>
          <a:ext cx="2178685" cy="1348105"/>
        </p:xfrm>
        <a:graphic>
          <a:graphicData uri="http://schemas.openxmlformats.org/drawingml/2006/table">
            <a:tbl>
              <a:tblPr firstRow="1" bandRow="1">
                <a:tableStyleId>{5C22544A-7EE6-4342-B048-85BDC9FD1C3A}</a:tableStyleId>
              </a:tblPr>
              <a:tblGrid>
                <a:gridCol w="2178685"/>
              </a:tblGrid>
              <a:tr h="320040">
                <a:tc>
                  <a:txBody>
                    <a:bodyPr/>
                    <a:p>
                      <a:pPr algn="ctr" fontAlgn="b">
                        <a:buNone/>
                      </a:pPr>
                      <a:r>
                        <a:rPr lang="en-US" altLang="zh-CN" sz="1400"/>
                        <a:t>Ⅱ = Ⅰ + Ⅲ</a:t>
                      </a:r>
                      <a:endParaRPr lang="en-US" altLang="zh-CN" sz="1400"/>
                    </a:p>
                  </a:txBody>
                  <a:tcPr/>
                </a:tc>
              </a:tr>
              <a:tr h="323850">
                <a:tc>
                  <a:txBody>
                    <a:bodyPr/>
                    <a:p>
                      <a:pPr algn="ctr" fontAlgn="b">
                        <a:buNone/>
                      </a:pPr>
                      <a:r>
                        <a:rPr lang="en-US" altLang="zh-CN" sz="1400"/>
                        <a:t>aVR = -0.5*</a:t>
                      </a:r>
                      <a:r>
                        <a:rPr lang="zh-CN" altLang="en-US" sz="1400"/>
                        <a:t>（</a:t>
                      </a:r>
                      <a:r>
                        <a:rPr lang="en-US" altLang="zh-CN" sz="1400"/>
                        <a:t>Ⅰ+Ⅱ</a:t>
                      </a:r>
                      <a:r>
                        <a:rPr lang="zh-CN" altLang="en-US" sz="1400"/>
                        <a:t>）</a:t>
                      </a:r>
                      <a:endParaRPr lang="zh-CN" altLang="en-US" sz="1400"/>
                    </a:p>
                  </a:txBody>
                  <a:tcPr/>
                </a:tc>
              </a:tr>
              <a:tr h="338455">
                <a:tc>
                  <a:txBody>
                    <a:bodyPr/>
                    <a:p>
                      <a:pPr algn="ctr" fontAlgn="b">
                        <a:buNone/>
                      </a:pPr>
                      <a:r>
                        <a:rPr lang="en-US" altLang="zh-CN" sz="1400">
                          <a:sym typeface="+mn-ea"/>
                        </a:rPr>
                        <a:t>aVL = Ⅰ- 0.5*Ⅱ</a:t>
                      </a:r>
                      <a:endParaRPr lang="en-US" altLang="zh-CN" sz="1400">
                        <a:sym typeface="+mn-ea"/>
                      </a:endParaRPr>
                    </a:p>
                  </a:txBody>
                  <a:tcPr/>
                </a:tc>
              </a:tr>
              <a:tr h="365760">
                <a:tc>
                  <a:txBody>
                    <a:bodyPr/>
                    <a:p>
                      <a:pPr algn="ctr" fontAlgn="b">
                        <a:buNone/>
                      </a:pPr>
                      <a:r>
                        <a:rPr lang="en-US" altLang="zh-CN" sz="1400">
                          <a:sym typeface="+mn-ea"/>
                        </a:rPr>
                        <a:t>aVF =Ⅱ - 0.5*Ⅰ</a:t>
                      </a:r>
                      <a:endParaRPr lang="en-US" altLang="zh-CN" sz="1400">
                        <a:sym typeface="+mn-ea"/>
                      </a:endParaRPr>
                    </a:p>
                  </a:txBody>
                  <a:tcPr/>
                </a:tc>
              </a:tr>
            </a:tbl>
          </a:graphicData>
        </a:graphic>
      </p:graphicFrame>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10235" y="1929765"/>
            <a:ext cx="7923530" cy="3241040"/>
          </a:xfrm>
          <a:prstGeom prst="rect">
            <a:avLst/>
          </a:prstGeom>
        </p:spPr>
        <p:txBody>
          <a:bodyPr wrap="square">
            <a:spAutoFit/>
          </a:bodyPr>
          <a:lstStyle/>
          <a:p>
            <a:pPr lvl="0" algn="just">
              <a:lnSpc>
                <a:spcPct val="160000"/>
              </a:lnSpc>
            </a:pPr>
            <a:r>
              <a:rPr lang="en-US" altLang="zh-CN" sz="1600" dirty="0">
                <a:solidFill>
                  <a:schemeClr val="tx1"/>
                </a:solidFill>
                <a:latin typeface="等线" panose="02010600030101010101" charset="-122"/>
                <a:ea typeface="等线" panose="02010600030101010101" charset="-122"/>
                <a:cs typeface="等线" panose="02010600030101010101" charset="-122"/>
              </a:rPr>
              <a:t>       </a:t>
            </a:r>
            <a:r>
              <a:rPr lang="zh-CN" sz="1600" dirty="0">
                <a:solidFill>
                  <a:schemeClr val="tx1"/>
                </a:solidFill>
                <a:latin typeface="等线" panose="02010600030101010101" charset="-122"/>
                <a:ea typeface="等线" panose="02010600030101010101" charset="-122"/>
                <a:cs typeface="等线" panose="02010600030101010101" charset="-122"/>
              </a:rPr>
              <a:t>由于心电图心律失常的种类多，同种心律失常的不同患者，甚至同一患者在不同时刻检测出的心电图都可能存在差异。在这种情况下，希望医生快速并准确的给出诊断结果就要求医生具有充足的经验和丰富的专业知识。如今专业医生的增长速率已远远小于心电图的产量，这使得部分医生往往处在高负荷工作状态中。即使这些医生具备充足经验，在高负荷工作情况下，也经常会出现</a:t>
            </a:r>
            <a:r>
              <a:rPr lang="zh-CN" sz="1600" dirty="0">
                <a:solidFill>
                  <a:schemeClr val="accent1"/>
                </a:solidFill>
                <a:latin typeface="等线" panose="02010600030101010101" charset="-122"/>
                <a:ea typeface="等线" panose="02010600030101010101" charset="-122"/>
                <a:cs typeface="等线" panose="02010600030101010101" charset="-122"/>
              </a:rPr>
              <a:t>漏诊，误诊</a:t>
            </a:r>
            <a:r>
              <a:rPr lang="zh-CN" sz="1600" dirty="0">
                <a:solidFill>
                  <a:schemeClr val="tx1"/>
                </a:solidFill>
                <a:latin typeface="等线" panose="02010600030101010101" charset="-122"/>
                <a:ea typeface="等线" panose="02010600030101010101" charset="-122"/>
                <a:cs typeface="等线" panose="02010600030101010101" charset="-122"/>
              </a:rPr>
              <a:t>的情况。</a:t>
            </a:r>
            <a:endParaRPr lang="zh-CN" sz="1600" dirty="0">
              <a:solidFill>
                <a:schemeClr val="tx1"/>
              </a:solidFill>
              <a:latin typeface="等线" panose="02010600030101010101" charset="-122"/>
              <a:ea typeface="等线" panose="02010600030101010101" charset="-122"/>
              <a:cs typeface="等线" panose="02010600030101010101" charset="-122"/>
            </a:endParaRPr>
          </a:p>
          <a:p>
            <a:pPr lvl="0" algn="just">
              <a:lnSpc>
                <a:spcPct val="160000"/>
              </a:lnSpc>
            </a:pPr>
            <a:r>
              <a:rPr lang="zh-CN" sz="1600" dirty="0">
                <a:solidFill>
                  <a:schemeClr val="tx1"/>
                </a:solidFill>
                <a:latin typeface="等线" panose="02010600030101010101" charset="-122"/>
                <a:ea typeface="等线" panose="02010600030101010101" charset="-122"/>
                <a:cs typeface="等线" panose="02010600030101010101" charset="-122"/>
              </a:rPr>
              <a:t>       </a:t>
            </a:r>
            <a:r>
              <a:rPr lang="zh-CN" sz="1600" dirty="0">
                <a:solidFill>
                  <a:schemeClr val="accent1"/>
                </a:solidFill>
                <a:latin typeface="等线" panose="02010600030101010101" charset="-122"/>
                <a:ea typeface="等线" panose="02010600030101010101" charset="-122"/>
                <a:cs typeface="等线" panose="02010600030101010101" charset="-122"/>
              </a:rPr>
              <a:t>开展心电图心律失常的自动识别，不仅</a:t>
            </a:r>
            <a:r>
              <a:rPr altLang="zh-HK" sz="1600" dirty="0">
                <a:solidFill>
                  <a:schemeClr val="accent1"/>
                </a:solidFill>
                <a:latin typeface="等线" panose="02010600030101010101" charset="-122"/>
                <a:ea typeface="等线" panose="02010600030101010101" charset="-122"/>
                <a:cs typeface="等线" panose="02010600030101010101" charset="-122"/>
              </a:rPr>
              <a:t>缓解</a:t>
            </a:r>
            <a:r>
              <a:rPr lang="zh-CN" sz="1600" dirty="0">
                <a:solidFill>
                  <a:schemeClr val="accent1"/>
                </a:solidFill>
                <a:latin typeface="等线" panose="02010600030101010101" charset="-122"/>
                <a:ea typeface="等线" panose="02010600030101010101" charset="-122"/>
                <a:cs typeface="等线" panose="02010600030101010101" charset="-122"/>
              </a:rPr>
              <a:t>了</a:t>
            </a:r>
            <a:r>
              <a:rPr altLang="zh-HK" sz="1600" dirty="0">
                <a:solidFill>
                  <a:schemeClr val="accent1"/>
                </a:solidFill>
                <a:latin typeface="等线" panose="02010600030101010101" charset="-122"/>
                <a:ea typeface="等线" panose="02010600030101010101" charset="-122"/>
                <a:cs typeface="等线" panose="02010600030101010101" charset="-122"/>
              </a:rPr>
              <a:t>专业医生的工作量，</a:t>
            </a:r>
            <a:r>
              <a:rPr lang="zh-CN" sz="1600" dirty="0">
                <a:solidFill>
                  <a:schemeClr val="accent1"/>
                </a:solidFill>
                <a:latin typeface="等线" panose="02010600030101010101" charset="-122"/>
                <a:ea typeface="等线" panose="02010600030101010101" charset="-122"/>
                <a:cs typeface="等线" panose="02010600030101010101" charset="-122"/>
              </a:rPr>
              <a:t>节省时间，提高诊断效率。</a:t>
            </a:r>
            <a:r>
              <a:rPr altLang="zh-HK" sz="1600" dirty="0">
                <a:solidFill>
                  <a:schemeClr val="accent1"/>
                </a:solidFill>
                <a:latin typeface="等线" panose="02010600030101010101" charset="-122"/>
                <a:ea typeface="等线" panose="02010600030101010101" charset="-122"/>
                <a:cs typeface="等线" panose="02010600030101010101" charset="-122"/>
              </a:rPr>
              <a:t>同时</a:t>
            </a:r>
            <a:r>
              <a:rPr lang="zh-CN" sz="1600" dirty="0">
                <a:solidFill>
                  <a:schemeClr val="accent1"/>
                </a:solidFill>
                <a:latin typeface="等线" panose="02010600030101010101" charset="-122"/>
                <a:ea typeface="等线" panose="02010600030101010101" charset="-122"/>
                <a:cs typeface="等线" panose="02010600030101010101" charset="-122"/>
              </a:rPr>
              <a:t>可为患者提供心脏节律的早期信息，有利于及早评估病情的严重性以及预测病情的发展。</a:t>
            </a:r>
            <a:endParaRPr lang="zh-CN" sz="1600" dirty="0">
              <a:solidFill>
                <a:schemeClr val="accent1"/>
              </a:solidFill>
              <a:latin typeface="等线" panose="02010600030101010101" charset="-122"/>
              <a:ea typeface="等线" panose="02010600030101010101" charset="-122"/>
              <a:cs typeface="等线" panose="02010600030101010101" charset="-122"/>
            </a:endParaRPr>
          </a:p>
        </p:txBody>
      </p:sp>
      <p:sp>
        <p:nvSpPr>
          <p:cNvPr id="5" name="矩形 4"/>
          <p:cNvSpPr/>
          <p:nvPr/>
        </p:nvSpPr>
        <p:spPr>
          <a:xfrm>
            <a:off x="161402" y="632561"/>
            <a:ext cx="1816100" cy="583565"/>
          </a:xfrm>
          <a:prstGeom prst="rect">
            <a:avLst/>
          </a:prstGeom>
        </p:spPr>
        <p:txBody>
          <a:bodyPr wrap="none">
            <a:spAutoFit/>
          </a:bodyPr>
          <a:p>
            <a:r>
              <a:rPr lang="zh-CN" altLang="en-US" sz="3200" b="1" kern="0" dirty="0" smtClean="0">
                <a:solidFill>
                  <a:srgbClr val="0070C0"/>
                </a:solidFill>
                <a:latin typeface="宋体" panose="02010600030101010101" pitchFamily="2" charset="-122"/>
              </a:rPr>
              <a:t>研究意义</a:t>
            </a:r>
            <a:endParaRPr lang="zh-CN" altLang="en-US" sz="3200" b="1" kern="0" dirty="0" smtClean="0">
              <a:solidFill>
                <a:srgbClr val="0070C0"/>
              </a:solidFill>
              <a:latin typeface="宋体" panose="02010600030101010101" pitchFamily="2" charset="-122"/>
            </a:endParaRPr>
          </a:p>
        </p:txBody>
      </p:sp>
      <p:cxnSp>
        <p:nvCxnSpPr>
          <p:cNvPr id="12" name="直线连接符 13"/>
          <p:cNvCxnSpPr/>
          <p:nvPr/>
        </p:nvCxnSpPr>
        <p:spPr>
          <a:xfrm flipV="1">
            <a:off x="224790" y="1210945"/>
            <a:ext cx="171450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257126" y="8502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24610" y="84455"/>
            <a:ext cx="1259205" cy="368300"/>
          </a:xfrm>
          <a:prstGeom prst="rect">
            <a:avLst/>
          </a:prstGeom>
          <a:solidFill>
            <a:schemeClr val="bg1"/>
          </a:solidFill>
        </p:spPr>
        <p:txBody>
          <a:bodyPr wrap="square" rtlCol="0">
            <a:spAutoFit/>
          </a:bodyPr>
          <a:p>
            <a:r>
              <a:rPr lang="zh-CN" altLang="zh-HK" spc="300" dirty="0">
                <a:solidFill>
                  <a:schemeClr val="tx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14" name="直接连接符 13"/>
          <p:cNvCxnSpPr/>
          <p:nvPr/>
        </p:nvCxnSpPr>
        <p:spPr>
          <a:xfrm>
            <a:off x="26516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2" name="直接连接符 21"/>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39197" y="102166"/>
            <a:ext cx="1280392"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190689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577623" y="1393373"/>
            <a:ext cx="1416050" cy="1351148"/>
            <a:chOff x="611018" y="2275794"/>
            <a:chExt cx="1416050"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611018" y="2522174"/>
              <a:ext cx="14160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收集数据</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8300"/>
            </a:xfrm>
            <a:prstGeom prst="rect">
              <a:avLst/>
            </a:prstGeom>
            <a:noFill/>
          </p:spPr>
          <p:txBody>
            <a:bodyPr wrap="square" rtlCol="0">
              <a:spAutoFit/>
            </a:bodyPr>
            <a:lstStyle/>
            <a:p>
              <a:pPr algn="ctr"/>
              <a:r>
                <a:rPr lang="zh-CN" altLang="en-US" dirty="0">
                  <a:solidFill>
                    <a:srgbClr val="0174AB"/>
                  </a:solidFill>
                  <a:latin typeface="微软雅黑" panose="020B0503020204020204" pitchFamily="34" charset="-122"/>
                  <a:ea typeface="微软雅黑" panose="020B0503020204020204" pitchFamily="34" charset="-122"/>
                </a:rPr>
                <a:t>整理数据</a:t>
              </a:r>
              <a:endParaRPr lang="zh-CN"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2892435"/>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数据</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346181"/>
            <a:ext cx="1992145" cy="953135"/>
          </a:xfrm>
          <a:prstGeom prst="rect">
            <a:avLst/>
          </a:prstGeom>
        </p:spPr>
        <p:txBody>
          <a:bodyPr wrap="square">
            <a:spAutoFit/>
          </a:bodyPr>
          <a:lstStyle/>
          <a:p>
            <a:pPr lvl="0" algn="just"/>
            <a:r>
              <a:rPr lang="zh-CN" altLang="en-US" sz="1400" dirty="0">
                <a:solidFill>
                  <a:srgbClr val="666666"/>
                </a:solidFill>
                <a:latin typeface="等线" panose="02010600030101010101" charset="-122"/>
                <a:ea typeface="等线" panose="02010600030101010101" charset="-122"/>
              </a:rPr>
              <a:t>收集来自不同数据库的</a:t>
            </a:r>
            <a:r>
              <a:rPr lang="en-US" altLang="zh-CN" sz="1400" dirty="0">
                <a:solidFill>
                  <a:srgbClr val="666666"/>
                </a:solidFill>
                <a:latin typeface="等线" panose="02010600030101010101" charset="-122"/>
                <a:ea typeface="等线" panose="02010600030101010101" charset="-122"/>
              </a:rPr>
              <a:t>12</a:t>
            </a:r>
            <a:r>
              <a:rPr lang="zh-CN" altLang="en-US" sz="1400" dirty="0">
                <a:solidFill>
                  <a:srgbClr val="666666"/>
                </a:solidFill>
                <a:latin typeface="等线" panose="02010600030101010101" charset="-122"/>
                <a:ea typeface="等线" panose="02010600030101010101" charset="-122"/>
              </a:rPr>
              <a:t>导联心电图数据。分析心律失常的类别，对数据做筛选以及</a:t>
            </a:r>
            <a:r>
              <a:rPr lang="zh-CN" altLang="en-US" sz="1400" dirty="0">
                <a:solidFill>
                  <a:srgbClr val="666666"/>
                </a:solidFill>
                <a:latin typeface="等线" panose="02010600030101010101" charset="-122"/>
                <a:ea typeface="等线" panose="02010600030101010101" charset="-122"/>
              </a:rPr>
              <a:t>剔除。</a:t>
            </a:r>
            <a:endParaRPr lang="zh-CN" altLang="en-US" sz="1400" dirty="0">
              <a:solidFill>
                <a:srgbClr val="666666"/>
              </a:solidFill>
              <a:latin typeface="等线" panose="02010600030101010101" charset="-122"/>
              <a:ea typeface="等线" panose="02010600030101010101" charset="-122"/>
            </a:endParaRPr>
          </a:p>
        </p:txBody>
      </p:sp>
      <p:grpSp>
        <p:nvGrpSpPr>
          <p:cNvPr id="45" name="组合 44"/>
          <p:cNvGrpSpPr/>
          <p:nvPr/>
        </p:nvGrpSpPr>
        <p:grpSpPr>
          <a:xfrm>
            <a:off x="7196334" y="1424738"/>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088731" y="3091363"/>
              <a:ext cx="1259205" cy="368300"/>
            </a:xfrm>
            <a:prstGeom prst="rect">
              <a:avLst/>
            </a:prstGeom>
            <a:noFill/>
          </p:spPr>
          <p:txBody>
            <a:bodyPr wrap="square" rtlCol="0">
              <a:spAutoFit/>
            </a:bodyPr>
            <a:lstStyle/>
            <a:p>
              <a:pPr algn="ctr"/>
              <a:r>
                <a:rPr lang="zh-CN" altLang="zh-HK" b="1" dirty="0">
                  <a:solidFill>
                    <a:schemeClr val="bg1"/>
                  </a:solidFill>
                  <a:latin typeface="微软雅黑" panose="020B0503020204020204" pitchFamily="34" charset="-122"/>
                  <a:ea typeface="微软雅黑" panose="020B0503020204020204" pitchFamily="34" charset="-122"/>
                </a:rPr>
                <a:t>模型搭建</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8300"/>
            </a:xfrm>
            <a:prstGeom prst="rect">
              <a:avLst/>
            </a:prstGeom>
            <a:noFill/>
          </p:spPr>
          <p:txBody>
            <a:bodyPr wrap="square" rtlCol="0">
              <a:spAutoFit/>
            </a:bodyPr>
            <a:lstStyle/>
            <a:p>
              <a:pPr algn="ctr"/>
              <a:r>
                <a:rPr lang="zh-CN" altLang="en-US" dirty="0">
                  <a:solidFill>
                    <a:srgbClr val="0174AB"/>
                  </a:solidFill>
                  <a:latin typeface="微软雅黑" panose="020B0503020204020204" pitchFamily="34" charset="-122"/>
                  <a:ea typeface="微软雅黑" panose="020B0503020204020204" pitchFamily="34" charset="-122"/>
                </a:rPr>
                <a:t>模型选择</a:t>
              </a:r>
              <a:endParaRPr lang="zh-CN"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7440283" y="2926971"/>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模型</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334501"/>
            <a:ext cx="1992145" cy="3322955"/>
          </a:xfrm>
          <a:prstGeom prst="rect">
            <a:avLst/>
          </a:prstGeom>
        </p:spPr>
        <p:txBody>
          <a:bodyPr wrap="square">
            <a:spAutoFit/>
          </a:bodyPr>
          <a:lstStyle/>
          <a:p>
            <a:pPr lvl="0" algn="just"/>
            <a:r>
              <a:rPr altLang="zh-HK" sz="1400" dirty="0">
                <a:solidFill>
                  <a:srgbClr val="666666"/>
                </a:solidFill>
                <a:latin typeface="等线" panose="02010600030101010101" charset="-122"/>
                <a:ea typeface="等线" panose="02010600030101010101" charset="-122"/>
              </a:rPr>
              <a:t>神经网络模型对心律失常类型的判断除了依赖于各导联内部之间的关系是否还依赖于各导联之间的相关关系还有待被研究。</a:t>
            </a:r>
            <a:r>
              <a:rPr altLang="zh-HK" sz="1400" dirty="0">
                <a:solidFill>
                  <a:schemeClr val="accent1"/>
                </a:solidFill>
                <a:latin typeface="等线" panose="02010600030101010101" charset="-122"/>
                <a:ea typeface="等线" panose="02010600030101010101" charset="-122"/>
              </a:rPr>
              <a:t>导联内部与导联之间共同对心律失常的判断起重要作用。</a:t>
            </a:r>
            <a:r>
              <a:rPr altLang="zh-HK" sz="1400" dirty="0">
                <a:solidFill>
                  <a:srgbClr val="666666"/>
                </a:solidFill>
                <a:latin typeface="等线" panose="02010600030101010101" charset="-122"/>
                <a:ea typeface="等线" panose="02010600030101010101" charset="-122"/>
              </a:rPr>
              <a:t>对标准十二导联进行</a:t>
            </a:r>
            <a:r>
              <a:rPr altLang="zh-HK" sz="1400" dirty="0">
                <a:solidFill>
                  <a:schemeClr val="accent1"/>
                </a:solidFill>
                <a:latin typeface="等线" panose="02010600030101010101" charset="-122"/>
                <a:ea typeface="等线" panose="02010600030101010101" charset="-122"/>
              </a:rPr>
              <a:t>二维化</a:t>
            </a:r>
            <a:r>
              <a:rPr altLang="zh-HK" sz="1400" dirty="0">
                <a:solidFill>
                  <a:srgbClr val="666666"/>
                </a:solidFill>
                <a:latin typeface="等线" panose="02010600030101010101" charset="-122"/>
                <a:ea typeface="等线" panose="02010600030101010101" charset="-122"/>
              </a:rPr>
              <a:t>合并为一个平面，该平面的每个点都代表某个导联中的一个电压值，利用二维卷积的方式提取各导联内部以及之间的相关特征。</a:t>
            </a:r>
            <a:endParaRPr altLang="zh-HK" sz="1400" dirty="0">
              <a:solidFill>
                <a:srgbClr val="666666"/>
              </a:solidFill>
              <a:latin typeface="等线" panose="02010600030101010101" charset="-122"/>
              <a:ea typeface="等线" panose="02010600030101010101" charset="-122"/>
            </a:endParaRPr>
          </a:p>
        </p:txBody>
      </p:sp>
      <p:grpSp>
        <p:nvGrpSpPr>
          <p:cNvPr id="47" name="组合 46"/>
          <p:cNvGrpSpPr/>
          <p:nvPr/>
        </p:nvGrpSpPr>
        <p:grpSpPr>
          <a:xfrm>
            <a:off x="2792080" y="1409248"/>
            <a:ext cx="1402715" cy="1351148"/>
            <a:chOff x="5177975" y="2336983"/>
            <a:chExt cx="1402715"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177975" y="2583363"/>
              <a:ext cx="1402715" cy="368300"/>
            </a:xfrm>
            <a:prstGeom prst="rect">
              <a:avLst/>
            </a:prstGeom>
            <a:noFill/>
          </p:spPr>
          <p:txBody>
            <a:bodyPr wrap="square" rtlCol="0">
              <a:spAutoFit/>
            </a:bodyPr>
            <a:lstStyle/>
            <a:p>
              <a:pPr algn="ctr"/>
              <a:r>
                <a:rPr lang="zh-CN" altLang="zh-HK" b="1" dirty="0">
                  <a:solidFill>
                    <a:schemeClr val="bg1"/>
                  </a:solidFill>
                  <a:latin typeface="微软雅黑" panose="020B0503020204020204" pitchFamily="34" charset="-122"/>
                  <a:ea typeface="微软雅黑" panose="020B0503020204020204" pitchFamily="34" charset="-122"/>
                </a:rPr>
                <a:t>数据</a:t>
              </a:r>
              <a:r>
                <a:rPr lang="zh-CN" altLang="zh-HK" b="1" dirty="0">
                  <a:solidFill>
                    <a:schemeClr val="bg1"/>
                  </a:solidFill>
                  <a:latin typeface="微软雅黑" panose="020B0503020204020204" pitchFamily="34" charset="-122"/>
                  <a:ea typeface="微软雅黑" panose="020B0503020204020204" pitchFamily="34" charset="-122"/>
                </a:rPr>
                <a:t>预处理</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193215" y="3034213"/>
              <a:ext cx="1337310" cy="645160"/>
            </a:xfrm>
            <a:prstGeom prst="rect">
              <a:avLst/>
            </a:prstGeom>
            <a:noFill/>
          </p:spPr>
          <p:txBody>
            <a:bodyPr wrap="square" rtlCol="0">
              <a:spAutoFit/>
            </a:bodyPr>
            <a:lstStyle/>
            <a:p>
              <a:pPr algn="ctr"/>
              <a:r>
                <a:rPr lang="zh-CN" altLang="zh-HK" dirty="0">
                  <a:solidFill>
                    <a:srgbClr val="0174AB"/>
                  </a:solidFill>
                  <a:latin typeface="微软雅黑" panose="020B0503020204020204" pitchFamily="34" charset="-122"/>
                  <a:ea typeface="微软雅黑" panose="020B0503020204020204" pitchFamily="34" charset="-122"/>
                </a:rPr>
                <a:t>导联间、导联内</a:t>
              </a:r>
              <a:endParaRPr lang="zh-CN" altLang="zh-HK"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3047459" y="2926721"/>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创新</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340466"/>
            <a:ext cx="1992145" cy="1599565"/>
          </a:xfrm>
          <a:prstGeom prst="rect">
            <a:avLst/>
          </a:prstGeom>
        </p:spPr>
        <p:txBody>
          <a:bodyPr wrap="square">
            <a:spAutoFit/>
          </a:bodyPr>
          <a:lstStyle/>
          <a:p>
            <a:pPr lvl="0" algn="just"/>
            <a:r>
              <a:rPr altLang="zh-HK" sz="1400" dirty="0">
                <a:solidFill>
                  <a:srgbClr val="666666"/>
                </a:solidFill>
                <a:latin typeface="等线" panose="02010600030101010101" charset="-122"/>
                <a:ea typeface="等线" panose="02010600030101010101" charset="-122"/>
              </a:rPr>
              <a:t>考虑到患者的年龄和性别对心律失常类型的判断仍具有较大的影响，因此我们将患者的</a:t>
            </a:r>
            <a:r>
              <a:rPr altLang="zh-HK" sz="1400" dirty="0">
                <a:solidFill>
                  <a:schemeClr val="accent1"/>
                </a:solidFill>
                <a:latin typeface="等线" panose="02010600030101010101" charset="-122"/>
                <a:ea typeface="等线" panose="02010600030101010101" charset="-122"/>
              </a:rPr>
              <a:t>性别和年龄</a:t>
            </a:r>
            <a:r>
              <a:rPr altLang="zh-HK" sz="1400" dirty="0">
                <a:solidFill>
                  <a:srgbClr val="666666"/>
                </a:solidFill>
                <a:latin typeface="等线" panose="02010600030101010101" charset="-122"/>
                <a:ea typeface="等线" panose="02010600030101010101" charset="-122"/>
              </a:rPr>
              <a:t>提取出，也作为深度学习模型的输入数据。</a:t>
            </a:r>
            <a:endParaRPr altLang="zh-HK" sz="1400" dirty="0">
              <a:solidFill>
                <a:srgbClr val="666666"/>
              </a:solidFill>
              <a:latin typeface="等线" panose="02010600030101010101" charset="-122"/>
              <a:ea typeface="等线" panose="02010600030101010101" charset="-122"/>
            </a:endParaRPr>
          </a:p>
        </p:txBody>
      </p:sp>
      <p:grpSp>
        <p:nvGrpSpPr>
          <p:cNvPr id="46" name="组合 45"/>
          <p:cNvGrpSpPr/>
          <p:nvPr/>
        </p:nvGrpSpPr>
        <p:grpSpPr>
          <a:xfrm>
            <a:off x="4999446" y="1418773"/>
            <a:ext cx="1355725" cy="1351148"/>
            <a:chOff x="7100407" y="2336983"/>
            <a:chExt cx="1355725"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116282" y="3094538"/>
              <a:ext cx="13398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附属信息</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8300"/>
            </a:xfrm>
            <a:prstGeom prst="rect">
              <a:avLst/>
            </a:prstGeom>
            <a:noFill/>
          </p:spPr>
          <p:txBody>
            <a:bodyPr wrap="square" rtlCol="0">
              <a:spAutoFit/>
            </a:bodyPr>
            <a:lstStyle/>
            <a:p>
              <a:pPr algn="ctr"/>
              <a:r>
                <a:rPr lang="zh-CN" altLang="en-US" dirty="0">
                  <a:solidFill>
                    <a:srgbClr val="0174AB"/>
                  </a:solidFill>
                  <a:latin typeface="微软雅黑" panose="020B0503020204020204" pitchFamily="34" charset="-122"/>
                  <a:ea typeface="微软雅黑" panose="020B0503020204020204" pitchFamily="34" charset="-122"/>
                </a:rPr>
                <a:t>辅助特征</a:t>
              </a:r>
              <a:endParaRPr lang="zh-CN"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5244030" y="2923546"/>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创新</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339831"/>
            <a:ext cx="1992145" cy="2245360"/>
          </a:xfrm>
          <a:prstGeom prst="rect">
            <a:avLst/>
          </a:prstGeom>
        </p:spPr>
        <p:txBody>
          <a:bodyPr wrap="square">
            <a:spAutoFit/>
          </a:bodyPr>
          <a:lstStyle/>
          <a:p>
            <a:pPr lvl="0" algn="just"/>
            <a:r>
              <a:rPr lang="zh-CN" sz="1400" dirty="0">
                <a:solidFill>
                  <a:srgbClr val="666666"/>
                </a:solidFill>
                <a:latin typeface="等线" panose="02010600030101010101" charset="-122"/>
                <a:ea typeface="等线" panose="02010600030101010101" charset="-122"/>
                <a:cs typeface="等线" panose="02010600030101010101" charset="-122"/>
              </a:rPr>
              <a:t>基</a:t>
            </a:r>
            <a:r>
              <a:rPr altLang="zh-HK" sz="1400" dirty="0">
                <a:solidFill>
                  <a:srgbClr val="666666"/>
                </a:solidFill>
                <a:latin typeface="等线" panose="02010600030101010101" charset="-122"/>
                <a:ea typeface="等线" panose="02010600030101010101" charset="-122"/>
                <a:cs typeface="等线" panose="02010600030101010101" charset="-122"/>
              </a:rPr>
              <a:t>于深度</a:t>
            </a:r>
            <a:r>
              <a:rPr lang="zh-CN" sz="1400" dirty="0">
                <a:solidFill>
                  <a:srgbClr val="666666"/>
                </a:solidFill>
                <a:latin typeface="等线" panose="02010600030101010101" charset="-122"/>
                <a:ea typeface="等线" panose="02010600030101010101" charset="-122"/>
                <a:cs typeface="等线" panose="02010600030101010101" charset="-122"/>
              </a:rPr>
              <a:t>神经网络</a:t>
            </a:r>
            <a:r>
              <a:rPr altLang="zh-HK" sz="1400" dirty="0">
                <a:solidFill>
                  <a:srgbClr val="666666"/>
                </a:solidFill>
                <a:latin typeface="等线" panose="02010600030101010101" charset="-122"/>
                <a:ea typeface="等线" panose="02010600030101010101" charset="-122"/>
                <a:cs typeface="等线" panose="02010600030101010101" charset="-122"/>
              </a:rPr>
              <a:t>模型对二维化心电数据进行学习和预测，选择了深度学习领域中目前效果最优的</a:t>
            </a:r>
            <a:r>
              <a:rPr altLang="zh-HK" sz="1400" dirty="0">
                <a:solidFill>
                  <a:schemeClr val="accent1"/>
                </a:solidFill>
                <a:latin typeface="等线" panose="02010600030101010101" charset="-122"/>
                <a:ea typeface="等线" panose="02010600030101010101" charset="-122"/>
                <a:cs typeface="等线" panose="02010600030101010101" charset="-122"/>
              </a:rPr>
              <a:t>Resnet模型</a:t>
            </a:r>
            <a:r>
              <a:rPr altLang="zh-HK" sz="1400" dirty="0">
                <a:solidFill>
                  <a:srgbClr val="666666"/>
                </a:solidFill>
                <a:latin typeface="等线" panose="02010600030101010101" charset="-122"/>
                <a:ea typeface="等线" panose="02010600030101010101" charset="-122"/>
                <a:cs typeface="等线" panose="02010600030101010101" charset="-122"/>
              </a:rPr>
              <a:t>为主要结构，防止层数太多造成梯度消失和爆炸的情况。</a:t>
            </a:r>
            <a:r>
              <a:rPr lang="zh-CN" sz="1400" dirty="0">
                <a:solidFill>
                  <a:srgbClr val="666666"/>
                </a:solidFill>
                <a:latin typeface="等线" panose="02010600030101010101" charset="-122"/>
                <a:ea typeface="等线" panose="02010600030101010101" charset="-122"/>
                <a:cs typeface="等线" panose="02010600030101010101" charset="-122"/>
              </a:rPr>
              <a:t>优化完成后分析到导联间关系并展开进一步有待被研究</a:t>
            </a:r>
            <a:r>
              <a:rPr lang="zh-CN" sz="1400" dirty="0">
                <a:solidFill>
                  <a:srgbClr val="666666"/>
                </a:solidFill>
                <a:latin typeface="等线" panose="02010600030101010101" charset="-122"/>
                <a:ea typeface="等线" panose="02010600030101010101" charset="-122"/>
                <a:cs typeface="等线" panose="02010600030101010101" charset="-122"/>
              </a:rPr>
              <a:t>的实验。</a:t>
            </a:r>
            <a:endParaRPr lang="zh-CN" sz="1400" dirty="0">
              <a:solidFill>
                <a:srgbClr val="666666"/>
              </a:solidFill>
              <a:latin typeface="等线" panose="02010600030101010101" charset="-122"/>
              <a:ea typeface="等线" panose="02010600030101010101" charset="-122"/>
              <a:cs typeface="等线" panose="02010600030101010101" charset="-122"/>
            </a:endParaRPr>
          </a:p>
        </p:txBody>
      </p:sp>
      <p:sp>
        <p:nvSpPr>
          <p:cNvPr id="5" name="矩形 4"/>
          <p:cNvSpPr/>
          <p:nvPr/>
        </p:nvSpPr>
        <p:spPr>
          <a:xfrm>
            <a:off x="161402" y="632561"/>
            <a:ext cx="1816100" cy="583565"/>
          </a:xfrm>
          <a:prstGeom prst="rect">
            <a:avLst/>
          </a:prstGeom>
        </p:spPr>
        <p:txBody>
          <a:bodyPr wrap="none">
            <a:spAutoFit/>
          </a:bodyPr>
          <a:p>
            <a:r>
              <a:rPr lang="zh-CN" altLang="en-US" sz="3200" b="1" kern="0" dirty="0" smtClean="0">
                <a:solidFill>
                  <a:srgbClr val="0070C0"/>
                </a:solidFill>
                <a:latin typeface="宋体" panose="02010600030101010101" pitchFamily="2" charset="-122"/>
              </a:rPr>
              <a:t>研究内容</a:t>
            </a:r>
            <a:endParaRPr lang="zh-CN" altLang="en-US" sz="3200" b="1" kern="0" dirty="0" smtClean="0">
              <a:solidFill>
                <a:srgbClr val="0070C0"/>
              </a:solidFill>
              <a:latin typeface="宋体" panose="02010600030101010101" pitchFamily="2" charset="-122"/>
            </a:endParaRPr>
          </a:p>
        </p:txBody>
      </p:sp>
      <p:cxnSp>
        <p:nvCxnSpPr>
          <p:cNvPr id="12" name="直线连接符 13"/>
          <p:cNvCxnSpPr/>
          <p:nvPr/>
        </p:nvCxnSpPr>
        <p:spPr>
          <a:xfrm flipV="1">
            <a:off x="224790" y="1210945"/>
            <a:ext cx="171450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文本框 13"/>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257126" y="8502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614930" y="102235"/>
            <a:ext cx="1259205" cy="368300"/>
          </a:xfrm>
          <a:prstGeom prst="rect">
            <a:avLst/>
          </a:prstGeom>
          <a:solidFill>
            <a:schemeClr val="bg1"/>
          </a:solidFill>
        </p:spPr>
        <p:txBody>
          <a:bodyPr wrap="square" rtlCol="0">
            <a:spAutoFit/>
          </a:bodyPr>
          <a:p>
            <a:r>
              <a:rPr lang="zh-CN" altLang="zh-HK" spc="300" dirty="0">
                <a:solidFill>
                  <a:schemeClr val="tx1"/>
                </a:solidFill>
                <a:latin typeface="微软雅黑" panose="020B0503020204020204" pitchFamily="34" charset="-122"/>
                <a:ea typeface="微软雅黑" panose="020B0503020204020204" pitchFamily="34" charset="-122"/>
                <a:sym typeface="+mn-ea"/>
              </a:rPr>
              <a:t>研究</a:t>
            </a:r>
            <a:r>
              <a:rPr lang="zh-CN" altLang="zh-HK" spc="300" dirty="0">
                <a:solidFill>
                  <a:schemeClr val="tx1"/>
                </a:solidFill>
                <a:latin typeface="微软雅黑" panose="020B0503020204020204" pitchFamily="34" charset="-122"/>
                <a:ea typeface="微软雅黑" panose="020B0503020204020204" pitchFamily="34" charset="-122"/>
                <a:sym typeface="+mn-ea"/>
              </a:rPr>
              <a:t>内容</a:t>
            </a:r>
            <a:endParaRPr lang="zh-CN" altLang="zh-HK" spc="300" dirty="0">
              <a:solidFill>
                <a:schemeClr val="tx1"/>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319488"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a:t>
            </a:r>
            <a:r>
              <a:rPr lang="zh-CN" altLang="zh-HK" spc="300" dirty="0">
                <a:solidFill>
                  <a:schemeClr val="bg1"/>
                </a:solidFill>
                <a:latin typeface="微软雅黑" panose="020B0503020204020204" pitchFamily="34" charset="-122"/>
                <a:ea typeface="微软雅黑" panose="020B0503020204020204" pitchFamily="34" charset="-122"/>
                <a:sym typeface="+mn-ea"/>
              </a:rPr>
              <a:t>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2" name="文本框 41"/>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43" name="直接连接符 42"/>
          <p:cNvCxnSpPr/>
          <p:nvPr/>
        </p:nvCxnSpPr>
        <p:spPr>
          <a:xfrm>
            <a:off x="255385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5" name="直接连接符 54"/>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60" name="文本框 59"/>
          <p:cNvSpPr txBox="1"/>
          <p:nvPr/>
        </p:nvSpPr>
        <p:spPr>
          <a:xfrm>
            <a:off x="39197" y="102166"/>
            <a:ext cx="1280392"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61402" y="632561"/>
            <a:ext cx="1407795" cy="583565"/>
          </a:xfrm>
          <a:prstGeom prst="rect">
            <a:avLst/>
          </a:prstGeom>
        </p:spPr>
        <p:txBody>
          <a:bodyPr wrap="none">
            <a:spAutoFit/>
          </a:bodyPr>
          <a:p>
            <a:r>
              <a:rPr lang="zh-CN" altLang="zh-CN" sz="3200" b="1" kern="0" dirty="0" smtClean="0">
                <a:solidFill>
                  <a:srgbClr val="0070C0"/>
                </a:solidFill>
                <a:latin typeface="宋体" panose="02010600030101010101" pitchFamily="2" charset="-122"/>
              </a:rPr>
              <a:t>创新点</a:t>
            </a:r>
            <a:endParaRPr lang="zh-CN" altLang="zh-CN" sz="3200" b="1" kern="0" dirty="0" smtClean="0">
              <a:solidFill>
                <a:srgbClr val="0070C0"/>
              </a:solidFill>
              <a:latin typeface="宋体" panose="02010600030101010101" pitchFamily="2" charset="-122"/>
            </a:endParaRPr>
          </a:p>
        </p:txBody>
      </p:sp>
      <p:cxnSp>
        <p:nvCxnSpPr>
          <p:cNvPr id="21" name="直线连接符 13"/>
          <p:cNvCxnSpPr/>
          <p:nvPr/>
        </p:nvCxnSpPr>
        <p:spPr>
          <a:xfrm flipV="1">
            <a:off x="224790" y="1210945"/>
            <a:ext cx="134112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88645" y="1905635"/>
            <a:ext cx="7513320" cy="3412490"/>
          </a:xfrm>
          <a:prstGeom prst="rect">
            <a:avLst/>
          </a:prstGeom>
          <a:noFill/>
        </p:spPr>
        <p:txBody>
          <a:bodyPr wrap="square" rtlCol="0" anchor="t">
            <a:spAutoFit/>
          </a:bodyPr>
          <a:p>
            <a:pPr marL="342900" indent="-342900" algn="just">
              <a:lnSpc>
                <a:spcPct val="120000"/>
              </a:lnSpc>
              <a:buClr>
                <a:srgbClr val="0070C0"/>
              </a:buClr>
              <a:buFont typeface="Wingdings" panose="05000000000000000000" pitchFamily="2" charset="2"/>
              <a:buChar char="l"/>
            </a:pPr>
            <a:r>
              <a:rPr lang="zh-CN" altLang="en-US" kern="0" dirty="0" smtClean="0">
                <a:effectLst/>
                <a:latin typeface="+mn-ea"/>
                <a:sym typeface="+mn-ea"/>
              </a:rPr>
              <a:t>建立标准十二导联数据新的处理方式。</a:t>
            </a:r>
            <a:r>
              <a:rPr lang="zh-CN" altLang="en-US" kern="0" dirty="0" smtClean="0">
                <a:effectLst/>
                <a:latin typeface="+mn-ea"/>
                <a:sym typeface="+mn-ea"/>
              </a:rPr>
              <a:t>对长度不同的十二导联数据进行切片处理并合并，得到由十二导联合并而成的平面，这个平面称为</a:t>
            </a:r>
            <a:r>
              <a:rPr lang="zh-CN" altLang="en-US" kern="0" dirty="0" smtClean="0">
                <a:effectLst/>
                <a:latin typeface="+mn-ea"/>
                <a:sym typeface="+mn-ea"/>
              </a:rPr>
              <a:t>二维化十二导联心电数据。</a:t>
            </a:r>
            <a:endParaRPr lang="zh-CN" altLang="en-US" kern="0" dirty="0" smtClean="0">
              <a:effectLst/>
              <a:latin typeface="+mn-ea"/>
              <a:sym typeface="+mn-ea"/>
            </a:endParaRPr>
          </a:p>
          <a:p>
            <a:pPr marL="342900" indent="-342900" algn="just">
              <a:lnSpc>
                <a:spcPct val="120000"/>
              </a:lnSpc>
              <a:buClr>
                <a:srgbClr val="0070C0"/>
              </a:buClr>
              <a:buFont typeface="Wingdings" panose="05000000000000000000" pitchFamily="2" charset="2"/>
              <a:buChar char="l"/>
            </a:pPr>
            <a:endParaRPr lang="en-US" altLang="zh-CN" kern="0" dirty="0">
              <a:latin typeface="+mn-ea"/>
            </a:endParaRPr>
          </a:p>
          <a:p>
            <a:pPr marL="342900" indent="-342900" algn="just">
              <a:lnSpc>
                <a:spcPct val="120000"/>
              </a:lnSpc>
              <a:buClr>
                <a:srgbClr val="0070C0"/>
              </a:buClr>
              <a:buFont typeface="Wingdings" panose="05000000000000000000" pitchFamily="2" charset="2"/>
              <a:buChar char="l"/>
            </a:pPr>
            <a:r>
              <a:rPr lang="en-US" altLang="zh-CN" kern="0" dirty="0" smtClean="0">
                <a:latin typeface="+mn-ea"/>
              </a:rPr>
              <a:t>扩展样本差异性，增加样本的性别以及年龄作为辅助特征输入到模型中，</a:t>
            </a:r>
            <a:r>
              <a:rPr lang="zh-CN" altLang="en-US" kern="0" dirty="0" smtClean="0">
                <a:latin typeface="+mn-ea"/>
              </a:rPr>
              <a:t>将年龄和性别同心律失常的类别建立关系</a:t>
            </a:r>
            <a:r>
              <a:rPr lang="en-US" altLang="zh-CN" kern="0" dirty="0" smtClean="0">
                <a:latin typeface="+mn-ea"/>
              </a:rPr>
              <a:t>。</a:t>
            </a:r>
            <a:endParaRPr lang="en-US" altLang="zh-CN" kern="0" dirty="0" smtClean="0">
              <a:latin typeface="+mn-ea"/>
            </a:endParaRPr>
          </a:p>
          <a:p>
            <a:pPr marL="342900" indent="-342900" algn="just">
              <a:lnSpc>
                <a:spcPct val="120000"/>
              </a:lnSpc>
              <a:buClr>
                <a:srgbClr val="0070C0"/>
              </a:buClr>
              <a:buFont typeface="Wingdings" panose="05000000000000000000" pitchFamily="2" charset="2"/>
              <a:buChar char="l"/>
            </a:pPr>
            <a:endParaRPr lang="en-US" altLang="zh-CN" kern="0" dirty="0">
              <a:latin typeface="+mn-ea"/>
            </a:endParaRPr>
          </a:p>
          <a:p>
            <a:pPr marL="342900" indent="-342900" algn="just">
              <a:lnSpc>
                <a:spcPct val="120000"/>
              </a:lnSpc>
              <a:buClr>
                <a:srgbClr val="0070C0"/>
              </a:buClr>
              <a:buFont typeface="Wingdings" panose="05000000000000000000" pitchFamily="2" charset="2"/>
              <a:buChar char="l"/>
            </a:pPr>
            <a:r>
              <a:rPr lang="zh-CN" altLang="en-US" kern="0" dirty="0" smtClean="0">
                <a:latin typeface="+mn-ea"/>
                <a:sym typeface="+mn-ea"/>
              </a:rPr>
              <a:t>针对二维化十二导联心电数据和辅助特征，构建以</a:t>
            </a:r>
            <a:r>
              <a:rPr lang="en-US" altLang="zh-CN" kern="0" dirty="0" smtClean="0">
                <a:latin typeface="+mn-ea"/>
                <a:sym typeface="+mn-ea"/>
              </a:rPr>
              <a:t>Resnet</a:t>
            </a:r>
            <a:r>
              <a:rPr lang="zh-CN" altLang="en-US" kern="0" dirty="0" smtClean="0">
                <a:latin typeface="+mn-ea"/>
                <a:sym typeface="+mn-ea"/>
              </a:rPr>
              <a:t>为主的</a:t>
            </a:r>
            <a:r>
              <a:rPr lang="zh-CN" altLang="en-US" kern="0" dirty="0" smtClean="0">
                <a:latin typeface="+mn-ea"/>
                <a:sym typeface="+mn-ea"/>
              </a:rPr>
              <a:t>二维卷积神经网络。同时捕获导联内部和导联之间的相关关系，以提高心电图心律失常分类的准确率。</a:t>
            </a:r>
            <a:endParaRPr lang="zh-CN" altLang="en-US"/>
          </a:p>
        </p:txBody>
      </p:sp>
      <p:sp>
        <p:nvSpPr>
          <p:cNvPr id="13" name="矩形 1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6" name="文本框 15"/>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257126" y="8502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614930" y="102235"/>
            <a:ext cx="1259205" cy="368300"/>
          </a:xfrm>
          <a:prstGeom prst="rect">
            <a:avLst/>
          </a:prstGeom>
          <a:solidFill>
            <a:schemeClr val="bg1"/>
          </a:solidFill>
        </p:spPr>
        <p:txBody>
          <a:bodyPr wrap="square" rtlCol="0">
            <a:spAutoFit/>
          </a:bodyPr>
          <a:p>
            <a:r>
              <a:rPr lang="zh-CN" altLang="zh-HK" spc="300" dirty="0">
                <a:solidFill>
                  <a:schemeClr val="tx1"/>
                </a:solidFill>
                <a:latin typeface="微软雅黑" panose="020B0503020204020204" pitchFamily="34" charset="-122"/>
                <a:ea typeface="微软雅黑" panose="020B0503020204020204" pitchFamily="34" charset="-122"/>
                <a:sym typeface="+mn-ea"/>
              </a:rPr>
              <a:t>研究</a:t>
            </a:r>
            <a:r>
              <a:rPr lang="zh-CN" altLang="zh-HK" spc="300" dirty="0">
                <a:solidFill>
                  <a:schemeClr val="tx1"/>
                </a:solidFill>
                <a:latin typeface="微软雅黑" panose="020B0503020204020204" pitchFamily="34" charset="-122"/>
                <a:ea typeface="微软雅黑" panose="020B0503020204020204" pitchFamily="34" charset="-122"/>
                <a:sym typeface="+mn-ea"/>
              </a:rPr>
              <a:t>内容</a:t>
            </a:r>
            <a:endParaRPr lang="zh-CN" altLang="zh-HK" spc="300" dirty="0">
              <a:solidFill>
                <a:schemeClr val="tx1"/>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319488"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a:t>
            </a:r>
            <a:r>
              <a:rPr lang="zh-CN" altLang="zh-HK" spc="300" dirty="0">
                <a:solidFill>
                  <a:schemeClr val="bg1"/>
                </a:solidFill>
                <a:latin typeface="微软雅黑" panose="020B0503020204020204" pitchFamily="34" charset="-122"/>
                <a:ea typeface="微软雅黑" panose="020B0503020204020204" pitchFamily="34" charset="-122"/>
                <a:sym typeface="+mn-ea"/>
              </a:rPr>
              <a:t>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2" name="文本框 41"/>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43" name="直接连接符 42"/>
          <p:cNvCxnSpPr/>
          <p:nvPr/>
        </p:nvCxnSpPr>
        <p:spPr>
          <a:xfrm>
            <a:off x="255385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5" name="直接连接符 54"/>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60" name="文本框 59"/>
          <p:cNvSpPr txBox="1"/>
          <p:nvPr/>
        </p:nvSpPr>
        <p:spPr>
          <a:xfrm>
            <a:off x="39197" y="102166"/>
            <a:ext cx="1280392"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p:nvPr/>
        </p:nvGrpSpPr>
        <p:grpSpPr bwMode="auto">
          <a:xfrm>
            <a:off x="3231198" y="64760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一</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98" name="文本框 97"/>
          <p:cNvSpPr txBox="1"/>
          <p:nvPr/>
        </p:nvSpPr>
        <p:spPr>
          <a:xfrm>
            <a:off x="3908900" y="650388"/>
            <a:ext cx="4757897"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研究</a:t>
            </a:r>
            <a:r>
              <a:rPr lang="zh-CN" altLang="en-US" sz="2400" dirty="0">
                <a:solidFill>
                  <a:schemeClr val="tx1">
                    <a:lumMod val="95000"/>
                    <a:lumOff val="5000"/>
                    <a:alpha val="75000"/>
                  </a:schemeClr>
                </a:solidFill>
              </a:rPr>
              <a:t>背景</a:t>
            </a:r>
            <a:endParaRPr lang="zh-CN" altLang="en-US" sz="2400" dirty="0">
              <a:solidFill>
                <a:schemeClr val="tx1">
                  <a:lumMod val="95000"/>
                  <a:lumOff val="5000"/>
                  <a:alpha val="75000"/>
                </a:schemeClr>
              </a:solidFill>
            </a:endParaRPr>
          </a:p>
        </p:txBody>
      </p:sp>
      <p:grpSp>
        <p:nvGrpSpPr>
          <p:cNvPr id="53255" name="组合 102"/>
          <p:cNvGrpSpPr/>
          <p:nvPr/>
        </p:nvGrpSpPr>
        <p:grpSpPr bwMode="auto">
          <a:xfrm>
            <a:off x="3231198" y="150292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二</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04" name="文本框 103"/>
          <p:cNvSpPr txBox="1"/>
          <p:nvPr/>
        </p:nvSpPr>
        <p:spPr>
          <a:xfrm>
            <a:off x="3908901" y="1506685"/>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研究意义</a:t>
            </a:r>
            <a:endParaRPr lang="zh-CN" altLang="en-US" sz="2400" dirty="0">
              <a:solidFill>
                <a:schemeClr val="tx1">
                  <a:lumMod val="95000"/>
                  <a:lumOff val="5000"/>
                  <a:alpha val="75000"/>
                </a:schemeClr>
              </a:solidFill>
            </a:endParaRPr>
          </a:p>
        </p:txBody>
      </p:sp>
      <p:grpSp>
        <p:nvGrpSpPr>
          <p:cNvPr id="53257" name="组合 108"/>
          <p:cNvGrpSpPr/>
          <p:nvPr/>
        </p:nvGrpSpPr>
        <p:grpSpPr bwMode="auto">
          <a:xfrm>
            <a:off x="3240088" y="322564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四</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10" name="文本框 109"/>
          <p:cNvSpPr txBox="1"/>
          <p:nvPr/>
        </p:nvSpPr>
        <p:spPr>
          <a:xfrm>
            <a:off x="3917790" y="322816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实施方案</a:t>
            </a:r>
            <a:endParaRPr lang="zh-CN" altLang="en-US" sz="2400" dirty="0">
              <a:solidFill>
                <a:schemeClr val="tx1">
                  <a:lumMod val="95000"/>
                  <a:lumOff val="5000"/>
                  <a:alpha val="75000"/>
                </a:schemeClr>
              </a:solidFill>
            </a:endParaRPr>
          </a:p>
        </p:txBody>
      </p:sp>
      <p:grpSp>
        <p:nvGrpSpPr>
          <p:cNvPr id="53259" name="组合 114"/>
          <p:cNvGrpSpPr/>
          <p:nvPr/>
        </p:nvGrpSpPr>
        <p:grpSpPr bwMode="auto">
          <a:xfrm>
            <a:off x="3258503" y="235965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三</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grpSp>
        <p:nvGrpSpPr>
          <p:cNvPr id="53261" name="组合 120"/>
          <p:cNvGrpSpPr/>
          <p:nvPr/>
        </p:nvGrpSpPr>
        <p:grpSpPr bwMode="auto">
          <a:xfrm>
            <a:off x="3240088" y="408096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五</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22" name="文本框 121"/>
          <p:cNvSpPr txBox="1"/>
          <p:nvPr/>
        </p:nvSpPr>
        <p:spPr>
          <a:xfrm>
            <a:off x="3917791" y="4084466"/>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sym typeface="+mn-ea"/>
              </a:rPr>
              <a:t>社会效益</a:t>
            </a:r>
            <a:endParaRPr lang="zh-CN" altLang="en-US" sz="2400" dirty="0">
              <a:solidFill>
                <a:schemeClr val="tx1">
                  <a:lumMod val="95000"/>
                  <a:lumOff val="5000"/>
                  <a:alpha val="75000"/>
                </a:schemeClr>
              </a:solidFill>
            </a:endParaRPr>
          </a:p>
        </p:txBody>
      </p:sp>
      <p:grpSp>
        <p:nvGrpSpPr>
          <p:cNvPr id="53263" name="组合 126"/>
          <p:cNvGrpSpPr/>
          <p:nvPr/>
        </p:nvGrpSpPr>
        <p:grpSpPr bwMode="auto">
          <a:xfrm>
            <a:off x="3240088" y="4875647"/>
            <a:ext cx="444500" cy="449263"/>
            <a:chOff x="2944759" y="497532"/>
            <a:chExt cx="657188" cy="663945"/>
          </a:xfrm>
        </p:grpSpPr>
        <p:sp>
          <p:nvSpPr>
            <p:cNvPr id="130" name="矩形 12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31" name="矩形 13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六</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28" name="文本框 127"/>
          <p:cNvSpPr txBox="1"/>
          <p:nvPr/>
        </p:nvSpPr>
        <p:spPr>
          <a:xfrm>
            <a:off x="3920966" y="487789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参考文献</a:t>
            </a:r>
            <a:endParaRPr lang="zh-CN" altLang="en-US" sz="2400" dirty="0">
              <a:solidFill>
                <a:schemeClr val="tx1">
                  <a:lumMod val="95000"/>
                  <a:lumOff val="5000"/>
                  <a:alpha val="75000"/>
                </a:schemeClr>
              </a:solidFill>
            </a:endParaRPr>
          </a:p>
        </p:txBody>
      </p:sp>
      <p:sp>
        <p:nvSpPr>
          <p:cNvPr id="2" name="文本框 1"/>
          <p:cNvSpPr txBox="1"/>
          <p:nvPr/>
        </p:nvSpPr>
        <p:spPr>
          <a:xfrm>
            <a:off x="3912075" y="234170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研究内容</a:t>
            </a:r>
            <a:endParaRPr lang="zh-CN" altLang="en-US" sz="2400" dirty="0">
              <a:solidFill>
                <a:schemeClr val="tx1">
                  <a:lumMod val="95000"/>
                  <a:lumOff val="5000"/>
                  <a:alpha val="75000"/>
                </a:schemeClr>
              </a:solidFill>
            </a:endParaRPr>
          </a:p>
        </p:txBody>
      </p:sp>
      <p:grpSp>
        <p:nvGrpSpPr>
          <p:cNvPr id="3" name="组合 126"/>
          <p:cNvGrpSpPr/>
          <p:nvPr/>
        </p:nvGrpSpPr>
        <p:grpSpPr bwMode="auto">
          <a:xfrm>
            <a:off x="3242628" y="5669397"/>
            <a:ext cx="444500" cy="449263"/>
            <a:chOff x="2944759" y="497532"/>
            <a:chExt cx="657188" cy="663945"/>
          </a:xfrm>
        </p:grpSpPr>
        <p:sp>
          <p:nvSpPr>
            <p:cNvPr id="4" name="矩形 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七</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3923506" y="567164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致谢</a:t>
            </a:r>
            <a:endParaRPr lang="zh-CN" altLang="en-US" sz="24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53" presetClass="entr" presetSubtype="16" fill="hold" nodeType="withEffect">
                                  <p:stCondLst>
                                    <p:cond delay="250"/>
                                  </p:stCondLst>
                                  <p:childTnLst>
                                    <p:set>
                                      <p:cBhvr>
                                        <p:cTn id="34" dur="1" fill="hold">
                                          <p:stCondLst>
                                            <p:cond delay="0"/>
                                          </p:stCondLst>
                                        </p:cTn>
                                        <p:tgtEl>
                                          <p:spTgt spid="53263"/>
                                        </p:tgtEl>
                                        <p:attrNameLst>
                                          <p:attrName>style.visibility</p:attrName>
                                        </p:attrNameLst>
                                      </p:cBhvr>
                                      <p:to>
                                        <p:strVal val="visible"/>
                                      </p:to>
                                    </p:set>
                                    <p:anim calcmode="lin" valueType="num">
                                      <p:cBhvr>
                                        <p:cTn id="35" dur="500" fill="hold"/>
                                        <p:tgtEl>
                                          <p:spTgt spid="53263"/>
                                        </p:tgtEl>
                                        <p:attrNameLst>
                                          <p:attrName>ppt_w</p:attrName>
                                        </p:attrNameLst>
                                      </p:cBhvr>
                                      <p:tavLst>
                                        <p:tav tm="0">
                                          <p:val>
                                            <p:fltVal val="0"/>
                                          </p:val>
                                        </p:tav>
                                        <p:tav tm="100000">
                                          <p:val>
                                            <p:strVal val="#ppt_w"/>
                                          </p:val>
                                        </p:tav>
                                      </p:tavLst>
                                    </p:anim>
                                    <p:anim calcmode="lin" valueType="num">
                                      <p:cBhvr>
                                        <p:cTn id="36" dur="500" fill="hold"/>
                                        <p:tgtEl>
                                          <p:spTgt spid="53263"/>
                                        </p:tgtEl>
                                        <p:attrNameLst>
                                          <p:attrName>ppt_h</p:attrName>
                                        </p:attrNameLst>
                                      </p:cBhvr>
                                      <p:tavLst>
                                        <p:tav tm="0">
                                          <p:val>
                                            <p:fltVal val="0"/>
                                          </p:val>
                                        </p:tav>
                                        <p:tav tm="100000">
                                          <p:val>
                                            <p:strVal val="#ppt_h"/>
                                          </p:val>
                                        </p:tav>
                                      </p:tavLst>
                                    </p:anim>
                                    <p:animEffect transition="in" filter="fade">
                                      <p:cBhvr>
                                        <p:cTn id="37" dur="500"/>
                                        <p:tgtEl>
                                          <p:spTgt spid="53263"/>
                                        </p:tgtEl>
                                      </p:cBhvr>
                                    </p:animEffect>
                                  </p:childTnLst>
                                </p:cTn>
                              </p:par>
                              <p:par>
                                <p:cTn id="38" presetID="12" presetClass="entr" presetSubtype="8" fill="hold" grpId="0" nodeType="withEffect">
                                  <p:stCondLst>
                                    <p:cond delay="50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grpId="0" nodeType="withEffect">
                                  <p:stCondLst>
                                    <p:cond delay="500"/>
                                  </p:stCondLst>
                                  <p:childTnLst>
                                    <p:set>
                                      <p:cBhvr>
                                        <p:cTn id="43" dur="1" fill="hold">
                                          <p:stCondLst>
                                            <p:cond delay="0"/>
                                          </p:stCondLst>
                                        </p:cTn>
                                        <p:tgtEl>
                                          <p:spTgt spid="104"/>
                                        </p:tgtEl>
                                        <p:attrNameLst>
                                          <p:attrName>style.visibility</p:attrName>
                                        </p:attrNameLst>
                                      </p:cBhvr>
                                      <p:to>
                                        <p:strVal val="visible"/>
                                      </p:to>
                                    </p:set>
                                    <p:anim calcmode="lin" valueType="num">
                                      <p:cBhvr additive="base">
                                        <p:cTn id="44" dur="500"/>
                                        <p:tgtEl>
                                          <p:spTgt spid="104"/>
                                        </p:tgtEl>
                                        <p:attrNameLst>
                                          <p:attrName>ppt_x</p:attrName>
                                        </p:attrNameLst>
                                      </p:cBhvr>
                                      <p:tavLst>
                                        <p:tav tm="0">
                                          <p:val>
                                            <p:strVal val="#ppt_x-#ppt_w*1.125000"/>
                                          </p:val>
                                        </p:tav>
                                        <p:tav tm="100000">
                                          <p:val>
                                            <p:strVal val="#ppt_x"/>
                                          </p:val>
                                        </p:tav>
                                      </p:tavLst>
                                    </p:anim>
                                    <p:animEffect transition="in" filter="wipe(right)">
                                      <p:cBhvr>
                                        <p:cTn id="45" dur="500"/>
                                        <p:tgtEl>
                                          <p:spTgt spid="104"/>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110"/>
                                        </p:tgtEl>
                                        <p:attrNameLst>
                                          <p:attrName>style.visibility</p:attrName>
                                        </p:attrNameLst>
                                      </p:cBhvr>
                                      <p:to>
                                        <p:strVal val="visible"/>
                                      </p:to>
                                    </p:set>
                                    <p:anim calcmode="lin" valueType="num">
                                      <p:cBhvr additive="base">
                                        <p:cTn id="48" dur="500"/>
                                        <p:tgtEl>
                                          <p:spTgt spid="110"/>
                                        </p:tgtEl>
                                        <p:attrNameLst>
                                          <p:attrName>ppt_x</p:attrName>
                                        </p:attrNameLst>
                                      </p:cBhvr>
                                      <p:tavLst>
                                        <p:tav tm="0">
                                          <p:val>
                                            <p:strVal val="#ppt_x-#ppt_w*1.125000"/>
                                          </p:val>
                                        </p:tav>
                                        <p:tav tm="100000">
                                          <p:val>
                                            <p:strVal val="#ppt_x"/>
                                          </p:val>
                                        </p:tav>
                                      </p:tavLst>
                                    </p:anim>
                                    <p:animEffect transition="in" filter="wipe(right)">
                                      <p:cBhvr>
                                        <p:cTn id="49" dur="500"/>
                                        <p:tgtEl>
                                          <p:spTgt spid="110"/>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122"/>
                                        </p:tgtEl>
                                        <p:attrNameLst>
                                          <p:attrName>style.visibility</p:attrName>
                                        </p:attrNameLst>
                                      </p:cBhvr>
                                      <p:to>
                                        <p:strVal val="visible"/>
                                      </p:to>
                                    </p:set>
                                    <p:anim calcmode="lin" valueType="num">
                                      <p:cBhvr additive="base">
                                        <p:cTn id="52" dur="500"/>
                                        <p:tgtEl>
                                          <p:spTgt spid="122"/>
                                        </p:tgtEl>
                                        <p:attrNameLst>
                                          <p:attrName>ppt_x</p:attrName>
                                        </p:attrNameLst>
                                      </p:cBhvr>
                                      <p:tavLst>
                                        <p:tav tm="0">
                                          <p:val>
                                            <p:strVal val="#ppt_x-#ppt_w*1.125000"/>
                                          </p:val>
                                        </p:tav>
                                        <p:tav tm="100000">
                                          <p:val>
                                            <p:strVal val="#ppt_x"/>
                                          </p:val>
                                        </p:tav>
                                      </p:tavLst>
                                    </p:anim>
                                    <p:animEffect transition="in" filter="wipe(right)">
                                      <p:cBhvr>
                                        <p:cTn id="53" dur="500"/>
                                        <p:tgtEl>
                                          <p:spTgt spid="122"/>
                                        </p:tgtEl>
                                      </p:cBhvr>
                                    </p:animEffect>
                                  </p:childTnLst>
                                </p:cTn>
                              </p:par>
                              <p:par>
                                <p:cTn id="54" presetID="12" presetClass="entr" presetSubtype="8" fill="hold" grpId="0" nodeType="withEffect">
                                  <p:stCondLst>
                                    <p:cond delay="500"/>
                                  </p:stCondLst>
                                  <p:childTnLst>
                                    <p:set>
                                      <p:cBhvr>
                                        <p:cTn id="55" dur="1" fill="hold">
                                          <p:stCondLst>
                                            <p:cond delay="0"/>
                                          </p:stCondLst>
                                        </p:cTn>
                                        <p:tgtEl>
                                          <p:spTgt spid="128"/>
                                        </p:tgtEl>
                                        <p:attrNameLst>
                                          <p:attrName>style.visibility</p:attrName>
                                        </p:attrNameLst>
                                      </p:cBhvr>
                                      <p:to>
                                        <p:strVal val="visible"/>
                                      </p:to>
                                    </p:set>
                                    <p:anim calcmode="lin" valueType="num">
                                      <p:cBhvr additive="base">
                                        <p:cTn id="56" dur="500"/>
                                        <p:tgtEl>
                                          <p:spTgt spid="128"/>
                                        </p:tgtEl>
                                        <p:attrNameLst>
                                          <p:attrName>ppt_x</p:attrName>
                                        </p:attrNameLst>
                                      </p:cBhvr>
                                      <p:tavLst>
                                        <p:tav tm="0">
                                          <p:val>
                                            <p:strVal val="#ppt_x-#ppt_w*1.125000"/>
                                          </p:val>
                                        </p:tav>
                                        <p:tav tm="100000">
                                          <p:val>
                                            <p:strVal val="#ppt_x"/>
                                          </p:val>
                                        </p:tav>
                                      </p:tavLst>
                                    </p:anim>
                                    <p:animEffect transition="in" filter="wipe(right)">
                                      <p:cBhvr>
                                        <p:cTn id="57" dur="500"/>
                                        <p:tgtEl>
                                          <p:spTgt spid="128"/>
                                        </p:tgtEl>
                                      </p:cBhvr>
                                    </p:animEffect>
                                  </p:childTnLst>
                                </p:cTn>
                              </p:par>
                              <p:par>
                                <p:cTn id="58" presetID="12" presetClass="entr" presetSubtype="8" fill="hold" grpId="0" nodeType="withEffect">
                                  <p:stCondLst>
                                    <p:cond delay="50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p:tgtEl>
                                          <p:spTgt spid="2"/>
                                        </p:tgtEl>
                                        <p:attrNameLst>
                                          <p:attrName>ppt_x</p:attrName>
                                        </p:attrNameLst>
                                      </p:cBhvr>
                                      <p:tavLst>
                                        <p:tav tm="0">
                                          <p:val>
                                            <p:strVal val="#ppt_x-#ppt_w*1.125000"/>
                                          </p:val>
                                        </p:tav>
                                        <p:tav tm="100000">
                                          <p:val>
                                            <p:strVal val="#ppt_x"/>
                                          </p:val>
                                        </p:tav>
                                      </p:tavLst>
                                    </p:anim>
                                    <p:animEffect transition="in" filter="wipe(right)">
                                      <p:cBhvr>
                                        <p:cTn id="61" dur="500"/>
                                        <p:tgtEl>
                                          <p:spTgt spid="2"/>
                                        </p:tgtEl>
                                      </p:cBhvr>
                                    </p:animEffect>
                                  </p:childTnLst>
                                </p:cTn>
                              </p:par>
                              <p:par>
                                <p:cTn id="62" presetID="53" presetClass="entr" presetSubtype="16" fill="hold" nodeType="withEffect">
                                  <p:stCondLst>
                                    <p:cond delay="25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par>
                                <p:cTn id="67" presetID="12" presetClass="entr" presetSubtype="8" fill="hold" grpId="0" nodeType="withEffect">
                                  <p:stCondLst>
                                    <p:cond delay="50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ppt_x</p:attrName>
                                        </p:attrNameLst>
                                      </p:cBhvr>
                                      <p:tavLst>
                                        <p:tav tm="0">
                                          <p:val>
                                            <p:strVal val="#ppt_x-#ppt_w*1.125000"/>
                                          </p:val>
                                        </p:tav>
                                        <p:tav tm="100000">
                                          <p:val>
                                            <p:strVal val="#ppt_x"/>
                                          </p:val>
                                        </p:tav>
                                      </p:tavLst>
                                    </p:anim>
                                    <p:animEffect transition="in" filter="wipe(right)">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98" grpId="0"/>
      <p:bldP spid="104" grpId="0"/>
      <p:bldP spid="110" grpId="0"/>
      <p:bldP spid="122" grpId="0"/>
      <p:bldP spid="128" grpId="0"/>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61402" y="632561"/>
            <a:ext cx="222631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数据处理</a:t>
            </a:r>
            <a:endParaRPr lang="zh-CN" altLang="en-US" sz="3200" b="1" kern="0" dirty="0" smtClean="0">
              <a:solidFill>
                <a:srgbClr val="0070C0"/>
              </a:solidFill>
              <a:latin typeface="宋体" panose="02010600030101010101" pitchFamily="2" charset="-122"/>
            </a:endParaRPr>
          </a:p>
        </p:txBody>
      </p:sp>
      <p:cxnSp>
        <p:nvCxnSpPr>
          <p:cNvPr id="21" name="直线连接符 13"/>
          <p:cNvCxnSpPr/>
          <p:nvPr/>
        </p:nvCxnSpPr>
        <p:spPr>
          <a:xfrm flipV="1">
            <a:off x="224790" y="1201420"/>
            <a:ext cx="2124710" cy="158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8" name="图片 88"/>
          <p:cNvPicPr>
            <a:picLocks noChangeAspect="1"/>
          </p:cNvPicPr>
          <p:nvPr/>
        </p:nvPicPr>
        <p:blipFill>
          <a:blip r:embed="rId1"/>
          <a:stretch>
            <a:fillRect/>
          </a:stretch>
        </p:blipFill>
        <p:spPr>
          <a:xfrm>
            <a:off x="3853180" y="2868295"/>
            <a:ext cx="5168900" cy="2657475"/>
          </a:xfrm>
          <a:prstGeom prst="rect">
            <a:avLst/>
          </a:prstGeom>
          <a:noFill/>
          <a:ln>
            <a:noFill/>
          </a:ln>
        </p:spPr>
      </p:pic>
      <p:sp>
        <p:nvSpPr>
          <p:cNvPr id="49" name="等腰三角形 48"/>
          <p:cNvSpPr/>
          <p:nvPr/>
        </p:nvSpPr>
        <p:spPr>
          <a:xfrm rot="10800000">
            <a:off x="1239520" y="3041650"/>
            <a:ext cx="323850"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nvGrpSpPr>
          <p:cNvPr id="41" name="组合 40"/>
          <p:cNvGrpSpPr/>
          <p:nvPr/>
        </p:nvGrpSpPr>
        <p:grpSpPr>
          <a:xfrm>
            <a:off x="693193" y="1526723"/>
            <a:ext cx="1416050" cy="1351148"/>
            <a:chOff x="611018" y="2275794"/>
            <a:chExt cx="1416050" cy="1351148"/>
          </a:xfrm>
        </p:grpSpPr>
        <p:grpSp>
          <p:nvGrpSpPr>
            <p:cNvPr id="19" name="组合 18"/>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dirty="0">
                  <a:solidFill>
                    <a:schemeClr val="tx1"/>
                  </a:solidFill>
                </a:endParaRPr>
              </a:p>
            </p:txBody>
          </p:sp>
          <p:sp>
            <p:nvSpPr>
              <p:cNvPr id="20" name="饼形 1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chemeClr val="tx1"/>
                  </a:solidFill>
                </a:endParaRPr>
              </a:p>
            </p:txBody>
          </p:sp>
        </p:grpSp>
        <p:sp>
          <p:nvSpPr>
            <p:cNvPr id="24" name="文本框 23"/>
            <p:cNvSpPr txBox="1"/>
            <p:nvPr/>
          </p:nvSpPr>
          <p:spPr>
            <a:xfrm>
              <a:off x="611018" y="2522174"/>
              <a:ext cx="1416050" cy="368300"/>
            </a:xfrm>
            <a:prstGeom prst="rect">
              <a:avLst/>
            </a:prstGeom>
            <a:noFill/>
          </p:spPr>
          <p:txBody>
            <a:bodyPr wrap="square" rtlCol="0">
              <a:spAutoFit/>
            </a:bodyPr>
            <a:p>
              <a:pPr algn="ctr"/>
              <a:r>
                <a:rPr lang="zh-CN" altLang="en-US" b="1" dirty="0" smtClean="0">
                  <a:solidFill>
                    <a:schemeClr val="bg1"/>
                  </a:solidFill>
                  <a:latin typeface="微软雅黑" panose="020B0503020204020204" pitchFamily="34" charset="-122"/>
                  <a:ea typeface="微软雅黑" panose="020B0503020204020204" pitchFamily="34" charset="-122"/>
                </a:rPr>
                <a:t>去噪</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8300"/>
            </a:xfrm>
            <a:prstGeom prst="rect">
              <a:avLst/>
            </a:prstGeom>
            <a:noFill/>
          </p:spPr>
          <p:txBody>
            <a:bodyPr wrap="square" rtlCol="0">
              <a:spAutoFit/>
            </a:bodyPr>
            <a:p>
              <a:pPr algn="ctr"/>
              <a:r>
                <a:rPr lang="zh-CN" altLang="en-US" dirty="0">
                  <a:solidFill>
                    <a:srgbClr val="0174AB"/>
                  </a:solidFill>
                  <a:latin typeface="微软雅黑" panose="020B0503020204020204" pitchFamily="34" charset="-122"/>
                  <a:ea typeface="微软雅黑" panose="020B0503020204020204" pitchFamily="34" charset="-122"/>
                </a:rPr>
                <a:t>减少噪音</a:t>
              </a:r>
              <a:endParaRPr lang="zh-CN" altLang="en-US" dirty="0">
                <a:solidFill>
                  <a:srgbClr val="0174AB"/>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719440" y="3445693"/>
            <a:ext cx="1402715" cy="1351148"/>
            <a:chOff x="5177975" y="2336983"/>
            <a:chExt cx="1402715"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chemeClr val="tx1"/>
                  </a:solidFill>
                </a:endParaRPr>
              </a:p>
            </p:txBody>
          </p:sp>
        </p:grpSp>
        <p:sp>
          <p:nvSpPr>
            <p:cNvPr id="34" name="文本框 33"/>
            <p:cNvSpPr txBox="1"/>
            <p:nvPr/>
          </p:nvSpPr>
          <p:spPr>
            <a:xfrm>
              <a:off x="5177975" y="2583363"/>
              <a:ext cx="1402715" cy="368300"/>
            </a:xfrm>
            <a:prstGeom prst="rect">
              <a:avLst/>
            </a:prstGeom>
            <a:noFill/>
          </p:spPr>
          <p:txBody>
            <a:bodyPr wrap="square" rtlCol="0">
              <a:spAutoFit/>
            </a:bodyPr>
            <a:p>
              <a:pPr algn="ctr"/>
              <a:r>
                <a:rPr lang="zh-CN" altLang="zh-HK" b="1" dirty="0">
                  <a:solidFill>
                    <a:schemeClr val="bg1"/>
                  </a:solidFill>
                  <a:latin typeface="微软雅黑" panose="020B0503020204020204" pitchFamily="34" charset="-122"/>
                  <a:ea typeface="微软雅黑" panose="020B0503020204020204" pitchFamily="34" charset="-122"/>
                </a:rPr>
                <a:t>切片合并</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193215" y="3034213"/>
              <a:ext cx="1337310" cy="368300"/>
            </a:xfrm>
            <a:prstGeom prst="rect">
              <a:avLst/>
            </a:prstGeom>
            <a:noFill/>
          </p:spPr>
          <p:txBody>
            <a:bodyPr wrap="square" rtlCol="0">
              <a:spAutoFit/>
            </a:bodyPr>
            <a:p>
              <a:pPr algn="ctr"/>
              <a:r>
                <a:rPr lang="zh-CN" altLang="zh-HK" dirty="0">
                  <a:solidFill>
                    <a:srgbClr val="0174AB"/>
                  </a:solidFill>
                  <a:latin typeface="微软雅黑" panose="020B0503020204020204" pitchFamily="34" charset="-122"/>
                  <a:ea typeface="微软雅黑" panose="020B0503020204020204" pitchFamily="34" charset="-122"/>
                </a:rPr>
                <a:t>二维化</a:t>
              </a:r>
              <a:endParaRPr lang="zh-CN" altLang="zh-HK" dirty="0">
                <a:solidFill>
                  <a:srgbClr val="0174AB"/>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708645" y="5382443"/>
            <a:ext cx="1402715" cy="1351148"/>
            <a:chOff x="5177975" y="2336983"/>
            <a:chExt cx="1402715" cy="1351148"/>
          </a:xfrm>
        </p:grpSpPr>
        <p:grpSp>
          <p:nvGrpSpPr>
            <p:cNvPr id="54" name="组合 53"/>
            <p:cNvGrpSpPr/>
            <p:nvPr/>
          </p:nvGrpSpPr>
          <p:grpSpPr>
            <a:xfrm flipV="1">
              <a:off x="5188770" y="2336983"/>
              <a:ext cx="1341891" cy="1351148"/>
              <a:chOff x="3420609" y="2342470"/>
              <a:chExt cx="2383516" cy="2399959"/>
            </a:xfrm>
          </p:grpSpPr>
          <p:sp>
            <p:nvSpPr>
              <p:cNvPr id="55" name="饼形 54"/>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dirty="0">
                  <a:solidFill>
                    <a:schemeClr val="tx1"/>
                  </a:solidFill>
                </a:endParaRPr>
              </a:p>
            </p:txBody>
          </p:sp>
          <p:sp>
            <p:nvSpPr>
              <p:cNvPr id="56" name="饼形 55"/>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chemeClr val="tx1"/>
                  </a:solidFill>
                </a:endParaRPr>
              </a:p>
            </p:txBody>
          </p:sp>
        </p:grpSp>
        <p:sp>
          <p:nvSpPr>
            <p:cNvPr id="58" name="文本框 57"/>
            <p:cNvSpPr txBox="1"/>
            <p:nvPr/>
          </p:nvSpPr>
          <p:spPr>
            <a:xfrm>
              <a:off x="5177975" y="2583363"/>
              <a:ext cx="1402715" cy="368300"/>
            </a:xfrm>
            <a:prstGeom prst="rect">
              <a:avLst/>
            </a:prstGeom>
            <a:noFill/>
          </p:spPr>
          <p:txBody>
            <a:bodyPr wrap="square" rtlCol="0">
              <a:spAutoFit/>
            </a:bodyPr>
            <a:p>
              <a:pPr algn="ctr"/>
              <a:r>
                <a:rPr lang="zh-CN" altLang="zh-HK" b="1" dirty="0">
                  <a:solidFill>
                    <a:schemeClr val="bg1"/>
                  </a:solidFill>
                  <a:latin typeface="微软雅黑" panose="020B0503020204020204" pitchFamily="34" charset="-122"/>
                  <a:ea typeface="微软雅黑" panose="020B0503020204020204" pitchFamily="34" charset="-122"/>
                </a:rPr>
                <a:t>归一化</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5193215" y="3034213"/>
              <a:ext cx="1337310" cy="368300"/>
            </a:xfrm>
            <a:prstGeom prst="rect">
              <a:avLst/>
            </a:prstGeom>
            <a:noFill/>
          </p:spPr>
          <p:txBody>
            <a:bodyPr wrap="square" rtlCol="0">
              <a:spAutoFit/>
            </a:bodyPr>
            <a:p>
              <a:pPr algn="ctr"/>
              <a:r>
                <a:rPr lang="zh-CN" altLang="zh-HK" dirty="0">
                  <a:solidFill>
                    <a:srgbClr val="0174AB"/>
                  </a:solidFill>
                  <a:latin typeface="微软雅黑" panose="020B0503020204020204" pitchFamily="34" charset="-122"/>
                  <a:ea typeface="微软雅黑" panose="020B0503020204020204" pitchFamily="34" charset="-122"/>
                </a:rPr>
                <a:t>指定区间</a:t>
              </a:r>
              <a:endParaRPr lang="zh-CN" altLang="zh-HK" dirty="0">
                <a:solidFill>
                  <a:srgbClr val="0174AB"/>
                </a:solidFill>
                <a:latin typeface="微软雅黑" panose="020B0503020204020204" pitchFamily="34" charset="-122"/>
                <a:ea typeface="微软雅黑" panose="020B0503020204020204" pitchFamily="34" charset="-122"/>
              </a:endParaRPr>
            </a:p>
          </p:txBody>
        </p:sp>
      </p:grpSp>
      <p:sp>
        <p:nvSpPr>
          <p:cNvPr id="63" name="等腰三角形 62"/>
          <p:cNvSpPr/>
          <p:nvPr/>
        </p:nvSpPr>
        <p:spPr>
          <a:xfrm rot="10800000">
            <a:off x="1241425" y="4953635"/>
            <a:ext cx="323850"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5" name="文本框 64"/>
          <p:cNvSpPr txBox="1"/>
          <p:nvPr/>
        </p:nvSpPr>
        <p:spPr>
          <a:xfrm>
            <a:off x="2349500" y="2012950"/>
            <a:ext cx="5001260" cy="368300"/>
          </a:xfrm>
          <a:prstGeom prst="rect">
            <a:avLst/>
          </a:prstGeom>
          <a:noFill/>
        </p:spPr>
        <p:txBody>
          <a:bodyPr wrap="square" rtlCol="0">
            <a:spAutoFit/>
          </a:bodyPr>
          <a:p>
            <a:r>
              <a:rPr lang="zh-CN" altLang="en-US">
                <a:sym typeface="+mn-ea"/>
              </a:rPr>
              <a:t>对所有导联进行去噪减少电流等噪音的影响。</a:t>
            </a:r>
            <a:endParaRPr lang="zh-CN" altLang="en-US"/>
          </a:p>
        </p:txBody>
      </p:sp>
      <p:sp>
        <p:nvSpPr>
          <p:cNvPr id="66" name="文本框 65"/>
          <p:cNvSpPr txBox="1"/>
          <p:nvPr/>
        </p:nvSpPr>
        <p:spPr>
          <a:xfrm>
            <a:off x="2398395" y="3736340"/>
            <a:ext cx="1405890" cy="922020"/>
          </a:xfrm>
          <a:prstGeom prst="rect">
            <a:avLst/>
          </a:prstGeom>
          <a:noFill/>
        </p:spPr>
        <p:txBody>
          <a:bodyPr wrap="square" rtlCol="0">
            <a:spAutoFit/>
          </a:bodyPr>
          <a:p>
            <a:r>
              <a:rPr lang="zh-CN" altLang="en-US"/>
              <a:t>对每一导联</a:t>
            </a:r>
            <a:endParaRPr lang="zh-CN" altLang="en-US"/>
          </a:p>
          <a:p>
            <a:r>
              <a:rPr lang="zh-CN" altLang="en-US"/>
              <a:t>进行切片合并二维化。</a:t>
            </a:r>
            <a:endParaRPr lang="zh-CN" altLang="en-US"/>
          </a:p>
        </p:txBody>
      </p:sp>
      <p:sp>
        <p:nvSpPr>
          <p:cNvPr id="67" name="文本框 66"/>
          <p:cNvSpPr txBox="1"/>
          <p:nvPr/>
        </p:nvSpPr>
        <p:spPr>
          <a:xfrm>
            <a:off x="2349500" y="5868670"/>
            <a:ext cx="6209030" cy="368300"/>
          </a:xfrm>
          <a:prstGeom prst="rect">
            <a:avLst/>
          </a:prstGeom>
          <a:noFill/>
        </p:spPr>
        <p:txBody>
          <a:bodyPr wrap="square" rtlCol="0">
            <a:spAutoFit/>
          </a:bodyPr>
          <a:p>
            <a:r>
              <a:rPr lang="zh-CN" altLang="en-US"/>
              <a:t>将十二导联心点数据归一化到指定区间，减小</a:t>
            </a:r>
            <a:r>
              <a:rPr lang="zh-CN" altLang="en-US"/>
              <a:t>计算复杂度。</a:t>
            </a:r>
            <a:endParaRPr lang="zh-CN" altLang="en-US"/>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8" name="文本框 37"/>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7126" y="8502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007485" y="102235"/>
            <a:ext cx="1259205" cy="368300"/>
          </a:xfrm>
          <a:prstGeom prst="rect">
            <a:avLst/>
          </a:prstGeom>
          <a:solidFill>
            <a:schemeClr val="bg1"/>
          </a:solidFill>
        </p:spPr>
        <p:txBody>
          <a:bodyPr wrap="square" rtlCol="0">
            <a:spAutoFit/>
          </a:bodyPr>
          <a:p>
            <a:r>
              <a:rPr lang="zh-CN" altLang="zh-HK" spc="300" dirty="0">
                <a:solidFill>
                  <a:schemeClr val="tx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tx1"/>
              </a:solidFill>
              <a:latin typeface="微软雅黑" panose="020B0503020204020204" pitchFamily="34" charset="-122"/>
              <a:ea typeface="微软雅黑" panose="020B0503020204020204" pitchFamily="34" charset="-122"/>
              <a:sym typeface="+mn-ea"/>
            </a:endParaRPr>
          </a:p>
        </p:txBody>
      </p:sp>
      <p:sp>
        <p:nvSpPr>
          <p:cNvPr id="46" name="文本框 45"/>
          <p:cNvSpPr txBox="1"/>
          <p:nvPr/>
        </p:nvSpPr>
        <p:spPr>
          <a:xfrm>
            <a:off x="1319488"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a:t>
            </a:r>
            <a:r>
              <a:rPr lang="zh-CN" altLang="zh-HK" spc="300" dirty="0">
                <a:solidFill>
                  <a:schemeClr val="bg1"/>
                </a:solidFill>
                <a:latin typeface="微软雅黑" panose="020B0503020204020204" pitchFamily="34" charset="-122"/>
                <a:ea typeface="微软雅黑" panose="020B0503020204020204" pitchFamily="34" charset="-122"/>
                <a:sym typeface="+mn-ea"/>
              </a:rPr>
              <a:t>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50" name="文本框 49"/>
          <p:cNvSpPr txBox="1"/>
          <p:nvPr/>
        </p:nvSpPr>
        <p:spPr>
          <a:xfrm>
            <a:off x="2605435"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1" name="直接连接符 50"/>
          <p:cNvCxnSpPr/>
          <p:nvPr/>
        </p:nvCxnSpPr>
        <p:spPr>
          <a:xfrm>
            <a:off x="255385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61" name="直接连接符 60"/>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64" name="文本框 63"/>
          <p:cNvSpPr txBox="1"/>
          <p:nvPr/>
        </p:nvSpPr>
        <p:spPr>
          <a:xfrm>
            <a:off x="39197" y="102166"/>
            <a:ext cx="1280392"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161402" y="632561"/>
            <a:ext cx="222631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2.</a:t>
            </a:r>
            <a:r>
              <a:rPr lang="zh-CN" altLang="en-US" sz="3200" b="1" kern="0" dirty="0" smtClean="0">
                <a:solidFill>
                  <a:srgbClr val="0070C0"/>
                </a:solidFill>
                <a:latin typeface="宋体" panose="02010600030101010101" pitchFamily="2" charset="-122"/>
              </a:rPr>
              <a:t>模型构建</a:t>
            </a:r>
            <a:endParaRPr lang="zh-CN" altLang="en-US" sz="3200" b="1" kern="0" dirty="0" smtClean="0">
              <a:solidFill>
                <a:srgbClr val="0070C0"/>
              </a:solidFill>
              <a:latin typeface="宋体" panose="02010600030101010101" pitchFamily="2" charset="-122"/>
            </a:endParaRPr>
          </a:p>
        </p:txBody>
      </p:sp>
      <p:cxnSp>
        <p:nvCxnSpPr>
          <p:cNvPr id="66" name="直线连接符 13"/>
          <p:cNvCxnSpPr/>
          <p:nvPr/>
        </p:nvCxnSpPr>
        <p:spPr>
          <a:xfrm flipV="1">
            <a:off x="224790" y="1201420"/>
            <a:ext cx="2124710" cy="158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02895" y="1346200"/>
            <a:ext cx="4086225" cy="2306955"/>
          </a:xfrm>
          <a:prstGeom prst="rect">
            <a:avLst/>
          </a:prstGeom>
          <a:noFill/>
        </p:spPr>
        <p:txBody>
          <a:bodyPr wrap="square" rtlCol="0">
            <a:spAutoFit/>
          </a:bodyPr>
          <a:p>
            <a:r>
              <a:rPr lang="en-US" altLang="zh-CN">
                <a:sym typeface="+mn-ea"/>
              </a:rPr>
              <a:t>         </a:t>
            </a:r>
            <a:r>
              <a:rPr lang="zh-CN" altLang="en-US">
                <a:sym typeface="+mn-ea"/>
              </a:rPr>
              <a:t>相较于传统机器学习，深度学习的方式可完成原始数据端到结果端的学习，而不需经历建立</a:t>
            </a:r>
            <a:r>
              <a:rPr lang="zh-CN" altLang="en-US">
                <a:sym typeface="+mn-ea"/>
              </a:rPr>
              <a:t>复杂的特征工程。</a:t>
            </a:r>
            <a:r>
              <a:rPr lang="en-US" altLang="zh-CN"/>
              <a:t>      </a:t>
            </a:r>
            <a:endParaRPr lang="en-US" altLang="zh-CN"/>
          </a:p>
          <a:p>
            <a:r>
              <a:rPr lang="zh-CN" altLang="en-US"/>
              <a:t>        本研究计划采取以Resnet作为主要结构，辅以通道维度上的全连接神经网络和辅助特征全连接神经网络，搭建深度神经网络。完成对多个心律失常类别的</a:t>
            </a:r>
            <a:r>
              <a:rPr lang="zh-CN" altLang="en-US"/>
              <a:t>自动识别。</a:t>
            </a:r>
            <a:endParaRPr lang="zh-CN" altLang="en-US"/>
          </a:p>
        </p:txBody>
      </p:sp>
      <p:pic>
        <p:nvPicPr>
          <p:cNvPr id="3" name="图片 2" descr="module_pictur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92320" y="1320165"/>
            <a:ext cx="4445635" cy="5663565"/>
          </a:xfrm>
          <a:prstGeom prst="rect">
            <a:avLst/>
          </a:prstGeom>
        </p:spPr>
      </p:pic>
      <p:pic>
        <p:nvPicPr>
          <p:cNvPr id="5" name="图片 4"/>
          <p:cNvPicPr>
            <a:picLocks noChangeAspect="1"/>
          </p:cNvPicPr>
          <p:nvPr/>
        </p:nvPicPr>
        <p:blipFill>
          <a:blip r:embed="rId3"/>
          <a:stretch>
            <a:fillRect/>
          </a:stretch>
        </p:blipFill>
        <p:spPr>
          <a:xfrm>
            <a:off x="302895" y="3719830"/>
            <a:ext cx="4138930" cy="3273425"/>
          </a:xfrm>
          <a:prstGeom prst="rect">
            <a:avLst/>
          </a:prstGeom>
        </p:spPr>
      </p:pic>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8" name="文本框 37"/>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257126" y="8502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7485" y="102235"/>
            <a:ext cx="1259205" cy="368300"/>
          </a:xfrm>
          <a:prstGeom prst="rect">
            <a:avLst/>
          </a:prstGeom>
          <a:solidFill>
            <a:schemeClr val="bg1"/>
          </a:solidFill>
        </p:spPr>
        <p:txBody>
          <a:bodyPr wrap="square" rtlCol="0">
            <a:spAutoFit/>
          </a:bodyPr>
          <a:p>
            <a:r>
              <a:rPr lang="zh-CN" altLang="zh-HK" spc="300" dirty="0">
                <a:solidFill>
                  <a:schemeClr val="tx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tx1"/>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319488"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a:t>
            </a:r>
            <a:r>
              <a:rPr lang="zh-CN" altLang="zh-HK" spc="300" dirty="0">
                <a:solidFill>
                  <a:schemeClr val="bg1"/>
                </a:solidFill>
                <a:latin typeface="微软雅黑" panose="020B0503020204020204" pitchFamily="34" charset="-122"/>
                <a:ea typeface="微软雅黑" panose="020B0503020204020204" pitchFamily="34" charset="-122"/>
                <a:sym typeface="+mn-ea"/>
              </a:rPr>
              <a:t>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50" name="文本框 49"/>
          <p:cNvSpPr txBox="1"/>
          <p:nvPr/>
        </p:nvSpPr>
        <p:spPr>
          <a:xfrm>
            <a:off x="2605435"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1" name="直接连接符 50"/>
          <p:cNvCxnSpPr/>
          <p:nvPr/>
        </p:nvCxnSpPr>
        <p:spPr>
          <a:xfrm>
            <a:off x="255385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61" name="直接连接符 60"/>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64" name="文本框 63"/>
          <p:cNvSpPr txBox="1"/>
          <p:nvPr/>
        </p:nvSpPr>
        <p:spPr>
          <a:xfrm>
            <a:off x="39197" y="102166"/>
            <a:ext cx="1280392"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161402" y="632561"/>
            <a:ext cx="508444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3.</a:t>
            </a:r>
            <a:r>
              <a:rPr lang="zh-CN" altLang="en-US" sz="3200" b="1" kern="0" dirty="0" smtClean="0">
                <a:solidFill>
                  <a:srgbClr val="0070C0"/>
                </a:solidFill>
                <a:latin typeface="宋体" panose="02010600030101010101" pitchFamily="2" charset="-122"/>
              </a:rPr>
              <a:t>结果评估以及软硬件</a:t>
            </a:r>
            <a:r>
              <a:rPr lang="zh-CN" altLang="en-US" sz="3200" b="1" kern="0" dirty="0" smtClean="0">
                <a:solidFill>
                  <a:srgbClr val="0070C0"/>
                </a:solidFill>
                <a:latin typeface="宋体" panose="02010600030101010101" pitchFamily="2" charset="-122"/>
              </a:rPr>
              <a:t>环境</a:t>
            </a:r>
            <a:endParaRPr lang="zh-CN" altLang="en-US" sz="3200" b="1" kern="0" dirty="0" smtClean="0">
              <a:solidFill>
                <a:srgbClr val="0070C0"/>
              </a:solidFill>
              <a:latin typeface="宋体" panose="02010600030101010101" pitchFamily="2" charset="-122"/>
            </a:endParaRPr>
          </a:p>
        </p:txBody>
      </p:sp>
      <p:cxnSp>
        <p:nvCxnSpPr>
          <p:cNvPr id="66" name="直线连接符 13"/>
          <p:cNvCxnSpPr/>
          <p:nvPr/>
        </p:nvCxnSpPr>
        <p:spPr>
          <a:xfrm flipV="1">
            <a:off x="224790" y="1243330"/>
            <a:ext cx="4968240" cy="2730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24790" y="1613535"/>
            <a:ext cx="4086225" cy="368300"/>
          </a:xfrm>
          <a:prstGeom prst="rect">
            <a:avLst/>
          </a:prstGeom>
          <a:noFill/>
        </p:spPr>
        <p:txBody>
          <a:bodyPr wrap="square" rtlCol="0">
            <a:spAutoFit/>
          </a:bodyPr>
          <a:p>
            <a:r>
              <a:rPr lang="zh-CN" altLang="en-US">
                <a:sym typeface="+mn-ea"/>
              </a:rPr>
              <a:t>结果评估：</a:t>
            </a:r>
            <a:endParaRPr lang="zh-CN" altLang="en-US">
              <a:sym typeface="+mn-ea"/>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8" name="文本框 37"/>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257126" y="8502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7485" y="102235"/>
            <a:ext cx="1259205" cy="368300"/>
          </a:xfrm>
          <a:prstGeom prst="rect">
            <a:avLst/>
          </a:prstGeom>
          <a:solidFill>
            <a:schemeClr val="bg1"/>
          </a:solidFill>
        </p:spPr>
        <p:txBody>
          <a:bodyPr wrap="square" rtlCol="0">
            <a:spAutoFit/>
          </a:bodyPr>
          <a:p>
            <a:r>
              <a:rPr lang="zh-CN" altLang="zh-HK" spc="300" dirty="0">
                <a:solidFill>
                  <a:schemeClr val="tx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tx1"/>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319488"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a:t>
            </a:r>
            <a:r>
              <a:rPr lang="zh-CN" altLang="zh-HK" spc="300" dirty="0">
                <a:solidFill>
                  <a:schemeClr val="bg1"/>
                </a:solidFill>
                <a:latin typeface="微软雅黑" panose="020B0503020204020204" pitchFamily="34" charset="-122"/>
                <a:ea typeface="微软雅黑" panose="020B0503020204020204" pitchFamily="34" charset="-122"/>
                <a:sym typeface="+mn-ea"/>
              </a:rPr>
              <a:t>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50" name="文本框 49"/>
          <p:cNvSpPr txBox="1"/>
          <p:nvPr/>
        </p:nvSpPr>
        <p:spPr>
          <a:xfrm>
            <a:off x="2605435"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1" name="直接连接符 50"/>
          <p:cNvCxnSpPr/>
          <p:nvPr/>
        </p:nvCxnSpPr>
        <p:spPr>
          <a:xfrm>
            <a:off x="255385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61" name="直接连接符 60"/>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64" name="文本框 63"/>
          <p:cNvSpPr txBox="1"/>
          <p:nvPr/>
        </p:nvSpPr>
        <p:spPr>
          <a:xfrm>
            <a:off x="39197" y="102166"/>
            <a:ext cx="1280392" cy="36830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pPr algn="ctr"/>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92735" y="3469005"/>
            <a:ext cx="3403600" cy="1940560"/>
          </a:xfrm>
          <a:prstGeom prst="rect">
            <a:avLst/>
          </a:prstGeom>
        </p:spPr>
      </p:pic>
      <p:sp>
        <p:nvSpPr>
          <p:cNvPr id="4" name="文本框 3"/>
          <p:cNvSpPr txBox="1"/>
          <p:nvPr/>
        </p:nvSpPr>
        <p:spPr>
          <a:xfrm>
            <a:off x="224790" y="2063750"/>
            <a:ext cx="3539490" cy="1087755"/>
          </a:xfrm>
          <a:prstGeom prst="rect">
            <a:avLst/>
          </a:prstGeom>
          <a:noFill/>
        </p:spPr>
        <p:txBody>
          <a:bodyPr wrap="square" rtlCol="0" anchor="t">
            <a:spAutoFit/>
          </a:bodyPr>
          <a:p>
            <a:pPr>
              <a:lnSpc>
                <a:spcPct val="120000"/>
              </a:lnSpc>
            </a:pP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量化分析的标准有</a:t>
            </a:r>
            <a:r>
              <a:rPr lang="en-US" altLang="zh-CN">
                <a:latin typeface="等线" panose="02010600030101010101" charset="-122"/>
                <a:ea typeface="等线" panose="02010600030101010101" charset="-122"/>
                <a:cs typeface="等线" panose="02010600030101010101" charset="-122"/>
                <a:sym typeface="+mn-ea"/>
              </a:rPr>
              <a:t>F1</a:t>
            </a:r>
            <a:r>
              <a:rPr lang="zh-CN" altLang="en-US">
                <a:latin typeface="等线" panose="02010600030101010101" charset="-122"/>
                <a:ea typeface="等线" panose="02010600030101010101" charset="-122"/>
                <a:cs typeface="等线" panose="02010600030101010101" charset="-122"/>
                <a:sym typeface="+mn-ea"/>
              </a:rPr>
              <a:t>分数，精确率</a:t>
            </a:r>
            <a:r>
              <a:rPr lang="en-US" altLang="zh-CN">
                <a:latin typeface="等线" panose="02010600030101010101" charset="-122"/>
                <a:ea typeface="等线" panose="02010600030101010101" charset="-122"/>
                <a:cs typeface="等线" panose="02010600030101010101" charset="-122"/>
                <a:sym typeface="+mn-ea"/>
              </a:rPr>
              <a:t>precision</a:t>
            </a:r>
            <a:r>
              <a:rPr lang="zh-CN" altLang="en-US">
                <a:latin typeface="等线" panose="02010600030101010101" charset="-122"/>
                <a:ea typeface="等线" panose="02010600030101010101" charset="-122"/>
                <a:cs typeface="等线" panose="02010600030101010101" charset="-122"/>
                <a:sym typeface="+mn-ea"/>
              </a:rPr>
              <a:t>以及召回率</a:t>
            </a:r>
            <a:r>
              <a:rPr lang="en-US" altLang="zh-CN">
                <a:latin typeface="等线" panose="02010600030101010101" charset="-122"/>
                <a:ea typeface="等线" panose="02010600030101010101" charset="-122"/>
                <a:cs typeface="等线" panose="02010600030101010101" charset="-122"/>
                <a:sym typeface="+mn-ea"/>
              </a:rPr>
              <a:t>recall</a:t>
            </a:r>
            <a:r>
              <a:rPr lang="zh-CN" altLang="en-US">
                <a:latin typeface="等线" panose="02010600030101010101" charset="-122"/>
                <a:ea typeface="等线" panose="02010600030101010101" charset="-122"/>
                <a:cs typeface="等线" panose="02010600030101010101" charset="-122"/>
                <a:sym typeface="+mn-ea"/>
              </a:rPr>
              <a:t>。其具体公式如下：</a:t>
            </a:r>
            <a:endParaRPr lang="zh-CN" altLang="en-US"/>
          </a:p>
        </p:txBody>
      </p:sp>
      <p:sp>
        <p:nvSpPr>
          <p:cNvPr id="12" name="文本框 11"/>
          <p:cNvSpPr txBox="1"/>
          <p:nvPr/>
        </p:nvSpPr>
        <p:spPr>
          <a:xfrm>
            <a:off x="4162425" y="1591310"/>
            <a:ext cx="4516120" cy="423545"/>
          </a:xfrm>
          <a:prstGeom prst="rect">
            <a:avLst/>
          </a:prstGeom>
          <a:noFill/>
        </p:spPr>
        <p:txBody>
          <a:bodyPr wrap="square" rtlCol="0" anchor="t">
            <a:spAutoFit/>
          </a:bodyPr>
          <a:p>
            <a:pPr>
              <a:lnSpc>
                <a:spcPct val="120000"/>
              </a:lnSpc>
            </a:pPr>
            <a:r>
              <a:rPr lang="zh-CN" altLang="en-US">
                <a:latin typeface="等线" panose="02010600030101010101" charset="-122"/>
                <a:ea typeface="等线" panose="02010600030101010101" charset="-122"/>
                <a:cs typeface="等线" panose="02010600030101010101" charset="-122"/>
                <a:sym typeface="+mn-ea"/>
              </a:rPr>
              <a:t>软硬件环境：</a:t>
            </a:r>
            <a:endParaRPr lang="zh-CN" altLang="en-US">
              <a:latin typeface="等线" panose="02010600030101010101" charset="-122"/>
              <a:ea typeface="等线" panose="02010600030101010101" charset="-122"/>
              <a:cs typeface="等线" panose="02010600030101010101" charset="-122"/>
              <a:sym typeface="+mn-ea"/>
            </a:endParaRPr>
          </a:p>
        </p:txBody>
      </p:sp>
      <p:sp>
        <p:nvSpPr>
          <p:cNvPr id="13" name="文本框 12"/>
          <p:cNvSpPr txBox="1"/>
          <p:nvPr/>
        </p:nvSpPr>
        <p:spPr>
          <a:xfrm>
            <a:off x="4162425" y="2063750"/>
            <a:ext cx="3885565" cy="2168525"/>
          </a:xfrm>
          <a:prstGeom prst="rect">
            <a:avLst/>
          </a:prstGeom>
          <a:noFill/>
        </p:spPr>
        <p:txBody>
          <a:bodyPr wrap="square" rtlCol="0" anchor="t">
            <a:spAutoFit/>
          </a:bodyPr>
          <a:p>
            <a:pPr fontAlgn="auto">
              <a:lnSpc>
                <a:spcPct val="150000"/>
              </a:lnSpc>
            </a:pPr>
            <a:r>
              <a:rPr lang="zh-CN" altLang="en-US">
                <a:latin typeface="等线" panose="02010600030101010101" charset="-122"/>
                <a:ea typeface="等线" panose="02010600030101010101" charset="-122"/>
                <a:cs typeface="等线" panose="02010600030101010101" charset="-122"/>
                <a:sym typeface="+mn-ea"/>
              </a:rPr>
              <a:t>开发</a:t>
            </a:r>
            <a:r>
              <a:rPr lang="zh-CN" altLang="en-US">
                <a:latin typeface="等线" panose="02010600030101010101" charset="-122"/>
                <a:ea typeface="等线" panose="02010600030101010101" charset="-122"/>
                <a:cs typeface="等线" panose="02010600030101010101" charset="-122"/>
                <a:sym typeface="+mn-ea"/>
              </a:rPr>
              <a:t>设备：高性能计算机一台</a:t>
            </a:r>
            <a:endParaRPr lang="zh-CN" altLang="en-US">
              <a:latin typeface="等线" panose="02010600030101010101" charset="-122"/>
              <a:ea typeface="等线" panose="02010600030101010101" charset="-122"/>
              <a:cs typeface="等线" panose="02010600030101010101" charset="-122"/>
              <a:sym typeface="+mn-ea"/>
            </a:endParaRPr>
          </a:p>
          <a:p>
            <a:pPr fontAlgn="auto">
              <a:lnSpc>
                <a:spcPct val="150000"/>
              </a:lnSpc>
            </a:pPr>
            <a:r>
              <a:rPr lang="zh-CN" altLang="en-US">
                <a:latin typeface="等线" panose="02010600030101010101" charset="-122"/>
                <a:ea typeface="等线" panose="02010600030101010101" charset="-122"/>
                <a:cs typeface="等线" panose="02010600030101010101" charset="-122"/>
                <a:sym typeface="+mn-ea"/>
              </a:rPr>
              <a:t>开发语言：</a:t>
            </a:r>
            <a:r>
              <a:rPr lang="en-US" altLang="zh-CN">
                <a:latin typeface="等线" panose="02010600030101010101" charset="-122"/>
                <a:ea typeface="等线" panose="02010600030101010101" charset="-122"/>
                <a:cs typeface="等线" panose="02010600030101010101" charset="-122"/>
                <a:sym typeface="+mn-ea"/>
              </a:rPr>
              <a:t>python</a:t>
            </a:r>
            <a:endParaRPr lang="en-US" altLang="zh-CN">
              <a:latin typeface="等线" panose="02010600030101010101" charset="-122"/>
              <a:ea typeface="等线" panose="02010600030101010101" charset="-122"/>
              <a:cs typeface="等线" panose="02010600030101010101" charset="-122"/>
              <a:sym typeface="+mn-ea"/>
            </a:endParaRPr>
          </a:p>
          <a:p>
            <a:pPr fontAlgn="auto">
              <a:lnSpc>
                <a:spcPct val="150000"/>
              </a:lnSpc>
            </a:pPr>
            <a:r>
              <a:rPr lang="zh-CN" altLang="en-US">
                <a:latin typeface="等线" panose="02010600030101010101" charset="-122"/>
                <a:ea typeface="等线" panose="02010600030101010101" charset="-122"/>
                <a:cs typeface="等线" panose="02010600030101010101" charset="-122"/>
                <a:sym typeface="+mn-ea"/>
              </a:rPr>
              <a:t>集成环境：</a:t>
            </a:r>
            <a:r>
              <a:rPr lang="en-US" altLang="zh-CN">
                <a:latin typeface="等线" panose="02010600030101010101" charset="-122"/>
                <a:ea typeface="等线" panose="02010600030101010101" charset="-122"/>
                <a:cs typeface="等线" panose="02010600030101010101" charset="-122"/>
                <a:sym typeface="+mn-ea"/>
              </a:rPr>
              <a:t>Anaconda</a:t>
            </a:r>
            <a:endParaRPr lang="en-US" altLang="zh-CN">
              <a:latin typeface="等线" panose="02010600030101010101" charset="-122"/>
              <a:ea typeface="等线" panose="02010600030101010101" charset="-122"/>
              <a:cs typeface="等线" panose="02010600030101010101" charset="-122"/>
              <a:sym typeface="+mn-ea"/>
            </a:endParaRPr>
          </a:p>
          <a:p>
            <a:pPr fontAlgn="auto">
              <a:lnSpc>
                <a:spcPct val="150000"/>
              </a:lnSpc>
            </a:pPr>
            <a:r>
              <a:rPr lang="zh-CN" altLang="en-US">
                <a:latin typeface="等线" panose="02010600030101010101" charset="-122"/>
                <a:ea typeface="等线" panose="02010600030101010101" charset="-122"/>
                <a:cs typeface="等线" panose="02010600030101010101" charset="-122"/>
                <a:sym typeface="+mn-ea"/>
              </a:rPr>
              <a:t>相关软件设备：</a:t>
            </a:r>
            <a:r>
              <a:rPr lang="en-US" altLang="zh-CN">
                <a:latin typeface="等线" panose="02010600030101010101" charset="-122"/>
                <a:ea typeface="等线" panose="02010600030101010101" charset="-122"/>
                <a:cs typeface="等线" panose="02010600030101010101" charset="-122"/>
                <a:sym typeface="+mn-ea"/>
              </a:rPr>
              <a:t>pycharm</a:t>
            </a:r>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illustrator</a:t>
            </a:r>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matlab</a:t>
            </a:r>
            <a:endParaRPr lang="zh-CN" altLang="en-US">
              <a:latin typeface="等线" panose="02010600030101010101" charset="-122"/>
              <a:ea typeface="等线" panose="02010600030101010101" charset="-122"/>
              <a:cs typeface="等线" panose="02010600030101010101" charset="-122"/>
              <a:sym typeface="+mn-ea"/>
            </a:endParaRP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641090" y="2877820"/>
            <a:ext cx="1456055" cy="1482725"/>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 name="组合 4"/>
          <p:cNvGrpSpPr/>
          <p:nvPr/>
        </p:nvGrpSpPr>
        <p:grpSpPr>
          <a:xfrm>
            <a:off x="958736" y="2328395"/>
            <a:ext cx="2246643" cy="649480"/>
            <a:chOff x="435496" y="1542118"/>
            <a:chExt cx="2246643" cy="649480"/>
          </a:xfrm>
        </p:grpSpPr>
        <p:sp>
          <p:nvSpPr>
            <p:cNvPr id="48" name="矩形 47"/>
            <p:cNvSpPr/>
            <p:nvPr/>
          </p:nvSpPr>
          <p:spPr>
            <a:xfrm>
              <a:off x="435496" y="1931248"/>
              <a:ext cx="2246643" cy="260350"/>
            </a:xfrm>
            <a:prstGeom prst="rect">
              <a:avLst/>
            </a:prstGeom>
          </p:spPr>
          <p:txBody>
            <a:bodyPr wrap="square">
              <a:spAutoFit/>
            </a:bodyPr>
            <a:lstStyle/>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8300"/>
            </a:xfrm>
            <a:prstGeom prst="rect">
              <a:avLst/>
            </a:prstGeom>
            <a:noFill/>
          </p:spPr>
          <p:txBody>
            <a:bodyPr wrap="square" rtlCol="0">
              <a:spAutoFit/>
            </a:bodyPr>
            <a:lstStyle/>
            <a:p>
              <a:r>
                <a:rPr lang="zh-CN" altLang="zh-HK" b="1" dirty="0">
                  <a:solidFill>
                    <a:srgbClr val="0174AB"/>
                  </a:solidFill>
                  <a:latin typeface="微软雅黑" panose="020B0503020204020204" pitchFamily="34" charset="-122"/>
                  <a:ea typeface="微软雅黑" panose="020B0503020204020204" pitchFamily="34" charset="-122"/>
                </a:rPr>
                <a:t>减轻医生工作</a:t>
              </a:r>
              <a:r>
                <a:rPr lang="zh-CN" altLang="zh-HK" b="1" dirty="0">
                  <a:solidFill>
                    <a:srgbClr val="0174AB"/>
                  </a:solidFill>
                  <a:latin typeface="微软雅黑" panose="020B0503020204020204" pitchFamily="34" charset="-122"/>
                  <a:ea typeface="微软雅黑" panose="020B0503020204020204" pitchFamily="34" charset="-122"/>
                </a:rPr>
                <a:t>压力</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67873"/>
              <a:ext cx="1800000" cy="36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1253376" y="4542457"/>
            <a:ext cx="2246643" cy="649480"/>
            <a:chOff x="435496" y="4513918"/>
            <a:chExt cx="2246643" cy="649480"/>
          </a:xfrm>
        </p:grpSpPr>
        <p:sp>
          <p:nvSpPr>
            <p:cNvPr id="50" name="矩形 49"/>
            <p:cNvSpPr/>
            <p:nvPr/>
          </p:nvSpPr>
          <p:spPr>
            <a:xfrm>
              <a:off x="435496" y="4903048"/>
              <a:ext cx="2246643" cy="260350"/>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8300"/>
            </a:xfrm>
            <a:prstGeom prst="rect">
              <a:avLst/>
            </a:prstGeom>
            <a:noFill/>
          </p:spPr>
          <p:txBody>
            <a:bodyPr wrap="square" rtlCol="0">
              <a:spAutoFit/>
            </a:bodyPr>
            <a:lstStyle/>
            <a:p>
              <a:r>
                <a:rPr lang="zh-CN" altLang="zh-HK" b="1" dirty="0">
                  <a:solidFill>
                    <a:srgbClr val="0174AB"/>
                  </a:solidFill>
                  <a:latin typeface="微软雅黑" panose="020B0503020204020204" pitchFamily="34" charset="-122"/>
                  <a:ea typeface="微软雅黑" panose="020B0503020204020204" pitchFamily="34" charset="-122"/>
                </a:rPr>
                <a:t>提供分类建议</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5888123" y="2297915"/>
            <a:ext cx="2246643" cy="649480"/>
            <a:chOff x="435496" y="1542118"/>
            <a:chExt cx="2246643" cy="649480"/>
          </a:xfrm>
        </p:grpSpPr>
        <p:sp>
          <p:nvSpPr>
            <p:cNvPr id="60" name="矩形 59"/>
            <p:cNvSpPr/>
            <p:nvPr/>
          </p:nvSpPr>
          <p:spPr>
            <a:xfrm>
              <a:off x="435496" y="1931248"/>
              <a:ext cx="2246643" cy="260350"/>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8300"/>
            </a:xfrm>
            <a:prstGeom prst="rect">
              <a:avLst/>
            </a:prstGeom>
            <a:noFill/>
          </p:spPr>
          <p:txBody>
            <a:bodyPr wrap="square" rtlCol="0">
              <a:spAutoFit/>
            </a:bodyPr>
            <a:lstStyle/>
            <a:p>
              <a:r>
                <a:rPr lang="zh-CN" altLang="zh-HK" b="1" dirty="0">
                  <a:solidFill>
                    <a:srgbClr val="0174AB"/>
                  </a:solidFill>
                  <a:latin typeface="微软雅黑" panose="020B0503020204020204" pitchFamily="34" charset="-122"/>
                  <a:ea typeface="微软雅黑" panose="020B0503020204020204" pitchFamily="34" charset="-122"/>
                </a:rPr>
                <a:t>提升识别效率</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5843673" y="4431220"/>
            <a:ext cx="2246643" cy="987935"/>
            <a:chOff x="435496" y="4513918"/>
            <a:chExt cx="2246643" cy="987935"/>
          </a:xfrm>
        </p:grpSpPr>
        <p:sp>
          <p:nvSpPr>
            <p:cNvPr id="64" name="矩形 63"/>
            <p:cNvSpPr/>
            <p:nvPr/>
          </p:nvSpPr>
          <p:spPr>
            <a:xfrm>
              <a:off x="435496" y="4903048"/>
              <a:ext cx="2246643" cy="598805"/>
            </a:xfrm>
            <a:prstGeom prst="rect">
              <a:avLst/>
            </a:prstGeom>
          </p:spPr>
          <p:txBody>
            <a:bodyPr wrap="square">
              <a:spAutoFit/>
            </a:bodyPr>
            <a:lstStyle/>
            <a:p>
              <a:pPr lvl="0" algn="just"/>
              <a:r>
                <a:rPr lang="zh-CN" altLang="zh-HK" sz="1100" dirty="0">
                  <a:solidFill>
                    <a:srgbClr val="666666"/>
                  </a:solidFill>
                  <a:latin typeface="微软雅黑" panose="020B0503020204020204" pitchFamily="34" charset="-122"/>
                  <a:ea typeface="微软雅黑" panose="020B0503020204020204" pitchFamily="34" charset="-122"/>
                </a:rPr>
                <a:t>证明导联之间存在关系且对心律失常的自动识别发挥作用。探究冗余导联对自动识别的</a:t>
              </a:r>
              <a:r>
                <a:rPr lang="zh-CN" altLang="zh-HK" sz="1100" dirty="0">
                  <a:solidFill>
                    <a:srgbClr val="666666"/>
                  </a:solidFill>
                  <a:latin typeface="微软雅黑" panose="020B0503020204020204" pitchFamily="34" charset="-122"/>
                  <a:ea typeface="微软雅黑" panose="020B0503020204020204" pitchFamily="34" charset="-122"/>
                </a:rPr>
                <a:t>影响。</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8300"/>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探究</a:t>
              </a:r>
              <a:r>
                <a:rPr lang="zh-CN" altLang="en-US" b="1" dirty="0" smtClean="0">
                  <a:solidFill>
                    <a:srgbClr val="0174AB"/>
                  </a:solidFill>
                  <a:latin typeface="微软雅黑" panose="020B0503020204020204" pitchFamily="34" charset="-122"/>
                  <a:ea typeface="微软雅黑" panose="020B0503020204020204" pitchFamily="34" charset="-122"/>
                </a:rPr>
                <a:t>导联关系</a:t>
              </a:r>
              <a:endParaRPr lang="zh-CN" altLang="en-US" b="1" dirty="0" smtClean="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21" name="文本框 20"/>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5403215" y="98425"/>
            <a:ext cx="1270000"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141508"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61402" y="632561"/>
            <a:ext cx="1816100" cy="583565"/>
          </a:xfrm>
          <a:prstGeom prst="rect">
            <a:avLst/>
          </a:prstGeom>
        </p:spPr>
        <p:txBody>
          <a:bodyPr wrap="none">
            <a:spAutoFit/>
          </a:bodyPr>
          <a:p>
            <a:r>
              <a:rPr lang="zh-CN" altLang="en-US" sz="3200" b="1" kern="0" dirty="0" smtClean="0">
                <a:solidFill>
                  <a:srgbClr val="0070C0"/>
                </a:solidFill>
                <a:latin typeface="宋体" panose="02010600030101010101" pitchFamily="2" charset="-122"/>
              </a:rPr>
              <a:t>社会效益</a:t>
            </a:r>
            <a:endParaRPr lang="zh-CN" altLang="en-US" sz="3200" b="1" kern="0" dirty="0" smtClean="0">
              <a:solidFill>
                <a:srgbClr val="0070C0"/>
              </a:solidFill>
              <a:latin typeface="宋体" panose="02010600030101010101" pitchFamily="2" charset="-122"/>
            </a:endParaRPr>
          </a:p>
        </p:txBody>
      </p:sp>
      <p:cxnSp>
        <p:nvCxnSpPr>
          <p:cNvPr id="33" name="直线连接符 13"/>
          <p:cNvCxnSpPr/>
          <p:nvPr/>
        </p:nvCxnSpPr>
        <p:spPr>
          <a:xfrm flipV="1">
            <a:off x="224790" y="1210945"/>
            <a:ext cx="1652905"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908443" y="2689290"/>
            <a:ext cx="2246643" cy="598805"/>
          </a:xfrm>
          <a:prstGeom prst="rect">
            <a:avLst/>
          </a:prstGeom>
        </p:spPr>
        <p:txBody>
          <a:bodyPr wrap="square">
            <a:spAutoFit/>
          </a:bodyPr>
          <a:p>
            <a:pPr lvl="0" algn="just"/>
            <a:r>
              <a:rPr lang="zh-CN" altLang="zh-HK" sz="1100" dirty="0">
                <a:solidFill>
                  <a:srgbClr val="666666"/>
                </a:solidFill>
                <a:latin typeface="微软雅黑" panose="020B0503020204020204" pitchFamily="34" charset="-122"/>
                <a:ea typeface="微软雅黑" panose="020B0503020204020204" pitchFamily="34" charset="-122"/>
              </a:rPr>
              <a:t>每日生产的大量的心电图可由自动识别软件首先分析结果，达到测量与识别并行的目的。</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53" name="矩形 52"/>
          <p:cNvSpPr/>
          <p:nvPr/>
        </p:nvSpPr>
        <p:spPr>
          <a:xfrm>
            <a:off x="1286913" y="4929570"/>
            <a:ext cx="2246643" cy="768350"/>
          </a:xfrm>
          <a:prstGeom prst="rect">
            <a:avLst/>
          </a:prstGeom>
        </p:spPr>
        <p:txBody>
          <a:bodyPr wrap="square">
            <a:spAutoFit/>
          </a:bodyPr>
          <a:p>
            <a:pPr lvl="0" algn="just"/>
            <a:r>
              <a:rPr lang="zh-CN" altLang="zh-HK" sz="1100" dirty="0">
                <a:solidFill>
                  <a:srgbClr val="666666"/>
                </a:solidFill>
                <a:latin typeface="微软雅黑" panose="020B0503020204020204" pitchFamily="34" charset="-122"/>
                <a:ea typeface="微软雅黑" panose="020B0503020204020204" pitchFamily="34" charset="-122"/>
              </a:rPr>
              <a:t>对波形结构不明显或者肉眼无法在短时间内进行诊断的心电图，可利用自动识别得到大数据方面的决策</a:t>
            </a:r>
            <a:r>
              <a:rPr lang="zh-CN" altLang="zh-HK" sz="1100" dirty="0">
                <a:solidFill>
                  <a:srgbClr val="666666"/>
                </a:solidFill>
                <a:latin typeface="微软雅黑" panose="020B0503020204020204" pitchFamily="34" charset="-122"/>
                <a:ea typeface="微软雅黑" panose="020B0503020204020204" pitchFamily="34" charset="-122"/>
              </a:rPr>
              <a:t>。</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54" name="矩形 53"/>
          <p:cNvSpPr/>
          <p:nvPr/>
        </p:nvSpPr>
        <p:spPr>
          <a:xfrm>
            <a:off x="958618" y="2690560"/>
            <a:ext cx="2246643" cy="768350"/>
          </a:xfrm>
          <a:prstGeom prst="rect">
            <a:avLst/>
          </a:prstGeom>
        </p:spPr>
        <p:txBody>
          <a:bodyPr wrap="square">
            <a:spAutoFit/>
          </a:bodyPr>
          <a:p>
            <a:pPr lvl="0" algn="just"/>
            <a:r>
              <a:rPr lang="zh-CN" altLang="zh-HK" sz="1100" dirty="0">
                <a:solidFill>
                  <a:srgbClr val="666666"/>
                </a:solidFill>
                <a:latin typeface="微软雅黑" panose="020B0503020204020204" pitchFamily="34" charset="-122"/>
                <a:ea typeface="微软雅黑" panose="020B0503020204020204" pitchFamily="34" charset="-122"/>
              </a:rPr>
              <a:t>医生可利用心电图自动识别工具大大减少工作量，从而将注意力放在机器无法分析的病症或容易出错的病症中。</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689350" y="3288030"/>
            <a:ext cx="1359535" cy="645160"/>
          </a:xfrm>
          <a:prstGeom prst="rect">
            <a:avLst/>
          </a:prstGeom>
          <a:noFill/>
        </p:spPr>
        <p:txBody>
          <a:bodyPr wrap="square" rtlCol="0">
            <a:spAutoFit/>
          </a:bodyPr>
          <a:p>
            <a:r>
              <a:rPr lang="zh-CN" altLang="en-US">
                <a:solidFill>
                  <a:schemeClr val="bg1"/>
                </a:solidFill>
              </a:rPr>
              <a:t>心律失常的自动识别</a:t>
            </a:r>
            <a:endParaRPr lang="zh-CN" altLang="en-US">
              <a:solidFill>
                <a:schemeClr val="bg1"/>
              </a:solidFill>
            </a:endParaRPr>
          </a:p>
        </p:txBody>
      </p:sp>
      <p:sp>
        <p:nvSpPr>
          <p:cNvPr id="58" name="圆角右箭头 57"/>
          <p:cNvSpPr/>
          <p:nvPr/>
        </p:nvSpPr>
        <p:spPr>
          <a:xfrm>
            <a:off x="4914265" y="2349500"/>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1" name="圆角右箭头 80"/>
          <p:cNvSpPr/>
          <p:nvPr/>
        </p:nvSpPr>
        <p:spPr>
          <a:xfrm rot="10800000">
            <a:off x="2929890" y="4181475"/>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2" name="圆角右箭头 81"/>
          <p:cNvSpPr/>
          <p:nvPr/>
        </p:nvSpPr>
        <p:spPr>
          <a:xfrm rot="10800000" flipH="1">
            <a:off x="4914265" y="4081145"/>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3" name="圆角右箭头 82"/>
          <p:cNvSpPr/>
          <p:nvPr/>
        </p:nvSpPr>
        <p:spPr>
          <a:xfrm flipH="1">
            <a:off x="2945130" y="2337435"/>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678437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a:t>
            </a:r>
            <a:r>
              <a:rPr lang="zh-CN" altLang="zh-HK" spc="300" dirty="0">
                <a:solidFill>
                  <a:schemeClr val="bg1"/>
                </a:solidFill>
                <a:latin typeface="微软雅黑" panose="020B0503020204020204" pitchFamily="34" charset="-122"/>
                <a:ea typeface="微软雅黑" panose="020B0503020204020204" pitchFamily="34" charset="-122"/>
                <a:sym typeface="+mn-ea"/>
              </a:rPr>
              <a:t>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61402" y="632561"/>
            <a:ext cx="1816100" cy="583565"/>
          </a:xfrm>
          <a:prstGeom prst="rect">
            <a:avLst/>
          </a:prstGeom>
        </p:spPr>
        <p:txBody>
          <a:bodyPr wrap="none">
            <a:spAutoFit/>
          </a:bodyPr>
          <a:p>
            <a:r>
              <a:rPr lang="zh-CN" altLang="en-US" sz="3200" b="1" kern="0" dirty="0" smtClean="0">
                <a:solidFill>
                  <a:srgbClr val="0070C0"/>
                </a:solidFill>
                <a:latin typeface="宋体" panose="02010600030101010101" pitchFamily="2" charset="-122"/>
              </a:rPr>
              <a:t>参考文献</a:t>
            </a:r>
            <a:endParaRPr lang="zh-CN" altLang="en-US" sz="3200" b="1" kern="0" dirty="0" smtClean="0">
              <a:solidFill>
                <a:srgbClr val="0070C0"/>
              </a:solidFill>
              <a:latin typeface="宋体" panose="02010600030101010101" pitchFamily="2" charset="-122"/>
            </a:endParaRPr>
          </a:p>
        </p:txBody>
      </p:sp>
      <p:cxnSp>
        <p:nvCxnSpPr>
          <p:cNvPr id="33" name="直线连接符 13"/>
          <p:cNvCxnSpPr/>
          <p:nvPr/>
        </p:nvCxnSpPr>
        <p:spPr>
          <a:xfrm flipV="1">
            <a:off x="224790" y="1208405"/>
            <a:ext cx="2133600" cy="889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4790" y="1391285"/>
            <a:ext cx="8661400" cy="4030980"/>
          </a:xfrm>
          <a:prstGeom prst="rect">
            <a:avLst/>
          </a:prstGeom>
          <a:noFill/>
        </p:spPr>
        <p:txBody>
          <a:bodyPr wrap="square" rtlCol="0">
            <a:spAutoFit/>
          </a:bodyPr>
          <a:p>
            <a:r>
              <a:rPr lang="en-US" altLang="zh-CN" sz="1600"/>
              <a:t>[1]Jun, T.J., Nguyen, H.M., Kang, D., Kim, D., Kim, D. and Kim, Y.H., 2018. ECG arrhythmia classification using a 2-D convolutional neural network. arXiv preprint arXiv:1804.06812.</a:t>
            </a:r>
            <a:endParaRPr lang="en-US" altLang="zh-CN" sz="1600"/>
          </a:p>
          <a:p>
            <a:r>
              <a:rPr lang="en-US" altLang="zh-CN" sz="1600"/>
              <a:t>[2]Zhao, Z., Wang, X., Cai, Z., Li, J. and Liu, C., 2019, September. Pvc recognition for wearable ecgs using modified frequency slice wavelet transform and convolutional neural network. In 2019 Computing in Cardiology (CinC) (pp. 1-4). IEEE.</a:t>
            </a:r>
            <a:endParaRPr lang="en-US" altLang="zh-CN" sz="1600"/>
          </a:p>
          <a:p>
            <a:r>
              <a:rPr lang="en-US" altLang="zh-CN" sz="1600"/>
              <a:t>[3]Chiou, Y.A., Syu, J.Y., Wu, S.Y., Lin, L.Y., Yi, L.T., Lin, T.T. and Lin, S.F., 2021. Electrocardiogram lead selection for intelligent screening of patients with systolic heart failure. Scientific reports, 11(1), pp.1-12.</a:t>
            </a:r>
            <a:endParaRPr lang="en-US" altLang="zh-CN" sz="1600"/>
          </a:p>
          <a:p>
            <a:r>
              <a:rPr lang="en-US" altLang="zh-CN" sz="1600"/>
              <a:t>[4]Hannun, A.Y., Rajpurkar, P., Haghpanahi, M., Tison, G.H., Bourn, C., Turakhia, M.P. and Ng, A.Y., 2019. Cardiologist-level arrhythmia detection and classification in ambulatory electrocardiograms using a deep neural network. Nature medicine, 25(1), pp.65-69.</a:t>
            </a:r>
            <a:endParaRPr lang="en-US" altLang="zh-CN" sz="1600"/>
          </a:p>
          <a:p>
            <a:r>
              <a:rPr lang="en-US" altLang="zh-CN" sz="1600"/>
              <a:t>[5]Zhang, J., Liu, A., Gao, M., Chen, X., Zhang, X. and Chen, X., 2020. ECG-based multi-class arrhythmia detection using spatio-temporal attention-based convolutional recurrent neural network. Artificial Intelligence in Medicine, 106, p.101856.</a:t>
            </a:r>
            <a:endParaRPr lang="en-US" altLang="zh-CN" sz="1600"/>
          </a:p>
          <a:p>
            <a:r>
              <a:rPr lang="en-US" altLang="zh-CN" sz="1600"/>
              <a:t>[6]Ye, C., Kumar, B.V. and Coimbra, M.T., 2012. Heartbeat classification using morphological and dynamic features of ECG signals. IEEE Transactions on Biomedical Engineering, 59(10), pp.2930-2941.</a:t>
            </a:r>
            <a:endParaRPr lang="en-US" altLang="zh-CN" sz="1600"/>
          </a:p>
        </p:txBody>
      </p:sp>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0" name="文本框 39"/>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1" name="文本框 40"/>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2" name="文本框 41"/>
          <p:cNvSpPr txBox="1"/>
          <p:nvPr/>
        </p:nvSpPr>
        <p:spPr>
          <a:xfrm>
            <a:off x="6765290" y="102235"/>
            <a:ext cx="1270000" cy="368300"/>
          </a:xfrm>
          <a:prstGeom prst="rect">
            <a:avLst/>
          </a:prstGeom>
          <a:solidFill>
            <a:schemeClr val="bg1"/>
          </a:solidFill>
        </p:spPr>
        <p:txBody>
          <a:bodyPr wrap="square" rtlCol="0">
            <a:spAutoFit/>
          </a:bodyPr>
          <a:p>
            <a:pPr algn="ctr"/>
            <a:r>
              <a:rPr lang="zh-CN" altLang="zh-HK" spc="300" dirty="0">
                <a:solidFill>
                  <a:schemeClr val="tx1"/>
                </a:solidFill>
                <a:latin typeface="微软雅黑" panose="020B0503020204020204" pitchFamily="34" charset="-122"/>
                <a:ea typeface="微软雅黑" panose="020B0503020204020204" pitchFamily="34" charset="-122"/>
              </a:rPr>
              <a:t>参考文献</a:t>
            </a:r>
            <a:endParaRPr lang="zh-CN" altLang="zh-HK" spc="300" dirty="0">
              <a:solidFill>
                <a:schemeClr val="tx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141508"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7" name="直接连接符 56"/>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795270" y="4758690"/>
            <a:ext cx="3666490" cy="460375"/>
          </a:xfrm>
          <a:prstGeom prst="rect">
            <a:avLst/>
          </a:prstGeom>
          <a:noFill/>
        </p:spPr>
        <p:txBody>
          <a:bodyPr wrap="square" rtlCol="0">
            <a:spAutoFit/>
          </a:bodyPr>
          <a:lstStyle/>
          <a:p>
            <a:pPr algn="ctr"/>
            <a:r>
              <a:rPr lang="zh-CN" altLang="zh-HK" sz="2400" b="1" spc="300" dirty="0">
                <a:solidFill>
                  <a:srgbClr val="0174AB"/>
                </a:solidFill>
                <a:latin typeface="微软雅黑" panose="020B0503020204020204" pitchFamily="34" charset="-122"/>
                <a:ea typeface="微软雅黑" panose="020B0503020204020204" pitchFamily="34" charset="-122"/>
              </a:rPr>
              <a:t>感谢您的观看</a:t>
            </a:r>
            <a:endParaRPr lang="zh-CN" altLang="zh-HK" sz="2400" b="1" spc="300" dirty="0">
              <a:solidFill>
                <a:srgbClr val="0174AB"/>
              </a:solidFill>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2" name="文本框 41"/>
          <p:cNvSpPr txBox="1"/>
          <p:nvPr/>
        </p:nvSpPr>
        <p:spPr>
          <a:xfrm>
            <a:off x="8175625" y="102235"/>
            <a:ext cx="814070" cy="368300"/>
          </a:xfrm>
          <a:prstGeom prst="rect">
            <a:avLst/>
          </a:prstGeom>
          <a:solidFill>
            <a:schemeClr val="bg1"/>
          </a:solidFill>
        </p:spPr>
        <p:txBody>
          <a:bodyPr wrap="square" rtlCol="0">
            <a:spAutoFit/>
          </a:bodyPr>
          <a:p>
            <a:pPr algn="ctr"/>
            <a:r>
              <a:rPr lang="zh-CN" altLang="zh-HK" spc="300" dirty="0">
                <a:solidFill>
                  <a:schemeClr val="tx1"/>
                </a:solidFill>
                <a:latin typeface="微软雅黑" panose="020B0503020204020204" pitchFamily="34" charset="-122"/>
                <a:ea typeface="微软雅黑" panose="020B0503020204020204" pitchFamily="34" charset="-122"/>
              </a:rPr>
              <a:t>致谢</a:t>
            </a:r>
            <a:endParaRPr lang="zh-CN" altLang="zh-HK" spc="300" dirty="0">
              <a:solidFill>
                <a:schemeClr val="tx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13" name="直接连接符 12"/>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4465" y="1584325"/>
            <a:ext cx="4179570" cy="50044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lnSpc>
                <a:spcPct val="120000"/>
              </a:lnSpc>
            </a:pPr>
            <a:r>
              <a:rPr lang="en-US" altLang="zh-CN"/>
              <a:t>  </a:t>
            </a:r>
            <a:r>
              <a:rPr lang="en-US" altLang="zh-CN" sz="2400">
                <a:latin typeface="等线" panose="02010600030101010101" charset="-122"/>
                <a:ea typeface="等线" panose="02010600030101010101" charset="-122"/>
                <a:cs typeface="等线" panose="02010600030101010101" charset="-122"/>
              </a:rPr>
              <a:t>      </a:t>
            </a:r>
            <a:r>
              <a:rPr lang="en-US" altLang="zh-CN" sz="2400" b="1">
                <a:latin typeface="等线" panose="02010600030101010101" charset="-122"/>
                <a:ea typeface="等线" panose="02010600030101010101" charset="-122"/>
                <a:cs typeface="等线" panose="02010600030101010101" charset="-122"/>
              </a:rPr>
              <a:t> </a:t>
            </a:r>
            <a:r>
              <a:rPr lang="zh-CN" altLang="en-US" sz="2400">
                <a:latin typeface="等线" panose="02010600030101010101" charset="-122"/>
                <a:ea typeface="等线" panose="02010600030101010101" charset="-122"/>
                <a:cs typeface="等线" panose="02010600030101010101" charset="-122"/>
              </a:rPr>
              <a:t>心血管疾病是一种常见、多发和死亡率高的慢性病，具有病情隐蔽、危险性高和突发性强等特点。</a:t>
            </a:r>
            <a:r>
              <a:rPr lang="zh-CN" altLang="en-US" sz="2400">
                <a:solidFill>
                  <a:schemeClr val="accent1"/>
                </a:solidFill>
                <a:latin typeface="等线" panose="02010600030101010101" charset="-122"/>
                <a:ea typeface="等线" panose="02010600030101010101" charset="-122"/>
                <a:cs typeface="等线" panose="02010600030101010101" charset="-122"/>
              </a:rPr>
              <a:t>心律失常</a:t>
            </a:r>
            <a:r>
              <a:rPr lang="zh-CN" altLang="en-US" sz="2400">
                <a:latin typeface="等线" panose="02010600030101010101" charset="-122"/>
                <a:ea typeface="等线" panose="02010600030101010101" charset="-122"/>
                <a:cs typeface="等线" panose="02010600030101010101" charset="-122"/>
              </a:rPr>
              <a:t>是心血管疾病中最常见和重要的一类疾病，</a:t>
            </a:r>
            <a:r>
              <a:rPr lang="zh-CN" altLang="en-US" sz="2400">
                <a:solidFill>
                  <a:schemeClr val="accent1"/>
                </a:solidFill>
                <a:latin typeface="等线" panose="02010600030101010101" charset="-122"/>
                <a:ea typeface="等线" panose="02010600030101010101" charset="-122"/>
                <a:cs typeface="等线" panose="02010600030101010101" charset="-122"/>
              </a:rPr>
              <a:t>类型多</a:t>
            </a:r>
            <a:r>
              <a:rPr lang="zh-CN" altLang="en-US" sz="2400">
                <a:latin typeface="等线" panose="02010600030101010101" charset="-122"/>
                <a:ea typeface="等线" panose="02010600030101010101" charset="-122"/>
                <a:cs typeface="等线" panose="02010600030101010101" charset="-122"/>
              </a:rPr>
              <a:t>且容易引起多种并发症，对人类的健康造成了极大的威胁。临床上心律失常</a:t>
            </a:r>
            <a:r>
              <a:rPr lang="zh-CN" altLang="en-US" sz="2400">
                <a:latin typeface="等线" panose="02010600030101010101" charset="-122"/>
                <a:ea typeface="等线" panose="02010600030101010101" charset="-122"/>
                <a:cs typeface="等线" panose="02010600030101010101" charset="-122"/>
              </a:rPr>
              <a:t>类型的诊断主要依赖医生对于心电图的观测。</a:t>
            </a:r>
            <a:endParaRPr lang="zh-CN" altLang="en-US" sz="2400">
              <a:latin typeface="等线" panose="02010600030101010101" charset="-122"/>
              <a:ea typeface="等线" panose="02010600030101010101" charset="-122"/>
              <a:cs typeface="等线" panose="02010600030101010101"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心律失常的介绍</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flipV="1">
            <a:off x="224790" y="1210945"/>
            <a:ext cx="3372485"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p:nvPr>
            <p:custDataLst>
              <p:tags r:id="rId1"/>
            </p:custDataLst>
          </p:nvPr>
        </p:nvGraphicFramePr>
        <p:xfrm>
          <a:off x="5077460" y="1691005"/>
          <a:ext cx="3782695" cy="4572000"/>
        </p:xfrm>
        <a:graphic>
          <a:graphicData uri="http://schemas.openxmlformats.org/drawingml/2006/table">
            <a:tbl>
              <a:tblPr firstRow="1" bandRow="1">
                <a:tableStyleId>{5C22544A-7EE6-4342-B048-85BDC9FD1C3A}</a:tableStyleId>
              </a:tblPr>
              <a:tblGrid>
                <a:gridCol w="3782695"/>
              </a:tblGrid>
              <a:tr h="571500">
                <a:tc>
                  <a:txBody>
                    <a:bodyPr/>
                    <a:p>
                      <a:pPr algn="ctr">
                        <a:buNone/>
                      </a:pPr>
                      <a:r>
                        <a:rPr lang="zh-CN" altLang="en-US"/>
                        <a:t>常见</a:t>
                      </a:r>
                      <a:r>
                        <a:rPr lang="zh-CN" altLang="en-US"/>
                        <a:t>心律失常类型</a:t>
                      </a:r>
                      <a:endParaRPr lang="zh-CN" altLang="en-US"/>
                    </a:p>
                  </a:txBody>
                  <a:tcPr anchor="ctr" anchorCtr="0"/>
                </a:tc>
              </a:tr>
              <a:tr h="571500">
                <a:tc>
                  <a:txBody>
                    <a:bodyPr/>
                    <a:p>
                      <a:pPr algn="ctr">
                        <a:buNone/>
                      </a:pPr>
                      <a:r>
                        <a:rPr lang="zh-CN" altLang="en-US"/>
                        <a:t>心房颤动(AF)</a:t>
                      </a:r>
                      <a:endParaRPr lang="zh-CN" altLang="en-US"/>
                    </a:p>
                  </a:txBody>
                  <a:tcPr anchor="ctr" anchorCtr="0"/>
                </a:tc>
              </a:tr>
              <a:tr h="571500">
                <a:tc>
                  <a:txBody>
                    <a:bodyPr/>
                    <a:p>
                      <a:pPr algn="ctr">
                        <a:buNone/>
                      </a:pPr>
                      <a:r>
                        <a:rPr lang="zh-CN" altLang="en-US"/>
                        <a:t>一级房室传导阻滞(I-AVB)</a:t>
                      </a:r>
                      <a:endParaRPr lang="zh-CN" altLang="en-US"/>
                    </a:p>
                  </a:txBody>
                  <a:tcPr anchor="ctr" anchorCtr="0"/>
                </a:tc>
              </a:tr>
              <a:tr h="571500">
                <a:tc>
                  <a:txBody>
                    <a:bodyPr/>
                    <a:p>
                      <a:pPr algn="ctr">
                        <a:buNone/>
                      </a:pPr>
                      <a:r>
                        <a:rPr lang="zh-CN" altLang="en-US"/>
                        <a:t>左束支阻滞型(LBBB)</a:t>
                      </a:r>
                      <a:endParaRPr lang="zh-CN" altLang="en-US"/>
                    </a:p>
                  </a:txBody>
                  <a:tcPr anchor="ctr" anchorCtr="0"/>
                </a:tc>
              </a:tr>
              <a:tr h="571500">
                <a:tc>
                  <a:txBody>
                    <a:bodyPr/>
                    <a:p>
                      <a:pPr algn="ctr">
                        <a:buNone/>
                      </a:pPr>
                      <a:r>
                        <a:rPr lang="zh-CN" altLang="en-US"/>
                        <a:t>右束支阻滞型(RBBB)</a:t>
                      </a:r>
                      <a:endParaRPr lang="zh-CN" altLang="en-US"/>
                    </a:p>
                  </a:txBody>
                  <a:tcPr anchor="ctr" anchorCtr="0"/>
                </a:tc>
              </a:tr>
              <a:tr h="571500">
                <a:tc>
                  <a:txBody>
                    <a:bodyPr/>
                    <a:p>
                      <a:pPr algn="ctr">
                        <a:buNone/>
                      </a:pPr>
                      <a:r>
                        <a:rPr lang="zh-CN" altLang="en-US"/>
                        <a:t>房性早搏(PAC)</a:t>
                      </a:r>
                      <a:endParaRPr lang="zh-CN" altLang="en-US"/>
                    </a:p>
                  </a:txBody>
                  <a:tcPr anchor="ctr" anchorCtr="0"/>
                </a:tc>
              </a:tr>
              <a:tr h="571500">
                <a:tc>
                  <a:txBody>
                    <a:bodyPr/>
                    <a:p>
                      <a:pPr algn="ctr">
                        <a:buNone/>
                      </a:pPr>
                      <a:r>
                        <a:rPr lang="zh-CN" altLang="en-US"/>
                        <a:t>室性早搏(PVC)</a:t>
                      </a:r>
                      <a:endParaRPr lang="zh-CN" altLang="en-US"/>
                    </a:p>
                  </a:txBody>
                  <a:tcPr anchor="ctr" anchorCtr="0"/>
                </a:tc>
              </a:tr>
              <a:tr h="571500">
                <a:tc>
                  <a:txBody>
                    <a:bodyPr/>
                    <a:p>
                      <a:pPr algn="ctr">
                        <a:buNone/>
                      </a:pPr>
                      <a:r>
                        <a:rPr lang="zh-CN" altLang="en-US"/>
                        <a:t>S-T段压低(STD)</a:t>
                      </a:r>
                      <a:endParaRPr lang="zh-CN" altLang="en-US"/>
                    </a:p>
                  </a:txBody>
                  <a:tcPr anchor="ctr" anchorCtr="0"/>
                </a:tc>
              </a:tr>
            </a:tbl>
          </a:graphicData>
        </a:graphic>
      </p:graphicFrame>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17" name="直接连接符 16"/>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824980" y="1597025"/>
            <a:ext cx="2035175" cy="5107940"/>
          </a:xfrm>
          <a:prstGeom prst="rect">
            <a:avLst/>
          </a:prstGeom>
        </p:spPr>
        <p:txBody>
          <a:bodyPr wrap="square">
            <a:spAutoFit/>
          </a:bodyPr>
          <a:lstStyle/>
          <a:p>
            <a:pPr lvl="0" algn="just"/>
            <a:r>
              <a:rPr lang="en-US" altLang="zh-CN" sz="1600" b="1">
                <a:solidFill>
                  <a:schemeClr val="accent1"/>
                </a:solidFill>
                <a:latin typeface="等线" panose="02010600030101010101" charset="-122"/>
                <a:ea typeface="等线" panose="02010600030101010101" charset="-122"/>
                <a:cs typeface="等线" panose="02010600030101010101" charset="-122"/>
                <a:sym typeface="+mn-ea"/>
              </a:rPr>
              <a:t>       </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为了完整地记录心脏的电活动状况, </a:t>
            </a:r>
            <a:r>
              <a:rPr lang="zh-CN" altLang="en-US" sz="1600" b="1" dirty="0">
                <a:solidFill>
                  <a:schemeClr val="accent1"/>
                </a:solidFill>
                <a:latin typeface="等线" panose="02010600030101010101" charset="-122"/>
                <a:ea typeface="等线" panose="02010600030101010101" charset="-122"/>
                <a:cs typeface="等线" panose="02010600030101010101" charset="-122"/>
                <a:sym typeface="+mn-ea"/>
              </a:rPr>
              <a:t>临床上使用</a:t>
            </a:r>
            <a:r>
              <a:rPr lang="zh-CN" altLang="en-US" sz="1600" b="1" dirty="0">
                <a:solidFill>
                  <a:schemeClr val="accent1"/>
                </a:solidFill>
                <a:latin typeface="等线" panose="02010600030101010101" charset="-122"/>
                <a:ea typeface="等线" panose="02010600030101010101" charset="-122"/>
                <a:cs typeface="等线" panose="02010600030101010101" charset="-122"/>
                <a:sym typeface="+mn-ea"/>
              </a:rPr>
              <a:t>水平和垂直方向的十二种不同导联作记录, 称为标准十二导联</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 即Ⅰ、Ⅱ、Ⅲ、aVR、aVL、aVF、V1、V2、 V3、V4、V5、V6 导联。</a:t>
            </a: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       </a:t>
            </a: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r>
              <a:rPr lang="en-US" altLang="zh-CN" sz="1600" dirty="0">
                <a:solidFill>
                  <a:schemeClr val="tx1"/>
                </a:solidFill>
                <a:latin typeface="等线" panose="02010600030101010101" charset="-122"/>
                <a:ea typeface="等线" panose="02010600030101010101" charset="-122"/>
                <a:cs typeface="等线" panose="02010600030101010101" charset="-122"/>
                <a:sym typeface="+mn-ea"/>
              </a:rPr>
              <a:t>       </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其中前</a:t>
            </a:r>
            <a:r>
              <a:rPr lang="en-US" altLang="zh-CN" sz="1600" dirty="0">
                <a:solidFill>
                  <a:schemeClr val="tx1"/>
                </a:solidFill>
                <a:latin typeface="等线" panose="02010600030101010101" charset="-122"/>
                <a:ea typeface="等线" panose="02010600030101010101" charset="-122"/>
                <a:cs typeface="等线" panose="02010600030101010101" charset="-122"/>
                <a:sym typeface="+mn-ea"/>
              </a:rPr>
              <a:t>6</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个导联表示</a:t>
            </a:r>
            <a:r>
              <a:rPr lang="zh-CN" altLang="en-US" sz="1600" dirty="0">
                <a:solidFill>
                  <a:schemeClr val="accent1"/>
                </a:solidFill>
                <a:latin typeface="等线" panose="02010600030101010101" charset="-122"/>
                <a:ea typeface="等线" panose="02010600030101010101" charset="-122"/>
                <a:cs typeface="等线" panose="02010600030101010101" charset="-122"/>
                <a:sym typeface="+mn-ea"/>
              </a:rPr>
              <a:t>肢体导联</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，记录了心脏纵向切面的电位变化，后</a:t>
            </a:r>
            <a:r>
              <a:rPr lang="en-US" altLang="zh-CN" sz="1600" dirty="0">
                <a:solidFill>
                  <a:schemeClr val="tx1"/>
                </a:solidFill>
                <a:latin typeface="等线" panose="02010600030101010101" charset="-122"/>
                <a:ea typeface="等线" panose="02010600030101010101" charset="-122"/>
                <a:cs typeface="等线" panose="02010600030101010101" charset="-122"/>
                <a:sym typeface="+mn-ea"/>
              </a:rPr>
              <a:t>6</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个导联表示</a:t>
            </a:r>
            <a:r>
              <a:rPr lang="zh-CN" altLang="en-US" sz="1600" dirty="0">
                <a:solidFill>
                  <a:schemeClr val="accent1"/>
                </a:solidFill>
                <a:latin typeface="等线" panose="02010600030101010101" charset="-122"/>
                <a:ea typeface="等线" panose="02010600030101010101" charset="-122"/>
                <a:cs typeface="等线" panose="02010600030101010101" charset="-122"/>
                <a:sym typeface="+mn-ea"/>
              </a:rPr>
              <a:t>胸导联</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，记录了心脏横向切面的电位变化。</a:t>
            </a: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a:latin typeface="等线" panose="02010600030101010101" charset="-122"/>
              <a:ea typeface="等线" panose="02010600030101010101" charset="-122"/>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467614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2.</a:t>
            </a:r>
            <a:r>
              <a:rPr lang="zh-CN" altLang="en-US" sz="3200" b="1" kern="0" dirty="0" smtClean="0">
                <a:solidFill>
                  <a:srgbClr val="0070C0"/>
                </a:solidFill>
                <a:latin typeface="宋体" panose="02010600030101010101" pitchFamily="2" charset="-122"/>
              </a:rPr>
              <a:t>十二导联心电图的介绍</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flipV="1">
            <a:off x="224790" y="1210945"/>
            <a:ext cx="462915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
          <a:stretch>
            <a:fillRect/>
          </a:stretch>
        </p:blipFill>
        <p:spPr>
          <a:xfrm>
            <a:off x="217805" y="1597025"/>
            <a:ext cx="6511290" cy="2674620"/>
          </a:xfrm>
          <a:prstGeom prst="rect">
            <a:avLst/>
          </a:prstGeom>
        </p:spPr>
      </p:pic>
      <p:pic>
        <p:nvPicPr>
          <p:cNvPr id="22" name="图片 21"/>
          <p:cNvPicPr>
            <a:picLocks noChangeAspect="1"/>
          </p:cNvPicPr>
          <p:nvPr/>
        </p:nvPicPr>
        <p:blipFill>
          <a:blip r:embed="rId2"/>
          <a:stretch>
            <a:fillRect/>
          </a:stretch>
        </p:blipFill>
        <p:spPr>
          <a:xfrm>
            <a:off x="289560" y="4504690"/>
            <a:ext cx="6416675" cy="2159000"/>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6" name="直接连接符 25"/>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489065" y="1645285"/>
            <a:ext cx="2035175" cy="5184775"/>
          </a:xfrm>
          <a:prstGeom prst="rect">
            <a:avLst/>
          </a:prstGeom>
        </p:spPr>
        <p:txBody>
          <a:bodyPr wrap="square">
            <a:spAutoFit/>
          </a:bodyPr>
          <a:lstStyle/>
          <a:p>
            <a:pPr lvl="0" algn="just"/>
            <a:r>
              <a:rPr lang="en-US" altLang="zh-CN" sz="1600" b="1" kern="0" dirty="0" smtClean="0">
                <a:effectLst/>
                <a:latin typeface="宋体" panose="02010600030101010101" pitchFamily="2" charset="-122"/>
                <a:sym typeface="+mn-ea"/>
              </a:rPr>
              <a:t>    </a:t>
            </a:r>
            <a:r>
              <a:rPr lang="zh-CN" altLang="en-US" sz="1600" b="1" kern="0" dirty="0" smtClean="0">
                <a:solidFill>
                  <a:schemeClr val="accent1"/>
                </a:solidFill>
                <a:effectLst/>
                <a:latin typeface="宋体" panose="02010600030101010101" pitchFamily="2" charset="-122"/>
                <a:sym typeface="+mn-ea"/>
              </a:rPr>
              <a:t>各类医疗和体检等机构每天均产生大量心电图数据，据统计全球每年获得超过 3 亿张心电图，但由于</a:t>
            </a:r>
            <a:r>
              <a:rPr lang="zh-CN" altLang="en-US" sz="1600" b="1" kern="0" dirty="0" smtClean="0">
                <a:solidFill>
                  <a:schemeClr val="accent1"/>
                </a:solidFill>
                <a:effectLst/>
                <a:latin typeface="宋体" panose="02010600030101010101" pitchFamily="2" charset="-122"/>
                <a:sym typeface="+mn-ea"/>
              </a:rPr>
              <a:t>有经验的专业医生严重不足，制约了心电图的临床辅助诊断效率。</a:t>
            </a:r>
            <a:r>
              <a:rPr lang="zh-CN" altLang="en-US" sz="1600" kern="0" dirty="0" smtClean="0">
                <a:effectLst/>
                <a:latin typeface="宋体" panose="02010600030101010101" pitchFamily="2" charset="-122"/>
                <a:sym typeface="+mn-ea"/>
              </a:rPr>
              <a:t>同时心律失常类型较多，波形差异不明显，专业医生的诊断存在</a:t>
            </a:r>
            <a:r>
              <a:rPr lang="zh-CN" altLang="en-US" sz="1600" b="1" kern="0" dirty="0" smtClean="0">
                <a:solidFill>
                  <a:schemeClr val="accent1"/>
                </a:solidFill>
                <a:effectLst/>
                <a:latin typeface="宋体" panose="02010600030101010101" pitchFamily="2" charset="-122"/>
                <a:sym typeface="+mn-ea"/>
              </a:rPr>
              <a:t>误判现象</a:t>
            </a:r>
            <a:r>
              <a:rPr lang="zh-CN" altLang="en-US" sz="1600" kern="0" dirty="0" smtClean="0">
                <a:effectLst/>
                <a:latin typeface="宋体" panose="02010600030101010101" pitchFamily="2" charset="-122"/>
                <a:sym typeface="+mn-ea"/>
              </a:rPr>
              <a:t>。</a:t>
            </a:r>
            <a:endParaRPr lang="zh-CN" altLang="en-US" sz="1600" kern="0" dirty="0" smtClean="0">
              <a:effectLst/>
              <a:latin typeface="宋体" panose="02010600030101010101" pitchFamily="2" charset="-122"/>
              <a:sym typeface="+mn-ea"/>
            </a:endParaRPr>
          </a:p>
          <a:p>
            <a:pPr lvl="0" algn="just"/>
            <a:endParaRPr lang="zh-CN" altLang="en-US" sz="1600" kern="0" dirty="0" smtClean="0">
              <a:effectLst/>
              <a:latin typeface="宋体" panose="02010600030101010101" pitchFamily="2" charset="-122"/>
              <a:sym typeface="+mn-ea"/>
            </a:endParaRPr>
          </a:p>
          <a:p>
            <a:pPr lvl="0" algn="just"/>
            <a:r>
              <a:rPr lang="zh-CN" altLang="en-US" sz="1600" kern="0" dirty="0" smtClean="0">
                <a:effectLst/>
                <a:latin typeface="宋体" panose="02010600030101010101" pitchFamily="2" charset="-122"/>
                <a:sym typeface="+mn-ea"/>
              </a:rPr>
              <a:t>为提高心律失常识别的效率和准确率，关于</a:t>
            </a:r>
            <a:r>
              <a:rPr lang="zh-CN" altLang="en-US" sz="1600" kern="0" dirty="0" smtClean="0">
                <a:effectLst/>
                <a:latin typeface="宋体" panose="02010600030101010101" pitchFamily="2" charset="-122"/>
                <a:sym typeface="+mn-ea"/>
              </a:rPr>
              <a:t>心律失常的自动识别方法的研究越来越受到重视。</a:t>
            </a:r>
            <a:endParaRPr lang="zh-CN" altLang="en-US" sz="1600" kern="0" dirty="0" smtClean="0">
              <a:effectLst/>
              <a:latin typeface="宋体" panose="02010600030101010101" pitchFamily="2"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3.</a:t>
            </a:r>
            <a:r>
              <a:rPr lang="zh-CN" altLang="en-US" sz="3200" b="1" kern="0" dirty="0" smtClean="0">
                <a:solidFill>
                  <a:srgbClr val="0070C0"/>
                </a:solidFill>
                <a:latin typeface="宋体" panose="02010600030101010101" pitchFamily="2" charset="-122"/>
              </a:rPr>
              <a:t>当前存在的问题</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224790" y="1663065"/>
            <a:ext cx="5890260" cy="4013835"/>
          </a:xfrm>
          <a:prstGeom prst="rect">
            <a:avLst/>
          </a:prstGeom>
          <a:noFill/>
        </p:spPr>
      </p:pic>
      <p:cxnSp>
        <p:nvCxnSpPr>
          <p:cNvPr id="27" name="直接连接符 26"/>
          <p:cNvCxnSpPr/>
          <p:nvPr/>
        </p:nvCxnSpPr>
        <p:spPr>
          <a:xfrm flipH="1">
            <a:off x="6283960" y="1645285"/>
            <a:ext cx="8890" cy="44716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1" name="直接连接符 2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4" name="直接连接符 23"/>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08280" y="1291590"/>
            <a:ext cx="3528695" cy="6092825"/>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1</a:t>
            </a:r>
            <a:r>
              <a:rPr lang="zh-CN" altLang="en-US" sz="1600" kern="100" dirty="0">
                <a:solidFill>
                  <a:schemeClr val="tx1"/>
                </a:solidFill>
                <a:latin typeface="等线" panose="02010600030101010101" charset="-122"/>
                <a:ea typeface="等线" panose="02010600030101010101" charset="-122"/>
                <a:cs typeface="等线" panose="02010600030101010101" charset="-122"/>
              </a:rPr>
              <a:t>）开源数据库现状：</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国际公认的权威心电数据库</a:t>
            </a:r>
            <a:r>
              <a:rPr lang="zh-CN" altLang="en-US" sz="1600" kern="100" dirty="0">
                <a:solidFill>
                  <a:schemeClr val="tx1"/>
                </a:solidFill>
                <a:latin typeface="等线" panose="02010600030101010101" charset="-122"/>
                <a:ea typeface="等线" panose="02010600030101010101" charset="-122"/>
                <a:cs typeface="等线" panose="02010600030101010101" charset="-122"/>
              </a:rPr>
              <a:t>包括麻省理工的</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MIT-BIH数据库</a:t>
            </a:r>
            <a:r>
              <a:rPr lang="zh-CN" altLang="en-US" sz="1600" kern="100" dirty="0">
                <a:solidFill>
                  <a:schemeClr val="tx1"/>
                </a:solidFill>
                <a:latin typeface="等线" panose="02010600030101010101" charset="-122"/>
                <a:ea typeface="等线" panose="02010600030101010101" charset="-122"/>
                <a:cs typeface="等线" panose="02010600030101010101" charset="-122"/>
              </a:rPr>
              <a:t>，美国心脏学会的</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AHA数据库</a:t>
            </a:r>
            <a:r>
              <a:rPr lang="zh-CN" altLang="en-US" sz="1600" kern="100" dirty="0">
                <a:solidFill>
                  <a:schemeClr val="tx1"/>
                </a:solidFill>
                <a:latin typeface="等线" panose="02010600030101010101" charset="-122"/>
                <a:ea typeface="等线" panose="02010600030101010101" charset="-122"/>
                <a:cs typeface="等线" panose="02010600030101010101" charset="-122"/>
              </a:rPr>
              <a:t>以及欧洲的</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ST-T心电数据库</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。这些数据库只记录了</a:t>
            </a:r>
            <a:r>
              <a:rPr lang="en-US" altLang="zh-CN" sz="1600" kern="100" dirty="0">
                <a:solidFill>
                  <a:schemeClr val="accent1"/>
                </a:solidFill>
                <a:latin typeface="等线" panose="02010600030101010101" charset="-122"/>
                <a:ea typeface="等线" panose="02010600030101010101" charset="-122"/>
                <a:cs typeface="等线" panose="02010600030101010101" charset="-122"/>
              </a:rPr>
              <a:t>2-3</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个导联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的心电信息，标签按照</a:t>
            </a:r>
            <a:r>
              <a:rPr lang="zh-CN" altLang="en-US" sz="1600" kern="100" dirty="0">
                <a:solidFill>
                  <a:schemeClr val="tx1"/>
                </a:solidFill>
                <a:latin typeface="等线" panose="02010600030101010101" charset="-122"/>
                <a:ea typeface="等线" panose="02010600030101010101" charset="-122"/>
                <a:cs typeface="等线" panose="02010600030101010101" charset="-122"/>
              </a:rPr>
              <a:t>心拍给出。这些数据库存在记录导联数量过少，患者样本个数稀少等问题，不具备代表整体人类群体心律失常的性质。</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开源的</a:t>
            </a:r>
            <a:r>
              <a:rPr lang="en-US" altLang="zh-CN" sz="1600" kern="100" dirty="0">
                <a:solidFill>
                  <a:schemeClr val="accent1"/>
                </a:solidFill>
                <a:latin typeface="等线" panose="02010600030101010101" charset="-122"/>
                <a:ea typeface="等线" panose="02010600030101010101" charset="-122"/>
                <a:cs typeface="等线" panose="02010600030101010101" charset="-122"/>
              </a:rPr>
              <a:t>12</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导联心电数据库</a:t>
            </a:r>
            <a:r>
              <a:rPr lang="zh-CN" altLang="en-US" sz="1600" kern="100" dirty="0">
                <a:solidFill>
                  <a:schemeClr val="tx1"/>
                </a:solidFill>
                <a:latin typeface="等线" panose="02010600030101010101" charset="-122"/>
                <a:ea typeface="等线" panose="02010600030101010101" charset="-122"/>
                <a:cs typeface="等线" panose="02010600030101010101" charset="-122"/>
              </a:rPr>
              <a:t>包括2018年中国生理信号挑战赛的CPSC心律失常数据库、圣彼得堡INCART心律失常数据库等。</a:t>
            </a:r>
            <a:r>
              <a:rPr lang="zh-CN" altLang="en-US" sz="1600" kern="100" dirty="0">
                <a:latin typeface="等线" panose="02010600030101010101" charset="-122"/>
                <a:ea typeface="等线" panose="02010600030101010101" charset="-122"/>
                <a:cs typeface="等线" panose="02010600030101010101" charset="-122"/>
                <a:sym typeface="+mn-ea"/>
              </a:rPr>
              <a:t>这些数据库记录了</a:t>
            </a:r>
            <a:r>
              <a:rPr lang="en-US" altLang="zh-CN" sz="1600" kern="100" dirty="0">
                <a:solidFill>
                  <a:schemeClr val="accent1"/>
                </a:solidFill>
                <a:latin typeface="等线" panose="02010600030101010101" charset="-122"/>
                <a:ea typeface="等线" panose="02010600030101010101" charset="-122"/>
                <a:cs typeface="等线" panose="02010600030101010101" charset="-122"/>
                <a:sym typeface="+mn-ea"/>
              </a:rPr>
              <a:t>12</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个导联</a:t>
            </a:r>
            <a:r>
              <a:rPr lang="zh-CN" altLang="en-US" sz="1600" kern="100" dirty="0">
                <a:latin typeface="等线" panose="02010600030101010101" charset="-122"/>
                <a:ea typeface="等线" panose="02010600030101010101" charset="-122"/>
                <a:cs typeface="等线" panose="02010600030101010101" charset="-122"/>
                <a:sym typeface="+mn-ea"/>
              </a:rPr>
              <a:t>的心电信息。</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标签按照记录给出。</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83565" y="1713230"/>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582930" y="4794885"/>
            <a:ext cx="118745" cy="118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表格 18"/>
          <p:cNvGraphicFramePr/>
          <p:nvPr>
            <p:custDataLst>
              <p:tags r:id="rId1"/>
            </p:custDataLst>
          </p:nvPr>
        </p:nvGraphicFramePr>
        <p:xfrm>
          <a:off x="3896995" y="1303655"/>
          <a:ext cx="5173980" cy="2343150"/>
        </p:xfrm>
        <a:graphic>
          <a:graphicData uri="http://schemas.openxmlformats.org/drawingml/2006/table">
            <a:tbl>
              <a:tblPr firstRow="1" bandRow="1">
                <a:tableStyleId>{5C22544A-7EE6-4342-B048-85BDC9FD1C3A}</a:tableStyleId>
              </a:tblPr>
              <a:tblGrid>
                <a:gridCol w="1724660"/>
                <a:gridCol w="1724660"/>
                <a:gridCol w="1724660"/>
              </a:tblGrid>
              <a:tr h="473710">
                <a:tc>
                  <a:txBody>
                    <a:bodyPr/>
                    <a:p>
                      <a:pPr algn="ctr">
                        <a:buNone/>
                      </a:pPr>
                      <a:r>
                        <a:rPr lang="en-US" altLang="zh-CN" sz="1400"/>
                        <a:t>2</a:t>
                      </a:r>
                      <a:r>
                        <a:rPr lang="zh-CN" altLang="zh-CN" sz="1400"/>
                        <a:t>导联数据库</a:t>
                      </a:r>
                      <a:endParaRPr lang="zh-CN" altLang="zh-CN" sz="1400"/>
                    </a:p>
                  </a:txBody>
                  <a:tcPr anchor="ctr" anchorCtr="0"/>
                </a:tc>
                <a:tc>
                  <a:txBody>
                    <a:bodyPr/>
                    <a:p>
                      <a:pPr algn="ctr">
                        <a:buNone/>
                      </a:pPr>
                      <a:r>
                        <a:rPr lang="zh-CN" altLang="zh-CN" sz="1400"/>
                        <a:t>记录数量</a:t>
                      </a:r>
                      <a:endParaRPr lang="zh-CN" altLang="zh-CN" sz="1400"/>
                    </a:p>
                  </a:txBody>
                  <a:tcPr anchor="ctr" anchorCtr="0"/>
                </a:tc>
                <a:tc>
                  <a:txBody>
                    <a:bodyPr/>
                    <a:p>
                      <a:pPr algn="ctr">
                        <a:buNone/>
                      </a:pPr>
                      <a:r>
                        <a:rPr lang="zh-CN" altLang="en-US" sz="1400"/>
                        <a:t>备注</a:t>
                      </a:r>
                      <a:endParaRPr lang="zh-CN" altLang="en-US" sz="1400"/>
                    </a:p>
                  </a:txBody>
                  <a:tcPr anchor="ctr" anchorCtr="0"/>
                </a:tc>
              </a:tr>
              <a:tr h="568960">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MIT-BIH数据库</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en-US" altLang="zh-CN" sz="1400" kern="100" dirty="0">
                          <a:solidFill>
                            <a:schemeClr val="tx1"/>
                          </a:solidFill>
                          <a:latin typeface="等线" panose="02010600030101010101" charset="-122"/>
                          <a:ea typeface="等线" panose="02010600030101010101" charset="-122"/>
                          <a:cs typeface="等线" panose="02010600030101010101" charset="-122"/>
                          <a:sym typeface="+mn-ea"/>
                        </a:rPr>
                        <a:t>48</a:t>
                      </a: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条</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应用最广泛的心律失常数据库</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r>
              <a:tr h="731520">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AHA数据库</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en-US" altLang="zh-CN" sz="1400" kern="100" dirty="0">
                          <a:solidFill>
                            <a:schemeClr val="tx1"/>
                          </a:solidFill>
                          <a:latin typeface="等线" panose="02010600030101010101" charset="-122"/>
                          <a:ea typeface="等线" panose="02010600030101010101" charset="-122"/>
                          <a:cs typeface="等线" panose="02010600030101010101" charset="-122"/>
                          <a:sym typeface="+mn-ea"/>
                        </a:rPr>
                        <a:t>155</a:t>
                      </a: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条</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用于评价室性心律不齐探测器的检测效果</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r>
              <a:tr h="568960">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ST-T心电数据库</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en-US" altLang="zh-CN" sz="1400" kern="100" dirty="0">
                          <a:solidFill>
                            <a:schemeClr val="tx1"/>
                          </a:solidFill>
                          <a:latin typeface="等线" panose="02010600030101010101" charset="-122"/>
                          <a:ea typeface="等线" panose="02010600030101010101" charset="-122"/>
                          <a:cs typeface="等线" panose="02010600030101010101" charset="-122"/>
                          <a:sym typeface="+mn-ea"/>
                        </a:rPr>
                        <a:t>90</a:t>
                      </a: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条</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用于评价ST段和T波检测算法性能</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r>
            </a:tbl>
          </a:graphicData>
        </a:graphic>
      </p:graphicFrame>
      <p:graphicFrame>
        <p:nvGraphicFramePr>
          <p:cNvPr id="24" name="表格 23"/>
          <p:cNvGraphicFramePr/>
          <p:nvPr>
            <p:custDataLst>
              <p:tags r:id="rId2"/>
            </p:custDataLst>
          </p:nvPr>
        </p:nvGraphicFramePr>
        <p:xfrm>
          <a:off x="3896995" y="3883660"/>
          <a:ext cx="5173980" cy="2371090"/>
        </p:xfrm>
        <a:graphic>
          <a:graphicData uri="http://schemas.openxmlformats.org/drawingml/2006/table">
            <a:tbl>
              <a:tblPr firstRow="1" bandRow="1">
                <a:tableStyleId>{5C22544A-7EE6-4342-B048-85BDC9FD1C3A}</a:tableStyleId>
              </a:tblPr>
              <a:tblGrid>
                <a:gridCol w="1724660"/>
                <a:gridCol w="1724660"/>
                <a:gridCol w="1724660"/>
              </a:tblGrid>
              <a:tr h="414655">
                <a:tc>
                  <a:txBody>
                    <a:bodyPr/>
                    <a:p>
                      <a:pPr algn="ctr">
                        <a:buNone/>
                      </a:pPr>
                      <a:r>
                        <a:rPr lang="en-US" altLang="zh-CN" sz="1400"/>
                        <a:t>12</a:t>
                      </a:r>
                      <a:r>
                        <a:rPr lang="zh-CN" altLang="en-US" sz="1400"/>
                        <a:t>导联数据库</a:t>
                      </a:r>
                      <a:endParaRPr lang="zh-CN" altLang="en-US" sz="1400"/>
                    </a:p>
                  </a:txBody>
                  <a:tcPr anchor="ctr" anchorCtr="0"/>
                </a:tc>
                <a:tc>
                  <a:txBody>
                    <a:bodyPr/>
                    <a:p>
                      <a:pPr algn="ctr">
                        <a:buNone/>
                      </a:pPr>
                      <a:r>
                        <a:rPr lang="zh-CN" altLang="en-US" sz="1400"/>
                        <a:t>记录数量</a:t>
                      </a:r>
                      <a:endParaRPr lang="zh-CN" altLang="en-US" sz="1400"/>
                    </a:p>
                  </a:txBody>
                  <a:tcPr anchor="ctr" anchorCtr="0"/>
                </a:tc>
                <a:tc>
                  <a:txBody>
                    <a:bodyPr/>
                    <a:p>
                      <a:pPr algn="ctr">
                        <a:buNone/>
                      </a:pPr>
                      <a:r>
                        <a:rPr lang="zh-CN" altLang="en-US" sz="1400"/>
                        <a:t>采样频率</a:t>
                      </a:r>
                      <a:endParaRPr lang="zh-CN" altLang="en-US" sz="1400"/>
                    </a:p>
                  </a:txBody>
                  <a:tcPr anchor="ctr" anchorCtr="0"/>
                </a:tc>
              </a:tr>
              <a:tr h="459740">
                <a:tc>
                  <a:txBody>
                    <a:bodyPr/>
                    <a:p>
                      <a:pPr algn="ctr">
                        <a:buNone/>
                      </a:pPr>
                      <a:r>
                        <a:rPr lang="en-US" altLang="zh-CN" sz="1400"/>
                        <a:t>CPSC2018</a:t>
                      </a:r>
                      <a:r>
                        <a:rPr lang="zh-CN" altLang="en-US" sz="1400"/>
                        <a:t>数据库</a:t>
                      </a:r>
                      <a:endParaRPr lang="zh-CN" altLang="en-US" sz="1400"/>
                    </a:p>
                  </a:txBody>
                  <a:tcPr anchor="ctr" anchorCtr="0"/>
                </a:tc>
                <a:tc>
                  <a:txBody>
                    <a:bodyPr/>
                    <a:p>
                      <a:pPr algn="ctr">
                        <a:buNone/>
                      </a:pPr>
                      <a:r>
                        <a:rPr lang="en-US" altLang="zh-CN" sz="1400"/>
                        <a:t>6877</a:t>
                      </a:r>
                      <a:r>
                        <a:rPr lang="zh-CN" altLang="en-US" sz="1400"/>
                        <a:t>条</a:t>
                      </a:r>
                      <a:endParaRPr lang="zh-CN" altLang="en-US" sz="1400"/>
                    </a:p>
                  </a:txBody>
                  <a:tcPr anchor="ctr" anchorCtr="0"/>
                </a:tc>
                <a:tc>
                  <a:txBody>
                    <a:bodyPr/>
                    <a:p>
                      <a:pPr algn="ctr">
                        <a:buNone/>
                      </a:pPr>
                      <a:r>
                        <a:rPr lang="en-US" altLang="zh-CN" sz="1400"/>
                        <a:t>500</a:t>
                      </a:r>
                      <a:r>
                        <a:rPr lang="en-US" altLang="zh-CN" sz="1400"/>
                        <a:t>Hz</a:t>
                      </a:r>
                      <a:endParaRPr lang="en-US" altLang="zh-CN" sz="1400"/>
                    </a:p>
                  </a:txBody>
                  <a:tcPr anchor="ctr" anchorCtr="0"/>
                </a:tc>
              </a:tr>
              <a:tr h="518160">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圣彼得堡INCART数据库</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en-US" altLang="zh-CN" sz="1400"/>
                        <a:t>74</a:t>
                      </a:r>
                      <a:r>
                        <a:rPr lang="zh-CN" altLang="en-US" sz="1400"/>
                        <a:t>条</a:t>
                      </a:r>
                      <a:endParaRPr lang="zh-CN" altLang="en-US" sz="1400"/>
                    </a:p>
                  </a:txBody>
                  <a:tcPr anchor="ctr" anchorCtr="0"/>
                </a:tc>
                <a:tc>
                  <a:txBody>
                    <a:bodyPr/>
                    <a:p>
                      <a:pPr algn="ctr">
                        <a:buNone/>
                      </a:pPr>
                      <a:r>
                        <a:rPr lang="en-US" altLang="zh-CN" sz="1400"/>
                        <a:t>257H</a:t>
                      </a:r>
                      <a:r>
                        <a:rPr lang="en-US" altLang="zh-CN" sz="1400"/>
                        <a:t>z</a:t>
                      </a:r>
                      <a:endParaRPr lang="en-US" altLang="zh-CN" sz="1400"/>
                    </a:p>
                  </a:txBody>
                  <a:tcPr anchor="ctr" anchorCtr="0"/>
                </a:tc>
              </a:tr>
              <a:tr h="460375">
                <a:tc>
                  <a:txBody>
                    <a:bodyPr/>
                    <a:p>
                      <a:pPr algn="ctr">
                        <a:buNone/>
                      </a:pPr>
                      <a:r>
                        <a:rPr lang="en-US" altLang="zh-CN" sz="1400"/>
                        <a:t>PTB/PTB-XL</a:t>
                      </a:r>
                      <a:r>
                        <a:rPr lang="zh-CN" altLang="en-US" sz="1400"/>
                        <a:t>数据库</a:t>
                      </a:r>
                      <a:endParaRPr lang="zh-CN" altLang="en-US" sz="1400"/>
                    </a:p>
                  </a:txBody>
                  <a:tcPr anchor="ctr" anchorCtr="0"/>
                </a:tc>
                <a:tc>
                  <a:txBody>
                    <a:bodyPr/>
                    <a:p>
                      <a:pPr algn="ctr">
                        <a:buNone/>
                      </a:pPr>
                      <a:r>
                        <a:rPr lang="en-US" altLang="zh-CN" sz="1400"/>
                        <a:t>22353</a:t>
                      </a:r>
                      <a:r>
                        <a:rPr lang="zh-CN" altLang="en-US" sz="1400"/>
                        <a:t>条</a:t>
                      </a:r>
                      <a:endParaRPr lang="zh-CN" altLang="en-US" sz="1400"/>
                    </a:p>
                  </a:txBody>
                  <a:tcPr anchor="ctr" anchorCtr="0"/>
                </a:tc>
                <a:tc>
                  <a:txBody>
                    <a:bodyPr/>
                    <a:p>
                      <a:pPr algn="ctr">
                        <a:buNone/>
                      </a:pPr>
                      <a:r>
                        <a:rPr lang="en-US" altLang="zh-CN" sz="1400"/>
                        <a:t>500/1000</a:t>
                      </a:r>
                      <a:r>
                        <a:rPr lang="en-US" altLang="zh-CN" sz="1400"/>
                        <a:t>Hz</a:t>
                      </a:r>
                      <a:endParaRPr lang="en-US" altLang="zh-CN" sz="1400"/>
                    </a:p>
                  </a:txBody>
                  <a:tcPr anchor="ctr" anchorCtr="0"/>
                </a:tc>
              </a:tr>
              <a:tr h="518160">
                <a:tc>
                  <a:txBody>
                    <a:bodyPr/>
                    <a:p>
                      <a:pPr algn="ctr">
                        <a:buNone/>
                      </a:pPr>
                      <a:r>
                        <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rPr>
                        <a:t>乔治亚州心律失常数据库</a:t>
                      </a:r>
                      <a:endParaRPr lang="zh-CN" altLang="en-US" sz="1400" kern="100" dirty="0">
                        <a:solidFill>
                          <a:schemeClr val="tx1"/>
                        </a:solidFill>
                        <a:latin typeface="等线" panose="02010600030101010101" charset="-122"/>
                        <a:ea typeface="等线" panose="02010600030101010101" charset="-122"/>
                        <a:cs typeface="等线" panose="02010600030101010101" charset="-122"/>
                        <a:sym typeface="+mn-ea"/>
                      </a:endParaRPr>
                    </a:p>
                  </a:txBody>
                  <a:tcPr anchor="ctr" anchorCtr="0"/>
                </a:tc>
                <a:tc>
                  <a:txBody>
                    <a:bodyPr/>
                    <a:p>
                      <a:pPr algn="ctr">
                        <a:buNone/>
                      </a:pPr>
                      <a:r>
                        <a:rPr lang="en-US" altLang="zh-CN" sz="1400"/>
                        <a:t>20672</a:t>
                      </a:r>
                      <a:r>
                        <a:rPr lang="zh-CN" altLang="en-US" sz="1400"/>
                        <a:t>条</a:t>
                      </a:r>
                      <a:endParaRPr lang="zh-CN" altLang="en-US" sz="1400"/>
                    </a:p>
                  </a:txBody>
                  <a:tcPr anchor="ctr" anchorCtr="0"/>
                </a:tc>
                <a:tc>
                  <a:txBody>
                    <a:bodyPr/>
                    <a:p>
                      <a:pPr algn="ctr">
                        <a:buNone/>
                      </a:pPr>
                      <a:r>
                        <a:rPr lang="en-US" altLang="zh-CN" sz="1400"/>
                        <a:t>500</a:t>
                      </a:r>
                      <a:r>
                        <a:rPr lang="en-US" altLang="zh-CN" sz="1400"/>
                        <a:t>Hz</a:t>
                      </a:r>
                      <a:endParaRPr lang="en-US" altLang="zh-CN" sz="1400"/>
                    </a:p>
                  </a:txBody>
                  <a:tcPr anchor="ctr" anchorCtr="0"/>
                </a:tc>
              </a:tr>
            </a:tbl>
          </a:graphicData>
        </a:graphic>
      </p:graphicFrame>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2381885" cy="5135245"/>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2</a:t>
            </a:r>
            <a:r>
              <a:rPr lang="zh-CN" altLang="en-US" sz="1600" kern="100" dirty="0">
                <a:solidFill>
                  <a:schemeClr val="tx1"/>
                </a:solidFill>
                <a:latin typeface="等线" panose="02010600030101010101" charset="-122"/>
                <a:ea typeface="等线" panose="02010600030101010101" charset="-122"/>
                <a:cs typeface="等线" panose="02010600030101010101" charset="-122"/>
              </a:rPr>
              <a:t>）当前研究现状：</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目前对于心律失常的自动识</a:t>
            </a:r>
            <a:r>
              <a:rPr lang="zh-CN" altLang="en-US" sz="1600" kern="100" dirty="0">
                <a:solidFill>
                  <a:schemeClr val="tx1"/>
                </a:solidFill>
                <a:latin typeface="等线" panose="02010600030101010101" charset="-122"/>
                <a:ea typeface="等线" panose="02010600030101010101" charset="-122"/>
                <a:cs typeface="等线" panose="02010600030101010101" charset="-122"/>
              </a:rPr>
              <a:t>算法，一类以建立特征工程为基础的机器学习算法，另一类以自动提取特征的深度学习神经网络算法。针对导联的不同，分为基于单导联样本（每条记录有多个心拍，标签以心拍给出）的分类算法和基于多导联样本（每条记录给出一个或多个标签）的分类算法。</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smtClean="0">
                <a:latin typeface="等线" panose="02010600030101010101" charset="-122"/>
                <a:ea typeface="等线" panose="02010600030101010101" charset="-122"/>
                <a:cs typeface="等线" panose="02010600030101010101" charset="-122"/>
                <a:sym typeface="+mn-ea"/>
              </a:rPr>
              <a:t>       </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endParaRPr lang="zh-CN" altLang="en-US" sz="1600" kern="0" dirty="0" smtClean="0">
              <a:effectLst/>
              <a:latin typeface="宋体" panose="02010600030101010101" pitchFamily="2"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22" descr="1638551207666"/>
          <p:cNvPicPr>
            <a:picLocks noChangeAspect="1"/>
          </p:cNvPicPr>
          <p:nvPr/>
        </p:nvPicPr>
        <p:blipFill>
          <a:blip r:embed="rId1"/>
          <a:stretch>
            <a:fillRect/>
          </a:stretch>
        </p:blipFill>
        <p:spPr>
          <a:xfrm>
            <a:off x="3084195" y="1638935"/>
            <a:ext cx="5886450" cy="4143375"/>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7" name="直接连接符 2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30" name="直接连接符 29"/>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32" name="文本框 31"/>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C9F754DE-2CAD-44b6-B708-469DEB6407EB-1" descr="wpp"/>
          <p:cNvPicPr>
            <a:picLocks noChangeAspect="1"/>
          </p:cNvPicPr>
          <p:nvPr/>
        </p:nvPicPr>
        <p:blipFill>
          <a:blip r:embed="rId1"/>
          <a:stretch>
            <a:fillRect/>
          </a:stretch>
        </p:blipFill>
        <p:spPr>
          <a:xfrm>
            <a:off x="1410335" y="1365250"/>
            <a:ext cx="6577965" cy="5453380"/>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6" name="直接连接符 25"/>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24790" y="1291590"/>
            <a:ext cx="8409305" cy="2228215"/>
          </a:xfrm>
          <a:prstGeom prst="rect">
            <a:avLst/>
          </a:prstGeom>
        </p:spPr>
        <p:txBody>
          <a:bodyPr wrap="square">
            <a:spAutoFit/>
          </a:bodyPr>
          <a:lstStyle/>
          <a:p>
            <a:pPr algn="just"/>
            <a:r>
              <a:rPr lang="zh-CN" altLang="en-US" sz="1600" kern="100" dirty="0">
                <a:solidFill>
                  <a:schemeClr val="tx1"/>
                </a:solidFill>
                <a:latin typeface="等线" panose="02010600030101010101" charset="-122"/>
                <a:ea typeface="等线" panose="02010600030101010101" charset="-122"/>
                <a:cs typeface="等线" panose="02010600030101010101" charset="-122"/>
              </a:rPr>
              <a:t>（</a:t>
            </a:r>
            <a:r>
              <a:rPr lang="en-US" altLang="zh-CN" sz="1600" kern="100" dirty="0">
                <a:solidFill>
                  <a:schemeClr val="tx1"/>
                </a:solidFill>
                <a:latin typeface="等线" panose="02010600030101010101" charset="-122"/>
                <a:ea typeface="等线" panose="02010600030101010101" charset="-122"/>
                <a:cs typeface="等线" panose="02010600030101010101" charset="-122"/>
              </a:rPr>
              <a:t>3</a:t>
            </a:r>
            <a:r>
              <a:rPr lang="zh-CN" altLang="en-US" sz="1600" kern="100" dirty="0">
                <a:solidFill>
                  <a:schemeClr val="tx1"/>
                </a:solidFill>
                <a:latin typeface="等线" panose="02010600030101010101" charset="-122"/>
                <a:ea typeface="等线" panose="02010600030101010101" charset="-122"/>
                <a:cs typeface="等线" panose="02010600030101010101" charset="-122"/>
              </a:rPr>
              <a:t>）具体方向：</a:t>
            </a:r>
            <a:endParaRPr lang="zh-CN" altLang="en-US" sz="1600" kern="100" dirty="0">
              <a:solidFill>
                <a:schemeClr val="tx1"/>
              </a:solidFill>
              <a:latin typeface="等线" panose="02010600030101010101" charset="-122"/>
              <a:ea typeface="等线" panose="02010600030101010101" charset="-122"/>
              <a:cs typeface="等线" panose="02010600030101010101" charset="-122"/>
            </a:endParaRPr>
          </a:p>
          <a:p>
            <a:pPr algn="just">
              <a:lnSpc>
                <a:spcPct val="140000"/>
              </a:lnSpc>
            </a:pPr>
            <a:r>
              <a:rPr lang="en-US" altLang="zh-CN" sz="1600" kern="100" dirty="0">
                <a:solidFill>
                  <a:schemeClr val="tx1"/>
                </a:solidFill>
                <a:latin typeface="等线" panose="02010600030101010101" charset="-122"/>
                <a:ea typeface="等线" panose="02010600030101010101" charset="-122"/>
                <a:cs typeface="等线" panose="02010600030101010101" charset="-122"/>
              </a:rPr>
              <a:t>        </a:t>
            </a:r>
            <a:r>
              <a:rPr lang="zh-CN" altLang="en-US" sz="1600" kern="100" dirty="0">
                <a:solidFill>
                  <a:schemeClr val="tx1"/>
                </a:solidFill>
                <a:latin typeface="等线" panose="02010600030101010101" charset="-122"/>
                <a:ea typeface="等线" panose="02010600030101010101" charset="-122"/>
                <a:cs typeface="等线" panose="02010600030101010101" charset="-122"/>
              </a:rPr>
              <a:t>基于</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机器学习</a:t>
            </a:r>
            <a:r>
              <a:rPr lang="zh-CN" altLang="en-US" sz="1600" kern="100" dirty="0">
                <a:solidFill>
                  <a:schemeClr val="tx1"/>
                </a:solidFill>
                <a:latin typeface="等线" panose="02010600030101010101" charset="-122"/>
                <a:ea typeface="等线" panose="02010600030101010101" charset="-122"/>
                <a:cs typeface="等线" panose="02010600030101010101" charset="-122"/>
              </a:rPr>
              <a:t>利用</a:t>
            </a:r>
            <a:r>
              <a:rPr lang="zh-CN" altLang="en-US" sz="1600" kern="100" dirty="0">
                <a:solidFill>
                  <a:schemeClr val="accent1"/>
                </a:solidFill>
                <a:latin typeface="等线" panose="02010600030101010101" charset="-122"/>
                <a:ea typeface="等线" panose="02010600030101010101" charset="-122"/>
                <a:cs typeface="等线" panose="02010600030101010101" charset="-122"/>
              </a:rPr>
              <a:t>单导联</a:t>
            </a:r>
            <a:r>
              <a:rPr lang="zh-CN" altLang="en-US" sz="1600" kern="100" dirty="0">
                <a:solidFill>
                  <a:schemeClr val="tx1"/>
                </a:solidFill>
                <a:latin typeface="等线" panose="02010600030101010101" charset="-122"/>
                <a:ea typeface="等线" panose="02010600030101010101" charset="-122"/>
                <a:cs typeface="等线" panose="02010600030101010101" charset="-122"/>
              </a:rPr>
              <a:t>进行心律失常自动识别的</a:t>
            </a:r>
            <a:r>
              <a:rPr lang="zh-CN" altLang="en-US" sz="1600" kern="100" dirty="0">
                <a:solidFill>
                  <a:schemeClr val="tx1"/>
                </a:solidFill>
                <a:latin typeface="等线" panose="02010600030101010101" charset="-122"/>
                <a:ea typeface="等线" panose="02010600030101010101" charset="-122"/>
                <a:cs typeface="等线" panose="02010600030101010101" charset="-122"/>
              </a:rPr>
              <a:t>相关研究：</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en-US" altLang="zh-CN" sz="1600" kern="100" dirty="0" smtClean="0">
                <a:latin typeface="宋体" panose="02010600030101010101" pitchFamily="2" charset="-122"/>
                <a:sym typeface="+mn-ea"/>
              </a:rPr>
              <a:t>Ye</a:t>
            </a:r>
            <a:r>
              <a:rPr lang="zh-CN" altLang="en-US" sz="1600" kern="100" dirty="0" smtClean="0">
                <a:latin typeface="宋体" panose="02010600030101010101" pitchFamily="2" charset="-122"/>
                <a:sym typeface="+mn-ea"/>
              </a:rPr>
              <a:t>等人</a:t>
            </a:r>
            <a:r>
              <a:rPr lang="en-US" altLang="zh-CN" sz="1600" kern="100" baseline="30000" dirty="0" smtClean="0">
                <a:latin typeface="宋体" panose="02010600030101010101" pitchFamily="2" charset="-122"/>
                <a:sym typeface="+mn-ea"/>
              </a:rPr>
              <a:t>[6]</a:t>
            </a:r>
            <a:r>
              <a:rPr lang="zh-CN" altLang="en-US" sz="1600" kern="100" dirty="0" smtClean="0">
                <a:latin typeface="宋体" panose="02010600030101010101" pitchFamily="2" charset="-122"/>
                <a:sym typeface="+mn-ea"/>
              </a:rPr>
              <a:t>人提出了一种基于形态学和动态特征组合的心跳分类方法。小波变换和独立分量分析(ICA)分别应用于每个心跳提取形态特征。此外，计算RR间隔信息以提供动态特征。将这两种不同类型的特征连接起来，形成一个支持向量机分类器用于将心跳分类为 16 个类别。该模型在</a:t>
            </a:r>
            <a:r>
              <a:rPr lang="en-US" altLang="zh-CN" sz="1600" kern="100" dirty="0" smtClean="0">
                <a:latin typeface="宋体" panose="02010600030101010101" pitchFamily="2" charset="-122"/>
                <a:sym typeface="+mn-ea"/>
              </a:rPr>
              <a:t>MIT-BIH</a:t>
            </a:r>
            <a:r>
              <a:rPr lang="zh-CN" altLang="en-US" sz="1600" kern="100" dirty="0" smtClean="0">
                <a:latin typeface="宋体" panose="02010600030101010101" pitchFamily="2" charset="-122"/>
                <a:sym typeface="+mn-ea"/>
              </a:rPr>
              <a:t>数据库取得了</a:t>
            </a:r>
            <a:r>
              <a:rPr lang="zh-CN" altLang="en-US" sz="1600" kern="100" dirty="0" smtClean="0">
                <a:latin typeface="宋体" panose="02010600030101010101" pitchFamily="2" charset="-122"/>
                <a:sym typeface="+mn-ea"/>
              </a:rPr>
              <a:t>较高的准确度。</a:t>
            </a: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1"/>
          <a:stretch>
            <a:fillRect/>
          </a:stretch>
        </p:blipFill>
        <p:spPr>
          <a:xfrm>
            <a:off x="229235" y="3618230"/>
            <a:ext cx="8685530" cy="2672715"/>
          </a:xfrm>
          <a:prstGeom prst="rect">
            <a:avLst/>
          </a:prstGeom>
        </p:spPr>
      </p:pic>
      <p:sp>
        <p:nvSpPr>
          <p:cNvPr id="35" name="矩形 3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7" name="文本框 36"/>
          <p:cNvSpPr txBox="1"/>
          <p:nvPr/>
        </p:nvSpPr>
        <p:spPr>
          <a:xfrm>
            <a:off x="8175625" y="102235"/>
            <a:ext cx="786765"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6380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6894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72030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390545" y="10216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社会效益</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cxnSp>
        <p:nvCxnSpPr>
          <p:cNvPr id="27" name="直接连接符 26"/>
          <p:cNvCxnSpPr/>
          <p:nvPr/>
        </p:nvCxnSpPr>
        <p:spPr>
          <a:xfrm>
            <a:off x="808096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75262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参考文献</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9" name="文本框 28"/>
          <p:cNvSpPr txBox="1"/>
          <p:nvPr/>
        </p:nvSpPr>
        <p:spPr>
          <a:xfrm>
            <a:off x="21417" y="102166"/>
            <a:ext cx="1280392" cy="368300"/>
          </a:xfrm>
          <a:prstGeom prst="rect">
            <a:avLst/>
          </a:prstGeom>
          <a:solidFill>
            <a:schemeClr val="bg1"/>
          </a:solidFill>
        </p:spPr>
        <p:txBody>
          <a:bodyPr wrap="square" rtlCol="0">
            <a:spAutoFit/>
          </a:bodyPr>
          <a:p>
            <a:pPr algn="ctr"/>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tags/tag1.xml><?xml version="1.0" encoding="utf-8"?>
<p:tagLst xmlns:p="http://schemas.openxmlformats.org/presentationml/2006/main">
  <p:tag name="TABLE_ENDDRAG_ORIGIN_RECT" val="297*359"/>
  <p:tag name="TABLE_ENDDRAG_RECT" val="448*159*297*359"/>
</p:tagLst>
</file>

<file path=ppt/tags/tag2.xml><?xml version="1.0" encoding="utf-8"?>
<p:tagLst xmlns:p="http://schemas.openxmlformats.org/presentationml/2006/main">
  <p:tag name="KSO_WM_UNIT_TABLE_BEAUTIFY" val="smartTable{0bf9b263-e5e4-465d-82f7-c9aa85a17c5d}"/>
  <p:tag name="TABLE_ENDDRAG_ORIGIN_RECT" val="407*177"/>
  <p:tag name="TABLE_ENDDRAG_RECT" val="344*176*407*177"/>
</p:tagLst>
</file>

<file path=ppt/tags/tag3.xml><?xml version="1.0" encoding="utf-8"?>
<p:tagLst xmlns:p="http://schemas.openxmlformats.org/presentationml/2006/main">
  <p:tag name="KSO_WM_UNIT_TABLE_BEAUTIFY" val="smartTable{58fab4a1-e9a6-4e0e-af70-9b185890e910}"/>
  <p:tag name="TABLE_ENDDRAG_ORIGIN_RECT" val="407*188"/>
  <p:tag name="TABLE_ENDDRAG_RECT" val="344*365*407*188"/>
</p:tagLst>
</file>

<file path=ppt/tags/tag4.xml><?xml version="1.0" encoding="utf-8"?>
<p:tagLst xmlns:p="http://schemas.openxmlformats.org/presentationml/2006/main">
  <p:tag name="TABLE_ENDDRAG_ORIGIN_RECT" val="171*122"/>
  <p:tag name="TABLE_ENDDRAG_RECT" val="526*49*171*12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TQ1MjE0NDk1MzU1IiwKCSJHcm91cElkIiA6ICIxNDIyOTI4NDIiLAoJIkltYWdlIiA6ICJpVkJPUncwS0dnb0FBQUFOU1VoRVVnQUFDZGdBQUFncENBWUFBQUFmVEplekFBQUFDWEJJV1hNQUFBc1RBQUFMRXdFQW1wd1lBQUFnQUVsRVFWUjRuT3pkZVppV2RiMC84UGV3THlNZ3NnUTRPcUxtdnFSbXFCbENCN2ZFamg2M2s1YUt1SldpdVpSTFA2VlN5SU5yZXF4RVVYT0xjam51Q2swZWQ5RGNJMU5pT1NLZ1RxSVlFTXN3eis4UExwNGNlWkRaQUpQWDY3cThydnU1NysveXVSbG05THJtN2VkYlZpZ1VDZ0VBQUFBQUFBQUFBSURQbWJLeXNyS216Ry9SWElVQUFBQUFBQUFBQUFEQTU0bUFIUUFBQUFBQUFBQUFBSlFnWUFjQUFBQUFBQUFBQUFBbENOZ0JBQUFBQUFBQUFBQkFDUUoyQUFBQUFBQUFBQUFBVUlLQUhRQUFBQUFBQUFBQUFKUWdZQWNBQUFBQUFBQUFBQUFsQ05nQkFBQUFBQUFBQUFCQUNRSjJBQUFBQUFBQUFBQUFVSUtBSFFBQUFBQUFBQUFBQUpRZ1lBY0FBQUFBQUFBQUFBQWxDTmdCQUFBQUFBQUFBQUJBQ1FKMkFBQUFBQUFBQUFBQVVJS0FIUUFBQUFBQUFBQUFBSlFnWUFjQUFBQUFBQUFBQUFBbENOZ0JBQUFBQUFBQUFBQkFDUUoyQUFBQUFBQUFBQUFBVUlLQUhRQUFBQUFBQUFBQUFKUWdZQWNBQUFBQUFBQUFBQUFsQ05nQkFBQUFBQUFBQUFCQUNRSjJBQUFBQUFBQUFBQUFVSUtBSFFBQUFBQUFBQUFBQUpRZ1lBY0FBQUFBQUFBQUFBQWxDTmdCQUFBQUFBQUFBQUJBQ1FKMkFBQUFBQUFBQUFBQVVJS0FIUUFBQUFBQUFBQUFBSlFnWUFjQUFBQUFBQUFBQUFBbENOZ0JBQUFBQUFBQUFBQkFDUUoyQUFBQUFBQUFBQUFBVUlLQUhRQUFBQUFBQUFBQUFKUWdZQWNBQUFBQUFBQUFBQUFsQ05nQkFBQUFBQUFBQUFCQUNRSjJBQUFBQUFBQUFBQUFVSUtBSFFBQUFBQUFBQUFBQUpRZ1lBY0FBQUFBQUFBQUFBQWxDTmdCQUFBQUFBQUFBQUJBQ1FKMkFBQUFBQUFBQUFBQVVJS0FIUUFBQUFBQUFBQUFBSlFnWUFjQUFBQUFBQUFBQUFBbENOZ0JBQUFBQUFBQUFBQkFDUUoyQUFBQUFBQUFBQUFBVUlLQUhRQUFBQUFBQUFBQUFKUWdZQWNBQUFBQUFBQUFBQUFsQ05nQkFBQUFBQUFBQUFCQUNRSjJBQUFBQUFBQUFBQUFVSUtBSFFBQUFBQUFBQUFBQUpRZ1lBY0FBQUFBQUFBQUFBQWxDTmdCQUFBQUFBQUFBQUJBQ1FKMkFBQUFBQUFBQUFBQVVJS0FIUUFBQUFBQUFBQUFBSlFnWUFjQUFBQUFBQUFBQUFBbENOZ0JBQUFBQUFBQUFBQkFDUUoyQUFBQUFBQUFBQUFBVUlLQUhRQUFBQUFBQUFBQUFKUWdZQWNBQUFBQUFBQUFBQUFsQ05nQkFBQUFBQUFBQUFCQUNRSjJBQUFBQUFBQUFBQUFVSUtBSFFBQUFBQUFBQUFBQUpUUWFtMFhBQUFBQUFBQUFBQ2ZCVFUxTlZtNGNHR1NwTHk4ZkpYanAwNmRtaDQ5ZXRScmJFUE1tVE1uOCtmUFQwVkZSYjNHTDFxMEtMZmNja3VTcEgvLy90bDg4ODJidFI0QVdKZnBZQWNBQUFBQUFBQUFTY2FQSDUrRERqb29CeDEwVUwzR1gzVFJSVG5ra0VNeVlzU0lacTNqb1ljZXlwQWhRL0t0YjMwcmYvclRuMVk1ZnVIQ2hSazdkbXpHamgyYmFkT21OV3N0QUxDdTA4RU9BQUFBQUFBQWdMWGl0dHR1eTAwMzNiUkc5eHcvZm55enJETjE2dFRNbURFalNkS2xTNWRtV1hPNUNSTW1KRWsrL1BERFZGWldOdXZhQUVERDZHQUhBQUFBQUFBQUFBMzB2Ly83djhYckFRTUdOTnU2YytiTXladHZ2cGtrMlgzMzNadjkrRmtBb0dGMHNBTUFBQUFBQUFCZ3JkaGhoeDF5ekRISE5Hak84bzUzblR0M3J2ZFJyczJ0VUNpa3Fxb3FTYkxoaGh0bXE2MjJhcmExSjA2Y21FS2hrQ1RaZSsrOWt5U0RCZzJxOS94Um8wWmwxS2hScXh6WHJsMjczSC8vL1kwckVnRFdJUUoyQUFBQUFBQUFBS3dWMjI2N2JiYmRkdHNHelZrZXNPdlVxVk9PUFBMSTFWRFZxazJjT0RIdnZmZGVrbVVCdThjZWU2emVjOXUzYjU5Ky9mcXQ5UG5qanorZUpObGdndzJ5eXk2N05LMVFBS0RKQk93QUFBQUFBQUFBV092bXpadVhtcHFhZE9uU3BkblduREZqUmxxMGFKRStmZm8wMjVwSjZuUittekJoUWlaTW1GRHZ1UnR1dU9GS0EzYlYxZFY1OGNVWGt5U0RCdzlPaXhZdGtpUmp4b3o1MURYbnpadVhZY09HSlVtR0RCbVNyMzcxcTZ1c282eXNyTjQxQThDNlRNQU9BQUFBQUFBQWdMWHF0ZGRleThpUkkvT0ZMM3dobzBhTlNzdVdMWnU4NXBJbFMzTFJSUmZsN2JmZnpsRkhIWlZERHowMHJWbzEvVmZrczJiTnl2UFBQOS9vK2ExYnQxN3BzMGNmZlRTRlFpR3RXN2ZPQVFjY1VMeGZVVkh4cVd2T25UdTNlTDNCQmh1c2Nqd0FVSDhDZGdBQUFBQUFBQUNzVlU4OTlWU3FxNnRUWFYyZFgvM3FWL251ZDcvYjVEWEhqQm1UcVZPbkprbnV2ZmZlN0wvLy91bmN1WE9UMTczOTl0dFRLQlNTSkZkY2NVVzlqN2c5Nzd6ejh2enp6NjgwWUZjb0ZESnUzTGdreVlBQkE1cWxWZ0NnNlFUc0FBQUFBQUFBQUZpcmhnNGRtbGRlZVNWVHBrekpQZmZja3kyMzNESURCdzVzOUhvdnZ2aGk3cnJycmlSSml4WXRjdjc1NTVjTXJBMGFOR2lsYTN6OFdiZHUzWExISFhmazNYZmZUVlZWVlpKazY2MjNybmU0TGxuV1VTOUoyclJwVS9MNTg4OC9uOW16WnlkSmR0cHBweFdlanhzM0xxTkdqVnJsUHFOR2pmclVjYU5IajA1bFpXVTlLZ1lBa3FURjJpNEFBQUFBQUFBQWdIVmI2OWF0Yy83NTU2ZHQyN1pKa3NzdnZ6elRwazFyMUZvZmZmUlJSbzBhVmV3eWQreXh4MmE3N2JacmxqcnZ1T09PMU5UVUpFa09PK3l3QnMxZEhyQmJXUWU3MjIrL3ZXbkZBUUNyaFE1MkFBQUFBQUFBQUt4MUZSVVYrZDczdnBmTEw3ODhpeFl0eW9nUkkzTHR0ZGV1TkpCV1NrMU5UWVlQSDU2Ly9lMXZTWkk5OTl3elJ4eHh4RXJIanhrenBzN25KNTU0SWpmZGROTUt6MXEyYkpucDA2Zm40WWNmVHBKc3ZQSEcyWDMzM1RONzl1eE1tVElsWC8zcVYrdFZXMUk2WVBmS0s2OWswcVJKcTF4anVadHZ2cm5lWTVOazJyUnBHVDU4ZUlQbUFBRExDTmdCQUFBQUFBQUE4Sm13MzM3NzVmbm5uOCtUVHo2WjZkT25aOHlZTVRueHhCUHJQZi9TU3kvTmE2KzlsaVNwckt6TTJXZWYvYW5qS3lvcTZuenUyclhyU3ArZGM4NDVxYTJ0VGJLc0s5NzA2ZE56empubjVJTVBQc2haWjUyVnZmZmUrMVAzK3JRT2RnM3RYdGU3ZCs4R2paODNiMTZEeGdNQS95UmdCd0FBQUFBQUFFRFI1TW1UODhvcnIyVFdyRm5GVU5pbjJXMjMzYkw3N3JzMzIvNm5uSEpLWG5ycHBjeWJOeTkzM1hWWGR0dHR0MnkvL2Zhcm5IZmpqVGVtcXFvcVNkS2xTNWRjZE5GRmFkKytmYlBVOU9HSEgrYjk5OTlQa215MTFWYlpZNDg5OHQ1Nzc2Vmx5NVlwRkFxNTlOSkxzM2p4NGh4d3dBRXJYV1A1bjJXYk5tM3EzSC91dWVmeTRvc3ZOa3VkQUVEekU3QURBQUFBQUFBQUlQLzR4ejlTVlZXVk45NTRJeHRzc0VFMjIyeXpkTzdjT1dWbFpaODY3NU9kM3BxcWE5ZXVPZW1razNMcHBaZW1VQ2hrMUtoUnVmSEdHOU9xMWNwL3ZmM1VVMDhWdThDMWJkczJQL25KVDlLelo4OW1xNmxMbHk0WlBYcDBubnp5eVhUcjFpMUowcU5IajF4eXlTVTU0NHd6OHVHSEgrYm5QLzk1Q29WQ0JnOGVYSEtOVWgzc2xpeFprdi8rNy85T2tteS8vZlo1OWRWWDYxWFBvRUdEbXZJNkFFQURDTmdCQUFBQUFBQUFyT05xYTJ0ejExMTM1YU9QUHNyZ3dZUHp4UzkrY2EzV3M4OCsrNlNxcWlxVEowL085NzczdlU4TjF5WEpMcnZza2ozMjJDUFBQdnRzZnZTakgyV3JyYlphTFhYdHVlZWVkVDVYVkZUa2trc3V5ZmUvLy8wc1dMQWdWMTk5ZFpLVUROa3RYcnc0U2QwT2RtUEhqczJzV2JOU1ZsYVdrMDgrT1NlZmZQSnFxUnNBYUR3Qk93QUFBQUFBQUlCMTNJUUpFMUpkWFowamp6d3lQWHIwV052bEpFbk9QUFBNMU5iV3BsZXZYcXNjMjY1ZHUxeDQ0WVY1ODgwM3M4VVdXNnlCNnY2cGI5KytHVDU4ZU00Nzc3elUxTlRrbW11dXlZNDc3cmhDWjc5U1I4Uk9uRGd4eWJKQTRXYWJiVmJ2UGUrNTU1NEcxVGhseXBTY2RkWlpEWm9EQUN3allBY0FBQUFBQUFDd0R2dkhQLzZSaVJNbjVzdGYvdkpuSmx5WHBNRkh2SmFWbGEzeGNOMXlYL3JTbDNMR0dXZmtpaXV1eURubm5GUHkyTnhTSGV3R0RScVVkOTU1SnllY2NFS0Q5aXN2TDIvUStQYnQyemRvUEFEd1R3SjJBQUFBQUFBQUFPdXdhZE9tcGJhMk5wdHNzc2thMi9QZGQ5L05VVWNkMWFRMVpzeVlrVUdEQmpWcTdoVlhYSkZ0dDkyMlNmdC8wcUJCZzdMampqdW1lL2Z1U1pKWFgzMDFkOTk5ZC9yMTY1ZDk5OTIzWkFlNy92MzdaLzMxMTg5NjY2M1hyTFVBQU0xSHdBNEFBQUFBQUFCZ0hUWjM3dHdrS1FiRGFMd3VYYnBrM0xoeHVmdnV1ek5seXBRa3lVWWJiWlNhbXByVTF0WW1xUnV3Njl5NWMvYmNjODhHNzlQWVlDRUEwSEFDZGdBQUFBQUFBQURyc0VLaGtLUnU4R3QxS3k4dnozSEhIZGVvdVRmY2NFT1NaZUcwUXc0NXBGRnJOUFQ0MlZXWk0yZE9IbmpnZ2R4Ly8vMzU4TU1QaS9kYnQyNmRUcDA2WmRHaVJjVjdiZHUyYmRhOUFZRFZTOEFPQUFBQUFBQUFnRFdxWThlT09lS0lJeG8xZDNuQXJsT25UbzFlb3lFV0xWcVVQL3poRDJuWHJsMEdEQmhRNTlta1NaTnk3NzMzNXNrbm4weE5UVTN4L3ZycnI1L0Jnd2RuOE9EQjZkS2xTOTUvLy8zaXMrWUkyTjF6enowTkdqOWx5cFNjZGRaWlRkNFhBTlpGQW5ZQUFBQUFBQUFBOEFuVHAwL1BndzgrbU4vLy92ZVpOMjllRGp2c3NBd1lNS0FZdUx2MzNudUx4OEF1MTdkdjN4eDg4TUVaT0hCZ1dyZHVYYnpmM0Izc3lzdkxHelMrZmZ2MlRkNFRBTlpWQW5ZQUFBQUFBQUFBOEFuSEgzOThuYzhMRml4SVZWVlZycm5tbXN5Yk42L09zMTEyMlNXSEhYWll2dlNsTDVWYzZ4Ly8rRWZ4MmhHeEFQQ3ZSY0FPQUFBQUFBQUFnSFZXVFUxTi92akhQNmFxcWlyUFB2dHNuV2V0V3JYS1Y3N3lsZXl6eno3WmRkZGQ4K0tMTHhiRGRhMWF0Y3JBZ1FOejZLR0hwckt5OGxQMytIakFybDI3ZGsydWVkQ2dRVTFlQXdDb0h3RTdBQUFBQUFBQUFOWTVNMmJNeU5peFkvUDAwMCt2MEpHdWI5KysyWGZmZlROdzRNQjA3dHk1ZUgvbm5YZE9aV1ZsK3ZYcmw0TU9PaWhkdTNhdDExNExGaXdvWG5mbzBLRjVYZ0FBV0NNRTdBQUFBQUFBQUFCWTU5VFcxdWJSUng4dGZ1N1FvVU1HRGh5WS9mZmZQNXR2dm5uSk9TMWF0TWgxMTEyWHNyS3lCdTAxZS9iczRuVjVlWG5qQ3Y2WWUrNjVwMEhqcDB5WmtyUE9PcXZKK3dMQXVrakFEZ0FBQUFBQUFJQjF6c1liYjV6Tk45ODhyVnUzem43NzdaZTk5dHFyWHNlM05qUmNsNlI0OUd4WldWbTZkKy9lNFBtZjFOQ1FYdnYyN1p1OEp3Q3Nxd1RzQUFBQUFBQUFBRmduWFhycHBVMCtzblgrL1BsNTdiWFgwcVZMbDZ5Ly92cnAyTEZqV3JkdW5WYXRXdVc5OTk3TG5YZmVtUmRlZUNGSnN0VldXOVVyeEFjQWZIWUkyQUVBQUFBQUFBQ3dUbXBxdUM1SldyWnNtUXN1dUNDRlF1RlR4NVdWbGVYSUk0OXMwTnFEQmcxcTBQMzZPUDc0NDR2WG8wZVBUbVZsWmFQWEFvQjFRWXUxWFFBQUFBQUFBQUFBL0t0cTE2NWQrdlRwODZsak9uVG9rTzkvLy92WmRkZGQxMUJWQUVCejBjRU9BQUFBQUFBQUFKcmd4Qk5Qek96WnM3Tm8wYUxVMU5SazZkS2xTWkkyYmRwa3d3MDN6TTQ3Nzl5b2JubGp4b3hwN2xMcjZOV3IxMnBkSHdBK0R3VHNBQUFBQUFBQUFQaVhNV0xFaUNSSisvYnQxM0lsLzlTdlg3OW1XZWVlZSs1SnNxd3JYcEpVVkZRMHk3b0FRT01KMkFFQUFBQUFBQUR3TCtQTFgvN3kyaTVodFNrdkwxL2JKUUFBbjlCaWJSY0FBQUFBQUFBQUFBQUFuMFVDZGdBQUFBQUFBQUFBQUZDQ2dCMEFBQUFBQUFBQUFBQ1VJR0FIQUFBQUFBQUFBQUFBSlFqWUFRQUFBQUFBQUFBQVFBa0NkZ0FBQUFBQUFBQUFBRkNDZ0IwQUFBQUFBQUFBQUFDVUlHQUhBQUFBQUFBQUFBQUFKUWpZQVFBQUFBQUFBQUFBUUFrQ2RnQUFBQUFBQUFBQUFGQ0NnQjBBQUFBQUFBQUFBQUNVSUdBSEFBQUFBQUFBQUFBQUpRallBUUFBQUFBQUFBQUFRQWtDZGdBQUFBQUFBQUFBQUZDQ2dCMEFBQUFBQUFBQUFBQ1VJR0FIQUFBQUFBQUFBQUFBSlFqWUFRQUFBQUFBQUFBQVFBa0NkZ0FBQUFBQUFBQUFBRkNDZ0IwQUFBQUFBQUFBQUFDVUlHQUhBQUFBQUFBQUFBQUFKUWpZQVFBQUFBQUFBQUFBUUFrQ2RnQUFBQUFBQUFBQUFGQ0NnQjBBQUFBQUFBQUFBQUNVSUdBSEFBQUFBQUFBQUFBQUpRallBUUFBQUFBQUFBQUFRQWtDZGdBQUFBQUFBQUFBQUZDQ2dCMEFBQUFBQUFBQUFBQ1VJR0FIQUFBQUFBQUFBQUFBSlFqWUFRQUFBQUFBQUFBQVFBa0NkZ0FBQUFBQUFBQUFBRkNDZ0IwQUFBQUFBQUFBQUFDVUlHQUhBQUFBQUFBQUFBQUFKUWpZQVFBQUFBQUFBQUFBUUFrQ2RnQUFBQUFBQUFBQUFGQ0NnQjBBQUFBQUFBQUFBQUNVSUdBSEFBQUFBQUFBQUFBQUpRallBUUFBQUFBQUFBQUFRQWtDZGdBQUFBQUFBQUFBQUZDQ2dCMEFBQUFBQUFBQUFBQ1UwR3B0RndBQUFBQUFBQUJyUW5WMWRjckx5OU8rZmZzR3phdXFxa3J2M3IyejFWWmJOV3JmbXBxYXRHclZ0Ri9MWFgzMTFVbVNybDI3NXNnamoyelNXcXZ5emp2dlpNcVVLZGxqanoxVzJ4NlRKazNLVTA4OWxTUTU4Y1FUNnoydnFxb3FqejMyV0pMa29vc3VXaTIxUVgyODl0cHJxYTJ0VGV2V3JiUDExbHMzKy9wejVzekovUG56VTFGUlVhL3hpeFl0eWkyMzNKSWs2ZCsvZnpiZmZQTm1yd2tBMWxVNjJBRUFBQUFBQUxCTytQblBmNTdERHo4OFYxNTVaWll1WGJySzhZc1hMODRaWjV5Um4vM3NaeGsrZkhqZWYvLzlCdTg1YytiTURCMDZORTg4OFVSalNpNjY3Nzc3Y3Q5OTk2V3FxcXBKNjd6enpqdTU5dHByVTFOVFUvTDV1SEhqY3R4eHgrWGlpeS9PbENsVFZybmU0c1dMYy9iWlorZC8vL2QvRzFUSFgvLzYxOXg1NTUyNTg4NDdHelR2cmJmZXlzU0pFek54NHNRR3pmczBMNy84Y2thTUdOR29yeS9ycm5QUFBUZG5uWFZXZnZ6akg2K1c5Ujk2NktFTUdUSWszL3JXdC9LblAvMXBsZU1YTGx5WXNXUEhadXpZc1prMmJkcHFxUWtBMWxVNjJBRUFBQUFBQVBDNU4yUEdqRXljT0RHRlFpRno1ODVOeTVZdFZ6bW5UWnMyMlhycnJmUGFhNjlsenB3NStlbFBmNXJMTHJ1c1huT1RaTjY4ZVRuOTlOUHo0WWNmWnVUSWtXblRwazM2OWV2WDFGZHB0Q2xUcHVTTU04N0lnZ1VMTW0vZXZQemdCejlZWWN3V1cyeVJRcUdRSlV1VzVPS0xMODR2ZnZHTHRHM2JkcVZyWG5QTk5YbjU1WmZ6OHNzdjUvWFhYOC9KSjUrOE9sK2gyYzJiTnkvLzlWLy9sZXJxNmt5WU1DRlhYWFZWS2lzck0zNzgrR2JiWTVkZGRrblhybDJiYmIzUHE4V0xGK2NiMy9qR2FsbDd6Smd4OWU0RTExQmxaV1dyWmQwSkV5WWtTVDc4OE1OVVZsYXVsajBBZ1BvUnNBTUFBQUFBQU9Cejc2Njc3a3FoVUVoWldWbU9PZWFZZXM4Yk1tUkkvdlNuUDJYU3BFbVpOR2xTYnJqaGhweHd3Z24xbWx0ZVhwNUREamtrMTE5L2ZXcHFhdktUbi93a0YxOThjYjcwcFM4MThpMmFwbS9mdnRsMjIyM3ozSFBQWmZ6NDhlbmR1M2VPT3Vxb09tTTIzbmpqSEgzMDBibisrdXN6WThhTWpCNDlPcWVjY2tySjlSNTU1SkU4L1BERFNaYUZFZmZjYzgrVjdqMXo1c3k4ODg0NzJXU1RUVDR6WWJPYW1wcGNkTkZGcWE2dVRwTDA2OWN2bTJ5eVNaWXVYWnBSbzBZMTJ6NlhYSExKWithZC8xVjA2OWF0M2tIV1QvUHV1KzgyUXpXbEZRcUZKRW1MRnMxL2FOeWNPWFB5NXB0dkprbDIzMzMzbEplWE4vc2VBRUQ5Q2RnQkFBQUFBQUR3dVRabnpweGlSN0t2Zi8zcjJYampqWk1zQzhoODlORkhxNXgvMGtrbjVjd3p6MHozN3QzejVTOS9PWFBuenYzVThaMDdkeTVlSDM3NDRhbXVyczY5OTk2YkpVdVc1SUlMTHNnbGwxeVNyYmZldWdsdjFEaGxaV1U1OTl4emM4b3BwMlRtekpuNTlhOS9uUzkrOFl2WmRkZGQ2NHc3OU5CRDgvampqMmZ5NU1tNTc3NzcwcjkvLzJ5MzNYWjF4cnp3d2d1NTZxcXJraXdMR0oxLy92blpkdHR0VjdyM004ODhrK3V1dXk3cnI3OStmdnZiM3piL3l6VlFvVkRJNVpkZm5oZGVlQ0ZKVWxsWm1UUE9PR010VjhWeVYxNTVaWHIyN05ua2RRWU5HdFFNMVpTMlBHQzNPaXp2dHBra2UrKzlkNUtHdmN1b1VhUHFGUkp0MTY1ZDdyLy8vc1lWQ1FEckVBRTdBQUFBQUFBQVB0ZCs4NXZmWlBIaXhXblZxbFdkN25Xelo4L08wVWNmWGU5MVpzNmNXZkpZMVUvNjVQR2kzL3ZlOTFKZFhaMW5ubmttQ3hjdXpQbm5uNS9MTDc4OG0yeXlTYjMzYmk3bDVlWDUwWTkrbEZOUFBUVTFOVFVaT1hKa2Z2bkxYOVlKTTdWbzBTTERoZzNMc0dIRFVpZ1VjdE5OTitXeXl5NHJQcDg2ZFdwKzhwT2ZwS2FtSmtseSt1bW5aL2ZkZC8vVWZaZDNpZXZSbzhjcWF6ejY2S016YTlhc1ZZNWJWZUJvWmNlODF0Ylc1ckxMTGlzKzc5NjllMGFNR0pGMjdkb2xTVnEyYkprSEgzeHdsZnN2UDg3MGlDT095TGUvL2UyVmptdmR1dlVxMStKZnorcnNZUGY0NDQ4blNUYllZSVBzc3NzdXpiNCtBTkF3QW5ZQUFBQUFBQUI4YnMyWk02Y1lsdnJtTjcvWkxGMnhHcXFzckN3Ly9PRVBjOG9wcDJUR2pCbVpOMjllN3IzMzNweCsrdWxydkpZazJXeXp6WExzc2NmbWhodHV5RUVISFpUdTNidXZNR2JMTGJmTXYvLzd2NmU4dkR5SEgzNTRuV2ZsNWVYcDFxMWIzbnJyclF3ZE9qVDc3YmZmS3ZkODc3MzNraVM5ZS9kdW5wZG9wTVdMRjJmRWlCRjUrdW1ua3lUcnJiZGVSbzRjdWNLZlFaczJiZXE5Wm9zV0xSbzBubFg3NU5IRm4wVkxseTVOa21ZNXl2YmpxcXVyOCtLTEx5WkpCZzhlWEF6d2pSa3o1bFBuelpzM0w4T0dEVXV5N0dqcnIzNzFxNnZjcTZ5c3JJblZBc0M2UWNBT0FBQUFBQUNBejYxYmI3MDFpeGN2VG5sNWViNzFyVzhWN3hjS2hmVHExU3QzM25sbnlYbS8rOTN2TW5iczJPeTAwMDQ1NUpCRDhzVXZmckZKZFhUbzBDSERody9QcWFlZW1zR0RCK2U0NDQ1cjBub05NV1BHakJYdTlldlhMejE3OWt6ZnZuMHpjK2JNa3ZNR0R4NmM1Si9odUk4Nzg4d3o4OWhqajJYMzNYY3Z1WDZuVHAzcUhKVTdiZHEwSk1zNjJNMmJOeStMRmkwcVBwczNiMTZkdVNOSGppeUdsejdwN3J2dnpnTVBQSkJrMVlHalQ2cXVyczd3NGNQejVwdHZKbGtXcnZ2WnozNVdQREtZejQ1ZXZYcWxWYXVtL3lxNzFOL041bEFvRklvZDdKbzdZUGZvbzQrbVVDaWtkZXZXT2VDQUE0cjNLeW9xUG5YZXg0K3UzbUNERFZZNUhnQ29Qd0U3QUFBQUFBQUFQcGVtVDU5ZTdGNzM3VzkvTzUwNmRVcVNmUGpoaHpuMTFGT3p6ejc3NU1BRER5emVYMjdxMUttNTY2NjdraVN2dlBKSy92TS8vN05PV0t5eE50cG9vOXh3d3czcDFxMWJrOWRxaUNGRGhxeTJ0Zi9uZi82bjVQMUREamtrSjU1NFlwSms0Y0tGbVQxN2RwSms3Tml4R1R0MmJKMnhCeDEwVUozUDk5MTNYOXEzYjE5eTNZOS9yUm9TSUpvOGVYTE9QZmZjWWdocC9mWFh6eVdYWEZJOHByZW1waVp2dlBGR3R0bG1tM3F2eWVvemF0U29adWsydWFwamhCdnI0d0hRNWd6WUZRcUZqQnMzTGtreVlNQ0Fadm01QXdBMG5ZQWRBQUFBQUFBQW4wdlhYbnR0YW10clUxRlJrUU1QUExCNC80NDc3c2c3Nzd5VG0yKytPVDE2OU1qZWUrOWRmTFpreVpMODdHYy9TMDFOVFpMa3U5LzlibmJjY2NjVjFwNCtmWHFlZWVhWk9sM3g2bU5OaCtzK0M2Wk1tVkxzOXJXMmRPclVLZlBuejArUzlPblRKeGRmZkhINjlPbFRmSDdublhkbXpKZ3grZVkzdjVtaFE0ZW1iZHUyYTZ0VTFyQmJicm1sK1AxZVg3VzF0Y1hydVhQbjVzWWJiMnpVM3NjZWUyeWR6ODgvLzN3eGpMclRUanV0TUg3Y3VIRVpOV3JVS3RjZE5XclVwNDRiUFhwMEtpc3JHMVlzQUt6REJPd0FBQUFBQUFENDNCazNibHhlZXVtbEpNbjN2dmU5NG5HVDc3MzNYdTYvLy80a3lWWmJiYlZDaDZ2cnJydXVlSnpwTjc3eGpUckJ2T1dlZSs2NVhIamhoYW1wcWNtR0cyNllyMzN0YTZ2elZack5vRUdEOGgvLzhSK3JkWStUVGpwcGhYc3Z2L3h5a21VaHQ5R2pSeWRaZGd6bThpTmVQOW5ScmwyN2RzMWVWOCtlUGJQdnZ2dm03YmZmemdVWFhKRDExbHV2K096ZGQ5L05yYmZlbWtLaGtDZWVlQ0pISDMyMGdOMWFkdFJSUjYyeHZlNjQ0NDRzV2JLazBmTS8rT0NEM0g3NzdZMmErOG1BWFdQWEFRQldMd0U3QUFBQUFBQUFQbGVxcTZ0ejdiWFhKa2wyM25ubmJMVFJScGsxYTFZV0wxNmMyMisvUFV1V0xFbFpXVmxPUGZYVWxKV1ZGZWY5L3ZlL0x4NTV1dU9PTythVVUwNHB1ZjcyMjIrZkwzemhDM243N2JkejVaVlhacHR0dHNrR0cyeFFaOHpreVpQejl0dHZsNXkvNFlZYlp2UE5OeTkrbmpGalJyM2ZiY21TSmZVYVgxNWVudlhYWDcvT3ZjNmRPMmZUVFRldDkxN05aWG5RY2R0dHQwM1hybDJUSkIwNmRDZytYMzV2ZFR2bW1HUFNzV1BIWXRoeXVhdXZ2anFMRmkxS3NpeU1XVjVldmticVllVzZkZXZXTEVldnZ2dnV1ODFRelpyeHlpdXZaTktrU2ZVZWYvUE5OemRvL1duVHBtWDQ4T0VOckFvQVNBVHNBQUFBQUFBQStKeDUvZlhYaThlQnZ2RENDeVdQY1IwOGVIQ2RrTnZreVpOenhSVlhKRWtxS3lzemZQandGWUpZeTdWcjF5N25uWGRlaGcwYmxyLy8vZSs1OU5KTE0yTEVpRHBodlVjZWVTVDMzWGRmeWZrSEhuaGduYjJIREJsUzczZDc1NTEzNmpYK2dBTU95R21ublZidmRWZVh1WFBuNWs5LytsT1NaTHZ0dGx2bCtFOTJGR3pxMk4xMzN6MC8vdkdQa3l3TEdIN1N3dzgvbklrVEp5Wko5dGhqanpyZENKZDNVVHY0NElOejhNRUgxN3N1R3FkMTY5WTU1NXh6a2l6N1dqUkhKOE9xcXFva1dTRUErM0VQUGZSUWc5ZDkvZlhYTTJ6WXNDUko5KzdkbTZYelhFUFg2TjI3ZDRQR3o1czNyMEhqQVlCL0VyQURBQUFBQUFCZ2pTa1VDcGs5ZTNheG85eXFWRlJVcEtLaW9rRjc3TFRUVG1uUm9rVnFhMnVUSkMxYXRFaUhEaDJLQVpPdVhidldDYWxObmp3NVAvclJqN0o0OGVKMDY5WXRJMGFNU01lT0hWZW9lK0hDaFZtMGFGRVdMVnFVTm0zYXBILy8vcW1xcXNvZi8vakhQUFRRUS9uR043NVJITis5ZS9mMDdkdTN6aHBUcDA1dDBIdXNUazgvL1hTOS92enJZOENBQVN0OTl0aGpqMlhwMHFWSmtsMTIyYVZaOW1zdTA2ZFB6My8vOTM4bldmWjM0dnZmLzM2ZDU4dTduNjJ0WU5MeTQzVFhoSTgrK2loSjhzd3p6elJxZm1PK1R6K3ByS3dzWC8vNjE1dTB4aWMxOTNyTHZmWFdXOFhyNnVycXZQZmVlK25SbzBlajEzdnV1ZWZ5NG9zdk5rZHBBTUJxSUdBSEFBQUFBQURBR2xGZFhaMkhIMzQ0MWRYVkRaclgwT0JPZVhsNWZ2V3JYNlY5Ky9aWmI3MzEwcjU5K3p6NDRJTzU2cXFya2lUZi9lNTNpd0c2bTIrK09iLzV6VzlTVTFPVFpGbkk1L3p6ejgraVJZdXllUEhpWXFodXlaSWxuN3JuOWRkZm45MTIyNjE0M09rUlJ4eVJJNDQ0b3M2WWxYVmNHejkrL0NyZmFmbmNpb3FLakJrelpwWGpQMjU1VjdDTk50cW9lTy95eXk4dmhxcWE2dU1CdTAvdTFhbFRwN1JwMHliZHUzZFBaV1hsS3RkcTZMdXRTdnYyN1V2ZVg3Um9VUzYrK09Jc1dyUW9aV1ZsT2VlY2MwcDJ1S3VQT1hQbTVNMDMzeXo1ckdmUG5vMWV0N20rUGczeDdMUFBObnB1UTc5UC8vM2YvNzNZYVhKdHFNLzMzY3A4UEdDWEpLKzk5bHFqdzN4TGxpd3BCajIzMzM3N3ZQcnFxL1dhMTVCdWp3QkEwd2pZQVFBQUFBQUFzTnE5K3VxcnFhcXFTcmR1M1RKNDhPRDA2TkVqblR0M3JuT3NhblA2ZUpocnpwdzV1Zjc2NjVNc096SzBmLy8reFdkTGxpd3BodXVTWlNIQWhnUUFXN2R1blNWTGxtVGV2SlE5YTQ0QUFDQUFTVVJCVkhtNSt1cXJjK0dGRnphOStHYTJ1cnA0MVdldmdRTUhwckt5TXErLy9ucTkxMmhvVU91aGh4N0t1SEhqa2lSWFhubmxLc2NYQ29WY2Nza2xtVDU5ZXBKa3d3MDN6SmUrOUtVRzdmbHhqenp5U0I1NTVKR1N6ODQ0NDR6c3Q5OStqVnIzekRQUGJIUk5EZlhNTTgvazJXZWZYYU43ZnJ4TFpLRlF5SUlGQzFhNC8wbkxBM2tkT25SWWJUODc2dU9sbDE2cTgzbml4SW1OL2o0Yk8zWnNaczJhbGJLeXNweDg4c2s1K2VTVG02TkVBS0FaQ2RnQkFBQUFBQUN3V2xWWFY2ZXFxaXJiYjc5OTl0cHJyN1JzMlhLTjduLzU1WmRuL3Z6NUtTOHZ6Mm1ublZibjJUNzc3Sk94WThjV1AzZnMyREVMRml4SW9WREl0dHR1bTY5OTdXdnAyTEZqT25Ub2tHZWZmYllZNUJvN2Rtekt5OHZUcGsyYi9PUW5QOG1UVHo2WnA1NTZLazgvL1hUMjJHT1BOZnAralhIWFhYYzFlTTY3Nzc2Ym0yNjZLVlZWVlNrVUNtblpzbVgyM1hmZlZjN3IyN2Z2Q3NmbGZ0ek1tVFB6aHovOElYLzR3eCt5WU1HQ09sK1ArdFkxYWRLa2VvKy8rdXFyOCtTVFR6Wm9ENXJmYmJmZFZyeWVNV05HOGRqbS8vbWYvMW5wbk9WZDI2NjU1cG9tSDBuYldOWFYxWms4ZVhLU1pkMHk1ODJibDZlZmZqcno1OC8vMUhEZ3lreWNPREhKc3A5Rm0yMjJXYjNuM1hQUFBRM2FaOHFVS1RucnJMTWFOQWNBV0ViQURnQUFBQUFBZ05XbVVDams0WWNmVHJkdTNkWkt1TzZCQng0b0JsaE9PZVdVNGhHdXkxVlVWT1NpaXk1S3IxNjkwck5uejdSdDJ6Yjc3YmRmYW1wcXN1T09PK2FnZ3c0cWp2Mi8vL3UvNHZYSDF6bjIyR1B6OU5OUHAxQW9aUExreWY4U0FidUcrT0NERDNMYmJiZmx3UWNmTEhiNysrcFh2NW9oUTRZME91UlVXMXRidkQ3bW1HT0sxMjNidG0xU3JhdHl5eTIzNVA3NzcyL1dOZmZiYjc5ODg1dmZMUG1zUjQ4ZXpib1hhOTlUVHoxVnZEN3h4Qk56NVpWWFp2SGl4WG5zc2NkeXdBRUhOSGk5UVlNRzVaMTMzc2tKSjV6UW9Ibmw1ZVVOR3IreTQ1SUJnRlVUc0FNQUFBQUFBR0MxbVQxN2RxcXJxek40OE9BMUhxNzc2MS8vbWwvODRoZEprcTk5N1dzclBjTHhLMS81U3ZHNnBxYW1HQ0tyYnplcWlvcUtEQmt5SkR2c3NFTzIzSExMSmxiOTJURi8vdno4N25lL3kxMTMzWldGQ3hjbVNiYmZmdnNjZi96eGpYclBoUXNYNXBsbm5zbGpqejJXUC83eGp5czgzM1RUVGRPL2YvL01tREdqUWV0KzlORkh4ZXRTY3lzcUtsSW9GUExMWC80eWQ5OTlkNUtrZCsvZW1UVnJWZ1Bmb0xUMTExOC9tMjY2YWJPc1JYTDAwVWZYZSt6eWpuYjF0Zm5tbStmYWE2OXRhRWxGTlRVMXVmUE9PNU1zTzZiMjYxLy9lcDU0NG9rOC8venorZDN2ZnBkOTk5MDNyVm8xN0Zmdy9mdjN6L3JycjUvMTFsdXYwWFVCQUt1WGdCMEFBQUFBQUFDcnpmSVEwNXJ1NURWbnpwd01IejQ4aXhjdlR1Zk9uWFB3d1FkbndvUUptVGx6Wm1iTm1wV1pNMmZtN2JmZnpzVVhYNXlOTjk2NE9HLysvUG5GNjg2ZE85ZDd2OE1QUDd4WjYvOHMrUGEzdjUyLy8vM3ZTWkpOTnRra3h4MTNYSjB3WW4wc1diSWt6ejMzWEI1NzdMRk1tREFoaXhZdFdtSE00WWNmbm4vN3QzOUxaV1ZscGsrZlhqd3F0REZLelgzNDRZY3pjdVRJUFBIRUUwbVdkUis4NUpKTDh1MXZmN3ZSKzdENk5DVDQyTE5uejd6Ly92dXBxYWxKNTg2ZDA2NWR1NUxqM24zMzNTUkppeFl0bWxUYitQSGo4OTU3N3lWSjl0NTc3N1J1M1RyNzc3OS9ubi8rK2N5YU5Tc1BQdmpnU3JzWnJrem56cDJ6NTU1N05yaVdob1lMQVlER0U3QURBQUFBQUFCZ3RWbThlSEdTaG9YVm1zTlZWMTFWRE5YTW5UczNwNTkrK2dwanlzcks4b1V2ZktIT3ZYZmVlYWQ0M2ExYnQ5VmI1QnF3ZE9uU1JzOWRIcTdyMTY5Zkxyend3cFNWbFRWb3ZSWXRXdVNsbDE3SzhPSEQ2OXh2MjdadGV2YnNtYmZlZWl0Sk1uVG8wRWJYV0IrRlFpR3Z2dnBxa21YSGFvNGNPWEtGcnp1ZkhlUEhqMS9wczArR3ltNjk5ZFpjZXVtbGVmVFJSN1Bubm52bXROTk9XMkhPeElrVDg2TWYvU2hKbW5SODg5Ly8vdmZjZE5OTlNaS1dMVnZta0VNT0thNVpVVkdSR1RObTVKWmJic2xlZSsyMXhuL2VBUUNybDRBZEFBQUFBQUFBcTExWldka2EzYTlVeDd5MmJkdW1kKy9lNmRPblQzcjM3cDJLaW9xMGJkdTJ6cGlQZDgvcTFhdlhhcTl6ZGR0MzMzMmJ2TWFFQ1JPeTMzNzdOWGplUVFjZFZLZXozemJiYkpOOTl0a24vZnYzei9qeDQzUE5OZGVzTUtleXNySVlzS3FwcWNtU0pVdlN2bjM3VDkzbnhodHZ6TzIzMzU1azVlR3NBdzQ0SVBmZmYzOHV1ZVNTOU8zYnQ4SHZ3bWZYb0VHRDh1aWpqMmI4K1BFNTZxaWpzc0VHR3hTZkxWMjZOTC82MWErU0xEdks5NkNERG1yMFBsZGVlV1htekptVEpObC8vLzNUczJmUEpNdCt0aDExMUZFWk9YSms1czZkbTVFalIyYmt5SkdyL1dmZVBmZmMwNkR4VTZaTXlWbG5uYldhcWdHQXp6Y0JPd0FBQUFBQUFENTM5dGhqajlUVzFtYWpqVFpLUlVWRk50eHd3M1R2M24yVm9aZlhYMzg5U2RLdVhidGlnSWJHMjJDRERYTDAwVWRud0lBQjZkT25UNzNudmYvKysvbnhqMytjOXUzYjUrS0xMMDZyVmszN3RlYisrKytmdmZiYXE4NXh3SHcySFhYVVVRMGF2OE1PTzJUTExiZk1YLzd5bC96aUY3OG9kcXRMa2p2dnZETXpac3hJa3B4ODhza3JQVUoyVmU2Nzc3NDZSd3dmZDl4eGRaNFBIRGd3RHo3NFlGNTk5ZFc4OE1JTCtmV3ZmNTJqano2NlVYdlZWM2w1ZVlQR3J5cW9DZ0NzbklBZEFBQUFBQUFBbnpzNzdyaGpkdHh4eHdiUGUrR0ZGNUlrVzI2NVpZTTdVUDNtTjcvSndJRURTM2JQVzVYMzMzOC9Uenp4UkpNNmJKVnkzbm5uTlhydWlCRWpraXo3czl4Ly8vMGJQTCtpb2lKSnd3TlRTZktIUC95aEdIYTg5TkpMODhNZi9yQkpIY0c2ZCsvZTZMbXNXY3VQZG02SW9VT0g1dXl6ejg3amp6K2U3YmZmUGdjZWVHQW1USmlRRzI2NElVbXkrKzY3WjhDQUFZMnE1N0hISGl0Mld5d3JLOHZwcDUrZWpoMDdyakR1OU5OUHowa25uWlRGaXhmbjFsdHZUYnQyN2VwMGNBUUEvblVKMkFFQUFBQUFBTEJPV2JCZ1FkNTg4ODM4NVM5L1NXVmxaZnIxNjVja2VlV1ZWL0xXVzI4bFNYYlpaWmNHcmJsMDZkTGNjTU1OR1RObVRJWU9IWnJERGp1c1h2TUtoVUx1di8vKzNIREREYW1vcUdqMmdGMWpRMFhKUHdOMnZYcjFhdEk2alhIb29ZZm1qVGZleU9PUFA1NnFxcXIwNnRWcnRYY0U0N05oWmNmOEpzdU9neTFsaHgxMktCNERmTTAxMTJUT25EbTU2NjY3VWlnVTBxdFhyNXg5OXRtTnF1V0pKNTdJZi8zWGY2VlFLQ1JKamp6eXlPeTIyMjRseDFaVVZPUzAwMDdMcUZHamtpVFhYMzk5bGl4WmtpT1BQSEsxSEJlN3NqOExBS0Q1Q2RnQkFBQUFBQUR3dWJWbzBhSk1tell0a3lkUHpodHZ2SkUzM25nai8vZC8vMWNNekp4NjZxbEprdHJhMmx4Ly9mVkprcFl0VzJiZ3dJRU4ybWZCZ2dWSmxnWG1XclJvVWE4NVU2ZE96VlZYWFpVLy8vblBTWklQUC95d1FYdCszcDE5OXRtWk9YTm0vdnJYditiV1cyOU5aV1ZsK3ZmdnY3Ykw0ak5neVpJbG1UWnRXcVpQbjU3dHR0c3UzYnAxeTRrbm5wZ3BVNmJrejMvK2MyNjc3YllrU1pjdVhUSml4SWdHSDZkYUtCUnl5eTIzNU5aYmJ5MytyQmd3WUVDKzg1M3ZmT3E4dmZmZU8xT25UczFkZDkyVkpMbjU1cHZ6bDcvOEpXZWZmWFk2ZCs3Y2lEY0ZBRDRMQk93QUFBQUFBQUQ0WEprMGFWSWVldWloVEo0OE9XKzk5VmFXTGwyNndwZzJiZHBrczgwMlM5KytmWk1rWThhTXlWLys4cGNreVRlLytjMEdIeW42L3Z2dkY2OUx6YTJ0clMxZUwxeTRNTC82MWE5eXp6MzNGR3Vyckt6TTk3Ly8vUWJ0K1huWHRtM2JYSERCQmZudWQ3K2JlZlBtNWZubm54ZXdXOGZNbno4L2I3LzlkdDUrKysxaWQ4a2tPZW1razRyQnQ4c3Z2enpkdW5WTDI3WnQ4NTN2ZkNmbm5ITk9jZHhYdnZLVjlPN2R1MEY3ZnZEQkI3bmlpaXZ5N0xQUEZ1OE5HREFnNTV4elRyMDYwWjE0NG9sWnRHaFJIbmpnZ1NUSnhJa1RjOElKSitTa2swN0tYbnZ0MVd6ZDdPNjU1NTRHalo4eVpVck9PdXVzWnRrYkFOWTFBbllBQUFBQUFBQjhyaXhhdENqanhvMnJjNjlyMTY3WmR0dHRzL1hXVzJlYmJiYkpacHR0bGxhdFdxVlFLR1QwNk5INTdXOS9teVRwM2J0M2hnd1pVbkxkVnEzKythdTFmL3pqSDJuZnZuM3g4enZ2dkZPOExoWG9xYTZ1TGw1L3ZMWTJiZHJrcUtPT3lxR0hIbHBuL2JWdGVYaHBiZXZWcTFkKytNTWZadmJzMlNzOVBuZlJva1ZydUNxYVMwMU5UZDUvLy8xTW5qeTVlTytTU3k3SnJGbXpNblBtek15ZE83Zmt2T1YvUDh2THk0dmZONDg5OWxndXUreXlPdU1lZmZUUnZQMzIyeGsyYkZneFRMc3loVUloanp6eVNLNjc3cnJNbXpldmVIL3c0TUU1NVpSVDZ0MlpzcXlzTEtlZGRsbzZkT2hRL0xreVo4NmNqQmd4SXIvNzNlOHlaTWlRQmg5QlhVcER1L0o5L09jVkFOQXduNTMvU2djQUFBQUFBSUJtc1AzMjI2ZXlzaktiYnJwcGR0eHh4MnkzM1hicDA2ZlBDdVBlZXV1dFhIYlpaY1VqV3J0MTY1YVJJMGVtYmR1MkpkZnQwYU5IOGZxQkJ4N0l3UWNmbkpZdFcyYk9uRG01ODg0N2t5d0w0VzIwMFVZcnpLMnFxbHJoM25iYmJaY3p6amdqRzI2NFlhUGVjM1dhT1hObThicGR1M1pyc1pLa1g3OStLMzFXVzF1YmwxNTZLVWxXK25WcmlFOEdNNU5sbmI5SzNWOXU2dFNwbi9xOFpjdVcrZnJYdjk3azJqNXZIbnJvb1Z4NTVaVXJoRGwvLy92ZnJ6QzJlL2Z1MldpampmTENDeThrU2M0Nzc3enN0Tk5PNmR5NWMrYk9uWnVmL2V4bnhlK3h0bTNiWnRpd1lYbnd3UWZ6NXovL09aTW1UY3BKSjUyVWdRTUg1cEJERHNsbW0yMjJ3dm92dnZoaWJyNzU1dUxQZ21UWjkvS3BwNTZhL2ZmZnYxSHZkL3p4eDJlTExiYklaWmRkVmp4Q2V2TGt5VG4zM0hQVHAwK2Y3THZ2dnRsNzc3M1R0V3ZYUnEwUEFLdzVBbllBQUFBQUFBQjhyclJxMVNxalI0OWU2ZlBwMDZmbjl0dHZ6K09QUDE0OHVyV3lzakxEaHcvLzFPTWt2L3psTDZkRGh3NVpzR0JCcnJ2dXVseDMzWFVyak9uWHI5OEtRYSthbXByY2UrKzl4Yy90MnJYTDBLRkRjK0NCQnpiYmNaR045ZWlqaiticHA1OU9seTVkMHJGangyTHRUenp4UkhITVp5RUF1SERod3Z5Ly8vZi8wcWxUcDVTWGw2ZE5tellwRkFwNTdiWFhNblhxMUNUSkpwdHMwdVI5Um8wYXRjSzlaNTU1SnM4ODg4eEs1MHlZTUNFVEpreFk2Zk4yN2RvSjJKV3c1WlpiMWduWGxaV1ZwVWVQSHFtc3JFeGxaV1UyMm1pajRqOGRPblJJa2d3YU5DaEpzdGxtbTZWTm16YjU3VzkvbXp2dXVLUFljVzc5OWRmUGhSZGVtRzIyMlNZREJ3N01EVGZja0x2dnZqdTF0YldwcXFwS1ZWVlZ0dGhpaS9UdjN6K0hISEpJcGsyYmxwLy8vT2VaTkdsU25kbzIyV1NUbkgzMjJkbDg4ODJiOUk1Zis5clhzc1VXVytTYWE2NnA4M2RrNXN5WnVlT09PN0xqamp1dU1tQzMvSjNyZTc4K2pqLysrT0wxNk5HalUxbFoyZWkxQUdCZElHQUhBQUFBQUFEQU9tWCsvUGw1OHNrblUxdGJtN0t5c2d3ZVBEZ25uSERDS2p1Z2xaZVg1NElMTHNobGwxMVc1OGpYNVhiYWFhZWNkdHBwSzl4djFhcFZUai85OUZ4d3dRWFpkdHR0ODRNZi9DQzlldlZxdHZkcGlsYXRXdVhaWjU5ZDZmTk9uVHBscjczMlduTUZyVVM3ZHUzeTFsdHZaYzZjT1NzZGM4UVJSNnpCaW1pcVRUYlpKSWNmZm5qNjlPbVRUVGJaSkJ0dnZIRzlqekdkUDM5K2Z2Q0RIK1J2Zi90YjhkNE9PK3lRYzg4OU54dHNzRUdTWlgrM1R6enh4QXdZTUNDLy9PVXY4OXBycnlWSjNuampqZlRzMlRObFpXWHAzcjE3UHZqZ2crSWFyVnUzenVHSEg1NGpqenl5Mlk1czd0bXpaMzc2MDUvbXVlZWV5NjkvL2V1ODhjWWJhZHUyYlVhTUdKRXR0OXl5V2ZZQUFGWXZBVHNBQUFBQUFBRFdLZHRzczAxT091bWtQUGZjY3pudXVPUFN0Mi9mZXMvZGVlZWRjOXR0dCtWdmYvdGJGaTVjbUdSWjU2MnVYYnNXdTJ5VnN0dHV1MlhreUpIWmVlZWQxM3JYdW8vcjFhdFhXclpzbWFWTGw5YTVYMTVlbmkyMzNETEhIMzk4T25YcXRKYXFxMnV6elRiTEN5KzhVS2ZXRGgwNlpOTk5OODFoaHgzMnFVZkoxdGY0OGVPYnZBYjFVMVpXbHFGRGh6WnFic2VPSGZPZDczd25sMTkrZWRaYmI3ME1HVElrMy9qR04wcCtiMzN4aTEvTTVaZGZuaGRlZUNGMzMzMTNYbnp4eFJ4enpERkprdlhXV3k4Ly92R1BNMnpZc0h6bEsxL0owS0ZEMDdObno2YTgxa3J0dXV1dTJYWFhYZlB5eXkrbnBxWW0yMnl6VGIzbWpSa3paclhVczl4bkpld0xBSjlsWllWUEhtb1BBQUFBQUFBQXplU1paNTdKczg4K216UFBQSE50bDhJcTFOYldGby9NYmE3dVhhdkw4bDl4TmlXc2VPT05OeVpKdW5UcGtvTU9PcWhaNnZwWDlhL3lmYnI4YU5PZi92U24rY0lYdnBBSEhuZ2dBd1lNU01lT0hldTl4dC8vL3Zlc3Q5NTZxN3kzdGl3LzdyWmR1M2FmK2U5REFQaFhVZGJFLzhQRnY1RUJBQUFBQUFDQXRHalJJaTFhdEZqYlpkUkxjM1FCUFBiWVk1dWhFdGFrMGFOSDEvbDh3QUVITkhpTlVrRzZ6MHE0TGxuV1BSSUErR3o1MS9ndlpBQUFBQUFBQUFBQUFGakRCT3dBQUFBQUFBQUFBQUNnQkFFN0FBQUFBQUFBQUFBQUtFSEFEZ0FBQUFBQUFBQUFBRW9Rc0FNQUFBQUFBQUFBQUlBU0JPd0FBQUFBQUFBQUFBQ2dCQUU3QUFBQUFBQUFBQUFBS0VIQURnQUFBQUFBQUFBQUFFb1FzQU1BQUFBQUFBQUFBSUFTQk93QUFBQUFBQUFBQUFDZ0JBRTdBQUFBQUFBQUFBQUFLRUhBRGdBQUFBQUFBQUFBQUVvUXNBTUFBQUFBQUFBQUFJQVNCT3dBQUFBQUFBQUFBQUNnQkFFN0FBQUFBQUFBQUFBQUtFSEFEZ0FBQUFBQUFBQUFBRW9Rc0FNQUFBQUFBQUFBQUlBU0JPd0FBQUFBQUFBQUFBQ2dCQUU3QUFBQUFBQUFBQUFBS0VIQURnQUFBQUFBQUFBQUFFb1FzQU1BQUFBQUFBQUFBSUFTQk93QUFBQUFBQUFBQUFDZ0JBRTdBQUFBQUFBQUFBQUFLRUhBRGdBQUFBQUFBQUFBQUVvUXNBTUFnUC9QM3IzSDkxei8veCsvdjNlMGc4MDJNMkZsY3dvNWhDSStFVm9PQ2Nrbng1QlVuL3FJa2svb1U2U3dKQ3BVSkZOSUthRWhNc3doYzZnY3FoazVqVGswKzVqVGJIWjgvLzdZYjYvdjNuWjY3NzB6dCt2bDR2SjV2Vit2NStIeHR2Zm04K0grZVR3QkFBQUFBQUFBQUFBQUlCY0U3QUFBQUFBQUFBQUFBQUFBQUFBQXlBVUJPd0FBQUFBQUFBQUFBQUFBQUFBQWNrSEFEZ0FBQUFBQUFBQUFBQUFBQUFDQVhCQ3dBd0FBQUFBQUFBQUFBQUFBQUFBZ0Z3VHNBQUFBQUFBQUFBQUFBQUFBQUFESUJRRTdBQUFBQUFBQUFBQUFBQUFBQUFCeVFjQU9BQUFBQUFBQUFBQUFBQUFBQUlCY0VMQURBQUFBQUFBQUFBQUFBQUFBQUNBWEJPd0FBQUFBQUFBQUFBQUFBQUFBQU1nRkFUc0FBQUFBQUFBQUFBQUFBQUFBQUhKQndBNEFBQUFBQUFBQUFBQUFBQUFBZ0Z3UXNBTUFBQUFBQUFBQUFBQUFBQUFBSUJjRTdBQUFBQUFBQUFBQUFBQUFBQUFBeUlWRFdSY0FBQUFBQUFBQUFBQUFBQUFzcGFlblM1THM3T3hrTXBtc25wZVJrU0d6MlN5VHlTUTdPM3J1QUFCUVZQeHBDZ0FBQUFBQUFBQUFBQUNvTUM1ZXZLaEZpeFlwS1NtcFJQZEpTa3JTSjU5OG9vc1hMeFo2N3JKbHk3Umx5eGFiOTk2NGNhTzZkdTJxcmwyNzZ0dHZ2N1Y2WGxSVWxMcDA2YUt1WGJ0cTNyeDVOdThQQUFEK0R4M3NBQUFBQUFBQUFBQUFBQUFWd3ViTm16Vno1a3lscHFZcUpTVkZ6ei8vZkluc2s1cWFxbEdqUmlrNk9scS8vdnFyUHZqZ0EzbDZlbG8xTnpRMFZJc1dMWklrN2Q2OVc2Ky8vbnFoOWs1UFQ5ZlNwVXNsU1Q0K1B1cmR1N2ZWYzcvNzdqdEprcU9qby83NXozOFdhbDhBQUpBN090Z0JBQUFBQUFBQUFBQUFBQ3FFZSsrOVZ3NE9tWDFrVnExYXBkT25UNWZJUG82T2prYXdMU1ltUmhNbVRMQ3FZOTdHalJzMWQrNWNTWktycTJ1aHduRloxcTVkcS9QbnowdVNubi8rZVRrN08xczE3K2pSby9yNTU1OGxTWTg5OXBoOGZYMEx2VGNBQU1qSlpEYWJ6V1ZkQkFBQUFBQUFBQUFBQUc1TkVSRVIyclZybDE1OTlkV3lMZ1ZBSGlyYTkrbFhYMzJsTDc3NFFwSjAzMzMzYWRxMGFTVzJWMGhJaUw3KyttdEpVc3VXTFRWMTZsVFoyOXZuT25iTGxpMTY5OTEzWlRhYjVlcnFxbW5UcHFseDQ4YUYydS9DaFF0Njl0bG5sWmlZYVBXY2J0MjY2WlZYWHRHWU1XUDA1NTkvRm1xL0YxNTRRWDM2OUNuVUhBQUFLaHFUeVdRcXludzYyQUVBQUFBQUFBQUFBQUFBS295K2ZmdksyOXRia3ZUTEw3OG9Nakt5eFBaNit1bW4xYlp0V3prNk9xcHQyN1o1aHVza3FWNjllcXBldmJvOFBEejAvdnZ2RnpwY1p6YWJOWFBtekVLRjY3S0Vob1lXT2x3SEFBQ3M0MURXQlFBQUFBQUFBQUFBQUFBQVlDMW5aMmNOR2pSSTY5YXQwOU5QUDEzb0lOdk5KazJhcElpSWlBTEh6Wmt6UjNQbXpMRnF6UmRmZkRIZjUyRmhZVG51ZmZiWlo5cTNiNS9zN093MGZmcDBOVy9lWEdheldULysrS002ZGVva0Z4ZVhYTmVLam83V3lKRWpKVW1OR2pYU2h4OStLSlBKcEdQSGp1bkdqUnU2NTU1N3JLb1pBQURram9BZEFBQUFBQUFBQUFBQUFLRFVCUVVGRlhtTk45OTgwNlo1cTFhdGtydTdlNUgzTHk0Ly92aWpWcXhZSVVrYU9uU29tamR2TGtsNjU1MTN0R1BIRG0zYnRrMVRwMDZWbzZPanhid3JWNjdvalRmZVVISnlzdXp0N1RWNjlHaVpUQ2J0Mzc5ZmI3NzVwcHlkblRWbnpoelZxRkdqMU44VEFBQzNDZ0oyQUFBQUFBQUFBQUFBQUhBYk01bE1rcVNVbEJRNU9UbVZjVFdsNzZXWFh0S0lFU09zR252OStuV05HalZLWnJOWjdkcTEwelBQUEZQay9kZXNXV04weG12ZHVyVUdEQmhnUEd2VHBvMTI3TmloL2Z2M2E4YU1HWm93WVlMeDlaS2s5UFIwTlc3Y1dMR3hzUm82ZEtnQ0F3TWxaUjVYNitYbHBiLy8vbHVUSmszUzNMbHo1ZXpzWE9SYUFRQzRIUkd3QXdBQUFBQUFBQUFBQUlEYm1LZW5weVFwTGk1T05XdldMTFY5WDNqaGhRTEhoSVNFS0RrNVdRNE9EbnIyMldlTGJlL3NZYk9xVmF0YVBXL3IxcTB5bTgyU3BBNGRPc2pmMzc5SWRTUWtKQ2drSkVSbXMxbjMzSE9QM256elRZc0EzU09QUEtMRGh3OXJ6Wm8xQ2c4UFY4T0dEZlg0NDQ5TGtsYXZYcTExNjlaSmt0NTk5MTIxYU5IQ21PZnU3cTQzM25oREw3LzhzcUtqby9YbGwxL3F1ZWVlSzFLdEFBRGNyZ2pZQVFBQUFBQUFBQUFBQU1CdExDQWdRSFoyZGpwNThtU3BCdXo2OU9sVDRKaUZDeGRLa2x4ZFhhMGFYOUoyN05naFNYSjBkRlRyMXEyTHZKNjd1N3ZHangrdnhZc1hhK3JVcWJsMm1YdmhoUmNVR1JtcFdyVnFxV3ZYcnNiOVM1Y3VLVG82V3BMVXNtWExIUE1hTkdpZ0lVT0dhTnUyYmVyYnQyK1Jhd1VBNEhaRndBNEFBQUFBQUFBQUFBQUFibU11TGk1cTNicTE5dXpaby9yMTY2dGF0V3BsWFpJa0tTTWpReWtwS1pKVTRzZWJUcG8wU1JFUkVWYVBUMDFOVmE5ZXZXemFLeXdzek9KMTY5YXQxYkpsUzEyOWVsVTNidHpJZGM2RUNSUGs0ZUdocEtRa0pTVWxTWkxGMlBqNCtGem5QZnp3dzJyZnZuMk9NUjRlSG5Kd0lDNEFBSUExK0JNVEFBQUFBQUFBQUFBQUFHNXpiZHEwMFlrVEo3Uml4UW85L1BERHFsKy9mbG1YcE1URVJPUGF4Y1dsRENzcGVRNE9EdXJYcjUvTjh3czdkL3IwNlJaSHlnSUFnTHdSc0FNQUFBQUFBQUFBQUFDQTI1eWRuWjJlZU9JSmJkNjhXV3ZXckpHM3Q3ZjgvUHprNmVrcGs4bVU3MXgvZjMvNSsvc1hlMDNYcjE4M3JsMWRYWXQ5L2V4ZWV1a2xqUmd4SXQ4eFU2Wk0wWWtUSitUczdLdzVjK2JRQVE0QWdOc0VmK0lEQUFBQUFBQUFBQUFBQU9UaTRxSWVQWHFvUVlNRyt2MzMzM1hzMkRHbHBxWmFOYmNrQW5hWEwxODJycTlkdTZZZmZ2akI1clVlZSt3eDJkblo1Zm04YXRXcStjNlBqWTNWeVpNbkpXVjIrd3NJQ0xDNWxyemNmSFJzUVJZdFdxUmx5NWJaTkJjQUFGaVBnQjBBQUFBQUFBQUFBQUFBd0ZDdlhqM1ZxMWV2ck10UWZIeThjWDMyN0ZuTm5UdlhwblhzN096VXExZXZJdFd5WWNNR21jMW1TZExERHo5Y3BMVUFBRURGUXNBT0FBQUFBQUFBQUFBQUFGRHV4TVhGRmNzNitSMHZHeE1UVStCOHM5bXNkZXZXR1d0VnIxN2RxbmtGOGZMeWtydTdlNUhYQVFBQUpZdUFIUUFBQUFBQUFBQUFBQUNnM0ltTmpUV3VSNHdZb1g3OStoVnEvc0NCQXhVWEZ5YzNON2M4eHd3ZlByeFFheVltSnVyWlo1OHQxSnk4akJ3NVVyMTY5VkpRVUZDUjE3SjFqYnZ2dmx0ejVzd3A4djRBQU56SzhqNWtIZ0FBQUFBQUFBQUFBQUNBTXZMMzMzOGIxelZyMWl6MC9PdlhyMHRTdmdFN0FBQ0FndERCRGdBQUFBQUFBQUFBQUFCUTdrUkZSUm5YdFdyVkt0UmNzOW1zcEtRa1NWTGx5cFh6SEJjV0ZwYm5zL1QwZEkwZlAxNEhEaHlRSkwzMTFsdHExNjVkb2Vxd1JraElTTEd2bVpxYXFyUzBORW1TaTR0TG51T2NuSnlLZlc4QUFHNDFCT3dBQUFBQUFBQUFBQUFBQU9YSytmUG5GUmNYSnlreklIZlhYWGNWYXY3MTY5ZGxOcHNsU2U3dTdqYlZNSC8rZkNOYzE2dFhyeElKMTBtU3Y3OS9zYSs1ZVBGaUxWbXlSRkwrSVVJQUFGQXdqb2dGQUFBQUFBQUFBQUFBQUpRcjI3WnRNNjZiTm0wcWs4bFVxUGxaeDhOSytYZXd5OHZhdFd1MWF0VXFTVktMRmkzMHdnc3ZGSG9OQUFCd2E2Q0RIUUFBQUFBQUFBQUFBQUNnWE5tNGNhTnhiVXZudUt0WHJ4clhIaDRlaFpxN2J0MDZ6WjQ5MjNpOWI5OCtkZTNhdGRBMTVDYXZibkl4TVRIRnNuNldLMWV1RkxpMnU3dTd2THk4aW5WZkFBQnVSUVRzQUFBQUFBQUFBQUFBQUFEbHhvNGRPNHhRbUt1cnE5cTNiMS9vTld3TjJJV0dobXJ1M0xreW04M3k5UFJVUUVDQWNVeHNTUm8rZkhpcHI5MmpSdytOSGoyNnhQWUZBT0JXUWNBT0FBQUFBQUFBQUFBQUFGQXVwS2VuYTlHaVJjYnJMbDI2eU5uWnVkRHJaTy9nWmszQUxqMDlYWjk4OG9sQ1EwTWxaUWI3Z29PRFZiVnFWU1VrSk9RNTc0c3Z2dEQyN2RzbFNTRWhJWVd1RXdBQWxIOEU3QUFBQUFBQUFBQUFBQUFBNWNMU3BVdU43blV1TGk0YU9IQ2dUZXZFeDhjYjE1NmVudm1PdlhMbGlxWk9uYXI5Ky9kTGtpcFhycXpnNEdEVnExZFBrdkk5UnRYTnpjMjQ5dmYzdDZsV0tlK2pZODFtczc3ODhrdTFhOWZPcU1jYWl4Y3YxcElsUy9KZEd3QUFXTWV1ckFzQUFBQUFBQUFBQUFBQUFPRFBQLy9Vc21YTGpOZjkrdlZUbFNwVmJGcnI0c1dMeG5WK0FidUlpQWlOR0RIQ0NOZjUrUGhvMXF4WmF0Q2dnVTM3RnJmZzRHQjk5ZFZYZXZubGw3VnAwNmF5TGdjQWdOc1NBVHNBQUFBQUFBQUFBQUFBUUptS2lZblJwRW1UbEpHUklVbTYrKzY3MWI5L2Y1dlhPM0xraUhIdDYrdWI2NWpQUC85Y2t5Wk4wdVhMbHlWSjlldlgxOGNmZjZ6YXRXdmJ2Rzl4NjltenB6dzhQSlNTa3FMcDA2ZHIvdno1TXB2TlpWMFdBQUMzRlFKMkFBQUFBQUFBQUFBQUFJQXljK2JNR1kwZlAxNVhyMTZWSkxtN3UydkNoQW15dDdlM2FiM282R2dkT25SSVV1WVJybFdyVnMxMVhQMzY5WTNyb0tBZ3pabzFTejQrUGpidFdWTHV1ZWNlelprenh6aCtkc1dLRlpvNGNhS1NrcEx5blVjSUR3Q0E0dU5RMWdVQUFBQUFBQUFBQUFBQUFHNVBodzRkMHB0dnZtbUU2NXlkblRWbHloVFZxRkVqMS9HeHNiSGFzV09IcWxldnJxcFZxOHJMeTB1VksxZVdzN096VWxKUzlTeTZPd0FBSUFCSlJFRlVkT2pRSWMyZVBWdnA2ZW1TcFB2dnYxOTJkcm4zblduZnZyMGVmUEJCdFczYlZnOC8vTEFrS1RrNVdkZXZYN2U2L3VUa1pPTTZQajdlNm5tUzVPM3RiZFc0R2pWcTZNTVBQOVIvLy90ZkhUNThXRGR1M0RBNi9lVWxLaXBLa3VUbzZGaW9tZ0FBUUU0RTdBQUFBQUFBQUFBQUFBQUFwY3BzTm12bHlwVmF1SENoVWxOVEpXV0c2eVpPbktqR2pSdm5PYy9Cd1VIejU4KzNhZzlIUjBjTkhEZ3czekVUSjA2MGVMMWx5eGJObWpYTHF2VnYxcTlmdjBLTkR3c0xzM3FzaDRlSFpzeVlvUjkrK0VGUFBQR0VIQndjdEh6NWNoMDdka3dlSGg2cVZLbVNIQjBkbFpxYXFqLy8vTlBvNEpmVitRNEFBTmlPZ0IwQUFBQUFBQUFBQUFBQW9GU0Zob1pxM3J4NXh1c3FWYXBveXBRcGF0Q2dRYjd6Zkh4ODVPN3Vyb1NFaEh6SHVicTY2clhYWGxQdDJyV0xvOXh5b1ZLbFNoWWh2b3lNREczZHVqWGZPVTgrK1dRSlZ3VUF3SzJQZ0IwQUFBQUFBQUFBQUFBQW9GUTk5dGhqMnJkdm55SWlJdFM4ZVhPOTl0cHI4dlgxdFdydXlKRWpkZjc4ZVNVbEpTa3hNVkhKeWNsS1RVMVZSa2FHM056Y1ZMZHVYVDMwMEVQeThQQW9kRjFCUVVGNjhNRUhDejJ2TEFRR0JzcGtNc2xzTmx2Y2QzSnlVbUJnb0o1NDRnazk5TkJEWlZNY0FBQzNFSlA1NWo5dEFRQUFBQUFBQUFBQWdHSVNFUkdoWGJ0MjZkVlhYeTNyVWdDVU04bkp5UW9QRDFlWExsMWtNcG5LdXB3S3pXdzJHMEU3T3p1N01xNEdBSUR5eFZURS82SkJCenNBQUFBQUFBQUFBQUFBUUtsemRuWlcxNjVkeTdxTVc0TEpaQ0trQ0FCQUNTRzZEZ0FBQUFBQUFBQUFBQUFBQUFCQUxnallBUUFBQUFBQUFBQUFBQUFBQUFDUUM0NklCUUFBQUFBQUFHNHhXN1pzMFlFREJ5UkpZOGFNS1hEOHhZc1h0V0xGQ2tsUzM3NTk1ZVBqVStnOXo1dzVvMisvL1ZhU05IVG9VUG40K0NnakkwT1NaR2ZILzg4WFFPbUtqSXpVenovL0xFbDYvdm5uclo2M2VmTm1oWWVIUzVLbVRKbFNJclVCQUFBQUFDb1cvbVlMQUFBQUFBQUF1TVZFUmtacS9mcjFXcjkrdlZYakwxKytyQlVyVm1qRmloVzZmUG15VFh0ZXVuVEoyRE1oSVVFWkdSa0tEZzdXNk5HakZSTVRZOU9hQUdDclk4ZU9HVC9YQ3VQMDZkUGFzMmVQOXV6WlUyeTFIRGh3UU5PbVRkUEZpeGVMYlUwQUFBQUFRT21oZ3gwQUFBQUFBQUNBSWpPWlRNYTFuWjJkamgwN3ByMTc5eW94TVZFdnZQQ0MvdjN2ZjZ0YnQyNWxXR0hwMmJWcmx6Nzg4RVBaMjl2cjVaZGYxdjMzMzEvV0pWVTRVVkZSR2pWcWxQRTZMQ3lzREt1cGVQZ01saDhKQ1FsNjc3MzNGQmNYcDkyN2QrdWpqejVTN2RxMWkvVXozYXBWSzNsN2V4ZmJlZ0FBQUFBQVN3VHNBQUFBQUFBQWdES3djZU5HcThjKzhzZ2pKVmhKOGJqNUdOajY5ZXZyNDQ4LzF0dHZ2NjJUSjA5cTFxeFpPblRva0Y1OTlkVmkzWGY1OHVYNi9QUFBaVEtaTkduU0pMVnIxNjVRODRPQ2dvcWxqdXhobVk4Kytrang4ZkdTcEE4KytFQmZmLzExc2V3QldLczhmZ2IzN05tak45OThVMmF6V2M4ODg0ejY5Kzlmck91ZlBYdFdmLy85dHdJQ0FzcE4yQ3d0TFUxVHBreFJYRnljSktsTm16WUtDQWhRZW5xNlpzeVlVV3o3VEo4K3ZkeThad0FBQUFDNEZSR3dBd0FBQUFBQUFNcEFZY0lWRlMxZ1p6YWJKVW0xYXRYU25EbHpGQndjckowN2Q2cEJnd2JGdXVlZVBYdTBjT0ZDU2RLQUFRTUtIYTRyS1Zudi8rWnJvTFNVeDg5ZzY5YXROV1RJRUgzNTVaY0tDUW5SblhmZXFiWnQyeGJiK2hFUkVmcnNzOC9rNWVXbGI3Lzl0dGpXdFpYWmJOYXNXYlAwMjIrL1NaSnExNjZ0TVdQR2xIRlZBQUFBQUFCYkVMQURBQUFBQUFBQVVHVDI5dmJHZFVaR2huSHQ3T3lzU1pNbWFkKytmV3Jac21XeDdYZjU4bVhObURGRFpyTlo5ZXJWMDVBaFEyeGFwMmZQbm5rK0N3ME5OYTdidDIrdktsV3FXTFhtcUZHak5IdjJiTm5aMlduMDZORTIxUVVVUlhuOURBNGNPRkI3OSs1VlZGU1Uzbi8vZlMxWXNFQStQajdGc25aV2w3aHExYW9WT0hibzBLRTZkKzVjZ2VNSzZuQ1oxekd2R1JrWm1qbHpwdkhjMTlkWDA2Wk5VNlZLbFNSbC9yeGN0MjVkZ2ZzLyt1aWprcVQrL2Z2cnFhZWV5bk9jbzZOamdXc0JBQUFBQUd4SHdBNEFBQUFBQUFBb1EzMzc5dFh6enorZjQvNzgrZk8xWXNXS01xaklraTFIcUQ3NzdMUDVQbi9ra1VmMG4vLzh4OWFTSkVsejU4N1ZsU3RYWkRLWk5IYnNXSXVBWDJHODlOSkxlVDdMSHJEcjI3ZXZHalpzYU5XYTdkcTFLemZkOUhCN0txK2ZRVHM3TzQwZE8xYlBQZmVjcmwyN3BvOCsra2h2di8xMnNheDk0Y0lGU1ZLTkdqV0taVDFicGFTa2FOcTBhZHE1YzZja3FYTGx5Z29PRHBhdnI2L0ZPQ2NuSjZ2WHRMT3pLOVI0QUFBQUFFRHhJbUFIQUFBQUFBQUFWQUJaWVExci9QMzMzM25PdStPT094UVlHRmhzZFpXRnlNaEliZHUyVFZKbVdLK2l2eC9nZG5Mbm5YZXFXN2R1V3J0MnJYYnQycVg5Ky9mcjNudnZMZks2SjArZWxKVFp3UzRoSVVISnljbkdzNFNFQkl1eHdjSEJTazlQejNXZGxTdFhhdTNhdFpLa2tKQ1FRdFVRRnhlbnQ5NTZTMy85OVpla3pIRGR1KysrcTd2dXVxdFE2d0FBQUFBQXloY0NkZ0FBQUFBQUFFQUY4TlpiYnhYTHZCNDllaFRxeUVockF5Yng4ZkVhTzNhc0pPbjExMTlYM2JwMTh4enI1dVptOWY2NVdieDRzYVRNcms3NUhac0lvSHdhUEhpd05tellvTFMwTkgzNTVaZEZEdGpkdUhGRDU4K2ZseVF0WDc1Y3k1Y3Z0M2orK09PUFc3d09EUTJWaTR0THJtdDVlSGdZMS83Ky9sYlhjUFRvVVUyWU1FRlhybHlSSkhsNWVXbjY5T2tLQ0FpUUpLV2xwZW5Ja1NOcTNMaXgxV3NDQUFBQUFNb0hBbllBQUFBQUFBREFiU2dtSnNhNHp0N3g3dSsvL3phT0luUjJkclk2WUZLNWNtWGoyc3ZMcTFEQmxNS0lqbzdXdm4zN0pFa1BQUENBL1B6OFNtUWZBQ1hIeDhkSER6NzRvTUxEd3hVWkdha2pSNDZvUVlNR05xOTMvUGh4bWMzbVlxeXc4RHc4UEhUOStuVkpVczJhTlRWMTZsVFZyRm5UZUw1aXhRcUZoSVNvVjY5ZUdqRmloSnlkbmN1cVZBQUFBQUJBSVJHd0F3QUFBQUFBQUNxQVZhdFdXVDEyd1lJRit2SEhIM09kNStqb0tFa2FQbng0cm5PemQ3eHIzTGl4UHZ6d1E2djJ6QXJsU2JJNG1yRzQvZlRUVDhaMTE2NWRTMnlmb2dnS0NqS3VaOCtlcllZTkcxbzFKaVltUnF0WHI5WnZ2LzJtLy8zdmYvTHc4RkRqeG8wMWNPQkFvd3RXbHIxNzkycnQyclU2ZnZ5NDR1UGpWYmx5WlRWcTFFaTllL2RXOCtiTnJhNzE4dVhMV3J0MnJmYnMyYU9ZbUJnbEpTWEoxZFZWL3Y3K2F0MjZ0WHIwNkNGUFQwOGJmaGZ5RmhzYnF4OS8vRkcvL1BLTFltTmpsWlNVSkM4dkw5MTk5OTNxM3IyN1dyWnNhZE82eWNuSjJycDFxM2J0Mm1YOHZxU2xwY25WMVZXMWF0VlMwNlpOMWFWTEY5MTU1NTBGcmxYV1g1OFRKMDRZNGJPWW1CZ2xKQ1RJd2NGQnZyNithdHEwcVhyMzdxM2F0V3NYcW41cnhseStmRmtyVjY3VXJsMjdkTzdjT1psTUpsV3JWazJ0VzdkV3YzNzlWS1ZLbFFKcnQxYVhMbDBVSGg0dVNkcTRjV09SQW5ZSERoeVFsQmx5VzdCZ2dhVE1ueFZaSFRodjdtaFhxVklsbS9mS2k1K2ZuN3AyN2Fvelo4NW80c1NKRnFIajJOaFlMVjI2VkdheldkdTNiOWZRb1VNSjJBRUFBQUJBQlVMQURnQUFBQUFBQUtnQTNOM2RyUjdyNFBCL2YrMVhtSGxGa1Qyd2twS1NVbUw3L1B6eno1SWtWMWRYbTROWTVWRjRlTGhtenB4cEVVNk1pNHZUMXExYnRXUEhEcjMrK3V0cTM3NjkwdExTTkd2V0xJV0ZoVm5NdjNUcGtuYnUzS21kTzNkcXhJZ1I2dGV2WDRGN3JsKy9YdlBtelZOaVlxTEYvWVNFQkVWRlJTa3FLa3JmZmZlZHhvNGRxMy84NHgvRjhqNi8vdnByTFYyNk5NZG41TUtGQzdwdzRZSzJiOSt1SGoxNldJUy9yQkVlSHE1UFAvMVVseTVkeXZFc0lTRkJodzhmMXVIRGgvWGRkOStwUjQ4ZSt0ZS8vbVVSQ3JWbS9kTDQrbHkrZkZrelpzelEzcjE3Y3p4TFMwdFRURXlNWW1KaXRHSERCbzBjT1ZJOWV2U3crajBVNU1DQkEzcm5uWGQwOWVwVmkvdFplNGFGaGVtOTk5NVRZR0Jnc2V6WHJGa3p1YnU3S3lFaFFULy8vTE5Hamh3cGs4bGswMXI3OSsrWEpOMXp6ejN5OXZhV2xQa3pJa3ZXdlpJMmJOZ3d1Ym01V2Z3TWxxUTVjK1lZbjUxLy8vdmZwZlp6R1FBQUFBQlFQQWpZQVFBQUFBQUFBTmtrSlNYcDVNbVR1bkxsU29GSER2cjcrNWZZVWFnbExYc0E2UGp4NC9yWHYvNGxTWm8zYjU3cTFLbGpQSXVKaWNtejIxMzJ0ZXpzN09UazVLU1VsSlFjZ2EzVTFGU05IRGxTOTk1N3I3cDI3WnB2NTYzOG5EMTcxampPdGttVEprWTN2b291TWpKU24zLyt1UndjSE5TdVhUdDVlSGdvT2pwYVVWRlJrcVQwOUhRRkJ3ZXJmdjM2V3Jac21jTEN3dVRnNEtBV0xWckl4OGRINTg2ZDArKy8vMjU4WGhjdVhLaW1UWnZtMnJVc3k1SWxTN1I0OFdManRiZTN0NW8wYVNKM2QzZGR2SGhSdi8vK3V4SVRFM1g5K25XOS9mYmJldnZ0dDlXbVRac2l2Yzg1YytZb05EVFVlTzNvNktnbVRackl6ODlQS1NrcE9uVG9rTTZmUDYrMWE5ZnFmLy83bjlYckxsNjhXRXVXTERGZW0wd21OV2pRUVA3Ky9uSndjTkNGQ3hjVUdSbXBHemR1eUd3MmE4MmFOVHA5K3JTQ2c0T3QrZ3lWNXRmbnpKa3pScmpPWkRLcFRwMDZ1dXV1dStUaTRxSUxGeTVvMzc1OVNrdExVM3A2dXViTW1hT0FnQUExYnR6WTZ0K3J2Snc0Y1VLZmZ2cXBrcE9UVmE5ZVBRVUdCaW8xTlZVSER4N1V4WXNYSlVsWHJselI1TW1UdFdEQmdrS0ZFL1BpNE9DZ1pzMmFhZWZPbllxUGo5ZXBVNmRzK3RsdzVjb1YvZm5ubjVJeWZ5NFVwRERoVFd2R3RtM2JWcE1uVDVha1hMczlybCsvWG52MjdKRWt0V3ZYVHUzYnR6ZWVEUjQ4V0pMVXAwOGY5ZW5UeCtxNmlzTnZ2LzJtWThlT2xkcCtaODZjS2JXOUFBQUFBS0M0RWJBREFBQUFBQUFBSkdWa1pHajM3dDNhczJlUE1qSXlySjVYbWdHN2xKUVVyVisvWGp0MzdsUndjTERzN2UxTGJXOXJ1THE2S2lVbFJRa0pDUmIzdzhQRGRlTEVDWjA0Y1VMVnExZTNPV0NYRldpU3BFYU5HaFdsMUhKbDRjS0Y4dmYzMTlTcFUxV3RXalhqL3M2ZE96Vmx5aFNscGFVcExTMU5iNy85dG80ZVBTb2ZIeDhGQndkYkhFdjZ4eDkvYU1LRUNVcE9UcGJaYk5iMzMzK3ZOOTU0STlmOXRtL2Zib1RySEJ3YzlPeXp6NnBYcjE0V242ZUVoQVI5OE1FSDJyNTl1OHhtczJiT25La3Z2L3pTb2l0WVlXemN1TkVpWE5lcFV5ZTkrT0tMRm9Fa3M5bXNyVnUzNnNNUFA5VHUzYnV0V25mVHBrMFc0YnI3Nzc5Zkw3MzBrcXBYcjI0eExqRXhVVXVYTHRWMzMzMG5TVHA0OEtBV0xGaWdGMTk4c2NBOVN2dnI0K3pzckQ1OStxaFhyMTd5OGZHeGVIYm16Qm1OSFR0V0Z5OWVWRVpHaHI3NTVodTk4ODQ3QmY5R0ZlQ3p6ejZUbzZPajNucnJMYlZxMWNxNG41cWFxbzgrK3NnNG12bmN1WFBhdW5XckhubmtrU0x2S1VrTkd6YlV6cDA3SldWK2Y5dnlzeUU4UEZ6cDZlbVNaRkY3ZVJBZEhhMlBQLzVZVW1hSTlaVlhYckY0SGhzYkswazVmbWFXaG1QSGpoRjZBd0FBQUFBckViQURBQUFBQUFEQWJTOHBLVW5mZi8rOTR1TGlkTjk5OXlrZ0lFQyt2cjdGMHFXcElDdFdyTkNLRlN1c0d2dmRkOS9waXkrK2tKVFpGYWs0ajRlMHhxcFZxNHpyczJmUGF1VElrUmJQM2R6Y2RQbnlaVjIvZnQzaS9nOC8vR0E4NzlLbGk4Mzdueng1MHJndXJtTXF5d09UeWFUSmt5ZGJoTGVrekc1WGp6NzZxUEg3ZC9Ub1VabE1KazJjT05FaXZDVmxkdTdxM2J1M2xpOWZMa242OWRkZmM5MHJPVGxaYytmT05WNlBIejllSFRwMHlESE8zZDFkRXlaTVVFeE1qRTZlUEtuTGx5OXIwNlpONnRtelo2SGZYMHBLaWo3NzdEUGpkZWZPblRWdTNMZ2N4NEdhVENaMTdOaFIxYXBWMDZ1dnZtcUVwdktTbUppb2VmUG1HYS9idFd1bmlSTW55czdPTHNkWVYxZFhQZmZjYzZwVXFaSVJ5UHZoaHgvVXUzZHYxYWhSSTk5OVN2UHI0K3ZycTg4Kyt5elBtbXJWcXFXaFE0ZHExcXhaa2pLUFJrMVBUeTl5MkRZcEtVa3pac3hRczJiTkxPNDdPanJxNVpkZjFvRURCNHd3Mk02ZE80c3RZSmY5OStuVXFWTTJyZUhoNFNFbkp5ZjUrdnBhRmRBTENRbXhhWis4dUxpNDVIby9PVGxaVTZkT1ZYSnlza3dtazhhUEg1OXJoenRyeE1mSDY2Ky8vc3IxbVorZm4wM3JXbk9NZEhHS2lJalFybDI3U25WUEFBQUFBQ2d1Qk93QUFBQUFBQUJ3Mjl1OGViT3VYcjJxUVlNRzVRalJsQ2M5ZS9iVXQ5OStxOFRFUkMxWnNrUkJRVUZ5ZG5ZdXRmM2QzZDJONjl3Nm1WV3VYRmxTNXBHTldhS2lvb3hnU0xkdTNmSU1vMWdqNjNoWVNUazZsRlZrRHozMFVKNkJxbzRkT3hvQkxrbHEwNlpObnQzN0huamdBU1BBZGYzNmRjWEZ4Y25YMTlkaXpKWXRXM1RwMGlWanJkekNkVmtjSEJ6MDZLT1BHb0c4M2J0MzJ4U3cyN3AxcS9HWmNIVjExVXN2dlpRalhKZGQ0OGFORlJRVXBBMGJOdVM3N3BZdFd5eldIVHQyYks3aHV1d0dEUnFrRFJzMktDNHVUaGtaR1FvTEM5UFFvVVB6blZPYVh4OC9QNzk4YTVFc3U3UWxKeWNyTmphMndKQmdRZHEwYVpNalhKZkZ3Y0ZCblRwMTB0ZGZmeTBwODBqcDRwTDkremo3OTNkaGRPclVTYlZyMTdib2NGbVF3blllL2ZISEg3Vng0MFpKMG9jZmZsamdlTFBack9uVHB5czZPbHBTWmpEeTNudnZMZFNlMlczWXNDSFA3NGN4WThhb1c3ZHVOcThOQUFBQUFDaFkvbi9iQUFBQUFBQUFBTnppamg0OXFpTkhqdWpoaHg4dWszQmRseTVkRkJJU2t1TlhicDNlS2xldXJGNjlla25LN0dpMGV2WHEwaTQzWHg0ZUhwS2t5NWN2Ry9lKy8vNTdTWm1kc0o1NDRva2lyWC94NGtYait1YWpNeXV5RmkxYTVQbnNycnZ1c25qOXdBTVA1RG4yNXREUXRXdlhjb3lKaUlnd3JxM3BKcGg5Lyt3ZEJBc2plN2UyRGgwNnlNM05yY0E1YmRxMEtYRE1uajE3ak91T0hUdGFCRUR6WW05dnIwNmRPaG12RHh3NFVPQ2Mwdno2Rk9UYXRXdTZjT0dDeGIyYk8wYmFvbDI3ZHZrK3IxZXZubkdkUFVCYlZGNWVYc1oxOXA4YmhSVVlHS2hISDMwMHorZG56NTdWa2lWTDlQVFRUMnZzMkxHRlhqODJObGFSa1pHS2pJeTBhdnljT1hPMFk4ZU9RdThEQUFBQUFDaWY2R0FIQUFBQUFBQ0EyOXJCZ3dmbDQrT2ordlhybDhuK2xTdFh6cldiVWxZM3VKczk4Y1FUV3JseXBaS1RrL1hOTjkrb1I0OGVWZ1dXU2tPVktsVWtaWWIvSk9udzRjUGF2bjI3cE16dWRWV3JWaTNTK2pkdTNEQ3VTN056WDBuTEw5aDU4OWMydjA1bE40OU5TVW5KTVNaNzk3SEpreWRiVzZJazJ3TlEyWSsydk9lZWU2eWFrejE0bFpmczc2VkpreVpXMTVNOUxCWVRFMVBnK05MOCttUkpUazdXL3YzNzlkZGZmeWttSmtibnpwM1R1WFBubEpDUWtHTnNXbHBhbnV0WXE2Q09rRm5mMjVMbDkyRlJaZjgrTHM1MUpTa2pJOE80SGpac1dLNTdsb1FsUzVab3pabzF4YnBtdDI3ZGpIRDF6Y3B6MTFVQUFBQUF1RlVRc0FNQUFBQUFBTUJ0N2R5NWM2cGJ0MjVabDJFMVQwOVBkZS9lWGF0V3JWSkNRb0srLy81N0RSa3lwS3pMa3ZSL29haXNEbHVmZmZhWnpHYXpIQndjMUw5Ly95S3ZuejFJNU9qb1dPVDF5b3Y4M3N2TlI2azZPVG5sT2RiZTN0N2l0ZGxzempFbTYzaFlXOWdhNU1vZXpMdjVTTlM4NUhlRWJKYnM3NlV3SFEyemg4VnlDNnpkckRTL1BtbHBhVnE4ZUxGV3IxNnRwS1NrQW1zckx2blZMV1VlRTFzU3NxK2JucDVlNVBWdTNMaWhpSWdJaFllSFczUk96RktuVGgxMTZOREJxbUJsZGxldlhqV3VjNXZyNys4dnM5bXNlZlBtYWVYS2xaSXl3NWJuenAwcjVEdkluWmVYbCtyVXFWTXNhd0VBQUFBQUNvK0FIUUFBQUFBQUFHNXJxYW1wOHZUMExPc3lDdVdKSjU1UWFHaW8wdFBUdFhMbFNqM3h4Qk9sMHNVdUtDZ28zK2RablpUaTR1SVVIaDZ1UC83NFE1TFV1M2R2cTROVitja2VBa3BPVGxhbFNwV0t2T2J0Sm50WHIzLzg0eC95OXZZdThUMnpkeVlyem1CazlrQ1duWjJkVFd0WUUrUXJMV2xwYVpvd1lZTEZzYlVCQVFGcTNMaXhhdGFzcVR2dXVFTjMzSEdIcWxldm5tYzNzNG9tKzJmRDF1L24xTlJVN2QyN1YrSGg0ZHE5ZTdlU2s1TnpqT25YcjU4ZWZ2aGgxYTVkVzlIUjBSbytmTGpOTmVjMmQvMzY5UW9PRGpZNmRucDdlMnY2OU9sNjZxbW5iTjRIQUFBQUFGQitFTEFEQUFBQUFBREFiYTg4aFd5czRlZm5wd2NmZkZCYnQyNlYyV3pXMGFOSDFieDU4N0l1UzM1K2ZwSXlPM1BOblR0WFVtYkh2VUdEQmhYTCtpNHVMc1oxWW1JaUFUc2J1THU3RzkyNHVuZnZydnZ1dTYvRTkzUjFkZFcxYTlja1NWZXVYTEZxampXZDVTcFhybXk4bDZ4amlhMlJ2YU9lTlVmUmxwYlZxMWNiNFRvUER3OU5talJKVFpzMnpURXV0ODUzRmRYMTY5ZU5hMWRYVjV2VzJMOS92OTU2NnkyTGU4N096dkx6ODlQcDA2Y2xTU05HakxDNVJtdVl6V2I5L3Z2dmtqSy94NEtEZ3dzOGRoY0FBQUFBVUhFUXNBTUFBQUFBQUFBcW9ENTkrc2pYMTFmOSsvZVhoNGRIcWV5NWF0VXE0L3JzMmJNYU9YS2t4Zk1hTldvWTExbkJwNkZEaDhyZDNiMVk5cy9lQmUvQ2hRdWwwbjN0VmxPelprM2phM1B5NU1sU0NkajUrdm9hQWJ0ang0NnBYYnQyQmM0NWNlSkVnV1B1dXVzdW8wdGlaR1NrSG5yb0lhdnFPWHIwcUhGZG5vN2QzTHg1czNFOWVQRGdYTU4xa21WQXNLTExPazVhK3I4T21JV1YvV3ZZdUhGamRlblNSUjA2ZEZCWVdKZ1I5TTJ1ZHUzYUNnc0xrNVRaTlRBMU5kVWl2SnViUllzV2FkbXlaWkprekwxWmp4NDl0R2JOR2syZlBsMkJnWUUydlJjQUFBQUFRUGxFd0E0QUFBQUFBQUNvZ0JvMmJLaUdEUnVXeU5wbXMxbVJrWkZLU2twU3c0WU5OWHIwYUVteUNNbzFhTkJBR3pac3NKaFhvMFlOT1RvNktqVTFWWkxVcUZFajllalJvOWpxdXVPT080enI4K2ZQNis2Nzd5NjJ0VzhYVFpvMFVWUlVsQ1JwNjlhdGV2TEpKMHQ4ejBhTkdobUJ1UzFidG1qSWtDSDVkbzAwbTgzYXVIRmpnZXUyYXRYS0NOaHQzcnhadzRjUEx6QW9sWjZlcnZEd2NPTjFtelp0ckhrTHBTSW1Kc2E0cmx1M2JwN2o5dTNiVnhybGxJcXpaODhhMTlrRHVvWGg0K09qb1VPSHFtUEhqcXBaczZiVjh5NWV2S2pKa3lmTHhjVkZVNmRPbFlORDBmNjVwSHYzN25yb29ZZDAxMTEzRldrZEFBQUFBRUQ1WTFmV0JRQUFBQUFBQUFBb1A1WXVYYXFCQXdmcWxWZGUwZWJObStYdTdxNGVQWHJrR3BTenQ3ZVh2YjI5Y1dTbG5aMmQwVlhPd2NGQlk4YU1zUWhTYmR5NFVmUG16ZFB2di85dTB6R1g5ZXZYTjY2UEhEbFM2UG1RT25mdWJGd2ZQWHBVb2FHaFZzMDdkZXFVelh0MjZOREJ1RDUzN3B5KytlYWJmTWQvOWRWWHh0R2UrZW5hdGF1Y25Kd2tTZGV1WGROSEgzMVU0T2ZxcTYrK01ycW1lWHA2cWxPblRnWHVVeGF5ZDNiTExpa3BTVXVYTGkzbGFrcE85dS9qN04vZmhUVjQ4T0JDaGV1a3pMQm5WRlNVOXUzYnAvZmZmNy9JUisvNit2b1NyZ01BQUFDQVd4UWQ3QUFBQUFBQUFJQXlkUFhxVlVWSFIrZDZ2NlFsSlNWcDM3NTkyckpsaTNIdjU1OS9scFFabHN2dDZObUVoQVFkUDM1Y0owNmNNUDdUYkRicjAwOC8xVGZmZktQWTJGaEprc2xra28rUGo4WGNNMmZPNlB2dnY5ZktsU3UxZHUxYUl4eGxyVWFOR3Nsa01oa2Q5bEI0Z1lHQjZ0aXhvOUhGYmU3Y3VicDQ4YUw2OWVzblYxZFhpN0ZtczFrSER4N1U4dVhMWlc5dnJ5bFRwdGkwWi9QbXpkV3dZVU9qYzk2aVJZdVVscGFtQVFNR1dIUU5TMDVPMXBJbFM3UjgrWEs1dXJvcU1URXgzM1c5dmIzMTFGTlBhZUhDaFpJeXU5Z2xKU1hweFJkZmxKK2ZuOFhZeE1SRUxWdTJUTXVYTHpmdS9mdmYveTZ3NDExcHFsMjd0aEU0Ky9MTEw5V2tTUk9MWTFQajR1SVVIQnlzdi8vK3U2eEtMSGFIRGgyU2xQbnpwclE3VXY3em4vL1VrU05IdEczYk5tM2V2RmwzM0hHSGhnNGRXcW8xQUFBQUFBQXFCZ0oyQUFBQUFBQUFRQm5hdUhHalZjZGhGcWN6Wjg3bzQ0OC8xc0dEQjQzalhMTTBhdFJJSFR0MlZOT21UWFgxNmxXRmhvYnE5T25UeHErTEZ5L21XTS9iMjFzSERoelFGMTk4WWR4TFRVM1ZsaTFiMUxOblQrTmVWbWpReDhlbjBPRTZLYlBqMk4xMzM2Mm9xQ2dkT1hKRThmSHhSc2M4V0cvVXFGRTZmdnk0VHA4K0xiUFpyR1hMbG1ubHlwVnExS2lSRWVpS2o0L1hrU05IZE9YS0ZVbFM2OWF0aTdUbnVISGpOSExrU0NVa0pNaHNObXZ4NHNWYXZYcTFtalZySmc4UEQxMjZkRW0vLy82N0VoSVM1T2JtcHBkZWVrbnZ2dnR1Z2V2MjY5ZFBNVEV4eHZkUVJFU0VkdS9lcmJ2dnZsdTFhdFdTdmIyOTR1TGk5T2VmZityR2pSdkd2S3dqUmN1VFJ4OTkxQWpZblQ5L1hzT0hEMWVyVnExVXBVb1Z4Y2JHR3Qrdnc0Y1BWMGhJU0JsWFczUnhjWEU2ZHV5WUpLbHAwNlp5YzNNcjlScis4NS8vNk96WnN6cDI3SmlXTGwycTJyVnJXM1JjQkFBQUFBQkFJbUFIQUFBQUFBQUEzSFpjWEZ6MDY2Ky9HcTlyMTY2dFRwMDZxVk9uVGtibnIxbXpabW45K3ZVNTVqbzRPT2pPTys5VW5UcDFGQmdZcUlDQUFIbDRlT2oxMTE5WFJrYUdhdGFzcVpTVUZNWEZ4V24xNnRYcTNyMjcwYVVzSzV4WG8wWU5tMnZ2MEtHRG9xS2laRGFidFdQSER2WHExY3ZtdFc1WDd1N3VtalZybHQ1Nzd6M3QzYnRYa25UanhnM3QyN2N2ei9IdDI3Y3YwcDQxYTliVXpKa3pOV25TSktNRDI5V3JWN1ZqeHc2TGNkV3JWOWQvLy90ZnE0L3JOSmxNR2p0MnJPNjg4MDR0V2JKRXljbkp5c2pJMEtGRGg0enVhTmw1ZW5ycXhSZGZMSmRIdzNidDJsVlJVVkhHOTExeWNySjI3dHhwTWVheHh4NVQvLzc5YjRtQTNmYnQyNDNyb242K2JPWHM3S3lKRXlmcXhSZGZWRUpDZ243NTVSY0NkZ0FBQUFDQUhBallBUUFBQUFBQUFHV29jK2ZPNnRPblQ0NzdLMWV1MU9iTm0yMWFNK3VZVm50NysxeWYrL2o0cUVXTEZxcFhyNTQ2ZGVxa3dNREFIR042OSs2dExWdTJLREF3VVBYcTFWTzlldlZVdDI1ZDFhNWQyK0pZejRTRUJMMzIybXU2ZlBteUhCMGQ5Y1liYitqWFgzL1Z3b1VMRlJNVG85V3JWNnR2Mzc2U3BIUG56a21TL1AzOWJYcGZrdlRJSTQ5bzBhSkZTazVPMXRxMWF3blkyY2pUMDFOVHAwN1Z3WU1IRlJZV3BrT0hEdW5DaFF0S1RVMVZwVXFWNU9Qam84REFRTFZxMVVvUFB2aGdzWFFYQ3d3TVZFaElpTmF2WDY4ZE8zWW9PanBhQ1FrSjh2RHdVTTJhTmRXaFF3Y0ZCUVhKMWRYVk9FN1dHaWFUU2YzNjlWTlFVSkIrK3Vrbi9mcnJyenAxNnBTdVhic21PenM3ZVhsNUtUQXdVRzNhdEZIbnpwM0wxYkd3MlpsTUpvMFpNMFp0MnJUUnVuWHJkT1RJRVYyN2RrMXVibTVxMkxDaGV2WHFwZnZ2djcrc3l5d1dack5aYTlldWxTUzV1cnFxYytmT1pWYkxIWGZjb1hIanh1bjgrZk42L1BISGN4MlRuSnhjeWxVQkFBQUFBTW9UQW5ZQUFBQUFBQUJBR2ZMeThsTDkrdlZ6dlorWHRMUTBSVWRIeTkzZFhhNnVybkoyZHBhVGs1TnUzTGloblR0M0dsM0pxbGF0bXVjYTA2ZFB6N2V1d01CQXJWbXpSaWFUS2M4eFdlRzZvMGVQU3BLZWYvNTUxYTFiVnpWcjF0VEtsU3QxNmRJbExWcTBTQTBhTkZEMTZ0VVZFeE1qS2JOam5xMHFWNjZzTGwyNktEUTBWTkhSMGZyMTExL1ZxbFVybTlmTFQxaFlXSW5OSzh6YUpUVldrcG8xYTZabXpab1ZhazRSUnRCTkFBQWdBRWxFUVZSUk9EbzZxbWZQbmhaSEIrZW1ZY09HaFg0djN0N2VHakJnZ0FZTUdGQ1VFaVdWN2RlbmJkdTJhdHUyYlpIV0tlN1BvQzFmai96czJiTkhaODZja1NSMTc5NWRycTZ1eGJhMkxkcTBhWlBuczR5TURPM2Z2MTlTWnNlN29zcnRTUERqeDQvbmUxVDRpUk1uOG4xdWIyOWZwaUZGQUFBQUFMalZFYkFEQUFBQUFBQUF5aUYzZC9jOEEzTDI5dlo2OWRWWGxaaVltTzhhclZ1M0xsSU4rWVhycmw2OXFuSGp4dW5Zc1dPU3BFNmRPaG5kNUZ4Y1hEUjY5R2k5OWRaYlNrbEowZGl4WStYcTZtb2MrOW00Y2VNaTFUVjQ4R0J0MnJSSmlZbUpXcmh3b1ZxMmJKbHZyUURLRDdQWnJJVUxGMHJLL0RrM2NPREFNcTRvMDQwYk4vVG1tMi9LdzhORDd1N3Vjbkp5a3RsczFoOS8vS0VUSjA1SWtnSUNBb3E4ejR3Wk0zTGNpNGlJVUVSRVJKNXpkdS9lcmQyN2QrZjV2RktsU2dUc0FBQUFBS0FFRWJBREFBQUFBQUFBeWtCV0J6ay9QNzljbnc4YU5FaURCZzNLOVpuSlpGS2RPblgweHg5LzVMbCtuVHAxTkd6WXNDTFhtWmVmZi83WkNOZmRmLy85K3M5Ly9tUHh2RjI3ZGhvK2ZMaENRa0tVa1pHaGhJUUVTVEtPbkMwS0x5OHZEUmt5UlBQbXpkT3hZOGUwZnYxNmRlL2V2VWhyQWlnZGE5YXNVWFIwdENUcDZhZWZWdVhLbGN1Mm9QK3ZVcVZLT24zNnRPTGo0L01jMDc5Ly8xS3NDQUFBQUFCUVhoQ3dBd0FBQUFBQUFNcEFpeFl0aWpTL2YvLythdFdxbFZKVFU1V2VucTZNakF4bFpHU29VcVZLcWxPbmp0cTBhU043ZS90aXFqYW43dDI3eTluWldULzk5Sk1tVHB3b0I0ZWNmOVU0WU1BQTFhcFZTMHVYTHRYcDA2ZFZ0MjVkdmZiYWE4V3lmNTgrZmJScjF5NGRQSGhROCtmUDEzMzMzU2RmWDk5aVdSdEF5Zmo3NzcvMStlZWZTOHI4R2ZqWVk0K1ZjVVdXNnRhdHE5OSsrMDNwNmVuR1BWZFhWOVdwVTBkUFB2bGt2a2ZKV3FzNGo5b0ZBQUFBQUpRT2t6bnJYQVlBQUFBQUFBRGdOalJ6NWt3OThNQURhdHUyYlZtWGdrS0tqNC9YeUpFakZSY1hwOGFORyt2OTk5L1BOZWdIb095bHBLVG9sVmRlMFY5Ly9hVnExYXBwN3R5NTh2THlLdXV5OHBUMVR5ZEZPWDU2MGFKRmtxUXFWYXJvOGNjZkw1YTZLcXFJaUFqdDJyVkxyNzc2YWxtWEFnQUFBT0EyWkNySy83Z1RIZXdBQUFBQUFBQUFWRkRlM3Q2YU1tV0tWcTllTFVuNi9mZmZpOXdaRUVESk9IRGdnT3JVcWFNNmRlcW9kKy9lNVRwY0p4VXRXSmZsNmFlZkxvWktBQUFBQUFCbGpZQWRBQUFBQUFBQWdBb3JNREJRWThhTUtlc3lBQlRnL3Z2djEvMzMzMS9XWlFBQUFBQUFVR2gyWlYwQUFBQUFBQUFBQUFBQUFBQUFBQURsRVFFN0FBQUFBQUFBQUFBQUFBQUFBQUJ5d1JHeEFBQUFBQUFBQUFBQUFJQmJTa1pHaHV6c2l0WnZac3VXTGRxMmJac2thZkxreVRhdGtaaVlxR3ZYcmttUy9QejhpbFJQVWMyZlAxK1NOR2pRSUxtN3U1ZHBMUUFBVkNSMHNBTUFBQUFBQUFBQUFBQUEzREppWTJQMXpEUFBhTXVXTFVWYTU5U3BVNHFJaUZCRVJJVE5hNnhidDA2REJ3L1c0TUdEaTFSTGNWaXhZb1ZXckZpaDY5ZXZsM1VwQUFCVUtIU3dBd0FBQUFBQUFBQUFBQURjRWpJeU12VEdHMi9vekprekNnNE8xcWxUcHpSczJEQ1pUS2F5TGkySHRMUTBuVDkvdnRqV2MzTnprN2UzdDgzemc0S0NpcVdPcWxXcjZ1dXZ2eTZXdFFBQUtBOEkyQUVBQUFBQUFBQUFBQUFBeWt4K3dTNlR5U1EzTnpmNSt2cXFVYU5HQ2dvS1V1UEdqZk1jYjJkbnA1ZGVla21USmsxU1FrS0NsaTFicG5Qbnp1bTExMTZUbzZOalNaUnZzL1BuejJ2NDhPSEZ0bDYzYnQwMFpzeVlZbHNQQUFCa0ltQUhBQUFBQUFBQUFBQUFBQ2lYekdhekVoSVNsSkNRb0pNblQycmR1blY2OE1FSE5XYk1HTG03dStjNnAyblRwdnJvbzQvMCt1dXZLelkyVmx1M2JsVmNYSnplZWVjZFZhNWN1WlRmUWNXeGF0V3FZbG5IenM2dVdOWUJBS0M4SUdBSEFBQUFBQUFBQUFBQUFDZ1gycmR2cnlwVnFoaXZVMU5UZGVIQ0JSMDZkRWhKU1VtU3BCMDdkaWcrUGw0elpzeklzeXZkblhmZXFROC8vRkFUSmt4UWRIUzBJaU1qTlg3OGVNMmRPMWNtazZuUXg2RmFNLzZMTDc1UXpabzFDN1Z1bGdVTEZxaDI3ZG8yelMwdWVRVVdBUUM0M1JHd0F3QUFBQUFBQUFBQUFBQ1VDMzM3OWxYRGhnMXozRTlNVE5TQ0JRdTBkdTFhU1ZKa1pLUldybHlwZnYzNjVibFcxYXBWTld2V0xMMysrdXM2YythTVJvNGNLWlBKVkdLMXU3cTZLaTB0VFpjdVhUTHVYYjkrM2JpT2k0c3pya3U2azE1Q1FvSWVmL3p4WEo4TkhqdzR4NzJ3c0RCSlVueDh2Q1pObW1UVG5wTW5UNWEzdDdkTmN3RUFLTThJMkFFQUFBQUFBQUFBQUFBQXlqVlhWMWVOSGoxYWx5NWQwczZkT3lWSjY5YXR5emRnSjJVRzJkNTc3ejNGeHNibTJpR3VSNDhlNnRPblQ2NXpWNjVjYVFUNlFrSkNjaDJ6Wjg4ZXpaOC8zNmp4OE9IRGV1V1ZWM0lkTzNEZ1FPTjY5T2pSYXRhc1diNjFsNFhVMUZRZFBuelk1cmtBQU55S0NOZ0JBQUFBQUFBQUFBQUFBQ3FFZi83em4wYkE3dno1ODRxUGp5K3dhNXFMaTB1ZXg2OTZlSGpJMzk4L3oyZFo4aHB6NE1BQlNaS0RnNE9jblowTEtqOWZack5aNTgrZnQybXVsNWVYWEZ4Y2NuMjJhdFVxU1RJNjJzMmZQMS9WcWxYVDlldlhjKzFtbDJYMjdObFc3VDFxMUtoQ1Znc0FRTVZDd0E0QUFBQUFBQUFBQUFBQVVDSFVxVlBINHZXbFM1Y3NBblpYcmx6Um1qVnI5T1NUVDhySnlhbkU2N2wyN1pva0dlRzJ4bzBiS3pRMDFIaStldlZxby90ZDl2dE9UazQ2ZCs2Y3hWbzNidHpRMEtGRGJhcGovUGp4NnR5NWM2N1AzTjNkTFY2N3Vibmx1SmViM0k3cUJRRGdka1RBRGdBQUFBQUFBQUFBQUFCUUlaaE1Kb3ZYOXZiMnhuVnljckxlZU9NTkhUNThXRnUzYnRXNGNlTlVyMTY5RXEwbkpTVkZqbzZPY25WMU5lckwza25Pd2VILy9raytydzV6QUFDZ2ZDTmdCd0FBQUFBQUFBQUFBQUNvRUU2ZE9tVmMyOW5acVhyMTZzYnJwS1FrSThSMjZ0UXBqUm8xU3NPR0RkT1RUejZaSTVoWFhJWU5HNlpodzRZcEpTV2x5R3U1dUxob3c0WU5OczIxczdNcjh2NEFBQ0IzQk93QUFBQUFBQUFBQUFBQUFCVkM5Z0JhMDZaTlZhbFNKZU4xbFNwVk5IMzZkSDMxMVZkYXZIaXgwdExTOVBubm4rdmd3WU1hTjI2Y1BEMDlTNnl1NGpxT05udEh2cklXRkJSVTFpVUFBRkF1RUxBREFBQUFBQUFBQUFBQUFCaU9IajJxZ3djUDZ0eTVjMHBOVFMxdy9BTVBQS0MyYmR1V2VGMDdkdXpRMnJWcmpkY0RCZ3pJTWNaa01tbnc0TUZxMEtDQnBrMmJwb1NFQlAzeXl5OEtEUTNWVTA4OWxXUDhzbVhMdEd6WnNnTDN6aTlzRmhvYXl2R3ZBQURjd2dqWUFRQUFBQUFBQUFBQUFBQ1VsSlNrelpzMzY4aVJJL0x4OFZIZHVuWGw2ZWxaNFBHcS92NytKVlpUY25LeVRwOCtyZlhyMTJ2dDJyVXltODJTcE1HREI2dEZpeFo1enJ2dnZ2djA4Y2NmYStMRWlicjc3cnMxZVBEZ0VxdXhzRTZjT0pHajQ5MkZDeGVLM0FYdjVpTnppN0tPSlAzMDAwOVdqZS9TcFV1Ujl3UUFvRHdqWUFjQUFBQUFBQUFBQUFBQXQ3bU1qQXg5Ly8zM3VucjFxaDU3N0RIVnIxKy9UT29ZTldwVXZzODlQVDMxL1BQUFczVjhhWTBhTlRSNzlteFZxbFFwejVCZ3o1NDkxYnQzYi8zMDAwOWF2bnk1bkp5Y05IZnVYRGs0NVA5UDZmUG16ZFBldlh2bDYrdHJjVXh0ZmxhdVhLbWZmdnBKSjA2YzBJUUpFMVNuVGgzajJYLy8rMStyMXNpUG01dWJWcTllWGFRMS9QejhyQTdXWlNuc2VBQUFLaG9DZGdBQUFBQUFBQUFBQUFCd205dTllN2ZpNHVJMGFOQWdWYXRXcmF6THljSEJ3VUhQUGZlY3VuYnRXcWpqV0YxZFhYUGN5MzdzYmRXcVZlWHY3NjhPSFRwbytmTGxTa2xKMGNXTEY5V3FWYXM4MTB4TVROVEJnd2NsU1E4OTlGQ2U0YjM0K0hnZFAzN2NlUDNwcDU4YTF5a3BLVllkdndzQUFNb2VBVHNBQUFBQUFBQUFBQUFBdUkwbEpTVnB6NTQ5dXUrKys4bzhYTmUrZlh0VnFWSkZHUmtaT24vK3ZBNGVQS2kwdERTbHBhWHB1KysrVTVNbVRWUzNidDBpN1pHU2ttSmNPenM3UzVKeEhPNlZLMWUwZmZ2MmZBTjJtemR2Vm5KeXNpU3BZOGVPRnM5aVkyTzFaY3NXN2RxMVM0Y1BIemFPdEpVa0p5Y250VzdkV3AwN2QxYnIxcTExOU9oUjQ5blNwVXZsNmVtcHh4NTdUSkswWU1FQytmdjdhOU9tVFhyLy9mZGxiMit2NWN1WHk5M2RQYys2Q2pyS3R5RFdkQVcwUmxoWVdMR3NBd0JBZVVIQURnQUFBQUFBQUFBQUFBQnVZeWRQbmxSR1JvWUNBZ0xLdWhUMTdkdFhEUnMyTkY3SHhzWnEyclJwT25Ub2tPTGk0alJ1M0RoOThza244dlB6SzNDdFU2ZE82WmRmZmxGUVVKQThQVDJOKzFldVhER3VzKzZiVENaMTdOaFJxMWV2MXViTm0vWE1NODlZek1tU25KeXNaY3VXU1pLYU5HbWlldlhxV1R5UGlJaFFTRWhJcnZWODk5MTNGaDMxcmwyN1pseTd1N3ZMenM3T2VHMXZieTk3ZTN1MWJObFNrcFNlbnE1ZmYvMVZuVHQzemxIUDNMbHpGUmdZcU1jZmZ6ei8zeEFBQUdBVHU0S0hBQUFBQUFBQUFBQUFBQUJ1VlZtQk0xOWYzekt1SkNjL1B6OU5telpOL3Y3K2txU3JWNjlxK3ZUcEZwM2g4ckp2M3o3Tm56OWYvZnYzMTU0OWU0ejdGeTllTks1OWZIeU02NTQ5ZThwa01pa2xKVVhmZi85OXJtdXVYTGxTLy92Zi95Ukpnd2NQenZIOGpqdnVNUDV6eUpBaEZxRzNtNCtydlhyMXFpVEp6czR1MTZOc3Bjd2piTE9Danp0MjdMQjRkdmJzV1kwYU5Vb2JObXpRcDU5K3FzMmJOK2U2Um1FdFhicFVZV0ZoRnI5V3JWcGxQTC81V1ZoWW1KWXVYVm9zZXdNQVVCNFJzQU1BQUFBQUFBQUFBQUNBMjFoV1dNM0p5YW1NSzhtZG01dWJ4bzhmYnh5QitzY2ZmMmpkdW5VRnpvdUtpcElrcGFXbEdRRTlLVE9ZbGlWN0p6eC9mMy9kZDk5OWtxUVZLMVlvSmliR1lyMlRKMDlxeVpJbGtxU21UWnVxUllzV09mYXNYNysrWnM2Y3FTKy8vRkpQUGZWVXZxSEZDeGN1U01vTStlVjN2R3VuVHAwa1NidDM3emJtYk5xMFNTKzg4SUpPbkRnaFNXclpzcVdhTm0yYTV4b0FBTUIyQk93QUFBQUFBQUFBQUFBQUFPVmEvZnIxMWJOblQrUDE1NTkvcnZqNCtIem5IRHAwU0ZKbVo3NGFOV29ZOTQ4ZE95WXBzNk5jOWVyVkxlWTgvL3p6Y25Cd1VHcHFxajc0NEFObFpHUklrbTdjdUtGcDA2WXBOVFZWVGs1T2V1V1ZWM0xkMDl2YlcwMmJOczAzTUpjbEsraFhyVnExZk1jOS9QRERNcGxNU2s5UDE5ZGZmNjNwMDZkcit2VHBTa3BLa291TGkwYVBIcTNnNE9CeTJZRVFBSUJiQVFFN0FBQUFBQUFBQUFBQUFFQzVOMnpZTUhsNmVrcVNybCsvcm5uejV1VTVOalkyVnJHeHNaS2s1czJiV3p5TGpJeVVKTldwVXlkSEVPN09PKzgwam5YOTQ0OC85TWtubnlndExVMlRKMDlXZEhTMFVVZXRXcldLL0g1T25qeHA3Sm1mcWxXcnFrT0hEcEtrdFd2WGF0T21UWktrMXExYmErSENoZXJSbzBlUmF3RUFBSGx6S09zQ0FBQUFBQUFBQUFBQUFBQW9pTHU3dTU1OTlsbTkvLzc3a3FUdzhIQjE2ZEpGTFZ1MnpESDI0TUdEeG5YMmdOMmxTNWQwL1BqeEhQZXpHenAwcUE0Y09LQ2pSNC9xaHg5KzBCOS8vR0VjeGZyZ2d3K3FiOSsrUlg0dktTa3BSc0F1SUNDZ3dQRURCdzdVdG0zYlpEYWI1ZWpvcUxGanh4cEh4eFpXYW1xcXpHYXpUcDA2SlVseWRuYTJlRDU0OE9CODV3Y0ZCZG0wTHdBQUZSVWQ3QUFBQUFBQUFBQUFBQUFBRmNJamp6eWloZzBiR3E5bno1NnQ1T1RrSE9PeUIreWFOV3RtWEllSGg4dHNOa3VTV3JWcWxlc2V6czdPZXV1dHQ0eHVlVm5odWdZTkdtamN1SEZXSGY5YWtNaklTS1dscFVtU3hmdkpTMEJBZ0xwMDZTSXBNeUNYa3BKaTg5N2J0bTNUSTQ4OG9wZGZmbGxTNXZHNzJibTZ1c3JOemMzaWw2dXJxL0g4NW1jM1B3Y0E0RlpEQnpzQUFBQUFBQUFBQUFBQS80KzlPNCtPK2Q3L09QNmNoRVFpUWhDUjJHS3RYdFhsVmkrbHRwYWlWWW9XYmJtVTJyZExhMG5ycWpXeFh5MWErMVZTbFVweDdlUkVpa3JSaTlDNjFGYVZXdEtRTmtTYVpUTHoreU1uMzE4aWsyUW1HK1gxT01mcGQ3NmY5VHZKakhQcWRkNGZrVDhGazhuRWlCRWpHRFpzR0ZhcmxhdFhyL0w1NTUvVHIxKy9MUDJPSFRzR2dJK1BEejQrUGdCWXJWWjI3TmdCZ0srdmI2N0J0dHUzYjFPNmRHbmk0K09OZTI1dWJ0eStmVHRieGJmOCtQYmJiNEgwTUZ2ZHVuWHRHak53NEVDKy9mWmI0dVBqV2Jod0lUVnExTWp4R1p5ZG5hbGZ2NzdOdHFaTm14SWNISXl6c3pQMTZ0Vmo5T2pSV2RxWExWdG12R2NaRWhJU2pLTnpOMi9lbkczT21KaVlQQ3ZmaVlpSS9GbXBncDJJaUlpSWlJaUlpSWlJaUlpSWlQeHAxSzFibDQ0ZE94cXZOMnpZWUJ4M0N2RFRUejl4NDhZTklHdjF1Z01IRGhqOTJyZHZiN01TbmRsc1p2MzY5UXdmUHB5clY2OENHUDJpb3FJWU1HQUFPM2Jzd0dLeDVIdi9ack9acjcvK0dvQm5ubmtHWjJmblhQdmZ2SG1UVHovOUZJdkZRa0JBQUNhVGlaU1VGQ1pNbU1EMzMzOXZjNHlibXhzTEZ5NWs0Y0tGMmRyYzNkM1p1WE1uMjdadFkvNzgrVlNyVmkzZnp5SWlJdkl3VU1CT1JFUkVSRVJFUkVSRVJFUkVSRVQrVlByMTYyY2M0V28ybS9ub280K01vMS8vKzkvL0d2MHlBbmJKeWNtc1hMa1NTQStZdmZMS0s5bm1QSExrQ0FNSERtVGx5cFdZeldaTUpoTTlldlJnMWFwVjFLcFZDMGl2NVBhdmYvMkxBUU1Hc0cvZlB0TFMwaHplKzhHREIvbnR0OThBYU5HaWhYRS80OGpZRE5ldlgyZmh3b1gwN3QyYmpSczNFaDBkemROUFAwMy8vdjBCU0V4TUpDQWdnTzNidHp1OEJ4RVJFYkdmam9nVkVSRVJFUkVSRVJFUkVSRVJFWkY3Sml3c3pPRXhIaDRlaElhRzJtekxPSDRWL2o5Z3QyelpNcU1pWGJkdTNTaFRwb3pSNThpUkl3UUhCM1A2OUduam5yZTNOLy80eHovNDI5LytCc0RISDMvTWloVXIrTTkvL29QVmF1WHk1Y3RNbno0ZGIyOXZYbjc1WlZxM2JvMmZuMSsydmFTbXBnTGc1SlJlKzhacXRSSWNIQXlBbDVjWFRaczJOZnIrL3Z2dnh2WEhIMy9NeVpNbmpVcDVIaDRlUmdDdlI0OGVKQ2NuczNidFdwS1RrMW13WUFIZmZ2c3RBd2NPcEhyMTZuYTlmN25KNjZqWHRtM2JGbmdORVJHUlB4TUY3RVJFUkVSRVJFUkVSRVJFUkVSRTVJSHcrKysvODhNUFB3RGc0K09EajQ4UHUzYnRZc3VXTFFCVXJWcVZuajE3a3BDUXdKNDllOWkyYlJ2UjBkSEdlR2RuWnpwMTZzVGJiNytObTV1YmNkL1YxWlZodzRieHdnc3ZzSERoUXM2ZVBRdEFiR3dzcTFldlp2WHExVFJ1M0ppWFhucUpDeGN1NE9IaGdjVmlZZHUyYlFCVXFGQUJnQzFidG5EcDBpVUFYbjMxVlVxVStQOS9zczhjREl5S2lnS2diTm15ZE92V2pjNmRPK1B1N202MC8vM3ZmOGZUMDVPbFM1ZGlOcHM1ZlBnd1I0NGNZZVRJa1ZtT3p4VVJFWkdDVThCT1JFUkVSRVJFUkVSRVJFUkVSRVFlQ0dmT25NSEp5WW0wdERRYU5td0lRSlVxVlhCeGNjRmlzVEIyN0ZoY1hGeTRmdjA2d2NIQjNMNTlHd0NUeVVTTEZpM28yN2N2VmF0V3pYSCsrdlhyczNqeFlyNzU1aHZXcmwzTHhZc1hBYWhZc1NKRGh3N2w2TkdqckZtekp0dTR4bzBiQStuSHcwSjZjSzVMbHk1WittUWNHd3ZwRmV0NjlPaEI1ODZkc3dUOU1udjExVmVwVzdjdU0yZk81UHIxNjFTclZvM25uMy9lM3JjcVI4SEJ3Zmo0K0RnMEppWW1Kcy9LZHlJaUluOVdDdGlKaUlpSWlJaUlpSWlJaUlpSWlNZ0RvVW1USm9TR2huTDQ4R0VxVnF3SVFNT0dEUmsxYWhRV2k0Vy8vT1V2QUZTdlhwMFBQdmlBRHovOGtPZWZmNTV1M2JwUm8wWU51OWQ1N3JubmVPNjU1emh4NGdUYnQyL25qVGZld00vUGo1aVltQ3o5WEYxZGFkeTRNZjM3OXdkZzJyUnBCQVFFOFBMTEwyY0x6cjN4eGh2czNyMmJaNTk5bG5mZWVRZFBUODg4OTlHZ1FRTldybHhKU0VnSXJWcTF5bExsN200bFM1Yk1kYTY4MmtWRVJCNVdKcXZWYXIzWG14QVJFUkVSRVJFUkVibFg1czJieDdQUFBrdlRwazN2OVZaRVJFUWVTSkdSa1h6NzdiZTgrKzY3OTNvcklwS0RoL2x6bXBTVVJLbFNwUXB0UG92RllsVEZjM1oycG5UcDBwaE1waXg5a3BPVGNYVjF0VG4rOTk5L3AxeTVjb1cySHhFUkVRSFQzWDhaTzBnVjdFUkVSRVJFUkVSRVJFUkVSRVJFNUtGVW1PRTZBQ2NuSjhxV0xadHJuNXpDZFlEQ2RTSWlJdmNocDN1OUFSRVJFUkVSRVJFUkVSRVJFUkVSRVJFUkVaSDdrUUoySWlJaUlpSWlJbkpQV0szV2U3MEZFUkVSRVJFUkVSRVJFWkZjS1dBbklpSWlJaUlpSXNVdUlpS0NZY09HRVI4ZmIxZC9zOW5NZSsrOXg1NDllL0lWekV0TlRYVjRURkU1ZGVvVVM1Y3VaZW5TcFE2TkN3OFBaK0xFaVV5Y09MR0lkaVlpSWlJaUlpSWlJaUlpZDFQQVRrUkVSRVJFUkVTS1ZXeHNMSFBuenVYY3VYTk1uRGlSNU9Ua1BNZDg5ZFZYbkRoeGdqbHo1ckJ6NTA2NzEwcE9UbWJac21VTUdEQ0FoSVNFZ215NzBKdy9mNTdRMEZCQ1EwTWRHbmY1OG1VT0h6N000Y09IQzIwdlVWRlJCQVlHY3ZQbXpVS2JVMFJFUkVSRVJFUkVST1JCVXVKZWIwQkVSRVJFUkVSRUhpN2UzdDZNR2pXS09YUG1jT2JNR2ViTm04Zjc3NytmWS8rWW1CaUNnNE1CcUZ1M0x1M2F0Yk43cmJDd01EWnMyQURBbkRsem1ESmxTcGIyOFBCd1pzNmNtWStueUhtOVA0dUVoQVJtejU1TmJHd3NodzRkNHFPUFBzTGYzNzlRbjZGUm8wYVVMMSsrME9ZVEVSRVJFUkVSRVJFUktXNEsySW1JaUlpSWlJaElzWHZ4eFJlSmlvb2lJaUtDMnJWclk3VmFNWmxNTnZzdVdMQ0FwS1FrWEYxZENRZ0l3Tm5aMmU1MVhuNzVaU0lpSWpoNThpU1JrWkZzMnJTSkxsMjZGTlpqMk9YS2xTdGN2MzZkbWpWcjNqZGhNN1BaelBUcDA0bU5qUVdnU1pNbTFLeFprN1MwTk9iTW1WTm82OHlhTmV1K2VXWVJFUkVSRVJFUkVSR1IvRkRBVGtSRVJFUkVSRVFLM1lVTEZ4ZzhlTEJkZlZlc1dNR0tGU3Z5N0plY25FeS9mdjF5N2JONDhXTHExYXRudkRhWlRJd2RPNVlCQXdhUWxKVEU4dVhMZWVLSko2aFZxeFlBTFZ1MnBISGp4bG5tdUhYckZwNmVucm11Yy9IaVJaWXNXY0s1YytjQUtGT21ETDE2OWJMWk56SXlrbVhMbHVIbDVjV1hYMzZaNTNNV05hdlZ5dno1OHpsNjlDZ0EvdjcrakJrejVoN3ZTa1JFUkVSRVJFUkVST1QrcElDZGlJaUlpSWlJaUR6UUtsZXVUUC8rL1ZtOGVER3BxYWtFQlFXeGVQRmlYRnhjS0ZHaUJCNGVIa2JmZi8vNzMyellzSUYyN2RyeCt1dXY0K2ZubDJXdTMzLy9uWC8vKzkvczNMa1RxOVZLaVJJbDZOU3BFNzE3OTg0eVQyWVpWZUlxVmFxVTUxNzc5T25EMWF0WDgrelh0bTNiWE50ek91YlZZckV3Yjk0OG85M2IyNXZBd0VCS2xTb0ZnTE96TTl1M2I4OXovWmRmZmhtQW5qMTcwcnQzN3h6N2xTeFpNcys1UkVSRVJFUkVSRVJFUk81bkN0aUppSWlJaUlpSVNLR3JYcjA2cTFhdE1sNWJyVllzRmt1MjQxMFBIejdNMHFWTEFiTDB6NUJSc1c3UW9FSFpLczBsSmliaTd1NmU1WjZQajQvTi9YVHUzSm05ZS9keSt2UnBMbDI2eE1xVkt4a3laRWlXUHJkdTNlTEVpUk9rcHFheWJkczJkdXpZUWF0V3JYampqVGVvV3JVcVgzMzFGZXZXclNNeE1SR0FaczJhTVhEZ3dHd2h2THY5K3V1dkFIbjJLMm9wS1NrRUJnWnk4T0JCSUwzcVhsQlFFTjdlM2xuNnViaTQyRDJuazVPVFEvMUZSRVJFUkVSRVJFUkUvbXdVc0JNUkVSRVJFUkdSUWxleVpFbXFWYXNHZ05sc1p1N2N1WmpOWnQ1Ly8zMmNuSnlNZnVmUG56ZXVNL3JiVXFGQ2hTenQwZEhSQkFRRThOWmJiOUcxYTFkTUpsT3UrekdaVEl3Wk00WWhRNGJnNU9SRTFhcFZzL1h4OVBSa3dZSUYvUERERDRTRWhIRG8wQ0gyN3QxTFJFUUVaY3VXNWZmZmZ3ZWdYcjE2REI0OG1JWU5HOXIxWHZ6MDAwOUFlZ1c3aElRRWtwT1RqYmFFaElRc2ZZT0Nna2hMUzdNNXo4YU5HOW0yYlJ0Z080eVltOWpZV0NaUG5zelpzMmVCOUhEZHpKa3pxVkdqaGtQemlJaUlpSWlJaUlpSWlEeHNGTEFURVJFUkVSRVJrU0wxK2VlZkV4NGVEcVJYUnhzN2RteWVnYmpjcEtTa01IMzZkRzdmdnMyU0pVdW9WcTBhZi92YjMvSWM1Ky92ejlDaFEzbnNzY2VvV2JObWp2MGVlK3d4SG52c01TNWV2TWk2ZGV2WXYzKy9FYTZyWGJzMnMyYk55dkU0MkxzbEpTVng3ZG8xQUVKQ1FnZ0pDY25TM3FWTGx5eXZ0MnpaZ3B1Ym04MjVQRDA5amV2Y3dvaDNPM2Z1SEFFQkFjVEh4d1BnNWVYRnJGbXpqUGZBYkRiejQ0OC8wcUJCQTd2bkZCRVJFUkVSRVJFUkVYbFlLR0FuSWlJaUlpSWlJa1dxWjgrZW5EeDVrcE1uVHhJV0ZrYVpNbVd5SGMvcWlIbno1bkh4NGtVQXVuZnZibGU0THNNcnI3eVM3VjdidG0zdEhuL2h3b1Zzb2JqTVFrSkNLRisrZkpiK1ZxdlY3dm1MZ3FlbkozZnUzQUdnU3BVcXpKZ3hneXBWcWhqdG9hR2hyRnExaXM2ZE8vUE9PKy9nNnVwNnI3WXFJaUlpSWlJaUlpSWljdDlSd0U1RVJFUkVSRVJFaXBTcnF5dlRwMDluL1BqeG5ENTltbzBiTjFLM2JsM2F0R25qOEZ4cjE2NWw3OTY5QUxSbzBZSjMzbm1uc0xkYnFLS2lvb0Qwa052eTVjc0IyTDE3dDNIRTY5MFY3VXFWS2xYb2UvRHg4YUY5Ky9iODhzc3ZUSm8waVRKbHloaHRNVEV4QkFjSFk3VmEyYjkvUDMzNjlGSEFUa1JFUkVSRVJFUkVSQ1FUQmV4RVJFUkVSRVJFcE1pNXVia3hiZG8wUm8wYWhiZTNOODJiTjgvWFBIWHIxc1hGeFlYSEgzK2NnSUNBQWgwMWU3ZEZpeFpscWV5VzRjcVZLd3dmUGh5QVRaczJaV3UvYytjT3ZYcjFzam5uOGVQSGdmUmpaek1xMjdtN3V4dnRtYXZkRmFXK2ZmdFN1blJwU3BUSStyK0NGaTVjU0hKeU1nRERoZzJ6KytoYkVSRVJFUkVSRVJFUmtZZUZBbllpSWlJaUlpSWlVaXpLbGkzTG5EbHo4UFQwekhlVnRDWk5takIvL256OC9mMnpoY1V5Mjc5L1A5T21UYlBaRmhZV1p2Tyt1N3U3ellCWjVrQ2NJd0cwK1BoNGZ2amhCd0FhTm15WVozOUhqcXExcDIvVHBrMlpNbVVLa1A3ZTMyM256cDBjUG53WWdHYk5tdEdpUlF1akxTTXcyTFZyVjdwMjdXcjN2a1JFUkVSRVJFUkVSRVFlTkFyWWlZaUlpSWlJaUR4RUVoTVRPWExrQ09mUG55YytQajdQL3M4Kyt5eE5teloxYUkzVHAwOHpjdVJJaC9lV1cyZ3NNRENRd01CQXUrYjUxNy8rNWZEYVJTRWlJb0swdERRQUdqVnFkSTkzazlXbFM1ZFl2SGd4a0Y1RmIvVG8wVm5hWTJKaUFFaElTQ2oydlFITW16ZXYyTmVNam80dTlqVkZSRVJFUkVSRVJFVGsvcWVBbllpSWlJaUlpTWhENHR5NWM0U0ZoWkdXbG9hdnJ5OTE2dFRCeGNVbDF6SFZxbFVycHQwVnJrY2VlWVF4WThZWXJ3OGZQc3pCZ3dkekhkT3ZYNzg4NTNXa3lweW5weWN1TGk1NGUzdmo3KytmWi85VnExYlpQYmM5M056Y2JONVBUazVteG93WkpDY25ZektabURCaGdzMEtkL2FJaTR2ajdObXpOdHQ4Zkh6eVBXL1ZxbFh6TlM2L2Z2bmxsM3p2VlVSRVJFUkVSRVJFUkI1c0N0aUppSWlJaUlpSVBBVE9uVHZIbGkxYnFGZXZIbTNhdE1reGZGVVlhdGV1WGVoaE1VZFVxbFFKVjFkWE9uVG9ZTnlMaTR2TE0yQlgySjUvL25uOC9mMDVmZnEwM1dNY0RUVHUyTEdEUFh2MkFMQmd3WUk4KzF1dFZtYk5tc1dsUzVlQTlDRGJVMDg5NWRDYW1lM2F0WXRkdTNiWmJCc3paa3lXbjRFamV2VG9rZTg5NWNlOGVmUHc5UFFzMWpWRlJFUkVSRVJFUkVUa3owRUJPeEVSRVJFUkVYcS9WdzhBQUNBQVNVUkJWSkVIWEdKaUltRmhZZFNyVjQ5WFhubWx5TmR6Y1hINVUxYStXN1JvRVZXcVZNbDIvOHFWS3d3ZlBoeUFUWnMyWld1L2MrY092WHIxc2psbnJWcTFxRldyVm81clhybHloYjE3OTdKMzcxNFNFeE1KQ1FseGFNOHhNVEdjT25YSzd2NExGeTdrd0lFRERxMGhJaUlpSWlJaUlpSWk4akJUd0U1RVJFUkVSRVRrQVhma3lCSFMwdEpvMDZiTnZkN0tmYzNkM1IwUER3K2I5elBZYW5lVXhXSXhydnYyN1d0Y3U3cTZGbmp1M0t4ZHU1YXRXN2NXNnB3ZE9uU2djK2ZPTnRzcVZhcFVxR3VKaUlpSWlJaUlpSWlJM0FzSzJJbUlpSWlJaUlnODRNNmZQNCt2cjIrUkhndWJsdzBiTnJCczJiSkNuM2Znd0lHOC92cnJoVDV2WVV0S1NpSXlNcEtJaUFqKys5Ly9abXV2WGJzMkxWdTJKRG82MnFGNWI5MjZaVnpiR2x1dFdqV3NWaXRMbGl4aDQ4YU5BUGo1K1hIMTZsVUhuOEEyTHk4dmF0ZXVYU2h6aVlpSWlJaUlpSWlJaU55UEZMQVRFUkVSRVJFUmVjREZ4OGRUcDA2ZGU3Mk4rMTVpWWlJSkNRazI3MmV3MVg3bnpoMmI4NldtcG5Ma3lCRWlJaUk0ZE9nUXljbkoyZnIwNk5HRE5tM2E0Ty92ejZWTGwralhyMSsrOTI5cjdNNmRPd2tLQ21MLy92MEFsQzlmbmxtelp0RzdkKzk4cnlNaUlpSWlJaUlpSWlMeU1GSEFUa1JFUkVSRVJPUWg0T0xpY3ErM1lGaTFhbFdCNXloSUVDMG53NGNQejdOUGx5NWQ3Sjd2K1BIalRKNDhPY3M5VjFkWGZIeDh1SHo1TWdEdnZQT09RM3QwbE5WcTVlVEprMEQ2OGJaQlFVRlVybHk1U05jVUVSRVJFUkVSRVJFUmVaQW9ZQ2NpSWlJaUlpSWl4YXBhdFdyM2VndkZJdlBScVEwYU5LQmR1M2EwYk5tU3NMQXdGaTFhbEsyL3Y3OC9ZV0ZoQUpqTlpsSlRVL004MXZmZi8vNDM2OWF0QXpERzNxMWp4NDVzM2JxVldiTm1VYXRXcmZ3K2pvaUlpSWlJaUlpSWlNaERTUUU3RVJFUkVSRVJFUkhTSyt2WkN2OUZSMGNiRmZOc2hkZ1NFaEpzVnJhclVLRUNmZnIwb1hYcjFsU3BVc1h1ZmR5OGVaTXBVNmJnNXViR2pCa3pLRkdpWVAvNzVxV1hYcUpWcTFiVXFGR2pRUE9JaUlpSWlJaUlpSWlJUEl3VXNCTVJFUkVSRVJHUll0VzJiZHQ3dllWQ1pUYWJqV3RuWitjc2JiMTY5WEo0dnIxNzkzTDY5R2tBNXM2ZHkvang0ekdaVFBuZW43ZTNkNzdIaW9pSWlJaUlpSWlJaUR6c25PNzFCa1JFUkVSRVJFUkUvaXdzRmd1Ly9QSUx0Mi9meG13Mms1eWN6UGJ0MndFb1diSWtucDZlQlY3ajlkZGZwMlhMbGdDRWg0ZXpaczJhQXM4cElpSWlJaUlpSWlJaUl2bWpDbllpSWlJaUlpSWlVcXlDZzRNTFBJY2psZUVTRXhQNTdydnZqTmQvL1BFSGJtNXUrVnJYWkRJeGN1UklidCsrbmEzdHlTZWZMRkNsdWN6R2poM0xsU3RYT0gvK1BNSEJ3Zmo3K3h1aE94RVJFUkVSRVJFUkVSRXBQZ3JZaVlpSWlJaUlpRWl4OHZIeEtiYTFFaElTQ0FnSTRNeVpNOGE5T1hQbU1HblNKTHZuOFBMeVlzaVFJVUI2d0s1T25Ub2NQMzQ4UzU4YU5Xb3dkT2pRd3RrMDRPcnF5cVJKa3hnNmRDZ0pDUWw4OTkxM0N0aUppSWlJaUlpSWlJaUkzQU1LMkltSWlJaUlpSWpJQXlrK1BwNXg0OFp4OGVKRkFQNzYxNzl5N05neERodzR3UFRwMHhrMWFoUmx5cFJoMWFwVkFQajYrdHFjeDhQRGc2NWR1eHF2eDQwYlIxeGNIS21wcVZnc0ZyeTh2UER6ODhQSnlhbFE5Ky9yNjh2NDhlTzVkdTBhWGJwMHNka25PVG01VU5jVUVSRVJFUkVSRVJFUmthd1VzQk1SRVJFUkVSR1JZaFVkSFYza2E4VEZ4VEZ1M0RoKy92bG5BRjU3N1RVR0RSckV2LzcxTDNiczJNRytmZnVJaW9yaStlZWZwMW16WmptRzYyeXBXTEVpRlN0V05GNWJyVlpTVTFNeG04M0dmMHVYTGsycFVxVUsvQnhObWpUSnNjMWlzUmlWOUZ4ZFhRdTgxcDQ5ZTdMZHUzRGhnczM3R1M1ZXZKaHJ1N096TXkrODhFS0I5eVlpSWlJaUlpSWlJaUp5cnloZ0p5SWlJaUlpSWlMRnFsKy9ma1creG9FREI0eHdYZXZXclJrNGNDQUFJMGFNb0hUcDBvU0doaElmSDgrbVRadll0R21UTWM3SnlRbG5aK2NjLzZTbHBSa2h1b3hBbmNWaXliYiswcVZMcVZXclZxRThTMUpTRXYvODV6L3g5UFRFdzhNREZ4Y1hyRllyMzMvL3ZWR2RyMmJObWdWZVo4NmNPZG51UlVaR0Voa1ptZU9ZUTRjT2NlalFvUnpiUzVVcXBZQ2RpSWlJaUlpSWlJaUkvS2twWUNjaUlpSWlJaUlpRDV6Mjdkc1RIQnhNbFNwVkdEdDJMQ2FUQ1lBU0pVb3djT0JBV3JSb3dZNGRPL2ptbTIrNGZmdTJNYzVpc1dDeFdFaE5UYzMzMmpWcTFDaTBjQjJraDlRdVg3NU1YRnhjam4xNjl1eFphT3VKaUlpSWlJaUlpSWlJeVA5VHdFNUVSRVJFUkVSRWlsVllXRmlCNTJqYnRtMnU3YTZ1cmd3ZVBKaW5uMzZha2lWTFptdXZYNzgrOWV2WFovVG8wY1RGeFhIanhnM2k0K05KVFUwbEpTWEZxRTZYK1kvVmFzVmtNdVg0eDhuSkNZQTZkZW9VK1BudVZxZE9IWTRlUFVwYVdwcHh6OTNkbmRxMWE5TzllL2RjajVLMVYySDhYRVJFUkVSRVJFUkVSRVFlTkFyWWlZaUlpSWlJaUVpUmE5T21EVTg4OFVTaHpiZDQ4V0lBdkwyOWMreGp6OUdrSnBPSkNoVXFVS0ZDaFVMYlcxNDZkKzVNNTg2ZEhSb3pZOFlNNDlwcXRRSVlWZm55NDgwMzN3U2dYTGx5K1o1RFJFUkVSRVJFUkVSRTVHR2dnSjJJaUlpSWlJaUlGRGt2THkrOHZMd0tiYjU2OWVvVjJseC9OZ1VKMW1WNCsrMjNDMkVuSWlJaUlpSWlJaUlpSWc4K3AzdTlBUkVSRVJFUkVSRVJFUkVSRVJFUkVSRVJFWkg3a1FKMklpSWlJaUlpSWlJaUlpSWlJaUlpSWlJaUlqWW9ZQ2NpSWlJaUlpSWlJaUlpSWlJaUlpSWlJaUppUTRsN3ZRRVJFUkVSRVJFUkVSRVJFUkVSK1grLy9QSUxVVkZSQUhUbzBBRm5aK2RpWGYvNjlldGN1SENCWnMyYUZka2FwMDZkNHB0dnZnRmcwS0JCZG84TER3OG5JaUlDZ09uVHB4Zkoza1R1Sll2RmdwTlR3ZXJrN04yN2wzMzc5Z0V3WmNxVXd0aVczZUxqNDNGMmRzYkR3eVBIUG1hem1WdTNibEcrZlBrODU5dXpadzhBdFdyVm9rNmRPZzd2cDZEakM4cHF0V0t4V0FDSy9iczhOM3YzN2pYK25oa3pab3hkWTg2Y09VUDkrdldMY2xzaUl2Y3RWYkFURVJFUkVSRVJFUkVSRVJFUktZQUxGeTd3M252dmNmUG16VUtaNzhTSkUzejAwVWQ4OU5GSGhUSmZadGV2WCtlVFR6N0JiRGJiYk4relp3LzkrL2RueG93WlhMaHdJYy81VWxKU0dEdDJMRjkvL2JWRCt6aC8vanlob2FHRWhvWTZOTzd5NWNzY1BueVl3NGNQT3pRdU4xRlJVUVFHQmhiYXowOGt2MkppWXVqZnZ6OTc5KzR0MER3Ly8vd3prWkdSUkVaR0Z0TE83SFBzMkRFR0RoeklwRW1UU0VsSnliSGZtalZyNk4rL1A3dDI3Y3B6empsejVqQm56aHdPSERpUXJ6MFZkRHpBL3YzN21UeDVNdUhoNFNRbkp6czBOalEwbFBidDI5TytmZnQ4cjE4VVRwMDZ4YzZkTzltNWM2ZGQvVC83N0ROR2pCakIvUG56amNDZ2lNakRSQlhzUkVSRVJFUkVSRVJFUkVSRTVJR1VXOEREWGs1T1RwUW9rZk0vcVYyNmRJbng0OGNUSHgvUHFGR2pXTEZpQmFWS2xTclFta2xKU2NiYWhWbng2TUtGQzR3Wk00YkV4RVFTRWhJWU4yNWN0ajZQUFBJSVZxdVYxTlJVWnN5WXdhZWZmb3FycTJ1T2N5NWF0SWlvcUNpaW9xSTRmZm8wUTRZTUtiVDlGb2VFaEFSbXo1NU5iR3dzaHc0ZDRxT1BQc0xmMzUrd3NMQkNXNk5SbzBaMlZlcVNoNXZGWW1IaXhJbjg4c3N2QkFVRjhmUFBQOU8zYjE5TUpsT3hyRysxV3JsejU0N0Q0MHFYTG0zc01TMHRqVnUzYmhFWEY4ZU1HVE9ZUEhseXR2MmZPWE9Ha0pBUUxCWUxWNjllTFpTOUY3V1FrQkRPbmozTC8vNzN2eUt0N0htL2lvdUxZL2Z1M1FEczNMbVQrUGg0UHZqZ0ExeGNYSXcrVVZGUi9QcnJyNFd5M29zdnZsZ284NGlJRkNZRjdFUkVSRVJFUkVSRVJFUkVST1NCOVBMTEx4ZDRqbGF0V3ZIQkJ4L1liTHQ0OFNJQkFRSEV4OGNEMExObnp3S0g2d0JpWTJNQjhQTHlLdkJjbWRXcVZZdkhIbnVNSTBlT0VCWVdocCtmSDcxNjljclNwMGFOR3ZUcDA0Y1ZLMVlRSFIzTjh1WExHVDU4dU0zNWR1M2FaVlEvY25GeG9Ybno1am11ZmVYS0ZhNWZ2MDdObWpYdm03Q1oyV3htK3ZUcHh2dmRwRWtUYXRhc1NWcGFHblBtekNtMGRXYk5tblhmUFBPZlNWcGFHbEZSVVJ3OWVwUWZmdmlCdUxnNGZ2LzlkNXljblBEeThzTFgxNWRHalJyUnJGa3pmSDE5N1o2M2JkdTJPYmFaVENaS2x5Nk50N2MzZi9uTFgyamJ0aTBOR2pTd2UyNnIxY3JKa3lmWnYzOC9aODZjSVNZbXhnaXR1YnE2VXI1OGVhcFhyODRUVHp4Qmh3NGRzbnhmT0RrNU1XTEVDRDc4OEVNU0VoSll0MjRkVjY5ZVpkeTRjWlFzV2RMdVBlVFh0V3ZYNk5Pbmo4UGpWcTFhUmJWcTFRQjQ1cGxuQ0FnSVlQcjA2VVJHUnJKaXhRb0dEQmhnOUUxSVNDQXdNQkNMeFVLelpzMTQrKzIzQzIzL1JlV0hIMzdnN05tekFQVHExYXRRdnVQdGxYRzhyVDJLTXBSV3ZueDU1czZkeTN2dnZVZHNiQ3lSa1pGTW5EaVJxVk9uR3UvSHBrMmJDcTFpb2dKMkluSS9Vc0JPUkVSRVJFUkVSRVJFUkVSRXhFRkhqeDVsNnRTcEpDWW1BakI0OEdBNmR1eFlLSE5mdm53WmdNcVZLeGZLZkJsTUpoTUJBUUVNSHo2Y0sxZXVzR2JOR3VyVnE4ZmYvdmEzTFAxZWYvMTE5dTNieDdsejU5aXlaUXN0Vzdha1ljT0dXZm9jUFhyVU9NTFd5Y21KRHo3NGdNY2VleXpIdFNNakkxbTJiQmxlWGw1OCtlV1hoZnBjK1dHMVdway9mejVIang0RndOL2ZuekZqeHR6alhRbWsvMnoyN2R2SDZ0V3J1WExsaXMwK2YvenhCMWV2WHVYbzBhTXNYNzZjRGgwNjBLZFBud0tIVXExV0t3a0pDU1FrSlBEVFR6K3hmZnQybWpkdnpwZ3hZL0R3OE1oMTdKa3paL2o0NDQ4NWQrNmN6WGF6MmN5ZE8zZUlqbzdtNE1HRE5HalFnSHIxNm1YcDgvampqL1BSUngveC92dnZFeE1UdzlkZmYwMXNiQ3pUcGsyalRKa3lCWHEyNHRLaVJRc0dEaHpJMHFWTCtmTExMNmxkdXpiUFAvODhWcXVWR1RObWNPM2FOUjU3N0RFQ0FnS0tyVHBmUVdRY1krM241OGRMTDcxa3MwOXVvVTE3K3pWdDJwUXBVNlprdWVkSTBMZW9RMmwrZm43TW5UdVhkOTk5bHhzM2JuRDgrSEVDQWdLWU1XTUc3dTd1UmJxMmlNajlRQUU3RVJFUkVSRVJFUkVSRVJFUmVTQUZCd2NiMTF1M2JpVWtKQVNBeno3N0xOdlJxeG1WM0Y1NzdUVmVmZlZWNDc2dGFrWGJ0bTFqOGVMRm1NMW1UQ1lUdzRjUHAxT25UamIzWUcvd3dwWlRwMDdsYTN4dVZmYzhQRHlZT0hFaUkwYU13R3cyRXhRVXhKSWxTL0R4OFRINk9EazVNWExrU0VhT0hJblZhbVgxNnRYTW16ZlBhTDk0OFNKVHAwN0ZiRFlEOEk5Ly9JT21UWnZtdXFlTUtuR1ZLbFhLYy85OSt2U3g2K2pJdk42Ym5JNTV0VmdzekpzM3oyajM5dlltTUREUStGazdPenV6ZmZ2MlBOZlBxSkRZczJkUGV2ZnVuV08vNHFnKzlxQklTVWxoenB3NWZQMzExMW51Ky9qNFVMTm1UYnk4dkVoS1NpSTJOcFl6Wjg1Z05wdXhXQ3hzMzc2ZFE0Y09FUmdZU0sxYXRleGVyMFdMRnBRclY4NTRuWnFheXErLy9zci8vdmMvL3ZqakR3QU9IRGhBWEZ3Y2MrYk15ZkZudVcvZlBtYk9uR2w4SmlDOVlxU3ZyeS9seXBVejluemh3b1U4ajJHdFhyMDZDeFlzSUNBZ2dFdVhMbkhxMUNrbVRKakFva1dMTUpsTURuOG4yTk4vOWVyVlZLbFNKY3RuNXViTm0vVHMyUk9BK2ZQblp3dlo1amJ2YTYrOXhvMGJOL0R3OEtCUm8wWkFlaWl5VnExYW1NMW1Kaytlbk92UjA0NVlzMllOYTlldXpiUGZ1blhyV0xkdVhZN3R0cjR2TGw2OGFGUmw2OSsvZjY3SGhUOE0vUHo4bURsekptUEdqT0hXclZ1a3BLU1FsSlNFdTdzNy8vem5QN0ZZTFBtZWUrM2F0YXhmdjc0UWR5c2lVcmdlN3I4QlJFUkVSRVJFUkVSRVJFUkU1SUdWT1RTV3VmcVVqNDlQdG9CZDVuNlp4MldXbUpqSWdnVUxpSWlJQU5LUFJRMElDT0M1NTU0cnhGMFh2VHAxNnZEMjIyK3pjdVZLdW5UcGdyZTNkN1krOWV2WDU5VlhYOFhEdzRNZVBYcGthZlB3OEtCaXhZcGN2bnlaZDk1NWh3NGRPdVM1NXErLy9ncWtCelR1cFpTVUZBSURBemw0OENBQVpjcVVJU2dvS050NzRPTGlZdmVjVGs1T0R2VVgyMUpUVTVrd1lRTGZmLys5Y2UvcHA1K21YNzkrMlNxOVFmcm5jZmZ1M2F4WnM0YUVoQVJ1M3J6SjZOR2ptVHQzTG5YcjFyVnJ6ZGRlZTQxSEgzM1U1dHpMbHk5bjI3WnRRSHJZZGVQR2pkaytDd0RSMGRITW5qM2JDTmMxYjk2Y3YvLzk3L2o3KzJmcmE3RllPSGJzV0o1VkhDdFdyTWo4K2ZONS8vMzMrZVdYWHhnK2ZIaVJWbnV6VllFc2MxalFubURacFV1WHNod0htK0d6eno3TGRpOXppRGxEUnNBdEpTWEY1dndXaXlWTG04bGtLdkx3NnVlZmY0N1ZhdVhSUngrbFJZc1d4djF0MjdiUnBFa1RLbGFzQ0tRZms1dVQzYnQzRytIdTNQcTV1Ym5sMlBiYWE2OHhhTkNnYlBlWExsMXFWTmdyS2drSkNVRDZkNktMaXdzMWF0UWdLQ2lJelpzM00yclVLQ01vV2REd29aT1RVNEgzS2lKU2xCU3dFeEVSRVJFUkVSRVJFUkVSRWNuRHFWT25tRDE3dGxGWnJYejU4a3lhTklrR0RScmtPaTYzUUlVdE0yZk81T3paczhicmF0V3FNV25TcEJ3RGdiYmNIWmFKam83TzFxZEpreWI0K1BoUXExYXRISS9oZk9XVlY0RC9EOGRsOXU2Nzd4SVJFVUhUcGsxdHp1L3A2VW5ac21XTjF6Lzk5Qk9RWHNFdUlTR0I1T1Jrb3kwandKRWhLQ2lJdExRMG0zdmF1SEdqRVhweTlMMk5qWTFsOHVUSnh2dGJwa3daWnM2Y1NZMGFOUnlhUjRyR2tpVkxqSENkeVdSaTBLQkJkT3ZXTGNmKzd1N3VkT25TaGViTm16TnUzRGlpbzZOSlRFeGsyclJwZlBycHA1UXVYVHJmZTNGM2QyZlVxRkg4OXR0dlJoaHorL2J0TmdOMlgzNzVwUkg4YXR5NE1aTW1UY3B4WGljbkp4bzFha1NqUm8zeXJQWlZwa3daWnMrZVRVeE1qTTJ3WHNlT0hlbmF0YXZOc2ZaOFRnNGZQc3pTcFVzQjJ3Rzd6R0cyNGd5UVpsU0d2TnY2OWV1elZEano4ZkVoT0RpWXpwMDcwN3AxNnh6bjY5ZXZINUQ3KzJYTCtmUG5PWERnQUNhVGlTRkRoaGozTDE2OHlNY2ZmOHlubjM3SzZOR2phZE9tRGRXcVZjdHhuc3pmZzduMUt3d1p2NnYydUg3OWVvN2pmSDE5alVxUVhicDBBZUROTjkvazdiZmZCcUJldlhxTUd6ZXVvTnNWRWZsVFVjQk9SRVJFUkVSRVJFUkVSRVJFaWt4RzFhV1VsSlEvWlpXdmhJUUVsaTlmenM2ZE83RmFyUUEwYk5pUWlSTW5VcjU4K1R6SE94S29PSDc4dUJIK2V1cXBwemg1OGlUUjBkSHMzYnZYQ0lua1IwSEc1bVh6NXMwMjcyZXV1SlNVbE1TMWE5Y0FDQWtKTWFvNVpjZ0ljR1RZc21WTGp0V2NQRDA5ald0SDN0dHo1ODRSRUJCQWZIdzhBRjVlWHN5YU5ZdWFOV3NDNmRXNmZ2enh4endEazFJMGpoMDd4cFl0VzR6WC9mdjN6elZjbDFuRmloV1pPM2N1QXdjT0pENCtubXZYcnJGaXhRcEdqUnBWNEgyOS92cnJSdmpvMnJWcnhNWEZaZnZjSHoxNjFManUyTEdqM1hQYlU3SEx6YzNOWnJnTzBqOExPWDBHN1BtY1JFVkZBZW1WeDF4ZFhYTTk4blh3NE1FNXRtVjh2MnpidHMxbW1DOHNMSXd2dnZnQ2NEd1VhNCt5WmN0bUNiSGxKTGYzeTVZbFM1Wmd0VnA1NFlVWHNsUTVYTHQyTFZhckZhdlZ5bC8rOHBkODdibW9USjQ4dVZER2RlellzVkErUHlJaUR4SUY3RVJFUkVSRVJFUkVSRVJFUktUSVpBUWZZbU5qcVZLbHlqM2VqZU1XTFZwRWVIZzRrQjZJNmQ2OU8zMzc5bldvb3B3OTR1UGptVDE3TmdDbFNwVmk3Tml4N05peGcrRGdZTDc0NGd0OGZYM3RPb3IxZm5UaHdnVWpuSGl2ZUhwNmN1Zk9IUUNxVktuQ2pCa3pzdncraG9hR3NtclZLanAzN3N3Nzc3eGpISHNveFNNamdBWHc1Sk5QMHIxN2Q0ZkdseTlmbnFGRGh4SVVGQVNrSDh2WnUzZHZ1MEt3dWFsZHUzYVcxNy85OWx1Mk9YLzc3VGZqdWxTcFV2bGVLejQrbnExYnQ5SzllL2RpQ1NQZnZuMGJ5UDFvVWtlVUtGSENab0N0WExseXhyVTlBYmZnNE9Bc3IzdjE2Z1ZBNTg2ZGVmMzExNDM3UlhtazZQNzkremx4NGdUdTd1NVpqcjA5ZCs2Y0VianMxcTBiNWNxVnMxbkJNN09NVUMvWXJpWjZOMTlmM3dJZnQxcGNvcU9qOHhYZzNyNTkrNTh5Y0M4aUQ3Yy94emV6aUlpSWlJaUlpSWlJaUlpSS9DblZyRmtUSnljbmZ2cnBwejlsd0c3dzRNRWNQWHFVTW1YS01IYnMyQ3lWakRMYnQyOGZsU3RYNXBGSEhuRjRqVHQzN2pCeDRrUnUzTGdCd0lBQkEvRDI5dWF0dDk3aTVNbVRuRHg1a2dVTEZsQ2lSSWxjcTB6bHBXM2J0blpYQmNzdlc1V3VNaXBsZVhwNnNuejVjaUE5QUpWUnplcnVpbllGQ1NubHhNZkhoL2J0Mi9QTEw3OHdhZElreXBRcFk3VEZ4TVFRSEJ5TTFXcGwvLzc5OU9uVFJ3RzdZblRwMGlYamR3U2diOSsrUnVWTFI3UnExWW9WSzFZUUd4dExhbW9xdTNidDRzMDMzeXpRM3U3ZWg2MWdiZW5TcFkwUTFZa1RKM2p5eVNjZFhpYzVPWm1KRXlkeTVzd1p2djc2YThhUEgwL2R1blh6dDJrN3BhU2tVTEprU2VONDJFMmJObVZwLythYmI1ZzNieDZRSGtDOSs5a3pLazh1V3JTSUtsV3FGRnJvMk1mSHgrYjkwcVZMNTloV21PTGo0MW00Y0NFQWYvLzczNmxRb1FJQWFXbHByRnk1RXF2VlNvVUtGWGp6elRmNTdydnZtRFp0bXQxejJ4TkdDdzRPenZkejN2MHp6TTN5NWN2WnNXT0h6WEVsUzViTTEvb2lJZzh5QmV4RVJFUkVSRVJFUkVSRVJFU2t5TGk1dWRHNGNXTU9IejVNdlhyMXFGU3AwcjNla2tQS2xTdkhyRm16cUZLbFNvNmhxME9IRGhFVUZJU0xpd3VUSjAvbXIzLzlxOTN6eDhiRzh1R0hIM0x1M0RrQVdyZHVUYWRPbllEMGlsQWZmdmdoSTBhTTRPclZxOHlaTTRjYk4yN1FzMmZQZkFXUXlwWXRtNjBpVjNFNGZ2dzRBSTg5OXBoUi9Tc2oxQU1VdU1xWXZmcjI3VXZwMHFXelZZZGF1SEFoeWNuSkFBd2JOZ3dQRDQ5aTJZK2srKzkvLzJ0Yysvdjc1L3VZWGljbko1NS8vbmtqc0huOCtQRUNCK3grL3ZubkxQTlhybHc1VzUvSEgzK2NBd2NPQUxCaHd3YWVlT0lKaDBOMmYvenhoMUZKN3VlZmYyYmt5SkgwN2R1WDd0Mjc1K3V6Ym8rK2ZmdlN0MjlmVWxKU0FMTDkzdi94eHg5QWVqQTJ0eU5ZM2QzZEg2alBUSGg0T0wvLy9qc0FLMWFzWU1XS0ZhU2xwV1dwd2psbzBLQkNxL3hYbUJ6NU9XVCtIaXlNbjE5ZXgvL2V1SEdEY2VQR0ZYZ2RFWkY3UlFFN0VSRVJFUkVSRVJFUkVSRVJLVkpObWpUaDRzV0xoSWFHMHFaTkcrclZxM2V2dCtTUVdyVnE1ZGgyNHNRSnBrMmJSbHBhR21scGFRNGRXL2pkZDk4eGUvWnNJOHhScFVxVmJBRUVUMDlQNXN5Wnc3dnZ2c3YxNjlkWnRXb1ZwMDZkWXV6WXNibUdYdTRYOGZIeC9QREREd0EwYk5nd3ovNk9WT2l6cDIvVHBrMlpNbVVLZ00zM2ErZk9uUncrZkJpQVpzMmEwYUpGQzZNdDQyaktybDI3MHJWclY3djNKWTdKK1AwQThsWDlMYlBNRlNaUG56Nk54V0lwMEZHaXUzYnRNcTRmZi94eG05VVZ1M1hyeGpmZmZJUFZhaVU1T1pueDQ4ZlR0V3RYZXZYcVJlblNwZTFhSnlQSSsvbm5uN05telJyTVpqTXJWcXpneElrVGpCOC92a2cvNnprZDFSa1RFd05nTTFSNFB3Z1BEMmZtekpsMjkxKzNiaDNyMXEzTHM5K3laY3VNYTdQWm5LMzlxYWVlb25YcjFnQzBhTkdDc0xBd295MHVMZzR2TDY5c29VaXIxV29FU1JzMmJKamw5eWd0TFkyUkkwZHk5dXhaYXRldWpiZTN0OTNQZEQvSjYvaGZIUWtySW45MkN0aUppSWlJaUlpSWlJaUlpSWhJa1hKeWNxSmJ0MjZFaDRlemRldFd5cGN2ajQrUEQyWExsczJ6T2xPMWF0WHkvSWY3ZStYSWtTTk1uVHFWbEpRVVNwUW93VC8vK1UrN0FrSnhjWEVzVzdhTThQRHdMUGV2WExuQ3RHblRlUGZkZC9IMDlEVHVWNnBVaWZuejV6Tng0a1F1WHJ6STRjT0hlZnZ0dCtuWHJ4OHZ2L3h5dmlwY0hUeDQwS2hjVlZBWllSTmJJaUlpU0V0TEE2QlJvMGFGc2w1aHVYVHBFb3NYTHdiU3EraU5IajA2UzN0R3dDZ2hJYUhZOXdZWXgra1doMXUzYmdFUUdSbVpyL0VGK1p4ZXZuelp1QzVvK0xabXpackdkWEp5TXJkdTNhSmN1WEw1bXV2QWdRTnMyN2JOZVAzR0cyL1k3TmVnUVFQZWZ2dHRvNEtYeFdJaE5EU1VzTEF3ZXZUb3dTdXZ2R0xYc2NjbWs0bGV2WHJ4eUNPUEVCZ1lTRUpDQXQ5OTl4MWJ0bXloZCsvZTJmcmJHeGpMTFlpNlpjdVdIQ3V4WmZ4Y01yK251Ymw1OHlhSmlZblo3bWNFaUFHaW82TnRqcjJmdnVOcjFxekp0R25UOFBEd3dOUFRFdzhQRC9idTNjdlNwVXNwVWFJRUkwZU90RGt1UGo2ZWtTTkg0dVhseGVqUm83TUVzMU5TVW5qLy9mY0JXTDE2ZFpiajByLzQ0Z3ZPbmoyTHlXUml4SWdSQlFxRVpxeTFjK2RPRGg0OFNGQlFVS0VkM1NzaThyQlR3RTVFUkVSRVJFUkVSRVJFUkVTS25KdWJHeDA3ZHVTUlJ4N2g1TW1UbkQ5L250VFVWTHZHNWlkOGNYZVFJejQrUGt0YlRxR0QrUGo0YkdNOVBEenc4dkxLY2k4aUlvTFpzMmRqTnBzcFVhSUVBUUVCTkduU0pOYzl4Y2ZIczJIREJqWnYzbXdjU2VydTdzN1FvVU01ZXZRb0VSRVJSRVpHOHVPUFB4SVFFTUFUVHp4aGpQWDI5bWJCZ2dYTW1UT0hBd2NPY1B2MmJUNzY2Q00yYmRyRW0yKytTYXRXclhKOHBna1RKZ0JRdlhwMTQ5NzgrZk9OVUZWQlpRN1kzYjJXcDZjbkxpNHVlSHQ3NCsvdm4rZGNlUjB6NktpY3drUEp5Y25NbURHRDVPUmtUQ1lURXlaTXlIZVZzTGk0T002ZVBXdXpMU05JbWgrRjlmTnh4TGZmZnB2dnNma05TZDIrZmR1NExtaWx0akpseW1SNTdXakFMams1bWN1WEw3Tno1MDYyYmR0bUhBdmFxMWV2WEk5K2Z1T05OeWhmdmp5TEZpMGlLU2tKU1ArOEwxdTJqSkNRRUhyMDZFR25UcDF5UEdZNnMyZWVlWWJGaXhjemFkSWs2dGV2YjFSU0xHb1hMbHhnOE9EQjJlN3YzcjJiM2J0MzV6bCt5WklsZlAzMTE3bjI2ZGV2bjgzN21hdkEyZXZaWjU4dDlPK0xESm0veStQaTRnZ09EZ2JnelRmZnBHclZxamJIbkRsemh2ajRlR0ppWWhnNmRDaHZ2ZlVXdlhyMXdtUXlaVGxlTnZQM2RGUlVGR3ZYcmdXZ1hidDJPUjZQSEJvYVNtaG9xRjE3MzdCaEE2dFhyd2JTSzNSMjdOalJybkVpSXBJN0JleEVSRVJFUkVSRVJFUkVSRVNrMk5TdFc1ZTZkZXNXK1RvNUJUa0FCZ3dZa0dQYnBrMmIyTFJwVTVaN0hUdDJaTlNvVWNicmtKQVFWcTVjaWRWcXhjM05qUTgvL0pDbm4zNDZ4em5QbnovUGYvN3pIL2J1M1p1bGF0eVRUejdKdSsrK1MrWEtsV25YcmgzMTY5ZG4yYkpsM0x4NWszSGp4dEczYjE5Njl1eHBWS2h6YzNOajBxUko3Tnk1a3lWTGxwQ1ltTWpseTVlWk9YTW15NVl0NDhVWFgrU0ZGMTdJRm1SNzRZVVhjdHhiWWJ0N3JlZWZmeDUvZjM5T256NXQ5eHlPQnJWMjdOakJuajE3QUZpd1lFR2UvYTFXSzdObXplTFNwVXNBVksxYWxhZWVlc3FoTlRQYnRXdFhscU5FTXhzelpnd2RPblRJMTd6dnZ2dHV2dmZrcU1qSVNMNzk5dHRpWFRORDVncUI3dTd1Qlpycjd2RVpRZGFjNUZTTkxFUFpzbVVaTkdpUVhjY1J0MnZYanFlZWVvb2xTNVp3NE1BQjQzNUcwRzdUcGswTUdUS0U1czJiNXptWG41OGZIMy84TWFWS2xjcXhRbVduVHAxNDlkVlgyYjE3TnlFaEliaTR1TEJvMFNKS2xNZzlBckJreVJLT0hEbUN0N2UzWFpYMTdoY1dpNFh2di8rZXc0Y1BFeGtaeWN5Wk0vTVY2cHc2ZFNvQXpaczN6N1g2Wm9hRkN4ZHk1ODRkL1AzOWM2eGlDTkM0Y1dPV0xGbkN6Smt6TFBoRnN3QUFJQUJKUkVGVU9YUG1ER3ZXck9HSEgzNGdJQ0FneS9Hb0dSWHEvdmpqRDJiUG5vM0ZZc0hIeDRjaFE0WTQvQ3kyZE9yVWlTKy8vSkxFeEVUV3JsMUwyN1p0N1FwMmlvaEk3aFN3RXhFUkVSRVJFUkVSRVJFUkViSERIMy84d2R5NWM5bS9meitRSHI2Wk1XTUdqenp5U0xhK1ZxdVZEUnMyRUJZV1pnUzVNbFNxVkltQkF3ZlNzbVhMTFBlN2R1MUszYnAxbVR4NU1yZHUzV0xWcWxYNCsvdno3TFBQWnVuWG9VTUhHamR1elBMbHl3a1BEOGRxdFJJWEY4ZjY5ZXRadjM0OXZyNitUSjgrUFV2RnVydDk5ZFZYRGo5L1RFd01xMWV2TnRaMGRuYW1mZnYyZVk2clZhdFdsdU1TNzNibHloWDI3dDNMM3IxN1NVeE1KQ1FreE9GOW5UcDF5dTcrQ3hjdXpCS0FrbnZMeGNVRnM5a01ZRlIveTY4Ly92Z2p5K3ZTcFV2bmE1NFNKVW93Y09CQTJyZHZuMk1WUkZzcVZhckVwRW1UT0h2MkxKOTk5aGxIamh3eDJtSmpZNWs2ZFNydDI3ZG4xS2hSZVFiaGJJVU5NMWY5ckZpeEl0V3FWYU5seTVhRWhJU1FrcExDelpzM2N6MktPVEV4a1JNblRnRFFxbFdyTE9HOW1qVnJHdUhpWGJ0MnNYVHBVc3FXTFd0VVE3dGJseTVkc3J6KzRJTVArT0NERDdMMTI3aHhJNTkrK2luZ2VLVzZLMWV1R05jWjMyOFp6cDQ5UzZWS2xSeWFEekErKy9hRTgvYnMyY00zMzN5RHlXUml6Smd4Tm45bUZvdUZqUnMzMHI1OWU2cFVxY0tDQlF0WXNXSUZvYUdobkQ5L25zVEV4Q3dWN0RMQ2JtNXVicXhZc1lKOSsvYmg3KytmYTdpMFhidDI5T2pSSTl2OWtKQ1FiTlVGeTVRcFErZk9uZm5paXkrSWk0dGo4K2JOTnNjV05udENxQ0lpZjJZSzJJbUlpSWlJaUlpSWlJaUlpTWdENSs0Z3g1bzFhMWk3ZGkzT3pzNDJxNDFsaEFQNjl1M0xXMis5bGEzOTRzV0xCQVVGR1dHNU9uWHFNSG55Wkh4OGZHeXViektadUhUcFVwWndYYVZLbFhqampUZG8zNzU5anVHYWhnMGJzbkRoUXY3NXozL3krT09QWnd2WFpTaGZ2anpqeDQvbjlkZGZaOTI2ZGV6ZnY5OEljVFJvMENEWGNKMmpmdnZ0Tno3Ly9ITzJiOTl1QktHZWUrNDUrdlhybCs5alFTMFdpM0hkdDI5ZjQ3cW9LeTJ0WGJ1V3JWdTNGdXFjSFRwMG9IUG56amJiOGhNQWV0aDRlbnFTbUpnSVpEM0tPVDh5VjhQTG1EczNMVnEwb0Z5NWNsZ3NGcTVkdThhSkV5Y3dtODJZeldZMmJOaEF3NFlOcVZPbmpzUDdxRmV2SGpObXpPRHMyYk9zWHIyYTc3Nzd6bWpidFdzWHQyN2RZdkxreVRsV3A4dEo1Z3FZR1orVk9uWHFVTFpzV2VMajQ5bS9mMyt1QWJ2dzhIQ2pxdC9kMWR1Y25Kenc4UEFBNE9USms4YmNHZmZ1bGxFcHMyVEprZzQ5UTI0U0V4UDU5dHR2aVlxSzR0aXhZL3o2NjY4Mis3bTZ1bkw1OHVWQ1c5ZVd5NWN2czNqeFlnQzZkKy9PbzQ4K2FyUGZva1dMMkxwMUt4czJiT0FmLy9nSHp6NzdMSU1HRGVLeHh4N0QwOU1UUHo4L3JsNjltbVh2R2R6ZDNlMnFjRm1tVEJtYjM3VjNING1jb1Z1M2JtemN1SkhrNUdUV3IxOVB4NDRkOHgwMkZSR1JkQXJZaVlpSWlJaUlpSWlJaUlpSXlBTXZJNWppYUlETFlyRVFFaExDbWpWcmpIRFpDeSs4d09qUm8vT2M2NTEzM21IZnZuM1VyVnVYVHAwNjBhSkZpenlyVmdHVUtsV0tqei8rMks2OTFxcFZpNGtUSjNMOStuVjI3TmpCMGFOSEdUWnNtSDBQbDRjN2QrNndZY01HdnZycUs2T3kyT09QUDg2QUFRT29YNysrdy9NbEpTVVJHUmxKUkVRRS8vM3ZmN08xMTY1ZG01WXRXeElkSGUzUXZMZHUzVEt1YlkydFZxMGFWcXVWSlV1V3NISGpSb0Jzb1plQzhQTHlvbmJ0Mm9VeTE4T29jdVhLWEw5K0hVZy9UcmtnUnhyLzlOTlB4bldGQ2hWeURJZGxlTzIxMTdJRXAySmlZZ2dNRE9SLy8vc2ZzYkd4akI4L25rOCsrU1RISUcxZTZ0V3JSMkJnSU1lT0hXUHUzTG5FeHNZQzZVZnlidG15SmNkZzVzOC8vOHgzMzMxSDI3WnRLVnUyckhFL2N3QXg0NzdKWktKMTY5WnMzcnlaOFBCdyt2ZnZuMlZNaHVUa1pOYXRXd2VrQjNsek9xbzdLU21KNDhlUEErUVlLZ05Zdm54NWJvK2VMOUhSMGN5Y09kTm1XOVdxVlhuKytlZDU2cW1ucUYrL1BpVktsSEQ0dXlLelc3ZHVaUnR2TXBtb1dyVXE4Zkh4VEpvMGljVEVSR3JXckdtRWdKT1NrcmgrL1RyWHIxOG5JU0dCTm0zYTBMRmpSMDZlUE1uUFAvL01wRW1UNk5DaEE4T0dEYU5aczJiR3ZIZnUzQUhBMmRtNVdJNXJMVnUyTEMrOTlCS2JObTBpSVNHQnI3NzZpci8vL2U5RnV1YXFWYXR5YmI5eDR3Ymp4bzByMGoySWlCUWxCZXhFUkVSRVJFUkVSRVJFUkVUa2daZFJJYXRVcVZJT2pmdjg4ODlaczJZTmtINmszK0RCZzNucHBaZHM5bzJOamNYTHk4c0kwWlV2WDU0MWE5WlFvVUlGdTlmNzdMUFAyTEJoQXhNbVRPQzU1NTZ6ZTF6bHlwWHAxNjhmL2ZyMXMzdE1YbnIzN3MzdDI3ZUI5T01qKy9mdlQrUEdqUjJhSXpVMWxTTkhqaEFSRWNHaFE0ZU02bG1aOWVqUmd6WnQydUR2NzgrbFM1Y0s5QXkyeHU3Y3VaT2dvQ0RqYU4veTVjc3phOVlzZXZmdW5lOTFwUEE4OGNRVFJFVkZBZjlmT1MyLy92ZS8veG5YOWVyVmMzaThqNDhQZ1lHQmpCZ3hndWpvYUc3ZHVzV3NXYk9ZTjIrZXc5WG1NdnZyWC8vS0o1OTh3cWhSbzR4Z1owaElTSTRCdTJQSGpyRjA2VkpXcmx6SjVNbVRqYy9kelpzM2pUNlp2MWM2ZGVyRWYvN3pIMUpTVXZqcXE2OXNmZzQyYnR6SWpSczNBT2pWcTFlT2U0MklpREFDdGZYcTFjdDI3SzR0amh5am01dk1GUjlyMUtqQk04ODhRMmhvS0pCZWJmRHV6MnhCdml1MmJkdkd0bTNic3R3clZhb1VXN2R1WmR5NGNjYnh0TW5KeVF3Y09KQ2JOMjhhZjQ5QStudlRwazBiYXRXcXhlTEZpMW00Y0NHN2QrOW01ODZkL1Bqamo4eWJOODhJZUdhODcyWEtsQ25RNzVFanVuWHJ4cFl0VzBoTFMyUGp4bzEwNjlhdFNLdlk1VlhOMU1YRnBjaldGaEVwRGdyWWlZaUlpSWlJaUlpSWlJaUl5QU12bzNLVUkyRTNnRGZlZUlPalI0OENNRzdjT1B6OC9HejJ1M0hqQnFOSGo4YlgxNWNQUC96UUNGWmtySGZod2dWOGZIeXlWTlRxM3IwN2tCNkU2TkdqQjlldlgyZno1czBrSnljemRlcFUrdlhyUjgrZVBYUGQzK25UcDFtL2ZqMEJBUUUydzROcGFXa09QVzltR2VHNkprMmE4T0dISDJJeW1SeWF6OG5KaWVQSGp6TjU4dVFzOTExZFhmSHg4VEdPZUh6bm5YZnl2VWQ3V0sxV0k3amw0ZUZCVUZBUWxTdFhMdEkxeFg2TkdqWGlzODgrQStEczJiTmN2SGlSV3JWcU9UeVB4V0loUER6Y2VPMUlRRFd6MHFWTE0ySENCSVlQSDQ3VmF1WDc3NzluKy9idGRPellNVi96WlNoWHJoeERodzVsNHNTSlFQcDMwdlhyMTIzK0xwNCtmUm9BczltY0piaVVFZm9Dc2xUVnExYXRHczg4OHd4SGpod2hORFNVdG0zYlpobjMwMDgvc1hidFdpQzlDdVZmLy9yWEhQZTVmZnQyNDNyU3BFbDJQZHZkUjNMblY3bHk1UmcxYWhUUFBQT004WHdaQWJ2aTVPenNiRnpmWGVteVZLbFMrUGo0OE13enp4ajNYRjFkZWUrOTk2aGZ2ejZMRnkvRzM5OC95M2Q5VEV3TWtCN3VMUzQrUGo0MGI5NmNyNy8rR3F2VnlybHo1M2p5eVNlTGJYMFJrUWVOQW5ZaUlpSWlJaUlpSWlJaUlpTHl3THQyN1JxUXRVS1NQVXFVS01IMDZkTnhkM2ZIeWNuSlpwL2J0Mjh6WWNJRVltSmlpSW1KNGR0dnY2VnQyN1paK3N5WU1ZT3JWNi9TdVhObmhnd1pBc0J2di8wRy9IOTF2Y3FWS3pOLy9ud21USmhBWEZ3Y0sxZXVKRFkybHVIRGg5dXNlblRod2dYR2pCbUQyV3hteG93WlRKMDZOVnUvOXUzYk8vUzh0aHc2ZElnT0hUbzRQSzVMbHk3MDZOSERlTjJnUVFQYXRXdEh5NVl0Q1FzTFk5R2lSZG5HK1B2N0cyRWRzOWxNYW1wcW50V3gvdjN2Znh0SFgrWVU5T25Zc1NOYnQyNWwxcXhaK1FwdlNkR3BYNzgrZi9uTFg0enFjMnZXck1rV3lyUkhlSGk0RWFSMWQzZlBkOEFPMHF1VFpWU0ZBMWl4WWdWTm16WXRjRURxaVNlZXlQSTY0K2pRdTJXOEY5N2UzbGxDdmVmUG53ZlNuKy91WU42Z1FZTTRkdXdZcWFtcC9PdGYvMkx1M0xrNE9UbVJsSlJFWUdBZ3FhbXB1TGk0TUhyMDZCejNkK1RJRVg3ODhVZUhueXNpSW9MQXdNQTgrOTM5dlpoWlNFZ0k1Y3VYZHlqSW1QbnpIaDBkbldjVnRjeDdlUFBOTjNuNzdiZHQ5dm5iMy82R2k0c0xmbjUrK1BuNTRldnJpNStmSDVVclY4Ykx5eXZIdVR0MjdFak5tald6VlUrOGVQRWlRTEVIZTd0MjdZcTN0emM5ZS9iRTA5T3pXTmNXRVhuUUtHQW5JaUlpSWlJaUlpSWlJaUlpRDdTa3BDU2pXcHEvdjcvRDR6TlhJcnBiWW1JaTc3Ly9Qai8vL0RNQWZmcjB5UllpdVhUcEV0SFIwVURlQVl1YU5Xdnk4Y2NmTTI3Y09LNWV2Y3FXTFZ1NGZmczI0OGFObzBTSkVwak5abEpTVW5CM2Q2ZDI3ZHEwYk5tUzhQQndEaDA2eENlZmZNS3dZY01jZnI2aVZLRkNCZnIwNlVQcjFxMnBVcVdLM2VOdTNyekpsQ2xUY0hOelk4YU1HY2F4dS9uMTBrc3YwYXBWSzJyVXFGR2dlYVJvOU9yVmkvZmZmeCtBZ3djUHNtZlBIbDU4OFVXN3g4Zkd4dkxKSjU4WXI3dDM3NDY3dTN1Qjl0UzNiMSsrL3ZwcjR1UGp1WFBuRGt1V0xESDJtRjhaUjY5bUtGZXVYTFkrR1VGZElGdkZzVk9uVGdGUXUzYnRiR0hhNnRXcjA2VkxGelpzMk1EMzMzL1BKNTk4d3VEQmc1a3laUXFYTGwweW5xbHExYW8yOTJhMVdsbTllaldRWG4zU1lyRUFzR3ZYTHB2OW82T2pHVEJnUUM1UFd6elMwdEpZdFdvVkd6WnNZTml3WVRrZXUrdUl2bjM3MnRWdi9mcjFyRnk1MHU1NUl5TWpjdzBaQXF4YXRjcXVvS0E5SG4zMFVSNTk5TkZDbVNzdjhmSHh1YlpuVkVRVkVmbXpVc0JPUkVSRVJFUkVSRVJFUkVSRUhtZy8vUEFEVnFzVmdFY2VlYVRRNXIxeDR3WWZmUENCVVoyb2E5ZXU5T3JWSzF1Ly9mdjNBMkF5bVdqWnNtV2U4L3I0K0RCMzdsemVlKzg5cmw2OVN1blNwWTBqQzY5ZnY4NlFJVU5vMGFJRmI3MzFGcU5IaitieTVjdWNPM2VPelpzM1U2MWFOVHAxNm1UTVZaQkFVRVpGcWllZmZKS1hYbnJKNGZFWklSRmI3MGxlOXU3ZGF4eVRPWGZ1WE1hUEgyK3ppcCs5dkwyOTh6MVdpdDR6enp4RHg0NGQyYlp0R3dEejU4K25aTW1TdEc3ZE9zK3gxNjVkWThLRUNTUWtKQURwUWJQWFhudXR3SHZ5OFBCZ3dJQUJ6SjA3RjBpdjB0YXVYVHVlZnZycExQMkNnNE41NDQwM3Nod3JtcE9JaUFqajJzL1B6K2FSMVNkT25EQ3VNd2ZzZnZ2dE55NWN1SkR0Zm1aOSt2UWhLaXFLYytmTzhaLy8vSWZ2di8vZStINXEzcng1cnUvTDVzMmJPWGZ1SEFBdFc3WTA5cHJUYzJXKzM3aHhZMWF0V21XelgxaFlHRjk4OFFWQWpuM0FkdGpRSGlhVGlRc1hMbUMxV2xtOGVERmVYbDYwYU5FaVgzTkovaFhHWjA1RTVINm1nSjJJaUlpSWlJaUlpSWlJaUlnODBBNGVQQWlrQjBJYU5teFlLSE5ldW5TSjk5OS8zemlTc212WHJnd2VQTmhtMzR5QTNSTlBQR0gzRVpQZTN0N01uVHVYc0xBdzNuenpUZVAralJzM1NFcEtZcytlUGJSczJSSS9QeittVEpuQ2tDRkRpSStQNTVOUFBxRjY5ZXBHQU1lZWdGSk9NZ0oydnI2K0Jab25QMTUvL1hWKy9QRkg5dTNiUjNoNE9MNit2dlRwMDZkWTl5REZhOGlRSWZ6MDAwK2NPbldLdExRMEFnTURPWFRvRUwxNzk3WlpkZTNXclZ0czM3NmQ5ZXZYRzhjc2UzaDRNSFhxVkZ4ZFhRdGxUeSsrK0NMYnQyODN3cDRmZi93eHk1WXR5ekwvWjU5OVJsaFlHSjA3ZDZaVnExWTJQK05wYVduczNMbVQ1Y3VYRy9lNmR1MXFjODNNQWJ2TVI4cEdSRVFZUWVGR2pSclpIT3ZxNnNya3laTVpPblFvOGZIeFJyanVrVWNleVRXa0doc2JhMVJpYzNOejQ5VlhYODBTQnN5THU3dDdqaFVETXdmbkNxc3lXMlpPVGs1ODhNRUhEQnMyakd2WHJqRno1a3dxVmFwRS9mcjFDMzJ0dTczODhzczBhOVlzeDNhcjFjcVVLVk9NQ3FwdWJtNE1IRGd3MjFIQm1mbjYrbWE3ZCt2V0xhTUs0ZDMzUlVTa2VDaGdKeUlpSWlJaUlpSWlJaUlpSWcrc3hNUkVJeWpTc0dIRFhJOTd0ZGZodzRjSkNncml6cDA3bUV3bSt2ZnZUNDhlUFd6MlBYbnlwSEY4N0FzdnZPRFFPdDdlM2xuQ2RaQmV3UzVEUmxqRjI5dWJnSUFBQWdJQ1NFdExZOXEwYVN4ZXZEalA0Mmp2ZDJQSGp1WEtsU3VjUDMrZTRPQmcvUDM5N2FvQUtIOU9MaTR1ekpvMWkrblRwM1BvMENFZ3ZaTGgzcjE3cVZHakJ0V3JWOGZUMDVPRWhBUmlZbUk0ZS9hc2NZd3BwRmVFbXo1OXVrTkhFZWZGWkRJeFlzVC9zWGZuVVZYWCtSL0hYeGVRWFZFUVNaUUFOU1hMSlpkRU16TE55Wm5VTXRkU0UwMnpLWjFLYzh0eXl5VXlheFJyc3RRc3phbVIzTGQwME1rdFJVM01OUmRRY1VNRVJaRllMdHpmSHh6dVQrU3lYeGIxK1RpSGMrNzlmai9MKzNzUlp6aStlbitHNjgwMzM1VEpaTkxGaXhmMS9mZmZhOUNnUVRuR1hieDRVZi82MTcvMHIzLzlTejQrUG5yd3dRZmw1dVltazhta3ExZXY2dGl4WStZT2U1TFV0bTNiSEowbWIvZmJiNzlKeXVwazZlWGxKU2tycUxWKy9YcEpXUUdzL0k3OXZIbnpwbHhjWEhJYzJlbms1S1NiTjIvbUdUeXNVcVdLbkp5Y2xKcWFxaGRlZUVHVksxY3V4S2RUY1ZTdVhGbVRKazNTc0dIRGxKNmVya21USnVtTEw3NG9kS0M1TUc3Y3VLR1RKMC9xMUtsVE9ubnlwRTZlUEtsNTgrYmxHeHI4OXR0dnplRTZlM3Q3L2Zubm41b3paNDVlZU9FRnZmcnFxNFVPZ203YXRFbWJObTJ5eW5PVWxyQ3dzRUtQdGJlM0w4VktBS0IwRUxBREFBQUFBQUFBQUFEQVBXdk5talc2ZGV1V0pLbFRwMDRsV2lzdExVMWZmLzIxVnE1Y0tTbXJJOTdJa1NQVnNXUEhQT2NzVzdaTVVsWm5MV3QwZ2NzTzZ6azZPdVlJMERWdjNsd3Z2ZlNTbGk1ZHFoczNibWo1OHVWNjQ0MDNTcnhmZVhKd2NOQ0VDUlAweGh0dktDa3BTWHYzN2lWZ2Q0OXpjSERRNU1tVHRYNzllaTFhdE1nY0VqdDc5cXo1ei82ZEhCMGQ5ZUtMTDZwMzc5NTVkbEVyaVljZWVraWRPM2ZXbWpWckpHWDlUSGZvMEVHK3ZyNlNKSGQzZHlVa0pKakh4OFRFS0NZbXh1SmFEZzRPNnRPbmoxNSsrV1dMM2VTaW82TjE5ZXBWU1RtNzEyM2Z2dDM4L0owNmRiSTQxMmcwS2l3c1ROOSsrNjJNUnFPa3JJQ2d5V1JTWkdTa2hnd1pvaUZEaHFoVHAwNnlzYkhKVlZlUEhqMFVGaGFtUG4zNktENCt2dENmVDBWUnAwNGREUm8wU1BQbXpWTjhmTHkyYmR1bUYxNTRvY2pyR0kxR25UMTdWdEhSMFRwejVveWlvNk1WSFIxdDdsYWF6ZGJXVm82T2poYlhNSmxNK3VhYmI4eEg0elpxMUVqang0L1hwNTkrcW9pSUNLMVlzVUw3OXUzVDZOR2p5NlRUWG1teHQ3ZFhuVHAxSkVsdWJtN2xYQTBBbEM0Q2RnQUFBQUFBQUFBQUFMZ254Y1hGYWNtU0paSWtEdytQRW9Xem9xT2pOWDM2ZFBNeGZSNGVIaG8vZm55K1I4N0d4TVJvejU0OWtyS09tcnl6VzVHZG5aMk1ScU51M3J4WjZEb09IRGdnS1N2MGMyZklac0NBQVRwNjlLaWFOR21pdm4zN0ZucE5TN0tQb2l4dk5XdlcxSmd4WTNUcDBpVjE2OWJONHBqVTFOUXlyZ3FseWNiR1JwMDdkMWI3OXUyMWUvZHU3ZHExUzFGUlVicDI3VnFPTG5DMnRyWjY1NTEzRkJRVUpDY25wMUt0YWRDZ1FkcTJiWnNTRXhObE5CbzFlL1pzelpvMVN3YURRZDkvLzczMjdkdW5nd2NQS2pvNld1ZlBuMWRpWXFMUzB0TGs1T1NrYXRXcXlkL2ZYODJhTlZOUVVKQ3FWS21TNXo3Nzl1MHp2ODRPMktXbXBwcVBiM1YyZGxhWExsMXl6WXVJaU5DWFgzNXBEdllaREFiMTZ0VkxuVHAxMG9jZmZxaW9xQ2dsSlNYcHM4OCswMDgvL2FSWFhubEZiZHUybGEydHJYbU56cDA3eTlQVFU4N096amtDZHJkLzVyZkxQcGEzSXVuZXZidU9Ieit1amgwN3FsV3JWc1ZhNC96NTgza2U5eTFKMWFwVlUvMzY5ZFd3WVVPTDkyTmlZdlRaWjUvcDBLRkRrcVRhdFd0cjRzU0pjbk56MDlTcFU3VjgrWEl0V0xCQU1URXhldXV0dC9UeXl5K3JYNzkrT2I0WGQrclFvWVBGSTRXWEwxK3U4UER3SWo1aGx0allXRW5LZDkrQ2VIbDVhZDY4ZWNXZWY3dTB0RFNyckFNQXBZV0FIUUFBQUFBQUFBQUFBTzQ1YVdscG1qSmxpbEpTVWlSbEJXVHM3SXIrVDJQSnljbGF2SGl4VnE1Y2FlNEsxYlJwVTczMzNudXFWcTFhdm5OLysrMDMyZGpZS0RNejArSnhrTFZyMTlhWk0yZTBkZXRXUGZIRUUyclFvSUhGc0lQSlpOSzFhOWUwYXRVcW5UNTlXcExVcGsyYlhPTnNiR3dVRWhLU3F6dFZjVnk0Y01IOE9xOHVUV1VsTURBd3ozdVptWm5tMEdGaGoxdk1qNlZqR0UrZlBwM3Y4WXhSVVZINTNyZTF0UzN5OGNESUNwTzFiOTllN2R1M04xL2J1M2V2Sms2Y3FQVDBkR1ZrWkNnOFBGeEJRVUZGV25mejVzMUZyc1hWMVRYUEl6RHQ3T3dVR0JpWTc1L1R3dnIxMTEvTnI3TURkbDk5OVpVdVhyd29LU3RBZHZ2eHJSRVJFVnF5WkltT0hUdG12dWJwNmFtMzMzNWJqei8rdUNScHpwdzVtajkvdmxhdFdpV1R5YVJ6NTg1cDZ0U3A4dlQwMUhQUFBhZW5uMzVhM3Q3ZWNuRnh5ZkZaWjhzcjJGb1diai9tdGxLbFNnV09OeGdNZXYvOTkvTzhmLzM2OVFMWDgvUHprNWVYbDJKalkrWHM3S3o2OWVzcklDQkFBUUVCcWwrL3ZqdzlQUzNPTzNmdW5NTEN3clJwMHlabFpHUklraG8wYUtBUFAvelEzTjNOWURDb2UvZnVhdHEwcWFaTm02YVltQmd0V2JKRXYvMzJtOGFPSGF1YU5XdGFYRHM3MUdmcGVsNk1ScVBPbkRralYxZFhPVHM3eThIQlFmYjI5a3BKU2RIT25Uc1ZFUkVoU2FwZXZYcWVhNVNsbzBlUFNpcmM5eGtBeWdNQk93QUFBQUFBQUFBQUFOeFRVbE5UTldYS0ZCMC9mbHlTMUxoeDQzeVBjYlhFWkRKcHc0WU4rdWFiYjh5aERCc2JHL1h1M1Z2QndjR0ZDckU5Ly96emV1cXBwN1IvLzM3VnFsVXIxLzB1WGJvb05EUlVTVWxKR2p0MmJLRnJxMUdqUnA3SDNSWTFYUGZ6eno5cjU4NmRxbHExcWx4Y1hNd2h0VzNidHBuSDFLNWR1MGhybG9hVWxCUjk4TUVIcWxLbGlseGRYV1Z2YnkrVHlhUkRodzRwS2lwS2t1VHY3MS9pZldiT25KbnIycTVkdTdScjE2NDg1K3pldlZ1N2QrL084NzZqb3lNQk95dHAyYktsSmsrZXJFbVRKaWt0TFUwSERoelFpQkVqTkhueVpOV29VYU84eXl1UjY5ZXY2L0RodzVLeU9vTjVlWGxwNDhhTldyMTZ0YVNzbjhNK2Zmb29LU2xKbXpadDB0cTFhM01jUld0cmE2dXVYYnRxNE1DQk9UcjZPVGc0Nk0wMzMxU0hEaDBVR2hxcUV5ZE9TTXJxOExsbzBTSXRXclJJclZxMTBwUXBVNndTemkycGp6LytXRzV1Ym5KMmRsWmtaS1Q1ZWw3QnRyd2NQbnhZa1pHUnFscTFxcHljbkdSalk2T3RXN2VhNytmMzUyWGN1SEZ5Y1hHUnI2K3Z4ZU40czEyL2ZsMi8vdnFyTm0vZXJNT0hENXM3ZjlyWTJLaDc5KzU1QnJ2cjFxMnJMNzc0UWg5Ly9MRzJiOSt1bzBlUDZ2WFhYOWZ3NGNQMXpEUFBGUG9aWFYxZDh3eklaUjloWGxDbndlSjIraXNxbzlHb1pjdVd5Y1hGUlM0dUxxcFVxWklxVmFxazVPUms3ZHk1MHh5d2UvREJCOHVrSGdBb0tnSjJBQUFBQUFBQUFBQUF1S2RFUjBlYmd4a2VIaDU2Ly8zMzh3MUpXSEwrL0hrdFdMQkFOMjdja0pUMWovNmpSbzFTUUVCQWtkYXBXclZxbnVHcXJsMjdLaVVsUlQvOTlKTVNFaElLWE12QndVR3RXN2ZXNE1HRDVlcnFXcVE2OG1Kblo1ZWphOWFkcWxTcG9uYnQybGxscjVKd2RIVFV1WFBuOHYyYyt2VHBVNFlWb2J5MGJObFNJU0VoK3VDREQ1U1VsS1JUcDA1cDZOQ2hHamh3b0o1NTVoazVPenVYZDRuRmN2ejRjZG5ZMkNnakk4Tjg5SFN0V3JWa2IyK3Z6TXhNalJvMVN2YjI5cnA4K2JLV0xGbGlQbHJhWURBb0tDaEl3Y0hCK1laaEF3SUM5UG5ubjJ2SGpoMWF2SGl4T1poYXZYcDF2ZkhHRzNtRzYvTHErQmNURTZOQmd3YVY1SkV0T25YcWxLS2pvM05jYzNCd1VNdVdMWXUwVG1KaW9yNzk5bHVMOTV5Y25QSU5sajN5eUNNRnJyOXIxeTVObWpRcDEzSGFqei8rdUFZUEhseGc0TmZSMFZFZmZQQ0JGaTllckNWTGxpZzVPVmt6Wjg2VXY3Ky82dGF0SzBrS0NRbVJsQlc0dEtSdjM3NTVIZ2R1TUJoVXQyNWQ4MUcxbHRTdFcxZkJ3Y0g1MW1rdGRuWjJXck5tamVMaTR2SWQxNzE3OXpLcEJ3Q0tpb0FkQUFBQUFBQUFBQUFBN2lrQkFRRjY3NzMzRkJvYXFwQ1FrQUtQY3JYRXg4ZEhJU0VoZXZmZGQ5V2xTeGU5OHNvcnBYSjBYYTlldmRTclZ5L2R1SEZEcWFtcGVZNXpjSEJRbFNwVnJMNS96Wm8xWld0cmF6N1NNSnVycTZzQ0FnSTBaTWlRVXRtM09PclZxNmY5Ky9mbnFOWFoyVmwxNjlaVnIxNjlySEpFWjNHT0QwWFplL1RSUnpWbnpoeE5uRGhSTVRFeFNrcEtVbWhvcUw3NjZpczkvUERENXU1a3NiR3hhdEdpeFYwUnZnd01ERlJZV0pqMjdObGo3a3JXcUZFanZmWFdXOHJNekZURGhnMGxaWVY5eDQ4ZnI0a1RKNnA5Ky9icTNyMjdmSDE5QzcxUDI3WnQxYlp0V3gwOGVGRHIxcTNUU3krOUpHOXY3eHhqN08zdFZhZE9uWHpYY1hWMVZlZk9uUXZjejlIUnNVaC9CM3Q3ZTVzRGRyYTJ0dkx4OGRIcnI3OHVkM2YzUXE4aFpZVVRiVzF0bFptWmFRN0JWYXBVU2Y3Ky9ucnR0ZGZNeDdZV1YrdldyUlVRRUtCang0N0oxZFZWVHovOXREcDM3bHpnNTNZN2c4R2dWMTU1UlhYcTFGRklTSWdHRHg1c0R0ZEpVck5telVwVVk1OCtmZFNpUlF2emtjcVptWm5Lek15VW82T2o2dGF0cThEQVFJdkhrcGNXZjMvL1BBTjJYbDVlNnR1M2I1Rzd6UUpBV1RHWTdveFVBd0FBQUFDQWU4cXNXYlBVdW5WcnRXblRwcnhMQVNva2ZrWUFBTGgzSlNjbmw3aWJsVFhXdUZ0a2h5OGtXVHpXc0NMSi9pZk9vblltdk4wMzMzd2pLYXZMWUxkdTNheFMxOTFxMTY1ZCt2WFhYelZ5NU1qeUxxVkkvdnp6VHkxWXNFQnIxcXd4LzltOVUvLysvZlhLSzYrVWNXV2xMeVVsUlk2T2p1VmRScWt3bVV6S3lNaVFqWTJOVlk2dHRjYmZGNWFjT1hOR1Y2OWVWZE9tVFV2OGQyWjhmTHc4UER5c1ZKbjFaQjhwN09IaFVlTDZFaE1UbFpTVUpLUFJhQTQrR2d3R3VibTVGVGxBQ1FCRlpTamgvd2hVN1A5bkRBQUFBQUFBQUFBQUFCU1ROWUp4OTB1NFRwTFZ3aXhsd1JwQm1ZRURCMXFoRXBRbkp5Y25EUnMyVEQxNzl0U21UWnUwZi85K25UdDNUcmR1M1pLOXZiM2MzZDFWcTFhdDhpNnpWTnlyNFRvcDYrZmJtaUZmYXdmcnN2bjUrY25Qejg4cWExWEVjSjBrMWE5ZjMycHJ1Ym01bGJoeklBQ1VGd0oyQUFBQUFBQUFBQUFBQUlDN2xwZVhsL3IzNzYvKy9mdVhkeWtBQU9BZWRIZjhKeWdBQUFBQUFBQUFBQUFBQUFBQUFKUXhBbllBQUFBQUFBQUFBQUFBQUFBQUFGaEF3QTRBQUFBQUFBQUFBQUFBQUFBQUFBc0kyQUVBQUFBQUFBQUFBQUFBQUFBQVlBRUJPd0FBQUFBQUFBQUFBQUFBQUFBQUxDQmdCd0FBQUFBQUFBQUFBQUFBQUFDQUJRVHNBQUFBQUFBQUFBQUFBQUFBQUFDd2dJQWRBQUFBQUFBQUFBQUFBQUFBQUFBV0VMQURBQUFBQUFBQUFBQUFBQUFBQU1BQ0FuWUFBQUFBQUFBQUFBQUFBQUFBQUZoQXdBNEFBQUFBQUFBQUFBQUFBQUFBQUFzSTJBRUFBQUFBQUFBQUFBQUFBQUFBWUFFQk93QUFBQUFBQUFBQUFBQUFBQUFBTENCZ0J3QUFBQUFBQUFBQUFBQUFBQUNBQlFUc0FBQUFBQUFBQUFBQUFBQUFBQUN3Z0lBZEFBQUFBQUFBQUFBQUFBQUFBQUFXRUxBREFBQUFBQUFBQUFBQUFBQUFBTUFDQW5ZQUFBQUFBQUFBQUFBQUFBQUFBRmhBd0E0QUFBQUFBQUFBQUFBQUFBQUFBQXNJMkFFQUFBQzU5cmNuQUFBZ0FFbEVRVlFBQUFBQUFBQUFBQUFBWUFFQk93QUFBQUFBQUFBQUFBQUFBQUFBTENCZ0J3QUFBQUFBQUFBQUFBQUFBQUNBQlFUc0FBQUFBQUFBQUFBQUFBQUFBQUN3Z0lBZEFBQUFBQUFBQUFBQUFBQUFBQUFXRUxBREFBQUFBQUFBQUFBQUFBQUFBTUFDQW5ZQUFBQUFBQUFBQUFBQUFBQUFBRmhBd0E0QUFBQUFBQUFBQUFBQUFBQUFBQXNJMkFFQUFBQUFBQUFBQUFBQUFBQUFZQUVCT3dBQUFBQUFBQUFBQUFBQUFBQUFMQ0JnQndBQUFBQUFBQUFBQUFBQUFBQ0FCUVRzQUFBQUFBQUFBQUFBQUFBQUFBQ3dnSUFkQUFBQUFBQUFBQUFBQUFBQUFBQVdFTEFEQUFBQUFBQUFBQUFBQUFBQUFNQUNBbllBQUFBQUFBQUFBQUFBQUFBQUFGaEF3QTRBQUFBQUFBQUFBQUFBQUFBQUFBc0kyQUVBQUFBQUFBQUFBQUFBQUFBQVlBRUJPd0FBQUFBQUFBQUFBQUFBQUFBQUxDQmdCd0FBQUFBQUFBQUFBQUFBQUFDQUJYYmxYUUFBQUFBQUFBQUFBQUFBQUJWWlptYW1iR3hLMXI5bXk1WXQrdVdYWHlSSmt5ZFBMdlk2eDQ4ZlYwQkFRSWxxQVFBQWhVY0hPd0FBQUFBQUFBQUFBQUFBOGhBYkc2dFhYMzFWVzdac0tkRTZaOCtlMWE1ZHU3UnIxNjVpci9IdHQ5OXErUERoK3ZUVFQ1V1ptVm1pZWtwTFdscWExYjR5TWpMSyszRUFBS0NESFFBQUFBQUFBQUFBQUFBQWxtUm1adXI5OTkvWCtmUG5OV1BHREowOWUxYkJ3Y0V5R0F4bFhrdENRb0orL3ZsblNkS0dEUnVVbUppbzhlUEh5OTdlM2p3bU1qSlNWNjVjc2NwK2YvbkxYM0s4NzlpeFk3N2pPM2Z1ckxmZWVrdlBQZmVjVmZhWHBONjllMnZ3NE1GV1d3OEFnT0lnWUFjQUFBQUFBQUFBQUFBQUtEZjVCYmNjSEJ4VXVYSmwrZm41cVduVHB1clVxWlBjM055S3ZaN0JZSkNMaTRzOFBUM1ZzR0ZEZGV6WVVZODg4a2llNDIxc2JEUjgrSEJObkRoUlNVbEpXcnAwcVM1ZXZLalJvMGVyVXFWS0JUK2NGYm03dSt1VFR6N1J1KysrcTdpNE9PM2F0VXZ2di8rK3BreVpJa2RIUjBuU2loVXJTdFFoNzNaM0J1d0FBTGhmRWJBREFBQUFBQUFBQUFBQUFGUklxYW1wU2sxTjFkV3JWN1Z2M3o1OTk5MTNHamh3b0xwMzcxNnNMbkltazBsSlNVbEtTa3BTZEhTMDFxMWJweWVmZkZJalJveVFxNnVyeFRtTkd6Zlc3Tm16OWQ1Nzd5azJObGIvKzkvL0ZCY1hwdzgvL0ZDVksxY3U2U01XaWJlM3R6NzU1Qk9OSERsU1Y2OWUxWUVEQnpSdTNEaE5telpOenM3T1pWTER0R25UVkxObVRmUDc5OTU3VDVjdlg1YW5wNmVrckpDZnRkemVuUThBZ1BKQ3dBNEFBQUFBQUFBQUFBQUFVQ0VFQlFXcGF0V3FrdjQvREhmbXpCbEZSMGRMa3RMUzBqUnYzanpGeDhkcjZOQ2hSVnBQa3RMVDAzWGx5aFVkUFhwVWYvNzVweVJwKy9idFNraEkwTXlaTS9Qc1N2Zmdndy9xbi8vOHA4YU5HNmN6Wjg3b3lKRWpHanQyck9iT25TdUR3VkRnOGFsM0tzejRSWXNXcVZhdFdybXVlM3Q3NjZPUFB0S0lFU04wNDhZTnBhV2xLU1VsUmM3T3p2cmdndytVbVpsWnBGcHV0M2p4WXYzd3d3LzVqcWxaczZaOGZId2tTWEZ4Y2JwOCtiSWtxWFhyMXBLVVoxQVJBSUM3RlFFN0FBQUFBQUFBQUFBQUFFQ0YwS05IRHozODhNTzVycDg5ZTFiLy9PYy9kZmp3WVVsU1dGaVlXclZxcGFaTm14WnJ2ZVRrWkgzOTlkZGF1M2F0Sk9uSWtTTmF2bnk1ZXZmdW5lZGExYXRYMTZlZmZxcjMzbnRQNTgrZjE3Qmh3NHJWUmErd2J1OUlsNVNVSkNtcm81dTl2YjE4ZlgwMVk4WU1yVnk1VW0rOTlaWWNIQndrU1haMkpZc0EyTmpZRkduOG5qMTdKRWtQUFBDQS9QMzljOXg3NFlVWGlsM0h5cFVyaXowWEFBQnJJMkFIQUFBQUFBQUFBQUFBQVBleDdKQllXbHBhaFQyUzA5ZlhWeDk5OUpHR0RSdW1NMmZPU0pKKytPR0hBZ04yZVhGMmR0WmJiNzJsYTlldWFlZk9uWktrZGV2VzVSdXdrNlRLbFN2cjQ0OC9WbXhzclB6OC9ITGQ3OXk1czE1ODhVV0xjNWN2WDI0TzlDMWN1TkRpbUQxNzltamV2SG5tR3JOMTY5Wk5rdlR5eXk5cjRNQ0JrcVQ2OWV0cjlPalIrZFpiMnJJRGRtM2F0TWwxNzlhdFcyVmREZ0FBcFlLQUhRQUFBQUFBQUFBQUFBRGN4OXpjM0NSbEhmZHA2VWpTaXNMQndVRXZ2ZlNTWnN5WUlVbjYvZmZmbFpxYWF1N2VWaHc5ZS9ZMEIrd3VYYnFraElRRXVidTc1enZIeWNuSllyaE9rcXBVcVdJK1B0WFN2V3g1alltTWpKU1UxWW11Sk05VkZsSlRVM1hnd0FGSjBoTlBQSkhudUlVTEYrYjV2TGVMaVluUm9FR0RyRllmQUFEV1FzQU9BQUFBQUFBQUFBQUFBTzVqL3Y3K3NyR3hVWFIwZElVTzJFbFNreVpOeksvVDA5TVZIeDh2YjIvdllxOVh0MjdkSE8rdlhidVdJMkNYbUppb05XdldxRmV2WG1YUzNlL216WnVTc2tKOGhWWGNZTnE2ZGV0SzlFejc5dTFUYW1xcTNOemM5T2lqanhaN0hRQUFLcnFpSGFBT0FBQUFBQUFBQUFBQUFMaW5PRGs1cVZXclZ0cTdkNit1WExsUzN1WGtLN3ZiWHJiazVPUVNyWmQ5UEc0MlcxdGI4K3ZVMUZTOS8vNzcrdmJiYi9YR0cyL281TW1USmRxck1OTFMwbFNwVXFVY3g4TldWTnUyYlpPVTFiM094b2JvQVFEZzNrVUhPd0FBQUFBQUFBQUFBQUM0endVR0Jpb3FLa3BoWVdGNjVwbG5WTDkrL2ZJdXlhSS8vL3d6eC92YmoxMHRqck5uejVwZjI5alk2SUVISHNpeFYzWW51Yk5ueitvZi8vaUhnb09EMWF0WHIxekJQR3NKRGc1V2NIQ3cwdExTaWpWLzRjS0YrZDYvZXZXcVJvOGVYYXkxYjVlZW5xN2R1M2RMa29LQ2d2SWRPMnpZc0VKOVhpYVRxY1IxQVFCUUdnallBUUFBQUFBQUFBQUFBTUI5enNiR1J0MjdkMWQ0ZUxqV3JGa2pkM2QzZVhsNXljM05yY0J3bEkrUGozeDhmTXFrenR1N3lMbTR1TWpEdzZORTYyM2N1Tkg4dW5IanhuSjBkRFMvcjFxMXFrSkNRdlQ5OTkvcnUrKytrOUZvMVB6NTgzWHc0RUdOR1RNbVZ6YzlheXJ1MGEwRmZSK3NkY3p0NzcvL2J1NGVXTkFSdlNYdE1nZ0FRSGtqWUFjQUFBQUFBQUFBQUFBQWtKT1RrenAzN3F3R0RScm85OTkvMTZsVHA1U2VubDZvdVdVVnNGdXpabzM1ZFdCZ1lJNGpYWXRxKy9idFdydDJyZm45U3krOWxHdU13V0JRdjM3OTFLQkJBMDJmUGwxSlNVbmF1M2V2VnE5ZXJmNzkrK2NhdjNUcFVpMWR1clRBdlR0MjdKam52ZFdyVjVzNzUxVlVqenp5aUx5OXZYWHg0a1Y5L3Zubm1qcDFhcTR4MmNmR3pwOC92MUIvUG1KaVlqUjQ4R0NyMXdvQVFFa1JzQU1BQUFBQUFBQUFBQUFBbUQzMDBFTjY2S0dIeXJ1TVhNTEN3clJqeHc1SmtxMnRyZnIyN1Z2a05WSlRVM1h1M0RsdDJMQkJhOWV1TlI5TDJxOWZQelZyMWl6UGVTMWJ0dFRubjMrdUNSTW1LQ0FnUVAzNjlTdmVROXdqSEIwZDljNDc3MmpVcUZIYXMyZVA5dS9mcitiTm0rY1k4L1BQUHhkcFRSOGZueUxQQVFDZ0xCQ3dBd0FBQUFBQUFBQUFBQUJVT0VhalVkZXZYOWZ4NDhlMWR1MWE3ZCsvMzN4djZOQ2hoZXFLOW85Ly9DUGYrMjV1YmhvNmRHaStIZVd5ZVh0N2E4NmNPWEowZE16ejJOeXVYYnZxaFJkZTBNOC8vNndmZi94Ujl2YjJtanQzcnV6czh2K24rUysvL0ZJUkVSSHk5UFRNY1V4dFJkYTBhVk8xYU5GQysvYnQwNUlsUzNJRjdBQUF1RmNRc0FNQUFBQUFBQUFBQUFBQVZBZ0ZCZUxzN096MDJtdXZxVnUzYmlYYUozdWRUcDA2RmVrNFZtZG41MXpYYmo5R3QzcjE2dkx4OGRGVFR6MmxIMy84VVdscGFZcVBqMWVMRmkzeVhETTVPVmtIRHg2VUpMVnIxeTdQOEY1aEZDWW9hRTFkdTNiVnZuMzdkUGp3WVYyNGNFRzFhdFd5YWcyYk4yKzIybG9BQUJTWFRYa1hBQUFBQUFBQUFBQUFBQUJBZmd3R2cxcTFhcVhRME5BaWhldUNnb0xVdFd0WGRlN2NXYzJiTnpkM2tqTWFqVnEyYkprdVhMaFE0dHJTMHRMTXJ4MGNIQ1JKOWVyVms1dWJteVJwMjdadCtjNFBEdzlYYW1xcUpPbnBwNTh1Y1QxbHFXWExsdVpuam9pSUtPZHFBQUFvSFhTd0F3QUFBQUFBQUFBQUFBQlVDRUZCUWFwYXRhb2t5ZGJXVmxXcVZGR3RXclhVcEVrVHVidTdGM205SGoxNjZPR0hIemEvajQyTjFmVHAwM1gwNkZIRnhjVnB6Smd4K3VLTEwrVGw1VlhnV21mUG50WGV2WHZWc1dOSGMzaE9raElURTgydnM2OGJEQVk5L2ZUVFdybHlwY0xEdy9YcXE2L21tSk10TlRWVlM1Y3VsU1ExYXRSSUR6MzBVSkdmOFhZTEZ5N005LzdWcTFjMWV2VG9FdTF4T3pzN085V3JWMDlIamh6UjZkT25jOVhpNCtPampJd01iZDI2VlRZMk5tcmZ2bjJ1TlU2ZVBLbGp4NDdwYjMvN20renM3QlFURTZOQmd3WlpyVVlBQUVxS2dCMEFBQUFBQUFBQUFBQUFvRUs0TXhCbmJWNWVYcG8rZmJxR0R4K3VtSmdZM2JoeFF5RWhJWm8xYTFhQlI3UCs5dHR2bWpkdm5oWXNXS0JKa3lhcFZhdFdrcVQ0K0hqekdBOFBEL1BycmwyN2F0V3FWVXBMUzlOUFAvMWtNVFMyZlBseVhiMTZWWkxVcjErL0VqK2ZqNDlQdnZmdDdlMUx2TWVkYXRhc3FTTkhqdWphdFdzVzc4K2JOMDhyVnF5UXJhMnRxbGF0cW1iTm11VzQvOTEzMzJuMzd0M2F2WHUzcGsrZmJ2WDZBQUFvS1k2SUJRQUFBQUFBQUFBQUFBRGNOMXhjWERSMjdGaHpvTzdRb1VOYXQyNWRnZk9PSFRzbUtldDQyZHVEYkxjZk0zdDdKendmSHgrMWJObFNraFFXRnFhWW1KZ2M2MFZIUjJ2eDRzV1NwTWFORytjS250MHRIQjBkSmVVOEt2ZDJ3Y0hCcWwyN3RqSXlNdlRoaHg4cUxpN09mTy8wNmRQYXMyZVBKS2xYcjE2bFh5d0FBTVZBd0E0QUFBQUFBQUFBQUFBQWNGK3BYNysrdW5idGFuNC9mLzU4SlNRazVEdm42Tkdqa2lSUFQwOTVlM3VicjU4NmRVcVM1T3pzckFjZWVDREhuS0ZEaDhyT3prN3A2ZW42N0xQUGxKbVpLVWxLU1VuUjlPblRsWjZlTG50N2U3M3p6anRXZWE3eWtOMjV6c25KeWVKOVoyZG5qUjgvWG5aMmRrcEtTdEtYWDM1cHZ2ZjExMS9MWkRMcDJXZWZWZE9tVGN1a1hnQUFpb3FBSFFBQUFBQUFBQUFBQUFEZ3ZoTWNIQ3czTnpkSjBxMWJ0M0lFdis0VUd4dXIyTmhZU2NvVkJEdHk1SWdrcVc3ZHVybU9tWDN3d1FmVnJWczNTVm1kOHI3NDRnc1pqVVpObmp4Wlo4NmNNZGRSdTNadHF6eFRZbUppdmw4M2I5NHM4UjRwS1NubTF6RXhNZHEvZjc4a3ljL1BMODg1OWVyVjA5Ly8vbmY5NHgvLzBKZ3hZeVJKa1pHUjJyOS92OXpkM2ZYNjY2K1h1QzRBQUVxTFhYa1hBQUFBQUFBQUFBQUFBQUJBV1hOMWRkV1FJVVAweVNlZlNKSzJidDJxWjU5OVZzMmJOODgxOXVEQmcrYlh0d2ZzcmwyN3B0T25UK2U2ZnJzQkF3WW9NakpTSjArZTFLcFZxM1RvMENGRlJVVkprcDU4OGtuMTZOSERhczlremJYeU1tUEdEQ1VuSjh2T3prNVhyMTVWUmthR0RBYUQyclZyWjNGOHg0NGRjN3lmTTJkT2p2Y0pDUW5tRUtLTmpZM216NTlmS25VREFGQmNkTEFEQUFBQUFBQUFBQUFBQU55WC92S1h2K2poaHg4MnY1OHpaNDVTVTFOempiczlZTmVrU1JQejY2MWJ0OHBrTWttU1dyUm9ZWEVQQndjSFRabzB5ZHd0THp0YzE2QkJBNDBaTXlaWDE3dUtybVhMbG9xUGoxZHNiS3c1WFBmcXE2K3FUcDA2RnNlN3VMamsrSEoyZHM3em5xdXJhMWs5QmdBQWhVWUhPd0FBQUFBQUFBQUFBQURBZmNsZ01HajQ4T0Y2ODgwM1pUS1pkUEhpUlgzLy9mY2FOR2hRam5HLy9mYWJKTW5MeTB0ZVhsNlNKSlBKcFBYcjEwdVNhdGFzbVNPb2Q2ZWJOMi9LeGNWRmlZbUo1bXRPVGs2NmVmT21IQndjclBZOFlXRmhoUjVyYjI5ZnJEMWF0MjZ0eXBVckt5MHRUVldyVmxYejVzM2w2K3ViNS9pVksxZm1lQjhURTJQK2ZPKzhsMzBmQUlDS2hJQWRBQUFBQUFBQUFBQUFBT0MrOWRCREQ2bHo1ODVhczJhTkpHblpzbVhxMEtHRE9UUVdIUjJ0cTFldlNzclp2Vzc3OXUwNmUvYXNKS2xUcDA0V085RVpqVWFGaFlYcDIyKy9sZEZvbEpRVjZqT1pUSXFNak5TUUlVTTBaTWdRZGVyVVNUWTJ4VHVBenQ3ZTN0dzlMcnRMWG1ueThQQlF2Mzc5U24wZkFBQXFDbzZJQlFBQUFBQUFBQUFBQUFEYzF3WU5HbVFPcHhtTlJzMmVQZHQ4OU91K2Zmdk00N0lEZHFtcHFWcXdZSUVreWRuWldWMjZkTW0xWmtSRWhGNTc3VFV0V0xCQVJxTlJCb05Cdlh2MzFzS0ZDODJCdUtTa0pIMzIyV2NhTW1TSWZ2bmxGMlZrWkJTNWRpOHZMODJiTjAvejVzMHI4dHc3cGFXbGxYZ05BQUR1TlhTd0F3QUFBQUFBQUFBQUFBQ1VtODJiTjVmN2VxNnVybmtlci9ycnI3K2FYMmNIN0w3NjZpdGR2SGhSa3RTOWUzZFZybHpaUENZaUlrSkxsaXpSc1dQSHpOYzhQVDMxOXR0djYvSEhINWNrelprelIvUG56OWVxVmF0a01wbDA3dHc1VFowNlZaNmVubnJ1dWVmMDlOTlB5OXZidThqUFVWSkhqeDZWSkZXcVZLbk05ODZXbVpsWmJuc0RBR0FKQVRzQUFBQUFBQUFBQUFBQUFDeTRmdjI2RGg4K0xDbXJVNXlYbDVjMmJ0eW8xYXRYUzVKcTE2NnRQbjM2S0NrcFNaczJiZExhdFdzVkV4TmpubTlyYTZ1dVhidHE0TUNCY25KeU1sOTNjSERRbTIrK3FRNGRPaWcwTkZRblRweVFKTVhGeFduUm9rVmF0R2lSV3JWcXBTbFRwaFQ3NkZoTGpFYWpsaTFiSmhjWEY3bTR1S2hTcFVxcVZLbVNrcE9UdFhQblRuUEE3c0VISDdUYW5nVzVjT0dDREFhREhCd2NaREFZdEdYTEZrbFpueEVBQUJVQkFUc0FBQUFBQUFBQUFBQUFBQ3c0ZnZ5NGJHeHNsSkdSb1VhTkdrbVNhdFdxSlh0N2UyVm1abXJVcUZHeXQ3Zlg1Y3VYdFdUSkV0MjhlVk9TWkRBWUZCUVVwT0RnWU5XdVhUdlA5UU1DQXZUNTU1OXJ4NDRkV3J4NHNhS2lvaVJKMWF0WDF4dHZ2R0hWY0owazJkblphYzJhTllxTGk4dDNYUGZ1M2EyNmIzNFdMMTZzOFBEd1hOZjkvZjNMckFZQUFQSkR3QTRBQUFBQUFBQUFBQUFBQUFzQ0F3TVZGaGFtUFh2MnFIcjE2cEtrUm8wYTZhMjMzbEptWnFZYU5td29LYXZqMi9qeDR6Vng0a1MxYjk5ZTNidDNsNit2YjZIM2FkdTJyZHEyYmF1REJ3OXEzYnAxZXVtbGwwcnRpRmgvZi84OEEzWmVYbDdxMjdldk9uYnNXQ3A3UzFsZC9iSS9TMG1xVjY5ZXJvQmR0V3JWOVBycnI1ZGFEUUFBRklYQlpES1p5cnNJQUFBQUFBQlFlbWJObXFYV3JWdXJUWnMyNVYwS1VDSHhNd0lBQUFEQVdsSlNVdVRvNkdqMWRiT1BrUFh3OEpDSGgwZUoxa3BNVEZSU1VwS01ScU15TXpObE1wbGtNQmprNXVZbWQzZjNQT2Z0M3IxYmt0UzBhZE44bnpFN0xOZTZkV3M1T3pzWFdFOVNVcExPbno5dnJzWFoyVm0xYTlkV3BVcVZpdmhrQUFCWVpqQVlEQ1daVHdjN0FBQUFBQUFBQUFBQUFBQ3NvRFRDZFpKVXYzNTlxNjNsNXVZbU56ZTNJczhMREF3czFMZ09IVG9VYVYxWFYxY0ZCQVFVdVI0QUFNcUtkUTlzQndBQUFBQUFBQUFBQUFBQUFBRGdIa0hBRGdBQUFBQUFBQUFBQUFBQUFBQUFDemdpRmdBQUFBQ3M1TWlSSTlxeFk0Y2thZWpRb1lXZUZ4NGVycTFidDBxU3BrNmRXaXExbFlXNHVEakZ4TVJJa2g1NzdERVpESVp5cmdnQUFBQUFBQUFBQUtCa0NOZ0JBQUFBZ0pXY09uVktZV0Zoa29vV3NEdDM3cHoyN05sajFWb2lJeU8xZnYxNkRSMDZWQjRlSGxaZE95KzdkdTNTM0xsekpVbnIxcTJUdmIxOW1ld0xBQUFBQUFBQUFBQlFXZ2pZQVFBQUFNQTlKaWtwU1I5Ly9MSGk0dUswZS9kdXpaNDlXMzUrZnRxOGViUFY5bWpSb29YYzNkMkxQSzlqeDQ0bDJuZmh3b1h5OGZHeDJwb0JBUUVLRFEwdFVVMEFBQUFBQUFBQUFPRGVSY0FPQUFBQUFJcnB3b1VMdW56NXN2ejkvWXNWTmlzTlJxTlJVNmRPVlZ4Y25DUXBNREJRL3Y3K3lzakkwTXlaTTYyMlQwaElTSVY1NXBJNGZ2eDRzUU42MWd3c0FnQUFBQUFBQUFDQWlvbUFIUUFBQUFBVTA2NWR1L1RWVjErcFdyVnErczkvL2xQZTVjaGtNdW5UVHovVi92MzdKVWwrZm40YU1XSkVPVmRsMmR5NWMxV3JWcTFDaisvV3JWdWU5eFl1WENoSit0Ly8vcWZ2dnZzdXg3VTdEUm8wU0pMVXQyOWZkZWpRUVh2MjdORzhlZk1LWFFjQUFBQUFBQUFBQUxpL0VMQURBQUFBZ0dMSzdoSlhvMGFOQXNjT0dEQkFGeTllTEhCY1FkM1U4dXFhbHBtWnFWbXpacG52ZTNwNmF2cjA2WEowZEpRazJkcmFhdDI2ZFFYdS85eHp6MG1TK3ZUcG8vNzkrK2M1cmxLbFNnV3VsUjluWjJlNXVycVdhSTFzMlVmR1ZxdFdMZGUxdkZTclZrMCtQajd5OFBCUTNicDFOWHIwYUVuUzZOR2pGUkFRa09lOHRXdlhhdm55NWFwYXRhb1ZLZ2NBQUFBQUFBQUFBQlVkQVRzQUFBQUFLS1lyVjY1SWtyeTl2Y3UxanJTME5FMmZQbDA3ZCs2VUpGV3VYRmt6WnN5UXA2ZG5qbkgyOXZhRlh0UEd4cWJBOGNuSnlZcVBqemUvdjNidG12bjErZlBuYzRUd2F0YXNLVHU3Ly84Vk5EMDlYV2xwYVlXdXA3UTRPenZyMFVjZk5iKzNzYkhKTjV5WG1KZ29LYXM3SUFBQUFBQUFBQUFBdVBjUnNBTUFBQUNBWW9xT2pwYVUxY0V1S1NsSnFhbXA1bnRKU1VrNXhzNllNVU1aR1JrVzExbStmTG5XcmwwcktlK2pUZk1TRnhlblNaTW02Y1NKRTVLeXduVWZmZlNSZkgxOWk3Uk9jZXpidDA4ZmZ2aWh4WHREaHc3TjhYN2h3b1U1Z210MzNpOVBsU3BWa3B1Ym14SVRFODJoeWJ4a2Y4LzkvZjNMb2pRQUFBQUFBQUFBQUZET0NOZ0JBQUFBUURHa3BLVG8wcVZMa3FRZmYveFJQLzc0WTQ3NzNicDF5L0YrOWVyVmNuSnlzcmhXbFNwVnpLOExPdHIwZGlkUG50UzRjZVBNWGRXcVZhdW1rSkFRYy9qTGFEVHFqei8rMENPUFBGTG9OY3VLbloyZERBWkRvY2VucDZlWFlqVlpIZllLQ3RpbHA2ZnIzTGx6a3FSNjllcVZhajBBQUFBQUFBQUFBS0JpSUdBSEFBQUFBTVZ3K3ZScG1VeW1jcTJoU3BVcXVuWHJsaVNwVnExYW1qWnRtbXJWcW1XK0h4WVdwb1VMRityNTU1L1g0TUdENWVEZ1lOWDlnNEtDdEhuelp2UDdWYXRXYWU3Y3VaS2tkZXZXNVh2RTdGZGZmVldrTUdISGpoMkxWRnRSeC92NCtPajQ4ZU9LalkzTmMweFVWSlNNUnFNa3FYNzkra1ZhSHdBQUFBQUFBQUFBM0owSTJBRUFBQUJBTVVSR1JrcktDcmw5L2ZYWGtxU2ZmLzdaZk1Ucm5SM3RIQjBkclY2RGw1ZVhPblhxcFBQbnoydkNoQW1xWExteStWNXNiS3lXTEZraWs4bWtiZHUyYWNDQUFWWVAyTjFMc3NOK3AwK2Z6blBNOGVQSEpVbE9UazVsY2dRdkFBQUFBQUFBQUFBb2Z3VHNBQUFBQUtBWURodzRJRWw2OU5GSDVlN3VMa2x5ZG5ZMjM4KytWdHFDZzRQbDR1SWlPN3Vjdjk2RmhvWXFOVFZWa3ZUbW0yL0sxZFcxVE9vcHJPVGtaQ1VsSlpYYStpdFdyTEI0L2M2amU3TmxIL21ha0pDZ3VMZzRlWHA2NWhwejZOQWhTZElqanp4U3BPTnRBUUFBQUFBQUFBREEzWXVBSFFBQUFJQjdoc2xrMHFWTGwzVHg0a1dscGFVVmFvNlBqMCtSamlxVnBNVEVSQjArZkZpUzFLaFJvd0xIRitXNDBzS01iZE9talNaUG5peEpjbk56eTNWL3c0WU4yck5uanlUcGlTZWVVRkJRa1BsZXYzNzlKRWt2dnZpaVhuenh4VUxYVlJJWkdSbXl0YlhOY1czWXNHR2x1bWRSQTRXM0gvbDY0c1NKZkFOMmpSczNMbGx4eXQzaHNDemN1SEdqelBjRUFBQUFBQUFBQU9CdVI4QU9BQUFBd0QwaExpNU9HelpzVUZ4Y1hKSG5GalZndDNYclZtVmtaRWlTV3JSb1VlVDlTdE9aTTJmMCtlZWZTOHJxb3ZmT08rL2t1QjhiR3l0SnBkbzlMbHRDUW9MKzg1Ly82TXFWSzVvd1lVS3A3MWNTYm01dXFsbXpwaTVkdXFSang0N3BpU2VleUhFL09qcGFDUWtKa3FUSEhudXN4UHVkUDMrK3hHc1VWV0ppWXBudkNRQUFBQUFBQUFEQTNZNkFIUUFBQUlDNzN1Ky8vNjd3OEhCVnIxNWRYYnAwVVkwYU5lVG01bFpxeDNoV3FWSkY5dmIyOHZUMGxKK2ZYNEhqRnk1Y2FOWDluWnljTEY1UFRVM1Z0R25UbEpxYUtvUEJvTEZqeDFyc2NGY1lDUWtKT25IaWhNVjdYbDVlQmE0YkdocXE4UEJ3cGFlbjY4RUhIelJmenc0a2poZ3h3bUtYdUx5TUd6ZE9rdVRvNkZqb09VWFZwRWtUWGJwMFNSRVJFUm84ZUhDT2V4RVJFWkt5Z25nTkdqUW84VjRqUjQ0czhScEZNV3ZXckNJSFNRRUFBQUFBQUFBQUFBRTdBQUFBQUhlNXVMZzRoWWVIcTNIanhtclhybDJ1bzBoTFEvdjI3ZVhuNTZkang0NFZlazVSdzAzcjE2L1hwazJiSkVuLy9PYy9DeHh2TXBrVUVoS2lNMmZPU0pKcTE2NWRvazVyR3pkdTFNYU5HeTNlR3pGaWhQNzYxNzhXT0YrUzdPenNGQmdZYUw0K1k4YU1ZdFZUM0hsRjBieDVjMjNjdUZIUjBkRzZlUEdpdkwyOXpmZDI3TmdoU1dyVnFsV3BCVGNCQUFBQUFBQUFBRURGUThBT0FBQUF3RjNMWkRKcHc0WU5xbDY5ZXBtRjY3TFZxVk5IZGVyVXlmUCtoUXNYdEdYTEZtM1pza1hKeWNuNjhjY2ZpN1IrYkd5c2podzVVdWp4b2FHaDJyNTllNUgyc0pZYk4yN29wNTkrMHNxVkszTmNmL0xKSnpWNDhHQTVPVG1aajZhMUppOHZyenp2ZGV6WXNjanJ0V3paVW5aMmRqSWFqZHE1YzZkNjl1d3BTYnAwNlpMKytPTVBTVks3ZHUyS1ZTc0FBQUFBQUFBQUFMZzdFYkFEQUFBQWNOZTZkT21TNHVMaTFLVkxseklOMStVbE16UFQvRG80T05qODJzSEJvVlQzWGJ4NHNkYXNXV1BWTmYvNjE3L3ErZWVmdDNpdlJvMGFrcks2Qnk1YnRrd2JObXhRU2twS2pqR2ZmUEtKbWpScElpbnJlTmQ5Ky9aWnRUNUoycng1czFYWGMzRnhVYk5telJRUkVhSC8vdmUvNW9EZHBrMmJaREtaVkxWcVZUVnIxc3lxZXdJQUFBQUFBQUFBZ0lxTmdCMEFBQUNBdTliRml4Y2wvWC9ncXp5a3BLUm8xNjVkMnJwMXE4VVFXZDI2ZGZYVVUwOHBKaWFtU092ZXVISEQvTnJTWEI4Zkg1bE1KbjM1NVpkYXZueTVKTW5iMjl2OG1aUlV0V3JWVkxkdTNYekhyRnUzVGl0V3JEQy9kM1YxVlZKU2tpVHA0WWNmdGtvZHhYVjdYYmZyMXExYnZ2T2VmZlpaUlVSRUtDb3FTdnYzNzFlalJvMjBkdTFhODcyS0VPUUVBQUFBQUFBQUFBQmxoNEFkQUFBQWdMdFdXbHFhSk1uTnphMU05MDFQVDFkRVJJUzJidDJxM2J0M0t6VTFOZGVZM3IxNzY1bG5ucEdmbjUvT25EbWpRWU1HRlhzL1MzTTNiTmlnR1RObWFOdTJiWklrZDNkM2hZU0VxSC8vL3NYZXA2aTh2THhrTUJqVXBrMGJkZS9lWFZGUlVabzdkMjZ1Y1RObXpDalVlbXZYcnRYczJiTWxsYnc3bmF1cmE3SG10V25UUmg0ZUhvcVBqOWNQUC95Z2MrZk82ZnIxNjdLMXRWV1hMbDFLVkJNQUFBQUFBQUFBQUxqN0VMQURBQUFBY05jekdBeGx1dCtCQXdjMGFkS2tITmNjSEJ6azVlV2xjK2ZPU1pJR0R4NWNxaldZVENiOS92dnZrckxDWkRObXpOQUREenhRcW52ZXFWbXpabHEwYUpHOHZiMGxTVkZSVWZtT054cU42dEdqaHpJeU1qUnAwaVExYjk2OExNb3NFanM3TzNYdjNsMWZmZldWSWlNamRlTEVDVWxTaHc0ZDVPWGxWYzdWQVFBQUFBQUFBQUNBc2tiQURnQUFBQUNLNlBhalV4OTU1QkU5Kyt5emV1cXBwN1I1ODJhTEhkejgvUHpNSGRtTVJxUFMwOVBsNU9TVTd4N2ZmUE9ObGk1ZEtpbnZibTZkTzNmV21qVnJGQklTb2pwMTZoVDNjWXF0cUlHekN4Y3U2TmF0VzVMSzkxamZPNldrcENnek0xUE96czZTcEs1ZHUyckZpaFdLaTR0VGNuS3k3TzN0OWNvcnI1UnpsUUFBQUFBQUFBQUFvRHdRc0FNQUFBQ0FJdkx3OE5DQUFRUDA5Tk5QcTFhdFdvV2VGeDhmcjhtVEo4dkp5VW5UcGsyVG5WM0pmaVg3MjkvK3BuYnQyc25YMTdkRTY1U1Y4K2ZQUzVMczdlMVZzMmJOZk1kMjdOZ3gzL3MvL3ZpajNOM2RDNzIzeVdUU2xTdFh6Ty9EdzhPMVk4Y09uVDkvWHZIeDhYci8vZmNWRkR1QUIwUUFBQ0FBU1VSQlZCUWtLYXNiNFRQUFBLTi8vL3Zma3FUQXdFQzYxd0VBQUFBQUFBQUFjSjhpWUFjQUFBQUF4ZEN2WDc4aXo5bXlaWXVPSFRzbVNmcmtrMDgwWnN5WUVoMXY2K25wV2V5NTVlSFVxVk9Tc2pvQWxqUmNXSkR3OEhDZFAzOWVNVEV4aW9tSjBZVUxGNVNhbW1xK24vMTl5T2JnNEdCKy9jY2ZmMmo1OHVYbTk5dTNiOWYrL2ZzcjVKRzJBQUFBQUFBQUFBQ2dkQkd3QXdBQUFJQXkwck5uVC8zeHh4LzY1WmRmRkI0ZXJwbzFhMnJBZ0FIbFhWYVorZVdYWHlSbEJlMk9Ieit1Z0lDQVBNZXVXTEVpMzdWY1hGd2tTYi85OXB0V3JGaWhLMWV1Nk5LbFMrYjdIMzMwVWI3ekd6ZHVyTURBUU5XcVZVdmUzdDZxWGJ1MkpPbktsU3VhTUdHQ1VsTlQ1ZVRrSkVkSFIxMjdkazNUcDA5WGFHaW92TDI5Qy9Xc0FBQUFBQUFBQUFEZzNrREFEZ0FBQUFESzBLaFJvM1Rod2dXZE9uVktTNVlza1orZm41NTY2cW55THF2VVJVVkZLU1ltUnBLVW5wNnVTWk1tYWViTW1mTHg4YkU0M3RYVnRWRHIzcnAxUzd0Mzc4NXh6V0F3cUVhTkd2TDE5ZFdERHo1by92TDE5VlczYnQwa1NVRkJRWHIrK2VkenpJdU5qZFc3Nzc2cmhJUUVHUXdHalJzM1RwVXJWOWFvVWFOMDQ4WU5qUm8xU3A5Kytpbkh4UUlBQUFBQUFBQUFjQjhoWUFjQUFBQUFaY2pCd1VFVEprelFHMis4b2FTa0pPM2R1L2UrQ05pdFdiTkdrdVR1N2k2RHdhRDQrSGk5L2ZiYm1qQmhncG8wYVZMc2RmMzkvZlg0NDQvTHo4OVB2cjYrNWk5SFI4Y2lyWFB4NGtXTkhqMWFzYkd4a3FSWFgzMVZyVnUzbGlTOS92cnJtanQzcnE1Y3VhSjMzMzFYMDZkUHp6TVlDQUFBQUFBQUFBQUE3aTBFN0FBQUFBQ2dqTldzV1ZOanhvelJwVXVYekIzVjdwU2FtbHJHVlpXZTA2ZFBhOTI2ZFpLa0xsMjY2TEhISHRPWU1XUE1YZUU2ZGVxa3ZuMzdGbXZ0MnJWcmE5cTBhU1dxYisvZXZabytmYnFTa3BJa1NTKzk5Sko2OSs1dHZ2Lzg4OC9yMHFWTCt1bW5uM1Q1OG1VTkh6NWM0OGVQVjh1V0xVdTBMd0FBQUFBQUFBQUFxUGdJMkFFQUFBQkFPUWdNRE16elhtWm1wZzRjT0NBcHErTmRTVzNhdENuWHRkT25UMXU4bmkwcUtpcmYrN2EydHVyUW9VT09hN2VIQW0xc2JDUmxQVXRvYUtoTUpwTmNYVjNWdFd0WFZhbFNSZE9uVDllVUtWT1VtSmlvRFJzMmFPUEdqYXBSbzRaNWZtSmlvbHhjWEdSbjkvKy90bVprWkNnOVBWM3A2ZWxLVFUyVmk0dUxuSnljQ3Y0QThtQTBHclZreVJJdFhicFVKcE5Ka3RTelowOE5HalFvMTlpaFE0ZnEyclZyMnJKbGkyN2R1cVh4NDhlclM1Y3VldlhWVitYczdGenNHZ0FBQUFBQUFBQUFRTVZHd0E0QUFBQUF5a2xLU29vKytPQURWYWxTUmE2dXJySzN0NWZKWk5LaFE0Y1VGUlVsS2VzSTFKS2FPWE5tcm11N2R1M1NybDI3OHB5emUvZHU3ZDY5TzgvN2pvNk9NaGdNaW9pSVVOV3FWV1ZyYTZ2Ly92ZS9raVEzTnpmWjJkbkpaRExwMDA4LzFaRWpSeVJKZmZ2MlZaVXFWU1JKalJzMzFyeDU4L1QxMTE5cnk1WXRNcGxNNXVOWkphbEhqeDRGUGxkb2FLZ0NBZ0lLSEdmSmlSTW50SHIxYXAwN2QwNlNaREFZOU5wcnIrVzVyOEZnMEpneFkyUnJhNnZObXpmTFpESnA5ZXJWY25OejB5dXZ2RktzR2dBQUFBQUFBQUFBUU1WSHdBNEFBQUFBeW9tam82UE9uVHVuaElTRVBNZjA2ZE9uRENzcUdwUEpwUER3OEZ6WDI3UnBJMG42N3J2djlQUFBQMHVTSG4zMFViMzQ0b3M1eG5sNGVHanMyTEVhT0hDZ3dzUERkZURBQVVWSFJ5c3hNYkhBdlN0WHJxd0dEUm9VdTNaN2UzdGR1M1pOa3VUczdLeVJJMGNxS0NnbzN6azJOallhTldxVXFsYXRxbVhMbHFsbHk1YnEzNzkvc1dzQUFBQUFBQUFBQUFBVkh3RTdBQUFBQUNoSDllclYwLzc5KzVXUmtXRys1dXpzckxwMTY2cFhyMTc1SGlWYldKczNieTd4R3BhY09IRkNkbloyTWhnTWNuQndrSnVibTVvM2I2NGhRNFpJa3Y3MnQ3OXAzNzU5aW8rUDEzdnZ2V2MrTnZaT1hsNWVldm5sbC9YeXl5OUxrdExUMDVXY25LeVVsQlNscGFXWmo0VTFtVXd5R0F5eXNiR1JzN096REFaRHNXdjM4L1BUTTg4OG95Ky8vRkpqeG94UjdkcTFDelV2dTlOZGd3WU4xS3hac3hMVkFBQUFBQUFBQUFBQUtqNkR5V1F5bFhjUkFBQUFBRkFjdTNidDBxKy8vcXFSSTBlV2R5bFdrZjNyV1VsQ1c5OTg4NDBrcVdyVnF1cldyWnRWNmlxSjFOUlV4Y2ZIeTl2YnU3eEx1YS9ObWpWTHJWdTNObmNYQkpBVFB5TUFBQUFBQUFEQXZjdFF3djlhbmc1MkFBQUFBRkJCV0tNYjJzQ0JBNjFRaWZVNE9EZ1FyZ01BQUFBQUFBQUFBSGN0eStmekFBQUFBQUFBQUFBQUFBQUFBQUJ3bnlOZ0J3QUFBQUFBQUFBQUFBQUFBQUNBQlFUc0FBQUFBQUFBQUFBQUFBQUFBQUN3d0s2OEN3QUFBQUFBQUFBQUFBQnc5NHFMaTVPcnE2dWNuSnlLTkM4OFBGemUzdDU2K09HSGk3V3YwV2lVblYzSi9ya3pORFJVa3VUdTdxNitmZnVXYUsyQ1hMNThXYWRQbjlZVFR6eFJhbnNjT1hKRU8zYnNrQ1FOSFRxMDBQUEN3OE8xZGV0V1NkTFVxVk5McFRhZ3NIYnYzaTFIUjBmVnFGRkQzdDdlVmxuejVzMmIycmR2bnlTcFRaczJjbkJ3S05ROGs4bWt2WHYzS2l3c1RNSEJ3V3JZc0tGVjZnRUEzRjBJMkFFQUFBQUFBQUFBQUFBb3RqbHo1dWpnd1lOcTM3NjloZzhmTGx0YjIzekhwNldsYWV6WXNUcDA2SkRjM2QzMXhSZGZ5TVBEbzBoN1hyaHdRZVBIajllZ1FZTVVGQlJVN05wWHIxNHRTZkx4OFNsUndPN3k1Y3Rhdm55NVhudnROWXVodjAyYk5tbjI3Tmt5bVV3S0RRMVYzYnAxODEwdkxTMU40OGVQMTNQUFBhZDI3ZG9WdW81VHAwNHBMQ3hNVXRFQ2R1Zk9uZE9lUFhzS1BiNHdJaU1qdFg3OWVnMGRPclRJMzE5VUhDYVRTU2twS1VwS1NzcnhkZlBtVGQyNmRVdHQyN2FWcDZlbjFmWkxTa3JTeElrVGxabVpxU2VlZUVLVEprMnl5cm9YTDE3VTlPblRKVWsvL1BCRG9RTjJGeTVjME1TSkUyVTBHcFdRa0tBdnYveXl4TUZlQU1EZGg3LzVBUUFBQUFBQUFBQUFBQlJMVEV5TTl1elpJNVBKcE1URXhBTERkWkprYjIrdmhnMGI2dENoUTBwSVNOQ0hIMzZvV2JObUZXcXVsQlhBZWZ2dHQzWDkrblhObURGRDl2YjJDZ3dNTE9takZOdnAwNmMxWXNRSUpTY25LeWtwU2FOSGo4NDFwa0dEQmpLWlRFcFBUOWUwYWRQMHIzLzlLOStBejl5NWN4VVpHYW5JeUVnZE8zWk1mLy83MzB2ekVhd3VLU2xKSDMvOHNlTGk0clI3OTI3Tm5qMWJmbjUrMnJ4NXM5WDJhTkdpaGR6ZDNhMjIzcjNxOHVYTFdyOSt2VEl6TTNOOHBhZW5LeTB0TGNkWGFtcXFVbEpTOU9lZmZ5bzVPVmwvL3ZtblVsSlNaREtaOGx6ZnhjVkZmL25MWDZ4V2IyUmtwREl6TXlWSkxWdTJ0TnE2dHorRHdXQW85THphdFd1clo4K2UrdmUvLzYyelo4OXErZkxsNnRXcmw5WHFBZ0RjSFFqWUFRQUFBQUFBQUFBQUFDaVduMzc2U1NhVFNRYURRY0hCd1lXZU4yalFJQjArZkZoSGpoelJrU05IdEdEQkFyMzIybXVGbXV2cTZxb2VQWHBvL3Z6NU1ocU5takpsaXFaTm02YkhIbnVzbUU5Uk1uWHExTkdqano2cWlJZ0liZDY4V2Q3ZTN1clhyMStPTWI2K3Zob3dZSURtejUrdm1KZ1lmZjMxMXhvMmJKakY5VFp1M0tnTkd6Wkl5Z29qUHZua2szbnVmZUhDQlYyK2ZGbisvdjRWSm14bU5CbzFkZXBVeGNYRlNaSUNBd1BsNysrdmpJd016Wnc1MDJyN2hJU0VWSmhucnNnTUJvUCsvZTkvbDlyNk1URXhWbDB2KzRoamc4R2cxcTFiVzNYdGJFVUoyRW5TeXkrL3JQLys5NzlLU1VreGgvOEFBUGNYQW5ZQUFBQUFBQUFBQUFBQWlpd2hJY0hja2F4RGh3N3k5ZldWbE5VcDZzYU5Hd1hPZi8zMTF6Vnk1RWg1ZW5xcVpjdVdTa3hNekhlOG01dWIrWFh2M3IwVkZ4ZW5WYXRXS1QwOVhSTW1URkJJU0lnYU5teFlnaWNxSG9QQm9ISGp4bW5Zc0dHNmNPR0N2dnZ1TzlXdlgxK1BQLzU0am5FOWUvYlVMNy84b3BNblQycjE2dFY2NnFtbjFLaFJveHhqOXUvZnIvOWo3NzZqb3lyWHQ0OS9Kd2tKQ1NHQlFBZ3RHQUpJUjVyU0ZBU2xCRkRLUWVFZ2lDSjZGR2tpSWphYTBnUWlDRGFxU0ZHa0NpZ0lRaEFJVlhvSnZTV0VFZ2dFUWtMcXZIL2t6ZjdOcEU2U29jbjFXZXVzczJmdlp6L1Bzek9UaWNkenJmdWVQSGt5QUE0T0Ruenl5U2RVcTFZdDA3VzNidDNLdEduVEtGeTRNTC8rK3F2OUh5Nkh6R1l6Z1lHQjdONjlHd0EvUHo4R0RoeDRuM2YxYUN0V3JCaUZDaFVpSVNFQms4bUVvNk1qRGc0T09EbzZraTlmUHB5ZG5ZMy9UazVPNXVqUm93QzBhZE1HVjFkWENoUW9nSnViRzI1dWJyaTd1MU93WUVFS0ZpeUloNGNISGg0ZU9EczcyMjJ2Q1FrSmJOdTJEWUJxMWFyWk5VQnBHWXh6Y0hBd2poY3RXc1MwYWROc25tZm16Sm5NbkRrejIzSDJyTllvSWlMM253SjJJaUlpSWlJaUlpSWlJaUlpSXBKanYvenlDL0h4OFRnNU9WbFZyN3Q0OFNJOWV2U3dlWjRMRnk1azJGWTFyYlNCbFhmZmZaZUlpQWkyYnQzS25UdDMrT1NUVHdnTURLUnMyYkkycjIwdjd1N3VmUHJwcC9UdDI1ZkV4RVRHakJuRDk5OS9qNCtQanpIR3djR0JmdjM2MGE5ZlA4eG1Nei8rK0NNVEowNDBycDgrZlpxUkkwZVNtSmdJd0lBQkEyallzR0dXNjZaV2lTdFdyRmkyZSt6Um93Zmg0ZUhaam12ZXZIbVcxek1MRGlVbkp6Tng0a1RqdXJlM042TkhqeVovL3Z3QU9EbzY4dnZ2djJlN2ZwczJiUURvMHFVTDNidDN6M1Jjdm56NXNwMUxVZ0tnaXhZdHNtbHNhR2dvUFh2MkJGSStmM21WMC9DYXBZTUhEMmI3V2N6SXJGbXo4UFgxVFhmZXNrV3NaY0JPUkVURUZncllpWWlJaUlpSWlJaUlpSWlJaUVpT1JFWkdHbUdwZHUzYVdRWEo3aFdUeWNTSEgzNUluejU5Q0EwTkpUbzZtdDkrKzgwdXdhRGNLRisrUEsrLy9qb3paODZrUTRjT2VIdDdweHRUcVZJbDJyZHZqN3U3TzUwN2Q3YTY1dTd1VHRHaVJUbC8vank5ZXZVaUlDQWcyeld2WExrQ1FNbVNKZTN6RUxrVUh4L1A2TkdqQ1E0T0JxQmd3WUtNR1RNbTNjOGdKOVhPSEJ3YzdGb2RUUjV0bVZXd2E5T21EWTBiTjdZYWUralFJWGJ2M3AxbFVQaldyVnVNR2pXS2J0MjZaVmxsVWtSRS9oMFVzQk1SRVJFUkVSRVJFUkVSRVJHUkhKazNieDd4OGZHNHU3dlR0V3RYNDd6WmJLWkVpUklzWHJ3NHcvc1dMVnJFd29VTHFWMjdOcDA2ZGVMeHh4L1AwejdjM053WVBudzRmZnYyNVlVWFh1Q05OOTdJMDN3NUVSb2FtdTVjL2ZyMThmSHh3ZC9mbndzWExtUjQzd3N2dkFEOFh6ak8wdnZ2djA5UVVCQU5HemJNY0g0UER3K3JWcmxuenB3QlVpcllSVWRIRXhjWFoxeUxqbzYydW5mTW1ERWtKU1ZsdUtlbFM1ZXlhdFVxSUtVQ1dFNUVSRVF3ZlBod2poOC9EcVNFNjhhT0hXdTBEQmFCN0Q5WFI0OGU1Y3N2dndTZ1JvMGFPUXJLSGpwMGlNREFRS3R6TVRFeEJBVUZVYnQyYlVxVUtKRmh3Rzd5NU1tVUxWdVc1NTkvSGpjM053QnUzNzdOMTE5L1RXeHNMQzFhdEtCbXpab1pydm5ISDM4UUZoYkcyTEZqK2Z6eno2bGZ2NzdOK3hVUmtZZVBBbllpSWlJaUlpSWlJaUlpSWlJaVlyT3paODhhMWV1NmQrK09oNGNIQURkdTNLQnYzNzYwYk5tU0YxOTgwVGlmNnZUcDB5eFpzZ1NBL2Z2Mzg5Ly8vdGNxTEpaYlpjcVVZZWJNbVJRdFdqVFBjK1ZFYWl2TnUySDU4dVVabnUvVXFSUC8rOS8vQUxoejV3NFhMMTRFWU9IQ2hTeGN1TkJxYkljT0hheGVyMWl4QWxkWDF3em50WHl2TW1xdm1aa1RKMDd3MFVjZkVSVVZCVURod29VWk4yNmMwYVkzTVRHUlk4ZU9VYlZxVlp2bkZQdklUWHRWZTl5ZldRdmg3RDVYbHExa1EwTkRjL1E1dkhUcFVycHpuMzMyR1FjT0hPQi8vL3NmblRwMVN0Y2k5dGF0VzZ4ZXZacWtwQ1NPSGoxcXRLa3VVS0FBdFdyVklqZzRtQWtUSmpCanhneWp6WEdxcUtnbzQzZTBZc1dLUFBYVVV6YnZWVVJFSGs1cUxpNGlJaUlpSWlJaUlpSWlJaUlpTnZ2MjIyOUpUazdHMTllWEYxOTgwVGovODg4L2MrblNKZWJNbWNQMjdkdXQ3a2xJU0dEczJMRWtKaVlDMEx0Mzd3d3JRNTA5ZTVZRkN4YmtlRS8zT2x6M0lEaDE2cFJWYU9oKzhQRHc0UGJ0MndDVUtsV0tyNzc2eWdqWEFTeGV2SmozM251UGI3NzV4cXE2bm9pbEV5ZE9XSDFuWEw5KzNhak9tRnMxYXRRQVlNZU9IUUJXMVJ1ZG5Kell0bTJiY1M1dG1QRDExMS9IWkRKeCtmSmxaczZjbVc3dW4zNzZpWmlZR0p5Y25CZzBhSkJWeTFrUkVmbDNVZ1U3RVJFUkVSRVJFUkVSRVJFUkViSEoyclZyMmJ0M0x3RHZ2dnN1VGs0cC8zZmpsU3RYV0xseUpRQ1ZLMWRPRjFpWk5tMmFFWmhwMDZhTlZUQXYxYzZkT3hrMmJCaUppWW1VTGwyYXhvMGIzODFIc1p2bXpadnpuLy84NTY2dThmYmJiNmM3dDIvZlBpQWw1RFo5K25RQS92enpUNk1WWjlxS2RtbXJjTm1EajQ4UHJWcTFJaXdzaktGRGgxS3dZRUhqMnVYTGw1azNieDVtczVsTm16YlJvMGNQWEZ4YzdMNEh5Wml0clg1RFEwTUpEQXdrS2lvS0p5Y25Jd1NiTDE4K0VoSVNhTkdpQlMrLy9QSmREWkY5OTkxM0FKaE1KaHdjSEVoS1NtTG56cDFXWWMyc09EbzZHcDl2azhrRVFLMWF0WmczYng2SERoMGlOamJXQ05PWlRDWWNIUjNadkhrekFNV0xGNmRHalJwV0xaV0xGQ2xDdlhyMU9IRGdRTHBybHk5Zk5pcDQvdWMvLzZGbzBhTHAyakc3dTd2bjVzY2dJaUlQTUFYc1JFUkVSRVJFUkVSRVJFUkVSQ1JiRVJFUmZQdnR0d0RVcVZPSE1tWEtFQjRlVG54OFBBc1dMQ0FoSVFHVHlVVGZ2bjJOa0F2QVgzLzlaYlJUckZtekpuMzY5TWx3L2hvMWFsQzhlSEhDd3NLWU5Ha1NWYXRXcFVpUklsWmpUcHc0UVZoWVdJYjNseTVkbWdvVktoaXZRME5EYlg2MmhJUUVtOGE3dTd0VHVIQmhxM09lbnA2VUsxZk81clhzSlRYb1dLMWFOYnk4dkFCd2MzTXpycWVldTl0ZWUrMDFDaFFvWUlRdFUwMlpNc1dvV3ZmdXUrOHFkSFNQMmRKaWRlUEdqUVFHQmhJYkcwdlJva1Y1NTUxMytQenp6d0VJREF4a3hJZ1JyRjI3bHN1WEwvUGhoeC9pN2UyZG96MjR1N3RUc21USkxNZHMyclNKZ3djUEFpbGgxYWlvS0hiczJNR0dEUnZvM0xtelRldlVybDNiQ1BpbXFseTVNczdPenNUSHh4dS9LNUFTeG91T2ptYjM3dDBBdEdyVml2RHc4RXhiUG84Y09UTFRkVE5xelF5WnQ4a1ZFWkdIbHdKMklpSWlJaUlpSWlJaUlpSWlJcEt0a0pBUW94M283dDI3NmRxMWE3b3hMN3p3Z2xYSTdjU0pFM3oxMVZjQStQbjVNWHo0OEhSQnJGVDU4K2ZuNDQ4L3BsKy9mdHk2ZFlzSkV5WXdldlJvcTdEZW1qVnJXTEZpUlliM3YvamlpMVpyWnhhWXljaWxTNWRzR3QrMmJWdjY5Kzl2ODd4M1MxUlVGSWNPSFFLZ2V2WHEyWTVQVzFFd3IyTWJObXpJaUJFamdKU0FZVnFyVjY4MlduTTJhdFRJcWhwaHQyN2RBT2pZc1NNZE8zYTBlVjlpUDVHUmtVeWJObzMxNjljREtTSE56ejc3elBqOUJxaFVxUkxmZnZzdEkwZU9aUC8rL2ZUcTFZc3VYYnJRc1dOSG15c1JCZ1FFRUJBUWtPbjFtemR2TW5YcVZBQmNYVjE1NDQwMzJMTm5EenQyN09EMDZkT2NPWE1tMnlwMlpyT1oyN2R2cHd0dzVzdVhqOHFWSzdOLy8zNTI3ZHBGclZxMUFIQjJkbWJ6NXMwa0pDVGc1T1JFUUVDQTFYT0xpSWhrUkFFN0VSRVJFUkVSRVJFUkVSRVJrWCtCRXlkT3NILy9mc0xEdzBsSVNNaHliSU1HRFdqWXNHR081cTlkdXpZT0RnNGtKeWNENE9EZ2dKdWJtOUVlMGN2THl5cWtkdUxFQ1Q3OTlGUGk0K01wV3JRb28wZVBwa0NCQWxaem1zMW03dHk1UTF4Y0hIRnhjVGc3TzlPa1NSUFdyMS9QUC8vOHd4OS8vRUdiTm0yTThkN2Uzdmo3KzF2TmNmcjA2Unc5eDkwVUhCeE1mSHk4WGVacTJyUnBwdGVDZ29LTWxwZDE2OWExeTNyMmN2YnNXYjc1NWhzZzVUUHgzbnZ2V1YyL2ZQa3lRTHEybXZmS3hJa1Q3OHU2dVpHYjM5T3NKQ1ltc25UcFV1YlBuMDlNVEF5T2pvNTA3ZHFWVjE1NUJVZEh4M1JCczhLRkN6Tmh3Z1FXTDE3TTNMbHptVFZyRml0V3JPRFZWMStsZWZQbW1ZWmxiZlgxMTE5ei9mcDFBRjU1NVJXOHZMeG8yTENoMFo1MjVjcVY5T3ZYTDlQN0l5SWlHRHQyTE1uSnlVeVlNQUZIUjBlcjY5V3JWMmYvL3YzODg4OC9WS3RXRFVnSjNxVldtR3ZTcEFsZVhsNVd6MjFaZmU3MDZkTzR1cnBTb2tRSnEza1BIVHFFbjUrZlZhZ3ZORFEwUjZGZUVSRjV1Q2hnSnlJaUlpSWlJaUlpSWlJaUl2SVFpNDJOWmYzNjlSdzdkb3dpUllwUXZueDVQRDA5clNxL3BXVkwrOGkwM04zZCtlR0hIM0IxZGFWZ3dZSzR1cnJ5KysrL00zbnlaQUI2OSs1dEJPam16Sm5ETDcvOFFtSmlJZ0FtazRsUFB2bUV1TGc0NHVQampWQmRka0hBR1RObTBLQkJBNlBkYVpjdVhlalNwWXZWbU13cXJ0blNwakgxWGw5ZlgyYk5tcFh0ZUV0RGhnd0JvRXlaTXNhNXdNQkFidDY4bWFONU1tTVpzRXU3bG9lSEI4N096bmg3ZStQbjU1ZnRYRGw5dHV5NHVycG1lRDR1TG81Um8wWVJGeGVIeVdSaXlKQWhHVmE0czBWa1pDVEhqeC9QOEpxUGowK3U1MjNRb0VHdTdyc2Zjdk43bXBIbzZHaCsvLzEzbGkxYnhyVnIxNENVRnFvREJneElGMWhOeTlIUmtjNmRPOU80Y1dNbVQ1N003dDI3Q1F3TVpQYnMyYlJ1M1pvMmJkcmt1SFVzd0twVnEvajc3NzhCcUZpeElwMDZkUUpTMmh3LysreXpyRnUzanJWcjE5S2pSNDhNMytzTkd6WXdaY29VSTZnNWUvWnNldlhxWlRVbU5WUjM2ZElsenB3NUEwQk1USXhSL2JGOSsvYVo3aTh1TG83UFAvK2NpSWdJZXZmdVRldldyUUZZdkhneDA2Wk40N0hISG1QMDZORzVlbllSRVhuNEtHQW5JaUlpSWlJaUlpSWlJaUlpOHBCS1RrNW15WklsM0x4NWt4ZGVlSUhISDMvOHJxNW5HZWFLakl4a3hvd1pRRXJMMENaTm1oalhFaElTakhBZHBGU2Fpb2lJc0htZDFBcFcwZEhSVEpreWhXSERodVY5ODNiMjNIUFAzYmUxbWpWcmhwK2ZIeUVoSVRiUGtkT3cxaDkvL01IYXRXc0JtRFJwVXJianpXWXo0OGFONCt6WnN3Q1VMbDNhYU11WkcydldyR0hObWpVWlhoczRjR0NXclVlellzK0tjQSs2bzBlUHNuNzlldGF1WFV0TVRBeVFFazU4L2ZYWGFkYXNXWlloM0xSS2xDakIyTEZqMmJWckYzUG56aVVrSklUNTgrZno4ODgvVTdkdVhSbzJiR2dWaHMxS1NFaUlVZVhReGNXRklVT0dXRldmNjlTcEUrdldyU011TG83Rml4Znp4aHR2R05jaUl5UDUrdXV2Q1E0T05zNVZyMTQ5dzg5RGxTcFZLRm15Sk0yYU5UUE9lWGw1TVhqd1lQYnUzVXVsU3BVeTNlTVBQL3hBV0ZnWVRrNU9sQ3BWeWpoZnFWSWxYRjFkT1h2MkxQMzc5MmYwNk5FMmhWeEZST1RocG9DZGlJaUlpSWlJaUlpSWlJaUl5RU5xKy9idFJFUkU4TW9ycjFDc1dMRjd1blpnWUNDM2I5L0czZDJkL3YzN1cxMXIyYklsQ3hjdU5GNFhLRkNBbUpnWXpHWXoxYXBWbzNIanhoUW9VQUEzTnplMmJkdG1CTGtXTGx5SXU3czd6czdPakJ3NWtzMmJON05seXhhQ2c0TnAxS2pSUFgyKzNGaXlaRW1PNzdsOCtUSS8vdmdqNjlldngydzI0K2pvU0t0V3JiSzl6OS9mUDh2cVl4Y3VYR0REaGcxczJMQ0JtSmdZcS9mRDFuMGRQbnpZNXZGVHBreGg4K2JOT1ZwRDdDODVPWms1Yythd1ljTUdMbDI2Wkp3dlhydzRYYnAwb1dYTGxwbTJkaTFZc0NBZE9uVEljdjRubjN5U0o1OThrdDI3ZHpOLy9ud09IanpJenAwNzJibHpKNU1uVDZaOSsvYjA3dDA3MC92RHc4TVpObXlZRWNEdDJiTW5wVXVYdGhyajcrOVA3ZHExMmJObkQwdVhMcVZObXpiNCtQancrKysvTTNQbVRLTnFuWnViRzIrKytTWnQyclRKTUN6bzZ1cktuRGx6QVBqNTU1K0JsRUJmalJvMXFGR2pScVo3WExGaUJTdFhyZ1RndmZmZTQ0a25uakN1VmF0V2pTKy8vSkloUTRZUUVSSEIrKysveitqUm8zRnpjOHZ5NXlZaUlnODNCZXhFUkVSRVJFUkVSRVJFUkVSRUhrS3hzYkhzMkxHREo1OTg4cDZINjFhdFdzV09IVHNBNk5PblQ3cXFWYjYrdm56eHhSZVVLRkVDSHg4ZlhGeGNDQWdJSURFeGtabzFhMXFGZU02ZE8yY2NXODd6K3V1dkV4d2NqTmxzNXNTSkV3OUZ3QzRucmwrL3p2ejU4L245OTkrTnNOSFRUejlOejU0OWM5MGFORGs1MlRoKzdiWFhqR01YRjVjODdUVTdjK2ZPTlFKSjloSVFFRUM3ZHUweXZIYXZQKzhQRXdjSEJ6dzlQWTF3WGZYcTFlblFvUU1qUjQ1azBxUkpObFVqQkZpMmJGbTJZMUpiRDY5ZXZkcG95Znp5eXk5bk9qNHlNcElQUC95UTY5ZXZHK2ZLbFN1WDRkalhYbnVOdlh2M0VoOGZ6NFFKRTRpSmllSEVpUlBHOWNhTkcvUE9PKzlRdEdoUm01N254bzBiQUVZYjY4eHMyclNKcVZPbkF0Q2pSdzlhdEdpUmJrekZpaFdaTUdFQ2d3WU40dWJObTN6d3dRZTgrZWFiTnUxRFJFUWVUZ3JZaVlpSWlJaUlpSWlJaUlpSWlEeUV6cHc1UTNKeU1tWExscjJuNjU0OGVaTHZ2dnNPU0FtNVpOWXF0VjY5ZXNaeFltS2lFU0xMTHVDU3l0ZlhsNTQ5ZS9MRUUwOWsyY3J4WVhQNzltMFdMVnJFa2lWTHVIUG5EZ0ExYXRUZ3pUZmZ6TlZ6M3Jsemg2MWJ0eElVRk1RLy8veVQ3bnE1Y3VWbzBxUUpvYUdoT1pyMzVzMmJ4bkZHOS9yNittSTJtL24rKys5WnVuUXBBQ1ZMbGlROFBEeUhUNUN4d29VTFp4cStrcXgxN05nUms4bEVuVHAxS0ZPbXpGMWR5OWZYbDdmZWVvdWVQWHR5L2ZyMVRBTnZFUkVSREI0ODJLcXFYbFlxVjY1TXMyYk5XTDkrUGZ2Mzc3ZGFyMCtmUHRTdVhUdEgrN3g2OVNvQTN0N2VXWTdic21VTFpyT1psMTkrbVc3ZHVtVTZybHk1Y293Yk40N0Jnd2NURnhlWDQ5OHZFUkY1dUNoZ0p5SWlJaUlpSWlJaUlpSWlJdklRaW9xS0FySVBqTmhUWkdRa3c0Y1BKejQrSGs5UFR6cDI3TWoyN2R1NWNPRUM0ZUhoWExod2diQ3dNRWFOR3NWamp6MW0zSGY3OW0zajJOUFQwK2IxT25mdWJOZjlQd2k2ZCsvT3JWdTNBQ2hidGl4dnZQR0dWUmpSRmdrSkNlemN1Wk9nb0NDMmI5OU9YRnhjdWpHZE8zZm0rZWVmeDgvUGo3Tm56OUt6Wjg5Yzd6bWplMWV2WHMyWU1XUFl0R2tUa0ZKOWNOeTRjWFR2M2ozWDY0ajlaTmJxZGVyVXFaUXFWY3J1Y3pzNU9XWDZYWFRod2dVR0R4N01sU3RYQUNoU3BBalhybDNMZHAxZXZYcXhkZXRXWW1OampYWGZldXV0VEZ2Y1ppVjF2VUtGQ21VNXJtL2Z2cFF1WFpxNWMrZnk2NisvWmp2dnh4OS9UTkdpUlNsVXFKQk5WZjlFUk9UaHBJQ2RpSWlJaUlpSWlJaUlpSWlJeUVQSWJEWUQ0T3pzZk0vV25EeDVNcGN2WHdaU0FuNERCZ3hJTjhaa01sRzhlSEdyYzVaVnEyeHQ2ZmdnUzBwS3l2VzlxZUc2K3ZYck0yellNRXdtVTQ3bWMzQndZTy9ldlF3ZlB0enF2SXVMQ3o0K1Bwdy9meDVJQ1NmZFRXYXptUU1IRGdEZzd1N09tREZqMHIzdjh1QnhjM1BEM2QzOW5xMjNkKzllUm80Y1NYUjBOSkRTc3ZiVlYxL2xndzgreVBiZW9rV0wwcTlmUDhhTkd3ZkFybDI3ZU9XVlYzSVUwazJWV3NFdUtDaUk3dDI3WnhxMEsxaXdJSysrK2lwejU4NDE5dURvNkpodVhPcjNZSlVxVmZEeDhWRUZPeEdSZnprRjdFUkVSRVJFUkVSRVJFUkVSRVRFSnNXS0ZVdDN6c1hGaFpJbFMxS3FWQ2xLbGl5SnI2OHZMaTR1Vm1NczI0YVdLRkhpcnUvemJtdlZxbFdlNTlpK2ZUc0JBUUU1dnE5RGh3NVdsZjJxVnExS3k1WXRhZEtrQ2V2V3JXUHExS25wN3ZIejgyUGR1blZBU3J2ZWhJUUVYRjFkczF4bjl1elpMRml3QU1DNE42MjJiZHV5Y3VWS3hvMGJPWFpPUGdBQUlBQkpSRUZVaDcrL2Y0NmZSZjdkbGk1ZHlyUnAwNHdBNlpOUFBzbXdZY000ZCs2Y3pYTTgvL3p6N042OW03Lysrb3V3c0RBKy92aGpKa3lZa08zbjExSlVWSlFSaUx0MTZ4WlRwa3poczg4K3MrbmVTWk1tNGVQamsrNTg4K2JOYlY1ZlJFUWVmZ3JZaVlpSWlJaUlpSWlJaUlpSWlJaE5HalZxUkhKeU1tWEtsTUhYMTVmU3BVdmo3ZTJOeVdUSzhyNlFrQkFBOHVmUG4yRllSWEttU0pFaTlPalJnNlpObSthbzNlZTFhOWNZTVdJRXJxNnVqQm8xS2xldE5pMjFidDJhWjU5OTFxb2RzRHpZN3R5NVk3UmN2VnR1M0xqQitQSGoyYmx6cDNHdWNlUEdmUFRSUjduNnpQWHYzNS96NTg5ei9QaHhqaDgvenVEQmd4a3hZZ1JlWGw0MjNiOS8vMzRBNDN0cTA2Wk5CQWNIMDZoUm94enZSVVJFSGswSzJJbUlpSWlJaUlpSWlJaUlpSWlJVFdyV3JFbk5talZ6Zk4vdTNic0JxRlNwVXJaaHZMUisrZVVYbWpWcmxtSDF2T3hjdTNhTlRaczIwYUZEaHh6Zm01V1BQLzQ0MS9lT0hqMGFTUGxadG03ZE9zZjMrL3I2QXRDdFc3Y2MzN3Rod3dZajdEaGh3Z1ErL1BEREhMOGZscnk5dlhOOXI5d2Z2WHYzdnV0cnJGbXp4Z2pYT1RvNjh2cnJyL1B5eXkvbityT1dQMzkrUm84ZXpZQUJBd2dMQytQbzBhUDA3ZHVYenovLzNLYktpYW10ak11VkswZng0c1hac21VTFU2ZE9wVmF0V3JpNXVlVnFUeUlpOG1oUndFNUVSRVJFUkVSRVJFUkVSRVJFOGl3bUpvYmp4NDl6OU9oUi9QejhxRisvUHBCU1BlcjgrZk1BMUsxYk4wZHpKaVVsTVhQbVRHYk5ta1d2WHIxNCtlV1hiYnJQYkRhemN1VktaczZjaWErdnI5MERkazJiTnMzMXZha0J1eElsU3VScG50eDQ2YVdYT0hic0dILy8vVGZyMTYrblJJa1M5T2pSNDU3dVFmNzlPblRvd0xKbHkzQndjT0NUVHo2aFdyVnFPWjRqTmphV0ZTdFc0T3pzVEljT0hmRDA5R1RzMkxFTUhqeVk4UEJ3cmx5NVF2LysvZW5ac3lmdDI3ZlBOTHhuTnB2WnRXc1hBTFZyMSthNTU1NGpPRGlZcTFldk1uUG1UUHIyN1p1blp4VVJrVWVEQW5ZaUlpSWlJaUlpSWlJaUlpSWlraU54Y1hHY09YT0dFeWRPY096WU1ZNGRPOGE1Yytjd204MEFSbWdsT1RtWkdUTm1BQ21WckpvMWE1YWpkV0ppWW9DVWtJeURnNE5OOTV3K2ZackpreWR6NU1nUklLVmRwZnlmRHo3NGdBc1hMbkR5NUVubXpadUhuNThmVFpvMHVkL2JrbnRrK3ZUcFJoWEUzR3JWcWxXVzExMWNYQmc4ZUREbHk1ZkgwOU16UjNQZnVuV0w1Y3VYczJ6Wk1tN2R1c1dMTDc1b1hQUHg4ZUhycjc5bTZOQ2hIRGx5aER0Mzd2RHR0OThTRkJURXdJRUQ4ZlB6U3pmZjd0MjdDUThQQjFJQ3Z2Nysvanp6ekROczJyU0psU3RYMHJ4NWN3b1VLSkRwZmdZTUdJQ2pvMk9PbmtGRVJQNTlGTEFURVJFUkVSRVJFUkVSRVJFUmtXd2RQbnlZUC83NGd4TW5UbkQrL0htU2twTFNqWEYyZHFaOCtmSkcyOFpaczJaeDlPaFJBTnExYTVmamxxTFhybDB6ampPNk56azUyVGkrYytjT1AvendBOHVXTFRQMjV1Zm54M3Z2dlplak5mL3RYRnhjR0RwMEtMMTc5eVk2T3BwZHUzWXBZUGNJY1hSMHZDZUJzVHAxNnVSb2ZFUkVCRXVXTE9HUFAvNGdOalkyMDNHZW5wNk1IeitlU1pNbXNXN2RPZ0JDUWtKNDY2MjNhTktrQ2YvOTczK3Qyc2IrOXR0dkFCUXRXdFJvYjkydFd6YzJiOTZNMld4bTBxUkpEQmt5Sk5QMXJsNjltcVBuRUJHUmZ5Y0Y3RVJFUkVSRVJFUkVSRVJFUkVRa1czRnhjYXhkdTlicW5KZVhGOVdxVmFOS2xTcFVyVnFWOHVYTDQrVGtoTmxzWnZyMDZmejY2NjhBbEN4WmtwNDllMlk0cjVQVC8vMWZsckd4c2JpNnVocXZMMTI2WkJ5WExGa3kzYjBSRVJIR3NlWGVuSjJkNmRhdEd5Kzk5SkxWL1BkYmFvVy8rNjFFaVJKOCtPR0hYTHg0TWRQMnVYRnhjZmQ0Vi9Lb2lJeU1OSTVQbmp6SjZ0V3IrZnZ2djBsTVRBVEFaRExSb0VFRE9uWHFSUFhxMWRQZDcrenN6T0RCZzZsZnZ6NlRKMC9tNXMyYm1NMW1ObTdjeU45Ly8wMWdZQ0RWcWxVakxDeU1IVHQyQVBEODg4OGJiV1RMbGkxTGd3WU4yTHAxSzZkT25XTFZxbFdaN25YZXZIbjQrUGpZOC9GRlJPUWg5T0Q4MDZTSWlJaUlpSWlJaUlpSWlJaUlQTEJxMUtpQm41OGY1Y3FWbzJiTm1sU3ZYcDFTcFVxbEczZisvSGttVHB4b3RHZ3RXclFvWThhTXdjWEZKY041aXhVclpoeXZXcldLamgwNzR1am9TR1JrSklzWEx3WlNRbmhseXBSSmQrLzY5ZXZUbmF0ZXZUb0RCdzZrZE9uU3VYck91K25DaFF2R2NmNzgrZS9qVHFCKy9mcVpYa3RPVG1idjNyMEFtYjV2T1pFMm1BbHc2dFNwRE0rbk9uMzZkSmJYSFIwZGVlNjU1L0s4dDBkTlRFd00wZEhSOTNVUEd6WnNNSTYvLy81NzQ5aloyWmtXTFZyUXFWT25ETDliMG1yY3VESFZxMWRuOXV6Wi9Qbm5ueVFuSi9QcXE2OVNyVm8xQUNaUG5velpiQ1pmdm54V3JXWUJ1bmJ0eXRhdFczRjBkRFJhVVZ1cVdyVXFBUG55NWJQcG1XN2Z2ZzN3UUFWNlJVVEVmdlR0TGlJaUlpSWlJaUlpSWlJaUlpTFpjbkp5WXZyMDZabGVQM3YyTEFzV0xPRHZ2LzgyV3JmNitma3hmUGp3REt2UHBYcnl5U2R4YzNNakppYUdhZE9tTVczYXRIUmo2dGV2bnk3b2xaaVlhTFIvaEpUQVdxOWV2WGp4eFJlTlNsWDN5NTkvL2tsd2NEQ0ZDaFdpUUlFQ3h0NDNiZHBrakhrUUFvQjM3dHpoczg4K3c4UERBM2QzZDV5ZG5UR2J6Unc4ZUpEVHAwOERLZFcrOG1yOCtQSHB6bTNkdXBXdFc3ZG1lcy8yN2R2WnZuMTdwdGZ6NTgrdmdGMHU5T25UNTc2dXYydlhMb0tDZ3F6T3VidTcwNjVkTzlxM2IwK2hRb1Z5TkYvaHdvVVpPSEFnblRwMVl1UEdqYnp5eWlzQXJGdTNqbjM3OWdFUUVCQ1Fyc1YweFlvVjZkQ2hBODJiTnlkLy92eEd1OWxVa3laTnluVE4zYnQzRXgwZFRkR2lSWEYxZFNVcEtZbTVjK2NDS2RVaFJVVGszMGNCT3hFUkVSRVJFUkVSRVJFUkVSSEpzOXUzYjdONTgyYVNrNU14bVV5ODhNSUx2UFhXVzlsV1FITjNkMmZvMEtGTW5EalJxdVZycXRxMWE5Ty9mLzkwNTUyY25CZ3dZQUJEaHc2bFdyVnFEQjQ4K0lFSnR6ZzVPYkZ0MjdaTXIzdDRlUERzczgvZXV3MWxJbi8rL0p3L2Y5NnFaV2RhWGJwMHVZYzdrbis3R2pWcVVLUklFYTVkdTRhbnB5ZGR1blNoVFpzMlZxMmhjNk5NbVRLOCt1cXJ4dXZVOEthN3U3c1J1a3VyZCsvZUFJU0dodVpvcmJDd01LWk9uWnJodGVlZmZ6NUhjNG1JeU1OQkFUc1JFUkVSRVJFUkVSRVJFUkVSeWJPcVZhdnk5dHR2czNQblR0NTQ0dzM4L2YxdHZyZE9uVHJNbnorZnExZXZjdWZPSFFCTUpoTmVYbDY0dWJsbGVsK0RCZzBZTTJZTWRlclV1ZTlWNnl5VktGRUNSMGRIa3BLU3JNNjd1N3RUcVZJbDNuenpUVHc4UE83VDdxeVZMMStlM2J0M1crM1Z6YzJOY3VYSzhmTExMMmZaU3RaV2FhdUR5YjNuNStjSHdPZWZmMDd4NHNYek5OZWJiNzRKMk40KzFaS0xpd3U5ZXZVaUpDU0VOOTU0STh2Zjc3ejQ0SU1QQ0E4UHAyUEhqbmg1ZWRsMTdvb1ZLMkl5bVRDYnpVREtkMVd4WXNWbzNydzVMNy84c2wzWEVoR1JCNFBKblBxdEx5SWlJaUlpOHBEWnVuVXIyN1p0NC8zMzM3L2ZXeEY1b0UyY09KRUdEUnJRc0dIRCs3MFZrUWVTZmtkRVJFVGtZYVgvWGZ4d1NFNU9ObHJtT2prOTJQVlBMQU5EdVRWNzltd0FDaFVxUkljT0hleXlMNUhjaUlxS3d0UFRNOXR4TjI3Y1lNR0NCY0QvVmJXemhkbHN4bXcyWXpLWkhxaUFyNGlJcEdmSzR4ZjFnLzFQY0NJaUlpSWlJaUlpSWlJaUlpSWlEekVIQndjY0hCenU5elpzWW8rUTBPdXZ2MjZIbllqa25TM2hPa2dKZytZa1dKZEt3VG9Sa1VmSHcvRlBjaUlpSWlJaUlpSWlJaUlpSWlJaUlpSWlJaUwzbUFKMklpSWlJaUlpSWlJaUlpSWlJaUlpSWlJaUlobFFpMWdSRVJFUkVSRVJFWkVIUkZSVUZMLzg4Z3NBLy92Zi8rN1p1dGV1WFdQeDRzVUFkT3JVaVNKRml1UjRqckN3TUg3OTlWY0FldlRvUVpFaVJVaE9UZ1o0YUZxaWlZaEkxZzRmUHN5V0xWdUFuUDJkV3I5K1BVRkJRUUI4OGNVWGQyVnZJaUlpSWlJaWQ0dit6WmFJaUlpSWlJaUlpTWdENHViTm15eGV2TmdJdTkwck4yN2NNTmE5Y2VOR3J1YTRmdjA2cTFldlp2WHExVVJIUjVPY25NeVlNV1BvMzc4L29hR2hkdDZ4aUlqY0R5ZFBuc3pWMzZuejU4K3pZOGNPZHV6WVliZTk3TnUzajlHalIzUHQyalc3elNraUlpSWlJcElSVmJBVEVSRVJFUkVSRVJGNUNNVEd4bkwxNnRVOHorUHI2MnVIM2FSbk1wbU1Zd2NIQjA2ZVBNbk9uVHVKaVluaG5YZmU0ZDEzM3lVZ0lPQ3VyQzBpdGdrSkNhRmZ2MzdHNjNYcjF0M0gzVHg4dG0zYnhxUkprM0IwZEdUQWdBRTg5ZFJUOTN0TGo2em82R2krL1BKTElpSWkyTDU5TzVNblQ4YlB6OCt1bittNmRldmk1ZVZsdC9sRVJFUkVST1RocFlDZGlJaUlpSWlJaUlqSWZmREREejhBMEtWTEZ6dzlQYk1kdjJmUEhvWVBINTduZGU5V29DWnRHOWpISDMrY2I3NzVocEVqUjNMbXpCa0NBd001Y3VRSTc3Ly92bDNYWGJod0lUTm16TUJrTWpGczJEQWFOV3FVcTNtYU4yK2U0M3NVVGhKNXRFeWVQSm5JeUVnQXZ2cnFLMzcrK2VmN3ZDUFlzV01IbjMzMkdXYXptVGZlZUlNdVhicllkZjRMRnk1dzZkSWx5cFl0KzhDRXpSSVRFL25paXkrSWlJZ0FvSDc5K3BRdFc1YWtwQ1RHang5dnQzWEdqUnYzd0R5emlJaUlpSWpjWDJvUkt5SWlJaUlpSWlJaWNoK2t0dGk3ZWZQbS9kNktYVmdHN014bU13Q2xTNWRteXBRcFJ1aXRZc1dLZGwxeng0NGR6Snc1RTRELy92ZS91UTdYaVlqWUl2VzdMZTN4L1ZTdlhqMWVmZlZWQUdiTm1zWFdyVnZ0T3YvV3JWc1pNbVFJYjcvOXRsM256UzJ6MlV4Z1lDQzdkKzhHd00vUGo0RURCOTduWFltSWlJaUl5TCtkS3RpSmlJaUlpSWlJaUlnOGdDNWZ2bXoxK29rbm5zaTBZdHJVcVZQNTdiZmZNSmxNTEZxMHlLYUtlUGJtNk9ob0hDY25KeHZITGk0dURCczJqRDE3OWxDblRoMjdyWGZqeGczR2p4K1AyV3ltUW9VS1JzREVIaG8zYmt5aFFvWHNOcCtJL0R2MDY5ZVByNy8rR2djSEIvcjM3MysvdDJQbzJyVXJPM2Z1SkNRa2hBa1RKakI5K25TS0ZDbGlsN2xUcThRVksxWXMyN0U5ZXZRZ1BEdzgyM0haVlF6TjdHOWRjbkl5RXlkT05LNTdlM3N6ZXZSbzh1ZlBENlQ4SGZyOTk5K3pYYjlObXpaQVNnWFo3dDI3WnpvdVg3NTgyYzRsSWlJaUlpS1BCZ1hzUkVSRVJFUkVSRVJFSGtEZHVuV3pldDI5ZS9kTVEyVEhqaDBENExISEhyTjd1QzQzclZQZmZQUE5MSyszYU5HQ0R6NzRJTGRiQWxKQ2hWRlJVWmhNSmdZTkdtUVY4TXVyVHAwNlVibHlaYnZOSnlML0RvMGFOWG9nSzJVNk9EZ3dhTkFnM25yckxXN2R1c1hreVpNWk9YS2tYZWErY3VVS0FDVkxsclRMZkxrVkh4L1A2TkdqQ1E0T0JxQmd3WUtNR1RNR2IyOXZxM0hPenM0Mnorbmc0SkNqOFNJaUlpSWk4dWhTd0U1RVJFUkVSRVJFUkI1NUQwcXJ2OXhJVEV6azFLbFRRRXFWdTBmQjRjT0grZnZ2djRHVXNKNi92Lzk5M3BHSXlQMVZwa3daQWdJQ1dMVnFGZHUyYldQdjNyM1VxbFVyei9PZU9YTUdTS2xnRngwZFRWeGNuSEV0T2pyYWF1eVlNV05JU2tyS2NKNmxTNWV5YXRVcUlLV1ZiVTVFUkVRd2ZQaHdqaDgvRHFTRTY4YU9IY3RqanoyV28zbEVSRVJFUkVSeVN3RTdFUkVSRVJFUkVSRjVwT1hMbDQrb3FLajd2WTEwTW11Umw3Yjkzcmx6NTBoSVNBQ2dWS2xTbWJibksxU29FRzV1YmpuZWg2MUJpTWpJU0FZTkdnVEF4eDkvVFBueTVUTWRXNkJBZ1J6dnc5SlBQLzBFcEZRZnlxcTluNGpJbzZSYnQyNnNXYk9HeE1SRTVzeVprK2VBM1owN2Q3aDQ4U0lBQ3hjdVpPSENoVmJYTzNUb1lQVjZ4WW9WdUxxNlpqaVhoNGVIY2V6cjYydnpIazZjT01GSEgzMWsvSjB1WExndzQ4YU5vMnpac2tCS3lQellzV05VclZyVjVqbEZSRVJFUkVSeVNnRTdFUkVSRVJFUkVSRjVwSlVzV2RKb2dmY3c2TkdqUjZiWHZ2MzJXNzc5OXRzTXIvWHYzNSsyYmRzYXIwTkRRNDNqUzVjdVdSMm50c3h6Y1hHeE9RaFJzR0JCNDdodzRjSTVDbERreE5telo5bXpadzhBRFJvMHdNZkg1NjZzSXlMeXNDbFNwQWpQUFBNTVFVRkJIRDU4bUdQSGpsR3hZc1ZjejNmcTFLbjdYdUhWdzhPRDI3ZHZBeWtoOGxHalJsR3FWQ25qK3VMRmk1azFheGJ0MnJXalY2OWV1TGk0M0srdGlvaUlpSWpJdjVnQ2RpSWlJaUlpSWlJaThraDc0b2tuV0xGaUJjZVBIK2Z4eHgrLzM5dTVaM3IyN0puaCtlSERoeHZIVmF0V1pkS2tTVGJObHhyS0E2eGFDTnJibjMvK2FSeTNhdFhxcnEyVEc4MmJOemVPdi83NmF5cFhyc3pHalJ0WnNtUUpwMDZkSWlFaGdlN2R1L1BxcTY5bWVQK05HemRZdFdvVk8zYnNJRFEwbE5qWVdOemMzUEQxOWFWZXZYcTBiZHNXVDA5UG0vWVNIaDdPbWpWcitPZWZmN2h5NVFveE1URVVMbHlZU3BVcUVSQVFRTjI2ZFFrSkNhRmZ2MzdHUFJsVlRjem9tVEpqeTN6MmZ1YU05bmZqeGcyV0xsM0t0bTNiQ0E4UHgyUXlVYXhZTWVyVnEwZm56cDBwVktoUXR2c0NTRXBLWXN1V0xRUUhCM1BzMkRHdVhidEdRa0lDYm01dWxDNWRtbHExYXRHbVRSdDhmSHo0OWRkZm1UNTlPcEFTVFAzMTExK3pyUmlaa0pEQXl5Ky9iTFRaSER0MkxIWHExTEZwYnhtNWZQa3lmL3p4Qjd0MjdlTHk1Y3ZFeHNZYTczbnIxcTF6UFhkY1hCd2JOMjVrMjdadG5EcDFpc2pJU0JJVEU0MmZRNDBhTldqWnNpVmx5cFRKZHE2TTNxL1EwRkNXTDEvTzd0Mjd1WHIxS2g0ZUhsU3RXcFd1WGJzYVZjcFM3ZHk1azFXclZobjdLRml3SUZXcVZLRjkrL2JVckZrejIvVlBuejV0aE05Q1EwT0pqbzdHeWNrSmIyOXZhdFNvUWZ2MjdmSHo4OHZSL20wWlk2L1BwQzFhdG14SlVGQVFBR3ZYcnMxVHdHN2Z2bjFBU3NndDlmUDk1NTkvR3BWTjAxYTB5NTgvZjY3WHlveVBqdyt0V3JVaUxDeU1vVU9IV29XNUwxKyt6THg1OHpDYnpXemF0SWtlUFhvb1lDY2lJaUlpSW5lRkFuWWlJaUlpSWlJaUl2SklxMUNoQWhVclZ1U3Z2LzZpVUtGQ0ZDdFc3SDV2eVNhOWUvZm14UmRmekhiY3ZRcWhXUVlyNHVQajc5bzZXN1pzQWNETnpTMVBZYVI3WWNHQ0JjeWVQZHVtc2F0WHIrYjc3NzhuSmliRzZueDBkRFFoSVNHRWhJU3dhTkVpQmcwYXhOTlBQNTNwUEdhem1ibHo1L0x6enorVG1KaG9kZTNLbFN0Y3VYS0ZUWnMyMGJadFc2c2cwUDFncjJlMnRHL2ZQajcvL0hOdTNyeHBkVDQwTkpUUTBGRFdyVnZIbDE5K2liKy9mNWJ6SERod2dJa1RKMmJZY2prNk9wcWpSNDl5OU9oUm5KeWNlUFhWVjJuUm9nV3paODhtTVRHUnVMZzRnb09Ecy8zNWJ0dTJ6UWpYbFNoUmd0cTFhOXYwakJuNStlZWZtVGR2WHJyZnZieSs1MEZCUVh6MzNYZGN2MzQ5M1RYTG44T2lSWXRvMjdZdGI3Lzl0bFhZMXBiNUowNmNhQlhLallpSVlPUEdqV3pldkptUFAvNll4bzBiazVpWVNHQmdZTHJRNXZYcjF3a09EaVk0T0poZXZYclJ1WFBuRE5lNWNlTUc0OGVQWitmT25lbXVKU1ltR3ArUE5XdlcwS2RQSDZ0cW4zbGxyOCtrclo1NDRnbmMzZDJKam81bXk1WXQ5T25UQjVQSmxLdTU5dTdkQzBDMWF0WHc4dklDc0FxT3BwNjcyMTU3N1RVS0ZDaUFrNVAxLzZVMVpjb1U0N1B6N3J2djR1N3Vmay8ySXlJaUlpSWlqeDRGN0VSRVJFUkVSRVJFNUpIMzNIUFBzV1RKRXViUG4wL2R1blh4OS9mSDI5czdSMEVSVzZVTnVHUldTUzZqSU15YU5XdU1Zd2NIQnh3ZEhZM1hodzRkQWxKYTZCVXVYRGpiZlZnR1ZVNmRPc1hiYjc4TndQZmZmMCs1Y3VXTWE2R2hvWm51MFhJdUJ3Y0huSjJkaVkrUFR4ZVlTa2hJb0UrZlB0U3FWWXRXclZwbFdTRXFLeGN1WEREYTJWYXZYcDE4K2ZMbGFwNTc0ZVRKay96NDQ0ODRPRGhRdTNadGZIeDh1SFRwa3RWN2xtcnUzTG44OU5OUHhtc3ZMeStxVjYrT3U3czcxNjVkNDhDQkE4VEV4SEQ3OW0xR2poekp5SkVqcVYrL2ZvYnJCZ1lHV24xT25KMmRxVjY5T3NXS0ZTTXVMbzZqUjQ4U0hoN09xbFdydUhyMXF2MGYzRWIyZk9aVXAwK2Y1cnZ2dmlNdUxvNEtGU3JnNys5UFFrSUMrL2Z2NTlxMWF3QkVSVVV4WXNRSXBrK2ZudW52OTE5Ly9jWDQ4ZU5KVGs0MnpwVXVYWm9LRlNyZzZ1cks5ZXZYQ1FrSjRjYU5HOGIxUW9VSzBiQmhRelp0MmdTa0JNZXlDN05aL2c0R0JBVGtPZ1ExWmNvVVZxeFlZYnpPbHk4ZjFhdFh4OGZIaC9qNGVJNGNPY0xGaXhkei9KNy85Tk5QekowNzEzaHRNcG1vV0xFaXZyNitPRGs1Y2VYS0ZRNGZQc3lkTzNjd204MnNYTG1TOCtmUE0yYk1HSnQrTnc4ZlBzeU1HVE53Y25LaVVhTkdlSGg0Y1Bic1dVSkNRb0NVQ29Kanhvemg4Y2NmWjhHQ0JheGJ0dzRuSnlkcTE2NU5rU0pGQ0E4UDU4Q0JBMFlMMDVreloxS2pSbzBNcThxRmhZVVo0VHFUeVVTNWN1VjQ3TEhIY0hWMTVjcVZLK3paczRmRXhFU1NrcEtZTW1VS1pjdVdwV3JWcWpiL3JESmpyODlrVGpnNU9mSEVFMDhRSEJ4TVpHUWs1ODZkeTlWM2JsUlVsUEYzcFhyMTZ0bU96MGw0MDVheERSczJaTVNJRVFBWlZyRmN2WG8xTzNic0FLQlJvMFkwYnR6WXVOYXRXemNBT25ic1NNZU9IVzNlbDRpSWlJaUlTR1lVc0JNUkVSRVJFUkVSa1VlZXE2c3JYYnQyWmNlT0hXemZ2ajNES2tjWmFkQ2dBUTBiTnJ6THU4dGVVbElTNzczM0hnQURCdzRrSUNEZ3Z1ekR6YzJOK1BoNG95cFhxcUNnSUU2ZlBzM3AwNmNwWHJ4NHJnTjJxY0ViZ0NwVnF1UmxxM2ZkcjcvK2lvZUhCMlBHaktGQ2hRckcrYlJWNVRadDJtUUV6WnljbkhqenpUZHAxNjZkVlJBdk9qcWFyNzc2aWsyYk5tRTJtNWs0Y1NKejVzeEoxNEowOWVyVlZ1RzZGaTFhOFBiYmIxdTFWQVRZdkhremdZR0JiTisrM1c3UG14UDJmR1pMMDZaTkkxKytmQXdmUHB5NmRlc2E1eE1TRXBnOGViTFJYamc4UEp5Tkd6ZlNva1dMZEhNY09uU0lDUk1tR09FNlB6OC9CZ3dZa0M1c2xaeWN6Sll0VzRpTmpUWE90VzdkMmdqWTdkbXpoNmlvcUV6YjIwWkZSZkhQUC84QTRPam9TTXVXTFRQL2dXVmg3ZHExVnVHNlpzMmEwYnQzYjZ0MXpXWXpHemR1Wk5La1NUYS81My85OVpkVnVPNnBwNTZpYjkrK0ZDOWUzR3BjVEV3TTgrYk5ZOUdpUlFEczM3K2Y2ZE9uMDd0MzcyelhtRGx6SnI2K3Zvd2FOY3FxY21od2NEQmZmUEVGaVltSkpDWW1NbkxrU0U2Y09FR1JJa1VZTTJhTVZkdllnd2NQOHRGSEh4RVhGNGZaYkdiSmtpVjgrdW1uR2E3bjR1SkN4NDRkYWRldUhVV0tGTEc2RmhZV3hxQkJnN2gyN1JySnljbjg4c3N2ZlA3NTU5bi9vTEpoajg5a2JsU3VYSm5nNEdBZzVYc3pOOSs1UVVGQkpDVWxBVmp0L1VGdzl1eFp2dm5tR3lBbG5KdjY5eS9WNWN1WEFkTDlMYnBYRmk1Y1NGaFkySDFaVzBSRVJFUkU3ZzRGN0VSRVJFUkVSRVJFUkVpcENOZWdRUU5xMXF6Sm1UTm5pSXFLTWlvalpjYlgxemZINjh5YU5TdTNXOHl3K3RtOXRHelpNdVA0d29VTDlPblR4K3A2Z1FJRnVISGpCcmR2MzdZNi85dHZ2eG5YY3hza0FqaHo1b3h4Yks5MmlobFp2SGd4aFFvVnluSk0zNzU5czd4KzZkSWxSbzBhWlJXdUE2eGFITWJGeFRGMTZsVGo5WkFoUTJqU3BFbTZ1ZHpkM2Zub280OElEUTNsekprejNMaHhnNy8rK3N1cVJYQmNYQnd6WnN3d1hyZHMyWkpCZ3dabHVMZG5ubmtHTHk4dkJnNGNhRldsN1Y2dzV6T25GUnNieS9qeDQzbmlpU2VzenVmTGw0OEJBd2F3Yjk4K0kzZ1RIQnljTHN5VW5KeE1ZR0NnRVNxcVVLRUNFeVpNeUREVTUrRGdZRlV4QzZCMjdkb1VMMTZjUzVjdWtaU1V4TjkvLzUzcGZqZHUzR2lFTFJzMGFKQ3JWcHZ4OGZGTW16Yk5lUDNjYzgveDRZY2ZwcXVFWnpLWmFOcTBLY1dLRmVQOTk5ODNuaTh6TVRFeGZQLzk5OGJyUm8wYU1YVG9VQndjSE5LTmRYTno0NjIzM2lKLy92eEdJTyszMzM2amZmdjJsQ3haTXN0MVRDWVRJMGFNU05lV3UxR2pSclJwMDhiNDNqaHg0Z1FtazRtaFE0ZGFoZXNncGJKYSsvYnRXYmh3SVlBUldrekwyOXViYWRPbVpicW4wcVZMMDZOSER3SURBNEdVMXFoSlNVbDUvczdONjJjeXR5eC9UdWZPbmN2VkhCNGVIamc3TytQdDdXMVRRQzh2ZjlzeTR1cnFtdUg1dUxnNFJvMGFSVnhjSENhVGlTRkRobVFhWk0xT1pHUWt4NDhmei9DYWo0OVBydWN0WDc1OHJ1N0xMWVg1UkVSRVJFVHVQZ1hzUkVSRVJFUkVSRVJFTExpNnV0N1Y2bWhaaGZJczI3RmF0bzk4VUxpN3V4dkhHWVdPVWl1bFJVVkZHZWRDUWtLTUFFTkFRRUNtb1FsYnBMYUhCZEpWMHJLbjFDcGtXY2t1WUZlcFVpV2VldXFwTE1kczJMQ0I2OWV2QTFDL2Z2ME1nMmFwbkp5Y2FOT21qUkZPMjc1OXUxVjRLeWdvaUpzM2J3SXBRY2JzS29oVnJWcVY1NTkvbnJWcjEyWTV6dDdzK2N4cDFhOWZQMTJReVhLdVpzMmE4ZlBQUHdNcGJaSFQyclp0RzZHaG9jYjRUei85Tk11S2VXbVpUQ1phdDI1dEJJMDJiTmlRNlg0dGY3L2J0R2xqOHhxV05tN2NhUHl1dWJtNTBiZHYzeXpiekZhdFdwWG16WnRiVlRuTXlJWU5HNnptSFRSb1VJYmhPa3V2dlBJS2E5YXNJU0lpZ3VUa1pOYXRXMGVQSGoyeXZPZlpaNS9OTlBEV3RHbFRJMkFIS2U5dFp0L0xEUm8wTUFKMnQyL2ZKaUlpQW05dmI2c3hQajQrV2U0RnJLdTB4Y1hGY2ZueTVXeERndG5KNjJjeXR5eS9IeTIvTjNPaVdiTm0rUG41V1ZVT3pVNU9RK2QvL1BHSDhSMDBhZEtrYk1lYnpXYkdqUnZIMmJObmdaUmdaSzFhdFhLMHBxVTFhOVprK3Z1UWwycXdkZXJVb1U2ZE9ybmVWMDV0M2JxVmJkdTIzYlAxUkVSRVJFUWVSVm4vcjJJUkVSRVJFUkVSRVJHNUs3S3JqdmN3OHZEd0FPREdqUnZHdVNWTGxnQXBGWnYrODUvLzVHbithOWV1R2NkcFd6dythQm8wYUpEdG1LMWJ0eHJIdGxUMmUreXh4NHhqeTJwK0FMdDM3emFPbXpScFlsTXdyRjY5ZXRtT3NUZDdQbk5halJvMXl2SzZaVFZCeXhCb3FzMmJOeHZIenp6elRLN0NWUzFidGpTcW5oMDVjc1NvVG1ZcE5EU1VZOGVPQVNuQnI5d0djU3lydFRWcDBvUUNCUXBrZTAvOSt2V3pIYk5qeHc3anVHblRwbGJCMnN3NE9qclNyRmt6NC9XK2ZmdXl2YWQyN2RxWlhyTjgzeUhyMzZlMG9hNWJ0MjVsdTNaYXQyN2Q0c3FWSzFibjBsYml6STI4ZmlaenEzRGh3c2F4NWZkeFR2bjcrMmNaQUwxdzRRSno1ODdsOWRkZno3UmlabFl1WDc3TTRjT0hPWHo0c0UzanAweVpZdlY3S2lJaUlpSWljcStvZ3AySWlJaUlpSWlJaU1oOXNIRGhRdGF2WDArOWV2WG8yYk5udGhXaXN2S2doUFZTMjZwR1JrWUNjUFRvVWFNYVhFQkFBRVdMRnMzVC9IZnUzREdPWFZ4YzhqUlhWcjcrK21zcVY2NmNwem5TdHJMTWlHWEZxaEVqUnVSby9yU2hHY3MyaDFXclZyVnBqdnNSVXJUbk02ZVZYVlZEeTdhL2xwK2xWS21oTjhnNi9KVVZMeTh2NnRldlQzQndNR2F6bWFDZ0lMcDA2V0kxNXErLy9qS09Bd0lDc3F3Nmx4WEw5N3hhdFdvMjNXTVp2TXFNNVh0VXZYcDFtL2RqR1JaTHJRU1lsYlN0WVMybERRdG1GWFpNT3pZK1BqN1RzWEZ4Y2V6ZHU1Zmp4NDhUR2hwS2VIZzQ0ZUhoUkVkSHB4dWIyc0kzTC9MNm1jd3R5KzlIZTg0TFdMV1ZmdTIxMXpKYzgyNllPM2N1SzFldXRPdWNBUUVCdEd2WExzTnJXWDArUlVSRVJFVGswYU9BbllpSWlJaUlpSWlJeUgwUUhCek0yYk5ueVpjdkg3MTY5Y3AwM05WcWVsVjJBQUFnQUVsRVFWU3JWL25xcTYvbzJiTW41Y3FWeTNDTVpZREMyZG5aN251MVZXcDRKN1VTMUxScDB6Q2J6VGc1T2FVTEdlV0daZUFsWDc1OGVaN3Zia3B0bDV1VjFGYXB1WkUyL0dOWi9jcldJR05lUXAyNVpjOW5UaXU3ejc2VFU5Yi9PandpSXNJNHRxV2xhR1phdDI1TmNIQXdRTHFBbmRsc1p2MzY5VUJLMWJkV3JWcmxlaDNMd0dIYWxxaVpzU1hNWi9rZTVTU0VhUmtXeXlpd2xsWld2OE5wOTVuVmU1dGFNVEJWUm9IanhNUkVmdnJwSjVZdlgwNXNiR3kyZTdPWHZING1jOHR5M3FTa3BEelBkK2ZPSGJadTNVcFFVSkJWNWNSVTVjcVZvMG1USmpZRkt5Mmx0cldHakVPWnZyNittTTFtdnYvK2U1WXVYUXFraEMzRHc4TnorQVFaSzF5NGNLWi9WMFZFUkVSRVJDd3BZQ2NpSWlJaUlpSWlJbktQUlVSRUdOV3ltalp0bXVYWStmUG5zM1BuVG5idDJzWDQ4ZU16SEdQWnl2QnVWaEZxM3J4NWx0ZFRLLzVFUkVRUUZCVEV3WU1IQVdqZnZyM05BYUNzV0laVjR1TGl5SjgvZjU3bnZGdlNobjR5WWxrSjZ1bW5uOGJMeXl2WDZ6MG9JY3ZzMlBPWjdjMnk4bGxlZ2s5UFB2a2t4WW9WNDhxVks1dytmWnB6NTg0WkxVOFBIanhvdEkydFY2OWVucW9JV3I3bjlneWNXZ2F5Y2h2Q3pHMVZ2cnNoTVRHUmp6NzZ5S3B0YmRteVphbGF0U3FsU3BXaVJJa1NsQ2hSZ3VMRmkyZGF6ZXhoWS9uWnlPMzNaRUpDQWp0MzdpUW9LSWp0MjdjVEZ4ZVhia3puenAxNS92bm44ZlB6NCt6WnMvVHMyVFBYZTg3bzN0V3JWek5tekJpakVxcVhseGZqeG8yamUvZnV1VjVIUkVSRVJFUWtOeFN3RXhFUkVSRVJFUkVSdWNjMmJOaUEyV3pHWkRKbEdiQUxEdzluelpvMVFFb2dKTE4yalZldlhqV09iV2tCZWJla1Z2MHltODFNblRvVkFFOVBUMTU1NVJXN3pPL3E2bW9jeDhURVBOQUJPMXU0dTdzYkZaeGF0MjdOazA4K21ldTUzTnpjdUhYckZtQmI5VEN3RG1abXhtUXlHUlhCc3FzZ1owdExUWHMrczcyNXVyb1NFeE1ENUszU25zbGtvbFdyVnZ6MDAwOEFyRisvM2dnUFdiYUhiZE9tVFI1MmEvMmVXMVl3eklvdG40MkNCUXNhNzFGcXUyZGJXRmJVdTUvZlEya3RYNzdjQ05kNWVIZ3diTmd3YXRTb2tXN2NnOUpxMng0c2Y3ZmQzTnh5TmNmZXZYc1pQbnk0MVRrWEZ4ZDhmSHc0Zi80OFFKYlZWKzNCYkRaejRNQUJJT1c3WTh5WU1kbTIzUlVSRVJFUkVia2JGTEFURVJFUkVSRVJFUkc1eDFKRE5uWHIxczIwbmFmWmJHYml4SWtrSmlaaU1wbm8xNjlmcHRXa1RwOCtiUnlYS0ZIQy9odisvNVl0VzJZY1g3aHdnVDU5K2xoZEwxbXlwSEdjR3REcDBhTUg3dTd1ZGxuZnNncmVsU3RYSHFqcVo3bFJxbFFwNCtkMDVzeVpQSVhOaWhZdGFvU3RUcDQ4U2YzNjliTzl4L0p6azVuOCtmTWJMVFV0MnpsbUpMVXlXMWJzK2N6MlZycDBhWTRmUHc3QWtTTkhhTnk0Y2E3bmF0V3FGZlBtelNNNU9abU5HemZTczJkUDR1UGpqVXBjeFlvVnkvT3plM3Q3VzczbmpSbzF5dlllVzk3enh4NTd6S2crZWZqd1laNTk5bG1iOW5QaXhBbmorRUZxdTVuYWtoZWdXN2R1R1licndEb2crTEJMYmRNTi8xZFpOS2NzMzhPcVZhdlNzbVZMbWpScHdycDE2NHdBdFNVL1B6L1dyVnNIcElSdEV4SVNyRUxSR1prOWV6WUxGaXdBTU81TnEyM2J0cXhjdVpKeDQ4Ymg3KytmcTJjUkVSRVJFUkhKcTl6VmR4Y1JFUkVSRVJFUkVaRmNPWGp3SUdmUG5nVlNLbmhsWnRHaVJVYmxucGRlZW9tcVZhdG1PdmJ3NGNOQVN2czhlNFRPekdZemh3NGRZdGV1WFJRdVhKaisvZnZUdjM5LzNOM2RqZjlVckZpUk5XdldHQlgySUNWZ1o5bXFza3FWS3JSdDJ6YlArMGxsR1I2OGVQR2kzZWE5WHl3ckVtN2N1REZQYzFXcFVpVkhjNW5OWnF2Z1VXWXNLNUdsaHM4eXMzUG56bXpucytjejIxdnQycldONDcvKytpdkRscGkyOHZiMk5nSjBGeTllSkNRa2hLMWJ0eHFWeFFJQ0F2TGNSdFh5UFUrdGlwa1ZzOW5NMnJWcnM1MjNidDI2eHZINjlldU5nR1ZXa3BLU0NBb0tNbDdiRXZDOFYwSkRRNDNqOHVYTFp6cHV6NTQ5OTJJNzk4U0ZDeGVNWTh2Z2MwNFVLVktFSGoxNjhPT1BQekpwMGlRQ0FnSnNxb1ozN2RvMUJnNGN5UERodzIycWFwbWQxcTFiTTNIaXhBY3F0Q2tpSWlJaUlvOGVCZXhFUkVSRVJFUkVSRVR1b2VYTGx3TXBWWVVhTm15WTZiZ2ZmL3dSZ0FvVkt2RDY2NjluT2k0Mk5wWXRXN1lBMWdHaDNKbzNieDVkdTNibHZmZmVZLzM2OWJpN3U5TzJiZHNNZzNLT2pvNDRPam9hd1I0SEJ3Y2o0T2ZrNU1UQWdRT3RRa1JyMTY3bCsrKy81OENCQTdscXgvajQ0NDhieDhlT0hjdngvUSthNTU1N3pqZytjZUlFSzFhc3NPbStjK2ZPcFR0bldXM3QzTGx6eHVjc000c1dMYktwbXBsbElHbkRoZzJaQm1aT25qeHBWR2ZMaWoyZjJkNENBZ0tNS3BGUlVWRjgvZlhYZVdvYmF0a0NkdE9tVFVZQXpjSEJnVmF0V3VWdHMwQ1RKazJNNC9Ed2NINzU1WmNzeDgrZlA5OW83Wm1WVnExYTRlenNETUN0VzdlWVBIbHl0aitIK2ZQbkcxWFRQRDA5YWRhc1diYnIzQStXbGQwc3hjYkdNbS9ldkh1OG03dkg4dnZSOG5zenA3cDE2MGFwVXFWeWRNK0dEUnNJQ1FsaHo1NDlUSmd3SWMrdGQ3Mjl2WG5zc2NmeU5JZUlpSWlJaUVoZUtXQW5JaUlpSWlJaUlpSnlqMXk1Y29YTm16Y0QwS0ZEaDNRdFg3Mjl2WG5wcFpjQVNFaEl3TXZMaXhFalJ1RGs1SlRwbk11V0xUTXFiZTNjdWRPbXFtU3BZbU5qQ1E0T05scjBBV3pac29XclY2L2k0T0NBaDRkSHVudWlvNlBadjM4L3k1WXRZOEtFQ2ZUdTNadmV2WHNEOE1zdnZ4aHRRazBtRTBXS0ZMRzZOeXdzakNWTGxqQm8wQ0FTRWhKczNtZXFLbFdxR0lHOTFLcDlEek4vZjMrYU5tMXF2SjQ2ZFNxelo4OG1KaVltM1ZpejJjeStmZnY0NktPUG1ENTllcnJydFd2WHBsS2xTc2JyNzc3N2pzV0xGNU9VbEdRMUxpNHVqamx6NWpCanhneWJXdmMrL2ZUVHh2R2xTNWNJREF3a1BqN2Vhc3lKRXlmNDdMUFBiS3JJWnM5bnRyZVNKVXZTc1dOSDQvWGF0V3NaTVdKRWhxMXZZMk5qV2JwMEtVdVhMczEwdm5yMTZobS9BenQyN0RBcXBEMzExRk9adG9iT2labzFhMUs1Y21YajllelpzNWs3ZDI2NkVHUmNYQnd6WnN4Z3pwdzVObFVnOC9MeW9udjM3c2JyOWV2WE0zejQ4QXgvRGpFeE1jeVlNWU81YytjYTU5NTk5OTFzVzRQZVMzNStmc2J4bkRsejBvWHNJaUlpK09TVFQ3aDA2ZEk5M3RuZGMrVElFU0FsekduNXZYQXZ2UFRTUzBiNGMvMzY5ZnowMDAvM2RIMFJFUkVSRVpHN0lmTi9NeWNpSWlJaUlpSWlJaUoyVmF4WU1ZWU5HOGFQUC82WVlVVzRmZnYyR1pYSDNOemNHRGx5Sk43ZTNsWmp1bmJ0Q2tERmloVTVlL1lzOCtmUE42N2R2SG1Uc1dQSHNtSERCZ1lNR0lDM3Q3Y3h2a0tGQ3NhNHNMQXd2dm5tRy9idjM1OHU2RmFsU2hXYU5tMUtqUm8xdUhuekppdFdyT0Q4K2ZQR2Y2NWR1NVp1MzE1ZVh1emJ0OCtvdWdjcEFjRU5HemJ3NG9zdld1MFBVbG9QcGxiSXlnbFBUMDhxVmFwRVNFZ0l4NDRkSXpJeTBpNHRjZStuZnYzNmNlclVLYzZmUDQvWmJHYkJnZ1VzWGJxVUtsV3FVS3hZTVFBaUl5TTVkdXdZVVZGUlFFcHdLeU5EaGd5aFQ1OCtSRWRIazV5Y3pBOC8vTUNpUll1b1VhTUdCUW9VSURJeWtvTUhEeElkSFkyYm14dDkrdlJoN05peFdlN3ZtV2Vld2MvUHoyaHJ2RzdkT25idjNrMnRXclZ3ZFhVbE5EVFVhR1hjdlh0M204STA5bnhtZTN2ampUYzRkKzRjdTNidEFpQTRPSmh0MjdaUnNXSkZTcGN1alpPVEUxZXVYT0h3NGNQY3VYUEhLb2lXVm1xbHV2bno1MXUxS2JXc2JKZFhIMzc0b2ZHZW04MW1mdnJwSjVZdlg4NFRUenlCaDRjSDE2OWY1OENCQTBSSFIxT2dRQUg2OXUyYjdYc08wTGx6WjBKRFE0MldzbHUzYm1YNzl1MVVxbFNKMHFWTDQram9TRVJFQkljT0hlTE9uVHZHZlQxNjlMQUtVRDRJMnJScFkxUjB1M2p4SWoxNzlxUnUzYm9VS2xTSXk1Y3ZHOStEUFh2MlpOYXNXZmQ1dDNrWEVSSEJ5Wk1uQVl6Zi9YdnRndzgrNE1LRkM1dzhlWko1OCtiaDUrZG5WWEZSUkVSRVJFVGtZYU9BbllpSWlJaUlpSWlJeUQzVXFGRWpHalpzbUs3YTE5S2xTNWsyYlJwSlNVbTR1cm95ZXZSb0tsYXNtTzcrMUhheG9hR2h2UC8rKzBZMXNhZWZmcHBkdTNZUkZ4Zkh6cDA3ZWZQTk4zbm5uWGN5YkMvcjZ1cktQLy84WTd6MjgvT2pXYk5tTkd2V0RCOGZId0FDQXdOWnZYcDF1bnVkbkp3b1U2WU01Y3FWdzkvZm43Smx5K0xoNGNISEgzOU1jbkl5cFVxVklqNCtub2lJQ0pZdlgwN3IxcTJOQ255cDRieVNKVXZtNWtjSHBMVEZEQWtKd1d3MnMzbnpadHExYTVmcnVSNEU3dTd1QkFZRzh1V1hYN0p6NTA0QTd0eTVZMVE3eTJpOFpUdFlTNlZLbGVLcnI3NWk2TkNoWEx4NEVVZ0pxbTNjdU5GcW5MZTNONTk4OGttNkNvb1pjWEp5WXRpd1lRd2VQSmlJaUFoalRzdEtpWTZPanZUcDA0ZHk1Y3JaRkxDejV6UGJtNU9URXlOSGptVDY5T2tzWDc2YzVPUmtrcE9UQ1FrSklTUWtKTjM0L1Buelp6bGZRRUFBQ3hZc01OcGtlbnQ3ODlSVFQ5bHR2NlZLbFdMaXhJa01HemJNcU1CMjgrWk5vMUptcXVMRmkvUEpKNS9ZM0s3VFpESXhhTkFneXBRcHc5eTVjNG1MaXlNNU9aa2pSNDRZMWRFc2VYcDYwcnQzN3dleU5XeXJWcTBJQ1FreHZzL2k0dUlJRGc2Mkd2UENDeS9RcFV1WGYwWEF6ckpWODczNnZVbkx4Y1dGb1VPSDBydDNiNktqbzltMWE1Y0NkaUlpSWlJaThsQlR3RTVFUkVSRVJFUkVST1Flc3d6WFJVZEhFeGdZYUFSaVBEMDkrZUtMTDdKczY3ZHg0MFltVFpyRTdkdTNBV2pac2lXREJnMGlORFNVOGVQSEV4SVN3dTNidDVrd1lRSmJ0bXhoNE1DQkZDNWMyTGkvU0pFaTFLNWRtd29WS3RDc1dUUDgvZjNUcmRHK2ZYczJiTmlBdjc4L0ZTcFVvRUtGQ3BRdlh4NC9QeitybHJYUjBkRU1IanlZR3pkdWtDOWZQajc5OUZQKytlY2ZaczZjU1dob0tNdVhMNmRUcDA0QWhJZUhBK0RyNjV2cm4xMkxGaTJZUFhzMmNYRnhyRnExNnFFUDJFSEtlejVxMUNqMjc5L1B1blhyT0hMa0NGZXVYQ0VoSVlIOCtmTlRwRWdSL1AzOXFWdTNMczg4ODB5V0ZhbjgvUHlZTldzV2E5YXNZZlBtelp3K2Zacm82R2c4UER3b1VhSUV6enp6REMxYnRzVGQzVDNEd0ZoR1NwY3V6ZlRwMDFuMi85aTc4L0NZN3Y3LzQ2OUpRbGF4UktJRWphQ2x0dGFhVXJSVk8xVmFTOVYrVjFlMFZaUzdyVkxVV3EzU1JiV29xbGFyS0dxdHhHMUpMVjJJYXFndHhCYXhoY2d1OC9zanY1enZqTXhNSnNrUTlQbTRMdGM5Yzg3bmZNN25uRXdtdVR1dnZOL0xsaWt5TWxJblQ1NVVTa3FLQWdJQ1ZLZE9IWFh0MmxXaG9hRk96K2ZxYTNZMUR3OFB2ZmppaStyWXNhUFdyRm1qUC8vOFV5ZFBubFJ5Y3JLOHZMd1VGQlNrNnRXcjYrR0hIMWE5ZXZVY3psV21UQm5kZDk5OVJrdmoxcTFiT3hWc3pJdlEwRkROblR0WGE5YXMwWll0V3hRVEUyTjh6WU9EZzlXOGVYTzFiTmxTUGo0K2Vmb2FtVXdtZGUvZVhTMWJ0dFM2ZGV2MDIyKy82ZGl4WTdweTVZcmMzTnhVc21SSmhZYUdLaXdzVEMxYXRMaWwyc0phTXBsTUdqcDBxTUxDd3ZUenp6L3J3SUVEdW5MbGlueDlmVlc5ZW5WMTZ0VEpwYUhId21RMm03VnExU3BKV1ZWUVc3Um9VV2hyS1Z1MnJONTQ0dzJkUG4xYW5UdDN0amttdTcwNUFBQUFBTnpxVEdabi8yUU5BQUFBQUc0eGtaR1IrdlhYWC9YNjY2OFg5bEtBVzlyNzc3K3ZCeDk4VUkwYk55N3NwUUM0VGtSRWhENzk5Rk5kdkhoUmtsU3hZa1dOSHo5ZVpjdVd0VG4rNU1tVCt2TExMNjJxVXpWcjFzeXFHbGxtWnFhKy8vNTdMVml3d0dqL1dyeDRjYjMyMm10cTBxUkpudFpuTnB0elZOcXpsQjJ1TzNqd29DUnAwS0JCNnRTcGs1S1RrOVczYjE5ZHZIaFJSWXNXMWFSSmszVFhYWGZwbVdlZWtkbHMxc3N2djZ3bm5uZ2lUMnV4TkhQbVRLMVlzVUtTTkhIaVJOV3ZYei9mYy8yYlJVZEhhOGlRSWNiekRSczJGT0pxN2t4WHIxNVZqeDQ5bEpLU0lwUEpwRysrK1NaSDIyZkFWYlp2MzY2MzMzNWJrdlRVVTAvcCtlZWZkL2s1ZnZycEo4MmFOVXRTd2Q0ek1qTXo5ZUtMTCtySWtTUHk5UFEwZ29IT2FObXlwYVNzc0haMjFjSHNkc2FTTkhYcVZFbFM0OGFOYmY3Y3k5NGZGaGFtcGsyYjJqMlB1N3Q3b1lZVW5jWC9Md1lBQUFCeVozTDBIN2ljUUFVN0FBQUFBQUFBNENiYnQyK2Y1cytmcjkyN2R4dmJXclZxcGNHREI5dHNPUmtURTZPbFM1ZHEvZnIxdW5idG1pVEp6YzFOQXdZTVVMZHUzYXhDY0c1dWJ1clJvNGZDd3NJMGZ2eDRIVHQyVEFrSkNSb3pab3c2ZE9pZ0YxNTRRWjZlbms2dDA5Ri9lN3g4K2JMZWVPTU5IVHAwU0pMMDZLT1BHdFhrdkwyOTljb3JyMmpNbURGS1MwdlRzR0hENU9Qalk3U25yRkdqaGxQbnQ2ZFhyMTc2NVpkZmxKU1VwQysvL0ZMMTZ0Vnp1RmFnc0t4WnMwWXBLU21TcEFZTkdoQ3V3dzFqTnB2MTVaZGZTc3BxcTl5elo4OUNYbEdXbEpRVXZmMzIyL0wzOTVlZm41K0tGaTBxczltc3ZYdjM2c2lSSTVLa1NwVXFGZmc4MmFFNVM1R1JrWXFNakxSN3pQYnQyN1Y5KzNhNys3Mjh2RzZMZ0IwQUFBQ0FHNCtBSFFBQUFBQUFBSENUWkdabTZ1MjMzOWJPblR1TmJRRUJBWHI1NVpmdFZ0R1pQbjI2MXF4Wlk3V3RUcDA2ZXVHRkYxU2xTaFc3NXdvSkNkSEhIMytzR1RObUdGV0d3c1BEMWJWclY1VXJWNjdBMTdKMTYxWWpYTmV3WVVNTkh6N2NhbitUSmswMFlNQUF6WjA3VjVtWm1VcE1USlFrbytWc1FaUXNXVko5K3ZUUlo1OTlwa09IRG1uTm1qVnExNjVkZ2VZRVhNMXNObXZseXBYRzg0NGRPeGJpYW5Dblc3bHlwV0ppWWlSSi9mdjNWN0ZpeFFwM1FmK2ZsNWVYamg4L3Jnc1hMdGdkMDZOSGo1dTRJZ0FBQUFESU93SjJBQUFBQUFBQXdFM2k1dWFtQmcwYWFPZk9uU3BTcElnZWYveHg5ZW5UUno0K1BuYVA2ZEtsaXlJaUlwU1NrcUthTld1cVc3ZHVldkRCQjUwNm42ZW5wMGFNR0tIYXRXdHIxcXhaZXZYVlYxMFNycE9rZHUzYXlkUFRVK3ZXcmRQbzBhUGw0Wkh6UHpVKy9mVFRLbCsrdkJZdVhLamp4NCtyU3BVcUdqRmloRXZPMzZWTEYvMzY2Ni9hczJlUFpzK2VUWFV3M0hJMmJOaWdVNmRPU2NwcVpkbW9VYU5DWGhIdVZHZk9uTkVYWDN3aFNhcGJ0KzR0Rithc1VxV0tmdi85ZDZNQ3F5VDUrUGlvY3VYSzZ0YXRtOExDd2dwOERscGNBd0FBQUxpUkNOZ0JBQUFBQUFBQU45RVRUenloMU5SVVBmcm9vMDRGd2tKQ1FqUm16QmlWS0ZGQ2xTdFh6dGM1MjdScG93WU5HaWdnSUNCZng5dlRva1dMWE52bk5XM2ExRzUxdm9Jd21VejY3My8vcTBHREJpaytQbDRUSmt6UXRHblRiQWI5Z0p0dDM3NTkrdVNUVDR6bnp6NzdMRzJNY1VPa3BhVnAzTGh4U2s1T1ZsQlFrRWFPSEhsRFgydWRPblV5Mm9FN2E4S0VDY2JqN0ZiaEJWbGpkdnZiRWlWSzVIc09BQUFBQU1nTC9tc1RBQUFBQUFBQWNKTjE3OTQ5VCtQcjFhdFg0SE82T2x4M0t5aFZxcFRHangrdjVjdVhTNUtpb3FKVXQyN2RRbDRWL3EwR0RCaWdrSkFRWGJ4NFVmdjI3VE9DUkMxYnRsVGp4bzBMZVhXNFUrM2V2VnVWSzFkVzVjcVY5Y1FUVDZoa3laS0Z2U1NIWEJIKzY5Ky92d3RXQWdBQUFBRE9JMkFIQUFBQUFBQUE0TFlWR2hxcW9VT0hGdll5QU1YR3hpbzJOdFpxVzVNbVRYaDk0b1pxMkxDaEdqWnNXTmpMQUFBQUFJQTdHZ0U3QUFBQUFBQUFBQUFLS0RnNFdIRnhjWEozZDFmbHlwWFZvVU1IUGZiWVk3U0dCUUFBQUFEZ05rZkFEZ0FBQUFBQUFBRCtoYXBYcjY0Tkd6WVU5akx1R1BQbnp5L3NKUUFBQUFBQWdCdUFnQjBBQUFBQUFBQUFBQUNBZkV0S1N0TDc3Nyt2c0xBd05XM2FWRjVlWGc3SHg4Ykc2dENoUTVLa3BrMmJ5c1BqenZqSWN0KytmZHE2ZGFzazZmbm5uM2Y2dUkwYk55b2lJa0tTTkg3OCtCdXlOZ0FBYmdjSkNRbjY3cnZ2Sk9YdForbWRJRDA5WFVXS0ZDbnNaY0NPTytPM1ZRQUFBQUFBQUFBQUFBQ0ZZdDY4ZWRxOGViTTJiOTZzdUxnNDllclZ5K0g0N2R1MzYvUFBQNWNrTFZ1MlRINStmamRqbVRmY29VT0h0R1RKRWtsNUN3VWNQMzVjTzNic2NPbGFkdS9lcmRXclYrdjU1NTlYUUVDQVMrZEcvcHc0Y1VLN2R1M1MyYk5uNWU3dXJySmx5NnA5Ky9hRnZTd0F1S1Zjdm53NVh6OUxYZVhhdFd0cTA2YU5KT21WVjE1Umh3NGRjb3hwMmJLbDNmMkppWW5xM0xtekpHbmt5SkZxMGFKRnJ1ZE1UVTNWVjE5OXBjaklTTTJhTmV1TytiM29Ua1BBRGdBQUFBQUFBQUFBQUVDK0hEaHdRRC85OUpNa3FVYU5HdXJaczZkTDVqV2J6ZHF5WllzV0xGaWdvVU9INnI3NzduTTRQdnZEYmxlcVVhT0dQdnp3UTVmUGU2TWxKaVpxeXBRcGlvK1AxL2J0MnpWanhneUZoSVM0dERWOC9mcjFWYXBVS1pmTmR5ZExUazdXakJrekZCNGVMclBaYkxXUGdCMEtrK1g3NWtjZmZhVHExYXNYNG1wdVBkSFIwUm95WklqeDNKWHZvY2lmNU9Sa25UdDNyc0R6VktoUXdRV3JjWjBOR3pib2h4OStrQ1JOblRwVlk4ZU90ZHEvY2VOR1RabzB5YVhuUTk0UnNBTUFBQUFBQUFBQUFBQ1FaNm1wcVpvOGViTE1aclA4L1B3MGF0UW91Ym01U1pJeU16TzFmdjE2UGZiWVkzbHVBYnR6NTA3Tm16ZlBhQ003YmRvMHpaNDkyNm0yYVhmZGRWZUIyNnRkdlhwVkZ5NWN5SFhjeVpNbmRlYk1HVldxVk9tV0NadGxaR1JvL1BqeGlvK1BseVNGaFlXcFVxVkt1bmJ0bXFaT25lcXk4MHllUFBtV3VlWmJXVVpHaHQ1ODgwM3QzYnUzc0pjQ0FMZWMyYk5uUzVKNjlPaWg0c1dMNXpyK2p6LyswSmd4WXdwODNsc3RZTmErZlh0RlJFUW9LaXBLa1pHUldyWnNtVkVGRDdjT0FuWUFBQUFBQUFBQUFBQUE4dXl6eno1VGJHeXNKT20xMTE1VG1USmxKRWxKU1VrYU5teVlEaDQ4cUJNblR1alpaNS9OZGE3TXpFeEZSa1pxeVpJbDJyZHZuN0hkMDlOVDlldlhWMnBxcWxQQnVmZmVlNi9BbFduV3IxL3ZWQmd0TWpKU24zLyt1VXFXTEtudnYvKytRT2QwQmJQWnJPblRwK3YzMzMrWEpJV0VoR2pvMEtHRnZLcC90N1ZyMXhyaE9qYzNOL1hyMTA4dFc3YVVuNStmOXUvZlg4aXJBNERDbGQwS3RsMjdkazRGN0Z6cC9QbnpTa3BLeXJIOTJyVnJ4dU9MRnk4YXYrZllZbXUvNVp6bno1KzNlN3psN3lvbWswbkRody9Yd0lFRGxaS1Nvamx6NXFoT25Ub0tEUTJWSkRWdjNseU5Hald5T3Y3eTVjdnk5L2QzY0lYU2tTTkg5TmxubituZ3dZT1NwR0xGaXFsWHIxNE9qNEY5Qk93QUFBQUFBQUFBQUFBQTVNbm16WnUxYXRVcVNkSlRUejJsWnMyYUdmdDhmSHhVb1VJRkhUeDRVTjkvLzczcTE2K3YrKysvMytZOFNVbEpXcmR1blpZdFc2YTR1RGlyT1RwMTZxUW5uM3d5VHgrNkwxNjhXTVdLRmN2blZXVTVkdXlZVStPeXE4UUZCUVhsT3JadjM3NDZkZXBVcnVOeWEzVnJyK3BPWm1hbTNuLy9mV04vWUdDZzNudnZQWGw1ZVVtUzNOM2Q5ZlBQUCtkNi91eVdwVDE2OUZEdjNyM3RqaXRvbGNCL2k0MGJOeHFQSDN2c01UMzk5TlBHYzN2ZkV3Q0FMSmEvRjBoU25UcDE3UDRjbkRWcmxuNzY2U2VaVENiOThNTVB1Zjd1OE5sbm4yblRwazBPeHl4WXNFQUxGaXpJOS80NWMrWm96cHc1TnZkZGZ4MTMzWFdYL3ZPZi8rampqejlXZW5xNkprNmNxSTgvL2xoRml4YVZoNGVIL1B6OGpMSHo1czNURHovOG9OYXRXNnRyMTY0cVY2NmMxVnlYTGwzU3ZIbnp0R2JOR3BuTlpubDRlT2p4eHg5WDc5NjlyZVpCM2hDd0F3QUFBQUFBQUFBQUFPQzB2WHYzYXNxVUtaS2tldlhxYWVEQWdUbkdEQjQ4V0ZGUlVUcDM3cHltVEptaXp6Ly8zT2FIdWdNR0RGQnFhcXJ4dkZTcFV1clVxWk02ZGVva1gxL2ZQSzl0M2JwMWVUNG12ODZlUFN0Sk9UN1l2dG5TMHRMMDNudnZhZHUyYlpLeUt0Uk1uRGhSZ1lHQlZ1T0tGaTNxOUp4dWJtNTVHZy9iWW1KaWpNZlhWeDhDQURoMmZiVzEzcjE3cTArZlBqYkhIamh3UUpKMDk5MTMzL1JxZUs3U3FWTW5oWWVIS3pvNldqRXhNZnJ5eXkvMTRvc3ZXbzI1ZlBteTl1elpvL1QwZEsxYXRVcXJWNi9Xd3c4L3JLZWZmbHJseTVmWGp6LytxRVdMRmhtVjlKbzBhYUxubm51dTBIOVh1Uk1Rc0FNQUFBQUFBQUFBQUFEZ2xNaklTRTJjT0ZHcHFha3FWNjZjM25yckxibTV1Vm1OeWNqSVVGcGFtcDU4OGtuTm5qMWI4Zkh4bWpsenBrYU5HcFZqdnV4d1hiVnExZlRFRTArb2VmUG04dkQ0djQ4dzE2OWZyN05uejZwbHk1WkdDMXBINXM2ZGU5TmF4QjQ5ZWxSU1ZnVzd4TVJFcTZCZ1ltS2kxZGlKRXlkYXRaMnp0SFRwVXFNYTROeTVjL08wMXZqNGVJMFpNMGIvL1BPUHBLeHczYVJKazNUMzNYZm5hUjdjR0phdmc0Q0FnRUpjQ1FEY3VUSXlNblQ0OEdGSldWWHVuUEhtbTIvcXpUZmZ6TEg5MnJWcmF0T21qU1RwbFZkZVVZY09IWEtNeWE0MmEydC9ZbUtpT25mdUxFa2FPWEtrV3JSbzRmUjFtRXdtRFIwNlZDKysrS0xjM054VXZuejVIR1A4L2YzMTRZY2Y2cSsvL3RMaXhZdTFmZnQyaFllSEt5SWlRc1dMRjllbFM1Y2tTZmZjYzQ5ZWVPRUYxYXBWeStuend6RUNkZ0FBQUFBQUFBQUFBTUJ0eUdReVNjcXFZSFl6cW8zRnhNVG9uWGZlTVo2WExsMWFIM3p3Z2E1Y3VhTEV4RVJkdm54WlY2NWNNYXFtV0FvUEQxZUxGaTNVc0dGRHErMlBQUEtJdW5UcG9tclZxdGs4NTlHalI3Vmt5Uko5ODgwM1dyMTZ0WEhOOXZ6M3YvOHRjUHZTcTFldjVqb21KU1ZGcDArZmxwVFZsbmJ4NHNWVys3TS9YTSsyWXNVS2VYdDcyNXpMMzkvZmVKeVhjT0RCZ3djMWF0UW9KU1FrU0pKS2xpeXB5Wk1ucTFLbFNwS3lBZ2NIRGh4UWpSbzFuSjRUTjg3MVFWUUFnR1AyMnNGZTMzTDkyTEZqU2s5UGx5UUZCd2ZiYmNsZW9rUUorZmo0dUhhUkxoWVNFcUtYWG5wSk5XdldOSDZlMjFLelprM1ZyRmxUUjQ0YzBhSkZpN1I1ODJZalhGZTVjbVZObmp5WmRyQXVSc0FPQUFBQUFBQUFBQUFBdUExbHQwQ0xqNDlYY0hEd0RUOWZTRWlJeXBVclozeHdIUlVWbGVzeDJkWG9Nakl5TkdQR0RIM3h4UmRXKzRjTUdlTHdBK0NMRnk5S3lncVA1UmF1azZRelo4N2tPc1lWRGg4K0xMUFpmRlBPWlkrL3Y3OFJCZ3dPRHRhRUNST3NYZ2RMbGl6UjNMbHoxYWxUSnozNzdMUHk5UFFzcktVQ0FPQXlmZnYydGJ2dmswOCswU2VmZkdKem43MktkTGVhamgwNzV0aVdYVFhQR1ljUEg4NFI5TGUwZVBGaWxTcFZLbDlyK3pjallBY0FBQUFBQUFBQUFBRGNoaXBWcWlRM056Y2RQWHIwcGdUc0pLbGR1M1phdG15WlNwWXNxVktsU3FsRWlSSXFXYktrU3BRb0lYOS9meFV2WGx6Rml4YzNIdnY2K21yZHVuV2FObTJhenA0OXF4OS8vREZQUWErelo4OUt5bXJENm95YjFTSjI5Kzdka3JKQ2JuUG16SkVrclZ1M3ptanhlbjFGT3k4dnJ3S3R5Wll5WmNxb1RaczJPbkhpaEVhUEhxMWl4WW9aKytMaTRyUnc0VUtaeldadDNyeFpmZnYySldCM2s5Z0xRUXdaTXNUcStmV1ZtU3lQKytpamoxUzllblZ0MnJSSlAvNzRvdzRmUHF6MDlIVDE3dDFiZmZyMHNUbi9wVXVYdEdyVkt1M1lzVU94c2JGS1RrNldqNCtQS2xTb29FYU5HcWxEaHc1R0tEYzNwMDZkMHRxMWEvWGJiNy9wN05telNrcEtVc21TSlZXdFdqVzFiZHRXOWV2WFYzUjB0TlUxMmFvMFpldWE3SEZtUGxkZnM2MzFYYnAwU1V1WEx0V3Z2M1Z4Sm9jQUFDQUFTVVJCVlA2cVU2ZE95V1F5S1Nnb1NJMGFOVkwzN3QxVm9rU0pYTmNsWmJXWjNMcDFxN1p0MjZZREJ3N28vUG56U2s5UGw0K1BqOHFYTDY4SEhuaEE3ZHUzVjVreVpmVDk5OThiN3lPZW5wNzYvdnZ2YzYyeWxaNmVybTdkdWhsdGlDZE5tcVI2OWVvNXRUWkhNakl5dEduVEp2M3l5eTg2ZnZ5NExsNjhLRDgvUDFXc1dGRk5talJSKy9idG5Yb3ZPWExraUNJaUlyUnYzejdGeHNZcU1URlJIaDRlQ2d3TVZPM2F0ZlhFRTA4b0pDVEU0UnczOHVzVEZ4ZW4xYXRYYTlldVhZcUxpMU55Y3JMeEdtL1hycDFMN3FVejEyUHJmdnY2K3FwaXhZcHEzTGl4T25ic2VOUHV0NVJWRVhmanhvM2F0bTJiRGg4K2JGUkVLMW15cEVKRFE5V2dRUU8xYmR2V1p0WGNnaHg3SzNGemM5TUREendnS2F0U3J5Mk85bnQ0ZUJqN0NiSGRXUWpZQVFBQUFBQUFBQUFBQUxjaGIyOXZOV3JVU0R0MjdOQTk5OXpqZEFpdElMcDM3Njd1M2J2bjZaaFdyVnBwMWFwVnV1ZWVlOVMxYTFlcjRFeDhmTHpkQ25ZWkdSazZldlNvcE54YnB3NGZQbHlTYXo3TXJsbXpwb1lQSCs0d3FQSG5uMzhhWTdQUGFSbUl1VmtmcXZmcjEwKyt2cjVHcGNCc00yZk9WR3BxcWlUcDVaZGZwazNjYldqUm9rV2FOMitlVTJQWHJGbWp6ejc3TEVkNzVzVEVSRVZIUnlzNk9sby8vUENEaGcwYnBvY2Vlc2p1UEdheldWOS8vYlcrL2ZaYlpXUmtXTzA3ZS9hc3pwNDlxODJiTjZ0RGh3NTVxcVowSTdqcW1pM3QzcjFiNDhhTjArWExsNjIyeDhiR0tqWTJWaHMyYk5DVUtWTVVHaHJxY0o2b3FDaTkvLzc3TnR0VUppWW1hdi8rL2RxL2Y3ODhQRHpVcDA4ZnRXclZTdlBtelZOR1JvWlNVMU8xYmR1MlhPL3ZyNy8rYW9UcnlwWXRxN3AxNnpwMWpZNmNPblZLNDhhTjA2RkRoNnkyWDdwMFNaY3VYVkpVVkpTV0xGbWlkOTk5VjFXcVZMRTV4NlZMbHpSMTZsVHQzTGt6eDc2TWpBempYcTVkdTFhREJnM0tVelV4VjMxOXZ2MzJXeTFjdUZCcGFXbFcyMi8yYTl6ZS9VNUlTTkRldlh1MWQrOWUvZmpqanhvN2RxenV1ZWNlbTNPNDhuNUhSVVZweXBRcGlvdUx5N0V2UGo1ZThmSHgyckZqaHhvMGFLQnk1Y3E1N05pQ2VPbWxsL1Q0NDQvbk9xNU5telkydHlja0pPUjRQVW5TNE1HRGpjZXhzYkV1MzErUVB3U1lOV3VXelQrcU9IbnlwQVlOR2lSSldyWnNXWTc5VjY5ZVZhOWV2Zko5WGhDd0F3QUFBQUFBQUFBQUFHNWJZV0ZoT25Ma2lKWXNXYUxISG52TTdvZndycFNjbkt6azVPUThIVE51M0RnanNHYjV3ZkRubjMrdWZ2MzY1YWpXZE9uU0pmMzQ0NDlHZ0tSYXRXckdQa2VoaDl3cXp4WFVjODg5cDFhdFd1bXZ2LzZTSk5XcVZTdlhZL0lTMG5CbWJPUEdqVFYyN0ZoSnNsbWRhODJhTmRxeFk0Y2txVW1USm1yV3JKbXhML3ZEOVM1ZHVxaExseTVPcnd2T3N3eDdyRml4d25qY3JGa3pwNnRySFRwMFNQUG56NWVibTV2cTFxMnJNbVhLNk15Wk0zSjNkODh4OXV1dnY5YUNCUXVNNTZWS2xWS3RXclhrNStlbjgrZlBLeW9xU2tsSlNicDY5YXJlZmZkZHZmdnV1d29MQzdONTN1blRwMnZ0MnJYRzg2SkZpNnBXclZvS0NncFNhbXFxOXUvZnIxT25UbW5WcWxVNmQrNmNVOWR5STdqeW1yTWRPWEpFbjM3NnFWSlRVMVcxYWxXRmhvWXFQVDFkZS9iczBmbno1eVZsaFhIR2poMnJPWFBtMkszQzljc3Z2MmpxMUtuS3pNdzB0cFV2WDE1VnExYVZ0N2UzTGw2OHFPam9hS082bHlTVktGRkNqUnMzMXViTm15VkpFUkVSdWI0WFdBYVYyN1p0NjFRTGJVY3VYcnlvZDk5OVYrZk9uWk9YbDVkcTFhcWx3TUJBSlNjbmE5KytmVVkxMGZqNGVMMysrdXVhT1hPbUtsYXNtR09lRXlkT0dHRXZrOG1reXBVcjYrNjc3NWEzdDdmT25qMnJQLzc0UXhrWkdicDI3WnBtenB5cFNwVXFxVWFOR3JtdXoxVmZuNWt6WjFwOVh4WXBVa1MxYXRWU21USmxsSmFXcHIvLy9sdW5UNSsrNGE5eHkvdnQ3ZTJ0V3JWcXFYVHAwa3BPVHRiZmYvOXRCTlhPblR1bjRjT0g2Nk9QUHRMZGQ5K2RZeDVYM2U5Ly92bEhJMGVPVkhwNnVxU3NTb29QUFBDQXNhYVRKMC9xMEtGRE9ZSzMrVDMyK3RmM2dBRURiTjRuVzk4SGx1OVJibTV1VnUrTDJUK2JnNE9EVmJKa1NadHpXbHE2ZEtrV0xWcVU2emhYeS83KzNieDVzOGFORytkd3pQVjhmSHhzaHVZdGY0OGlWSDlqRUxBREFBQUFBQUFBQUFBQWJsTnVibTU2OHNrbnRYSGpScTFjdVZLbFNwVlNtVEpsVkx4NGNZZUJpd29WS3VTN2dzcDMzMzJYNXcra2UvYnNxZjc5KzB1U2F0ZXVyVXFWS3VubzBhUDY3YmZmOU50dnZ6azhOakF3VU0yYk56ZWVGN1FGYkVINCsvc3JJaUpDMTY1ZGt5VFZyMSsvME5aaVMweE1qRDcrK0dOSldhR2oxMTU3eldwL2RtZ2pPN2g0czBWR1JoYktlZk1qdjk4amxwV0xMSU04VHozMWxNTVdxWmErLy81NytmdjdhK0xFaWFwYXRhcXgvZnB3eStiTm00MmdtWWVIaHdZT0hLaE9uVHBaQlU0U0V4UDF3UWNmYVBQbXpUS2J6WHIvL2ZmMTFWZGY1UWkxcmxtenhpcTQwcXBWSzczd3dndFdyWWNsYWN1V0xabytmYnEyYjkvdTFMVzRtaXV2MmRMbm4zK3VJa1dLYU15WU1WYmYxK25wNlpveFk0YldyVnNuS2F2cTJLWk5tOVNxVmFzY2MvejExMSthTm0yYUVhNExDUW5ScTYrK21pUFFsSm1acWExYnQxb0ZsZHUxYTJjRTdQNzQ0dzhsSkNUWWJXK2JrSkJndkcrNnU3dXJkZXZXOW0rWWsyYk1tS0VMRnk2b2MrZk82dHUzcjN4OWZZMTlack5aYTlldTFVY2ZmYVNNakF3bEpTVnAwcVJKK3ZqamoyMytuUEgwOUZTWExsM1VxVk1uQlFRRVdPMDdjZUtFaGcwYnB2UG56eXN6TTFQZmZmZWQzWUNSSlZkOGZkYXZYMi8xUGZub280L3FwWmRlc3JyUFpyTlptelp0MG9jZmZuaERYK1BaOS92Sko1OVVuejU5ckY2YlpyTlpHelpzMEl3Wk01U1dscWFrcENSTm5qejVodDd2dVhQbkdnRzVlKys5VitQR2pjc1JVTHQ4K2JKV3IxNmRJN3hZa0dOZDZkcTFhOGJQdktGRGg2cHQyN1kzN0Z6NGR5SmdCd0FBQUFBQUFBQUFBTnpHdkwyOTFhRkRCOTE3NzcyS2lvclNvVU9IakErN0hYRkZVSzFJa1NJTzk5dGFoN3U3dXlaTW1LRFpzMmZyOTk5L3R4djI4dmYzVjhPR0RkVzNiMStyYWl4ejU4NHQyS0lMS0R3OFhFV0xGbFZnWUtCQ1FrSnlIZS9xOVhwN2U5dmNucHFhcWdrVEppZzFOVlVtazBralI0NjBHOURKellVTEYvVFBQLy9ZM0pjZDRNeVBYMy85TlYvSEZaYkNDbk9lT1hOR0V5Wk1zQXJYU2JKcUJaeWFtcXBaczJZWnowZU9IR2tWUk0zbTUrZW5VYU5HS1RZMlZrZVBIdFdsUzVmMHl5Ky9XRlhhUzAxTjFSZGZmR0U4YjkyNnRZWU5HMlp6YlUyYk5sV3BVcVUwZE9oUXF5cHRONE1yci9sNnljbkptanAxcXVyVXFXTzF2VWlSSW5yMTFWZTFlL2R1STZDNmJkdTJIQUd1ek14TVRaOCszUWpmVnExYVZkT21UYk1aNm5OemM3T3FMQ2xKZGV2VzFWMTMzYVV6Wjg3bzJyVnIrdC8vL21kM3ZaczJiVExDbGc4KytLQkxXbEpmdUhCQmZmdjJ0ZGxDMG1ReXFXM2J0aXBhdEtnbVRab2tTVHA0OEtCMjdkcWxoZzBiV28wTkRBelU1NTkvYnJjTmFQbnk1ZFczYjE5Tm56NWRVbGE3N1d2WHJ0bXN6bWlwb0YrZnRMUTBmZjc1NThiekZpMWE2STAzM3NnUldET1pUSHJra1VjVUZCU2sxMTkvM2ZoNnV0cUZDeGZVdjM5LzllelpNOGMrazhta1ZxMWF5Y3ZMeXdqREhUeDRVTC8vL251T1VMZXI3bmQyNVRkSjZ0T25qODNxYi83Ky91clJvMGVPN2ZrNXRpQS9GM043cmVTWHZZcHh0bHk0Y0VHUzVPWGw1VEM0YTJuZXZIazUvampoM252djFkQ2hRNDNuTzNiczBMWnQyeHpPWTYvYW42WENidUY5cHlKZ0J3QUFBQUFBQUFBQUFOd0JxbGF0bWlPUWM2T3RYcjNhNFg1N0gvSUdCZ2JxcmJmZWtwUVZuTGcreE9EcDZabHJlQzliY25LeXcrQk1RZGo2d1AzUlJ4OVZTRWlJb3FPam5aNG5yMEd0MWF0WGEvMzY5WktrRHovOE1OZnhack5aa3lkUFZreE1qS1NzVU1VRER6eVFwM05hV3J0MnJWVTFNMHNGcVF6MCt1dXY1M3ROL3liVnFsWExFVnk2WG5oNHVDNWV2Q2dwcTFXMHJhQlpOZzhQRDdWdjM5NElwMjNmdnQzcWV5WWlJa0tYTDErV0pQbjYrdXFsbDE1eWVPNGFOV3Jvc2NjZU0xNmpONHNyci9sNllXRmhPY0pibG5NOSt1aWordmJiYnlWSmh3OGZ6akhtMTE5L1ZXeHNyREgrcmJmZWNqcDRJMldGcXRxMWEyY0VqOExEdysydTEvSjlxWDM3OWs2Znc1R1FrQkE5ODh3ekRzZTBhTkZDeTVjdjEvNzkreVZKVzdkdXpmRTZMVk9tVEs3bnNneUpwYWFtS2k0dXptNUFMRnRCdno2Yk5tMVNRa0tDcEt4V21vTUhEM1pZNWJWR2pScHEyYktsM2ZmQmdnb0pDZEhUVHovdGNFeXpaczFVbzBZTjdkdTNUMUpXOWNickEzWTM0bjZucGFYbE9tZEJqM1gwTXpFMk50WUlrZVVsOUhZemRlL2VYVkpXUzNETHFxVjVWYVpNR2F1ZnB4Y3VYTWcxWUlmQ1E4QU9BQUFBQUFBQUFBQUF3RTJUa0pCZ2hIa3FWS2hndHlKYmZwUXJWODV1ZFp2MDlIU2RPWFBHT0s4OWx1UHNDUTBOVldob3FOMzlKMCtlVkhoNHVNTER3NVdVbEtURml4YzdzZnIvRXhjWFo0UXFuREZ6NWt4dDJiSWxUK2ZBcmV2QkJ4L01kWXhsdTExbldvVGVmZmZkeHVPalI0OWE3ZnY5OTkrTng4MmJOM2NxR05hb1VhT2JIckJ6NVRWZnIwbVRKZzczVzRhWHM0TmFsaXkvLzVvMmJacHJZTXlXMXExYjY2dXZ2dEsxYTlmMDk5OS9LeTR1TGtlQUtqWTJWZ2NPSEpDVUZjNnBWNjllbnM5alM2dFdyUndHenJJMWE5Yk1DTmpsSldTYzdjcVZLenA3OXF6VnRxdFhyK1o2WEVHL1BwYXR5SnMzYjI3VkF0ZWVzTEN3R3hhd2MvWitQL1RRUThiUGdodDV2NnRWcTZZOWUvWkl5cW91VjdGaVJWV3NXTkdwY3hUa1dMUFo3TlI5d1ArWk5XdVdnb09EYzJ3L2VmS2tCZzBhSkVsYXRteFpqdjFYcjE2MVdhRVN6aU5nQndBQUFBQUFBQUFBQU9DbVdicDBxZEVtTGJmcU5GZXZYdFVmZi95aHBrMmJPalgzdEduVEZCZ1lhSE9mWlZVY1IrM3BMTWZsaFdXN3pINzkraG1QUFQwOTh6eFhYbno5OWRkYXVYS2xTK2RzMjdhdE9uWHFaSE5mVUZDUVM4K0ZuQ3BWcXBUckdNc3FYV1BIanMzVC9KY3VYYko2YnRrT3VFYU5HazdORVJBUWtLZHp1b0lyci9sNmQ5MTFsOFA5SlVxVU1CNm5wS1RrMko4ZGVwT3kycjNtUjZsU3BSUVdGcVp0MjdiSmJEWXJJaUlpUjB2T1gzNzV4WGpjdG0xYmw0V1RIQVdHTFZtR0ZzK2RPMmQzWEdwcXF2Nzg4MC85ODg4L2lvMk4xYWxUcDNUcTFDbWJMY0d6MjkwNlV0Q3ZqK1ZydkdiTm1ybWVUNUxOVnFldWNxdmQ3MTY5ZWlrcUtrcG1zMW14c2JFYU9IQ2dtamR2cms2ZE91WDZubENRWXhjdlhxeU5HemVxVWFOR0dqQmdnTnpjM0J5T2Q4UnNOdWY1bUh2dXVjZXFnbHh5Y25LZWpyOTI3WnBUeHhRcFVpVEh1ZkxMeDhkSGZuNStOcmRuczdVZkJVZkFEZ0FBQUFBQUFBQUFBRUMrUFBua2t6ZGszc1RFUkMxZnZsdy8vdmlqRWhNVDljNDc3K2loaHg2NkllY3FpSlNVRkVWR1Jpb2lJc0txUWxLMnlwVXJxM256NWticlNHZGxWL2lUWlBQWUNoVXF5R3cyNjdQUFB0UFNwVXNsWlZYdk8zWHFWQjZ2d0xhU0pVdXFjdVhLTHBrTGVWZXNXTEZjeDJTM1NzMlA2d00ybGhXL1NwY3U3ZFFjQlFuQzVKY3JyL2w2UllzV2RiamZ3OE54dENJK1B0NTQ3RXpiVG52YXRXdG50SWk4UG1Cbk5wdTFjZU5HU1pLN3U3dmF0R21UNy9OY3o5bDJ0cGJqYkFXTE1qSXl0R0RCQWkxZnZqelBZU1ZIQ3ZyMXNReFkyZ3RoWCs5R1ZsWno5bjViVm5pOWtmZjcvdnZ2MTdoeDQvVEJCeC9vL1Buenlzek1WRVJFaENJaUlsU3hZa1U5L3ZqamF0dTJyYzJ2UTBHTzNiWnRtMkppWWxTa1NCRTkrK3l6ZHRkMzd0dzVmZkRCQnhvd1lJRGRuMDJXd2NyY1hpL1ptalJwWWxVZE1hL3Q1bi8rK1dmOS9QUFB1WTdyMmJPbit2ZnZuMnNsUnR6YUNOZ0JBQUFBQUFBQUFBQUF5QmZMSUpncnhNZkhhK25TcFZxOWVyV1NrcEtNN1pHUmtVNEY3SHIyN09uVWVWcTJiSm52TmFhbnAydm56cDJLaUlqUTl1M2JsWnFhbW1OTTkrN2Q5ZGhqanlra0pFUXhNVEg1cW9pWHpkYXhhOWFzMGNTSkU3VjU4MlpKV1pXdkprK2VyTjY5ZStmN1BMaDEyR3R6Yk1teVl1SkREejJrVXFWSzVmdDgrUW1tRkFaWFhyT3JwYVdsR1k5ekMzczUwcUJCQXdVRkJlbnMyYk02Y3VTSWpoMDdabFF4Mjd0M3IrTGk0aVJsdGVndGpDcUNsaUd1Njl0N1oyUmthTlNvVWRxOWU3ZXhyVktsU3FwUm80YUNnNE5WdG14WmxTMWJWbmZkZFpmZENwazNpdVZydkVpUklqZjEzQVZ4TSs5M28wYU45TlZYWDJuVnFsVmFzV0tGRWRnK2Z2eTRaczJhcGNXTEYydkVpQkc2Ly83N1hYSnNmSHk4VWZueGtVY2VjYmkyYjc3NVJqdDM3dFN1WGJzMGRlcFVtMk1zVzkvZTZNcXhoU2twS2NsbVpVTEwzNWxzN1hlbUZUTWNJMkFIQUFBQUFBQUFBQUFBSUY5eWEvSHFUSkROYkRacno1NDkrdW1ubnhRWkdXbUVhRXdtazVvMWE2YWVQWHM2M1U2dlE0Y084dkx5c3JudnlwVXJXcmR1blNUcHFhZWVzanVINVRoYi92enpUNDBaTThacW02ZW5wOHFVS2FQang0OUxrc05LUEs1Z05wc1ZGUlVsS2FzVjNNU0pFM050b1lnN2k1K2ZueEZ3YmRldW5SbzBhSkR2dVh4OGZIVGx5aFZKdG9NWnRqZ1QxakNaVEViYnh0d3F5RG5USnRTVjEreHEzdDdlUnNDbElKWDJUQ2FUMnJScG93VUxGa2lTTm03Y2FJUnNMZHZEdG0vZnZnQ3J6Y2t5dk9qSTZkT25qY2ZYdDFCZHZueTVFZmJ5OS9mWE8rKzhvOXExYStlWUl6K3RQQXZLOGpWdVdiSFJFV2UvRi9MalZyM2ZucDZlZXZMSko5V2xTeGRGUlVWcHhZb1YyckpsaTh4bXMrTGo0elZxMUNoTm16Yk5adXZYdkI0YkhoNHVzOWtzazhua01HQjM2dFFwclYyN1ZsSldnTEJXclZvMngxbTIwQzFvZTkvT25UdXJhOWV1ZHZkbmgvbGJ0V3BsMVJMZTNqaFhHalJvVUs1ak9uZnU3UEx6Z29BZEFBQUFBQUFBQUFBQWdFS3lZTUVDYmRpd1FXZk9uREcydWJ1N3EwV0xGdXJSbzRjcVZLaVFwL2w2OXV4cHQvMWZiR3lzRVp4Ny92bm43YzVoT2M0V3kvWjBOV3JVVU92V3JkVzhlWE50MkxCQnMyYk55akUrSkNURUNDSm1aR1FvUFQwOVJ5V2k2ODJiTjArTEZpMlNaRC9FMktGREI2MWN1VktUSjA5Mk9vQ0lPMGR3Y0xBUk5qdDY5R2lCd21hbFM1YzJ3a2VIRGgxU1dGaFlyc2NjT1hJazF6RmVYbDVHQmE3Y3FsMW1WMlp6eEpYWDdHcmx5NWZYUC8vOEkwbjYrKysvMWF4WnMzelAxYVpOR3kxY3VGQ1ptWm5hdEdtVEJnd1lvTFMwTktOaVpWQlFrTXV2L2Z6NTgwNk4rK3V2djR6SDk5eHpqOVcrN1BhMWt0U3JWeStiWVMvSnVsM3J6UklZR0dqMUduZW1WYWN6ci9IOHV0WHZ0OGxrVXAwNmRWU25UaDBkT25SSW8wZVBWbng4dkRJeU1qUi8vbnk3VmVUeWNteDJZTFIrL2ZwMlcxT2J6V2E5Ly83N3lzaklrTWxrMHBBaFEreTJwN2I4ZXBVdFd6YlAxMnpKMjl2YnFWYkNYbDVlVHJjY3h1MlBnQjBBQUFBQUFBQUFBQUNBUXZIMTExOGJqd01EQTlXbVRSdTFhOWZPN29mdHVSazJiSmpkOXBycDZlbkdZMGN0V3kzSDJSSVFFS0MrZmZ2cWtVY2VVWEJ3c05Ock8zLyt2TWFPSFN0dmIyOU5tRENoUUcwa3Bhd0tYZzgvL0xEUlBoTC9MclZxMVZKMGRMUWthZE9tVGVyV3JWdSs1N3J2dnZ0MDlPaFJZNjVldlhvNUhHODJtNjNDUGZhVUxGblNDTmo5ODg4L0RrTk5PM2Z1ekhVK1YxNnpxOVd0VzljSTJQM3l5eS9xMzc5L3Z0dFVCZ1lHcWtHREJ0cXhZNGRPbno2dDZPaG94Y1hGR1ZVRDI3WnRLNVBKNUxLMVM5SzJiZHR5RFFVbUpDUW9NakxTZUY2M2JsMnIvYkd4c2NiaktsV3EySjNuanovK3lPY3E4KysrKys0ekFsamg0ZUhxMDZlUHczdG9OcHUxZnYzNkc3YWUvTnp2ZXZYcVdlMi9XZmU3U3BVcWV1NjU1elJod2dSSk1yNEhDM0xzM3IxN0ZSTVRJeW5yWjVrOVAvendnMUd0dFd2WHJqWXI1MlhidDIrZnBLeVc2YmRTKzJoWG16dDNyczAvUG9pTmpUVit0N0VWekU5TVRLU3lYUUhaam5ZQ0FBQUFBQUFBQUFBQVFDNmVmUEpKaC85eVl6S1oxTEJoUTczNzdydGF1SENoK3ZUcFl4V3VpNHFLMHViTm01V1dsdWJVZWs2ZE9xWFkyRmliL3l5cjVOa2JjLzA0ZTNyMTZwV25jSjJVRmVxSWpvN1dIMy84b1duVHBoVzRUV0pnWUNEaHVuK3hGaTFhR0k4UEhqeW9GU3RXT0hYY3NXUEhjbXl6RFBvY08zWk15NWN2ZHpqSER6Lzg0RlIxTDh2UVQzaDR1TjAyc0ljT0hUS3Fzem5peW10MnRiWnQyeHFWdFJJU0V2VFJSeDhWNkh2Y3NnWHM1czJiRlJFUklVbHljM05UbXpadENyWllHeUlpSW94Mm83YVl6V1o5OU5GSFNrMU5sU1FWTDE1Y3paczN0enYrN05tek5yY25KeWRyNGNLRkJWdHNQbGl1OWRTcFUvcnV1KzhjanYvbW0yK01sdDgzd3ExMnYzUDdHZXZuNStmU1k3UGZZNEtDZ3RTNGNXTzd4ODZmUDErU1ZMVnFWZlh2MzkvdXVPVGtaRzNkdWxWU3p1QW5zbGkrLzlyN1F3UTRSc0FPQUFBQUFBQUFBQUFBUUw1Y3Zuelo0Yi9jTEZ5NFVCTW1UTkNERHo1b3MrMWJkSFMweG8wYnA2NWR1eW94TVRIWCtSWXRXcVFOR3piWS9EZDM3bHhqbkwweDE0OXpwYTVkdXhvQmlZMGJOMnJCZ2dVMzVEejRkd2dORGRVamp6eGlQSjgxYTVibXpadW5wS1NrSEdQTlpyTjI3OTZ0VWFOR2FjNmNPVG4yMTYxYlY5V3FWVE9lZi9ycHAxcXlaSW11WGJ0bU5TNDFOVlZmZmZXVnZ2amlDNGVCbTJ3UFBmU1E4ZmpNbVRPYVBuMTZqakRPd1lNSDlmYmJienRWa2MyVjEreHE1Y3FWVTVjdVhZem42OWV2MTlpeFkyMjJ2azFPVHRiU3BVdTFkT2xTdS9NMWF0UklBUUVCa3FRZE8zWVlWY2dhTm15WTd3cWZqcGpOWm8wZVBWb2JOMjdNRVF5OGN1V0tKazJhWkJXQ0hEQmdRSTRLZlNFaEljYmpyNzc2S2tmb0t6NCtYbSsrK2FaVElXWlh1Ly8rKzFXOWVuWGorYng1OC9UMTExL25DSDJtcHFicWl5KyswRmRmZlNVZkg1OGJ0cDY4M3UrQkF3ZXFhTkdpVnVOY2ViOEhEQmlnOWV2WDJ3ekxKU1VsYWZIaXhjYnptalZyRnVqWXMyZlBhc3VXTFpLa3pwMDc1L2paSHhnWXFLNWR1MHJLcWloYnFsUXBqUjA3MW1IVjEyWExsaGxoeEowN2R6cFZZZk5PbHBtWnFSTW5UdWpLbFN2S3lNaFFhbXFxZnY3NVowbFNrU0pGNU8vdlg4Z3J2RDNSSWhZQUFBQUFBQUFBQUFCQXZ0aHFRMmFwWmN1V0R2Y0hCUVU1M0gvbHloVkpVa3BLaXQyd2c3ZTN0NVl0V3laSjh2WDFkVGlmTThxWEwyL001MnJEaHcvWHlaTW5kZWpRSVMxY3VGQWhJU0VPcXhJQmpnd1pNa1NIRHgvVzhlUEhaVGFidFdqUklpMWR1bFQzM1hlZjhiMTE0Y0lGSFRod1FBa0pDWkt5Z2x1MmpCdzVVb01HRFZKaVlxSXlNek0xZS9acy9mRERENnBkdTdaOGZYMTE0Y0lGN2QyN1Y0bUppZkx4OGRHZ1FZTTBhZElraCt0cjJyU3BRa0pDakZhUUd6WnMwTysvLzY0SEhuaEEzdDdlaW8yTk5kby85dTdkMjZuUXFTdXYyZFgrODUvLzZOaXhZOXExYTVla3JEYWd2Lzc2cSs2OTkxNlZMMTllSGg0ZU9udjJyUGJ0MjZlVWxCVDE3dDNiN2x6WmxlcSsrZVlicTFhZ2xwWHRYS2xWcTFaYXYzNjlKazJhcEhuejVxbEdqUnJ5OHZMUzJiTm5GUlVWWlJXZWF0V3FsYzIybnUzYnQ5ZUJBd2NrU2FkUG45YUFBUU5VdjM1OWxTaFJRbkZ4Y2Rxelo0L1MwOU0xWU1DQUd4WmtkdVNOTjk0d1h1Tm1zMWtMRml6UTh1WExWYWRPSGZuNysrdml4WXVLaW9wU1ltS2lmSDE5TlhqdzRGeGY0L25WcGswYnJWMjcxcW43M2FaTkc3VnUzVHJISEs2ODMzRnhjWm82ZGFwbXpweXBhdFdxS1Nnb1NFV0xGdFc1YytlMGQrOWVvejJ4aDRlSCt2WHJWNkJqZzRLQzlNNDc3MmorL1BucTBLRkRqclhzM3IzYnFIRG40K09qZDk5OVY0R0JnVlpqZXZic0tVbTY5OTU3RlJNVG8yKysrY2JZZC9ueVpVMmFORW5oNGVGNjlkVlhGUmdZYUl5dldyV3F3L3ZnU25tdFlKbVVsR1M4ZDBoWlFWeHZiKzk4bmR0a01tbklrQ0hHNzFDVzdyLy9mcGUzbVA2M0lHQUhBQUFBQUFBQUFBQUE0SlowOGVKRlNWSkFRSUJWbFp1NHVEajE2dFVyMy9QbUZ2eXpKYmN3b1RNOFBUMDFldlJvdmZUU1MwcE1UTlN1WGJzSTJDSGYvUHo4TkgzNmRFMlpNa1U3ZCs2VWxCVkd6YTUyWm11OFpUdFlTOEhCd2ZyZ2d3ODBldlJvblQ1OVdsSldVRzNUcGsxVzR3SURBL1htbTIvYXJEaDVQUThQRDczenpqc2FNV0tFNHVQampUa3RxMHU1dTd0cjBLQkJxbHk1c2xNQk8xZGVzNnQ1ZUhqbzNYZmYxWnc1YzdSOCtYSmxabVlxTXpOVDBkSFJpbzZPempIZXk4dkw0WHh0MjdiVm9rV0xqS0JPWUdDZ0dqWnNlRVBXM3FGREI1VXJWMDVmZmZXVjR1TGliRmJlOC9Ed1VMZHUzWElFckxLMWFkTkcwZEhSV3JObWphU3NhbkRidG0yekd0T3hZMGYxNk5HalVBSjJ3Y0hCZXYvOTkvWE9PKzhZVmQwdVg3NXNWRlBMZHRkZGQrbk5OOThzY0J0dlI5cTFhNmZnNEdETm16ZnZscmpmSnBOSlpyTlpLU2twZGx2WGxpNWRXc09HRGJPcWRwbmZZNXMwYWFMR2pSdm5DSG90WGJwVW4zLyt1YTVkdXladmIyKzk5OTU3dXZmZWUzUE1sOTB1TmpZMlZxKy8vcm9SU0h6b29ZZTBhOWN1cGFhbWF1Zk9uUm80Y0tCZWZQRkZoKzFsWFNFNU9WbEpTVW55OWZXVmw1ZVh6R2F6MWVzcXQycUlpWW1KR2pWcWxQYnYzMjlzbXpwMXFrYVBIdTMwR2txV0xLa1hYM3hSVXRiWHBFcVZLdnJ6enordHh0eDk5OTE2NmFXWG5KNFQxZ2pZQVFBQUFBQUFBQUFBQUNnVTE2NWRrN3U3dTkzOTU4NmRreVNWS1ZQR2FydTd1N3NxVktpUXAzT2xwNmNib1lxOEh1dEtaY3VXMVJ0dnZLSFRwMCtyYytmT05zZGt0N29EY2xPOGVIRk5tREJCZS9iczBZWU5HL1QzMzMvcjdObXpTazlQbDVlWGx3SUNBaFFhR3FyNjlldXJhZE9tRHFzOGhvU0VhTzdjdVZxN2RxMjJiTm1pSTBlT0tERXhVZjcrL2lwYnRxeWFObTJxMXExYnk4L1B6MlpnekpieTVjdHJ6cHc1V3Jac21TSWpJM1h5NUVtbHBLUW9JQ0JBZGVyVVVkZXVYUlVhR3VyMGZLNitabGZ6OFBEUWl5KytxSTRkTzJyTm1qWDY4ODgvZGZMa1NTVW5KOHZMeTB0QlFVR3FYcjI2SG43NFlkV3JWOC9oWEdYS2xORjk5OTJuZmZ2MlNaSmF0Mjd0VkxBeHY1NTU1aG5WcjE5ZlAvMzBrNktpb25UaHdnVmp6ZlhyMTFmYnRtMFZIQnhzOTNpVHlhU2hRNGNxTEN4TVAvLzhzdzRjT0tBclY2N0kxOWRYMWF0WFY2ZE9uVzVZUU5CWm9hR2htanQzcnRhc1dhTXRXN1lvSmliR2VJMEhCd2VyZWZQbWF0bXlwWHg4ZlBMMG1zeVBIajE2cUY2OWVscStmTG1pb3FKMC92eDVlWHA2S2lnb1NBMGFOTGlwOS92TEw3L1VoZzBidEdmUEhwMDRjVUpYcjE2VnU3dTdTcFFvb2REUVVEVnUzRmlQUHZwb2pyYkFCVG5XTWx5WG1KaW82ZE9uRzZHMDRzV0xhL3o0OFRuQ2ZKWTJiZHFrRHovODBLaVExN3AxYXcwYk5reXhzYkdhT25XcW9xT2pkZlhxVlUyYk5rMWJ0MjdWMEtGRFZiSmtTYWZ1UjE2ZE9ISENDSzZaVENhNXVibFp0ZGkrNzc3NzdCNmJrSkNnRVNORzZNaVJJNUt5V25iLzhjY2YyckpsaThhUEg2OVhYbmxGeFlvVk0wS1NaY3VXdFRtUG41K2ZWWnZxRVNORzZNS0ZDMHBQVDFkbVpxWktsaXlwY3VYSzNkRDNrRHNkQVRzQUFBQUFBQUFBQUFBQUxwZVltR2c4TGxLa3dSTUNKQUFBSUFCSlJFRlVpUEc0V0xGaXh1UFkyRmlGaElUWVBENDFOVlgvL1BPUEpLbGl4WXBXKzBxWExwM25Da2l4c2JFYU1HQ0FKQlZLOVNSTFlXRmhkdmRsWm1ZYVZXZHNoUm55YXYzNjlUbTJIVDU4Mk9iMmJFZU9ISEc0MzkzZFhTMWF0Q2p3MnU1MGVhbDZXTkFLaVhYcTFGR2RPblVLTkllVUZSRHIwS0dEemRhTitlWHI2NnRldlhvNXJEcFp2WHIxUE4rRGdsNXpYczZYMS9XVkwxOWVBd2NPek0reURGZXZYdFhodzRjbFpZVjJiTFZsTFFoYjEzUHZ2ZmRxeElnUkJacTNjZVBHYXR5NGNaN1BuWjh4MmZMeTlTbFNwSWdlZi94eFBmNzQ0eTZiTTcrcVZxMnE0Y09IRjJnT1Y5enZDaFVxR0Q4Zjg2b2d4MHBTUkVTRVB2MzBVNk5pYmNXS0ZUVisvSGk3UWJLVEowL3F5eSsvdEtvUTE2eFpNdzBkT3RSWXo0Y2ZmcWp2di85ZUN4WXNVSHA2dXJadjM2NkJBd2ZxdGRkZVU1TW1UZks5Vm50Q1EwTlZwRWdScGFlbnkydzJHK0U2UHo4L1BmMzAwNnBWcTViTjR5NWN1S0FSSTBibzJMRmprcVNubm5wS3p6Ly92RDc0NEFPdFhyMWEvL3ZmLzdSNzkyNDkrdWlqYXRLa2lkMTdZa3ZwMHFWVnVuUnA0N25aYkZaNmVyb3lNaktNLzgydXVBZm5FTEFEQUFBQUFBQUFBQUFBVUdCLy9mV1h6R2F6VVMzcXA1OStNdllGQlFVWmp5M0RjbE9tVEZISGpoMVZ0R2hScTduUzB0SzBjZU5HSTZSbldla3B2eC9rcDZlbkYzaU9zbVhMYXNLRUNmazY5bm9wS1NsNisrMjM1ZS92THo4L1B4VXRXbFJtczFsNzkrNDFLdGxVcWxTcHdPZVpPblZxam0yUmtaR0tqSXkwZTh6MjdkdTFmZnQydS91OXZMd0kyQUUzMkpvMWE1U1NraUpKYXRDZ2dRSURBd3Q1UllEcjdOdTNUL1BuejdkcUs5dXFWU3NOSGp6WVp1Z3JKaVpHUzVjdTFmcjE2NDBBbTV1Ym13WU1HS0J1M2JwWlZjUnpjM05Uang0OUZCWVdwdkhqeCt2WXNXTktTRWpRbURGajFLRkRCNzN3d2dzMkErdzllL2FVcER3SGQ5M2QzYlY0OFdKbFpHVEliRFlyTXpOVFJZc1dsYisvdjhQanRtelpZb1RySG5ua0VUMzMzSE9TcE1HREI4dlgxMWRMbGl4UlFrS0NsaTFicG1YTGxsbGRuN3U3dTkxLzE2NWRNMEowMllHNnpNek1IT2VmUFh1MlFrTkQ4M1N0LzJZRTdBQUFBQUFBQUFBQUFBQVUyTHAxNjdSMjdkb2MyMzE4Zkt6YTFEVm8wRUExYXRUUXZuMzdkUERnUVUyZlB0M2h2RFZxMU5DRER6NW9QSStOalMzd1dsMHhSMEY1ZVhucCtQSGp1bkRoZ3QweFBYcjB1SWtyQW5Dck1Kdk5Xcmx5cGZHOFk4ZU9oYmdhd0hVeU16UDE5dHR2YStmT25jYTJnSUFBdmZ6eXkycmF0S25OWTZaUG42NDFhOVpZYmF0VHA0NWVlT0VGVmFsU3hlNjVRa0pDOVBISEgydkdqQmxHRmIvdzhIQjE3ZHBWNWNxVnl6RytmLy8rK2Jra1NkYlZlWjNWcGswYkxWeTRVTUhCd1JvK2ZMZ1JFdlR3OE5Cenp6Mm5aczJhYWZYcTFkcTZkYXV1WExsaUhKZVptYW5NekV5clB4eklxN3Z2dnB0d1hSNFJzQU1BQUFBQUFBQUFBQUJRWUZXclZyVUsySGw3ZXlza0pFUURCdzVVaVJJbGpPMG1rMGxUcGt6UlR6LzlwT2pvYUYyOGVGRm1zOWxxTGpjM053VUVCS2gyN2RwcTFhcVZWWXZaRzkyeTcyYXFVcVdLZnYvOWQ2TWFqNVFWU0t4Y3ViSzZkZXZtc0pXc3MrNmsrd1g4VzJ6WXNFR25UcDJTbE5YeXNsR2pSb1c4SXNBMTNOemMxS0JCQSszY3VkTm8xOXVuVHgvNStQallQYVpMbHk2S2lJaFFTa3FLYXRhc3FXN2R1bGtGN3gzeDlQVFVpQkVqVkx0MmJjMmFOVXV2dnZxcXpYQmRZZkQwOU5RTEw3eWdldlhxV2YyZWs2MWF0V3FxVnEyYVhudnROVjI0Y0VIbnpwMVRRa0tDMHRQVGxaYVdabFNucy94bk5wdGxNcG5zL25OemM1TWtoOEZFMkViQURnQUFBQUFBQUFBQUFJRFRXclZxcFpvMWErYlkzckZqUjNYbzBNSDRFTmVSb2tXTHFtdlhyamRxaVlXaVU2ZE82dFNwVTU2T3NXdzNteDB5ek8zZU9aTGQzczR5MEFqZzlySnYzejU5OHNrbnh2Tm5uMzIyUU84THdLM21pU2VlVUdwcXFoNTk5RkduV2grSGhJUm96Smd4S2xHaWhDcFhycHl2YzdacDAwWU5HalJRUUVCQXZvNjM5UGJiYjB1U2dvT0RDenlYTSszV1RTYVRBZ0lDWExKMjVCOEJPd0FBQUFBQUFBQUFBQUJPQ3c0T3R2bWhzalBCT3RqbmludFhrUFoyQUFyUGdBRURGQklTb29zWEwycmZ2bjFHNExabHk1WnEzTGh4SWE4T2NMM3UzYnZuYVh5OWV2VUtmRTVYQmRTYU5Xdm1rbmx3ZXlGZ0J3QUFBQUFBQUFBQUFBQUFVRWhpWTJNVkd4dHJ0YTFKa3lZYU9uUm9JYTBJQUdDSmdCMEFBQUFBQUFBQUFBQUFBRUFoQ1E0T1ZseGNuTnpkM1ZXNWNtVjE2TkJCanozMkdGVkJBZUFXUWNBT0FBQUFBQUFBQUFBQUFBQTRyWHIxNnRxd1lVTmhMK09PTVgvKy9NSmVBbTR3dmwrQTI1dGJZUzhBQUFBQUFBQUFBQUFBQUFBQUFJQmJFUUU3QUFBQUFBQUFBQUFBQUFBQUFBQnNJR0FIQUFBQUFBQUFBQUFBQUFBQUFJQU5CT3dBQUFBQUFBQUFBQUFBQUFBQUFMQ0JnQjBBQUFBQUFBQUFBQUFBQUFBQUFEWVFzQU1BQUFBQUFBQUFBQUFBQUFBQXdBWUNkZ0FBQUFBQUFBQUFBQUFBQUFBQTJFREFEZ0FBQUFBQUFBQUFBQUFBQUFBQUd3allBUUFBQUFBQUFBQUFBQUFBQUFCZ0F3RTdBQUFBQUFBQUFBQUFBQUFBQUFCc0lHQUhBQUFBQUFBQUFBQUFBQUFBQUlBTkJPd0FBQUFBQUFBQUFBQUFBQUFBQUxDQmdCMEFBQUFBQUFBQUFBQUFBQUFBQURZUXNBTUFBQUFBQUFBQUFBQUFBQUFBd0FZQ2RnQUFBQUFBQUFBQUFBQUFBQUFBMkVEQURnQUFBQUFBQUFBQUFBQUFBQUFBR3dqWUFRQUFBQUFBQUFBQUFBQUFBQUJnQXdFN0FBQUFBQUFBQUFBQUFBQUFBQUJzSUdBSEFBQUFBQUFBQUFBQUFBQUFBSUFOQk93QUFBQUFBQUFBQUFBQUFBQUFBTENCZ0IwQUFBQUFBQUFBQUFBQUFBQUFBRFlRc0FNQUFBQUFBQUFBQUFBQUFBQUF3QVlDZGdBQUFBQUFBQUFBQUFBQUFBQUEyRURBRGdBQUFBQUFBQUFBQUFBQUFBQUFHd2pZQVFBQUFBQUFBQUFBQUFBQUFBQmdBd0U3QUFBQUFBQUFBQUFBQUFBQUFBQnNJR0FIQUFBQUFBQUFBQUFBQUFBQUFJQU5CT3dBQUFBQUFBQUFBQUFBQUFBQUFMQ0JnQjBBQUFBQUFBQUFBQUFBQUFBQUFEWVFzQU1BQUFBQUFBQUFBQUFBQUFBQXdBWUNkZ0FBQUFBQUFBQUFBQUFBQUFBQTJFREFEZ0FBQUFBQUFBQUFBQUFBQUFBQUd3allBUUFBQUFBQUFBQUFBQUFBQUFCZ0F3RTdBQUFBQUFBQUFBQUFBQUFBQUFCc0lHQUhBQUFBQUFBQUFBQUFBQUFBQUlBTkJPd0FBQUFBQUFBQUFBQUFBQUFBQUxEQm83QVhBQUFBQUFBQUFNQTFNak16NWVaV3NMK3BEUThQMS8vKzl6OUowdGl4WS9NMVIxSlNrcTVjdVNKSktsT21USUhXVTFDelo4K1dKRDN6ekRQeTgvTXIxTFVBQUFBQUFBRGc5a01GT3dBQUFBQUFBT0FPRUJjWHAvLzg1ejhLRHc4djBEekhqaDFUWkdTa0lpTWo4ejNIenovL3JGNjllcWxYcjE0Rldvc3JMRm15UkV1V0xOSFZxMWNMZXlrQUFBQUFBQUM0RFZIQkRnQUFBQUFBQUxqTlpXWm02cTIzM3RLSkV5YzBjZUpFSFR0MlRQMzY5WlBKWkNyc3BlV1FrWkdoMDZkUHUydytYMTlmbFNwVkt0L0h0MnpaMGlYcktGMjZ0TDc5OWx1WHpBVUFBQUFBQUlCYkJ3RTdBQUFBQUFBQW9KQTRDbmQ1ZW5xcVdMRmlDZ2tKMGYzMzM2ODJiZHFvZVBIaU5zZTZ1YmxwOE9EQmV1ZWRkNVNZbUtoRml4YnAxS2xUR2pGaWhJb1VLWEtqbHA4dnAwK2Yxb0FCQTF3Mlg5dTJiVFYwNkZDWHpRY0FBQUFBQUFCWUltQUhBQUFBQUFBQTNJSlNVMU9WbXBxcWMrZk82YmZmZnRPQ0JRdlV2MzkvUGZua2t6WXIwOVd1WFZzelpzelFmLy83WDhYRnhXblRwazJLajQvWHVISGpWS3hZc1VLNGd0dkRzbVhMWERLUG01dWJTK1lCQUFBQUFBREFyWVdBSFFBQUFBQUFBSEFMYU5hc21VcVVLQ0ZKTXB2TlNreE1WRXhNakk0ZVBTcEpTa3RMMCt6WnMzWCsvSGs5Ly96ek51ZW9XTEdpUHZ6d1E0MGFOVW94TVRIYXQyK2ZSbzRjcVZtelpzbGtNdVc1SGFvejQrZlBuNi9nNE9BOHpadHR6cHc1Q2drSnlkZXhydUxuNTFlbzV3Y0FBQUFBQU1DdGpZQWRBQUFBQUFBQWNBdDQ2cW1uVkwxNjlSemJqeDA3cGc4Ly9GQi8vZldYSkduSmtpVnExS2lSN3IvL2ZwdnpsQzVkV3RPblQ5ZC8vL3RmblRoeFFvTUdEYkpaOGM1VmZIeDhsSkdSb1lzWEx4cmJybDY5YWp5T2o0ODNIdC9vU25xSmlZbnEzTG16elgyOWV2WEtzVzNEaGcyU3BBc1hMdWlkZDk3SjF6bkhqaDJyVXFWSzVldFlBQUFBQUFBQTNQb0kyQUVBQUFBQUFBQzNzTHZ2dmx1VEprM1NvRUdERkJNVEkwbjY3cnZ2N0Fic3BLd2cyNVFwVXhRWEYyZXpRbHlIRGgzVXBVc1htOGN1WGJwVXExYXRraVROblR2WDVwZ2RPM1pvOXV6WmtySUNkdnYzNzlkcnI3MW1jMnpQbmoyTng2Kzg4b3JxMUtsamQ5MkZKVDA5WGZ2Mzc4LzNzUUFBQUFBQUFMaHpFYkFEQUFBQUFBQUFibkdlbnA1Nit1bW5OWEhpUkVsU1ZGU1VVbE5UNWVucGFmY1liMjl2dSsxWC9mMzlWYUZDQmJ2N3N0a2JzM3YzYmttU2g0ZUh3elU0dzJ3MjYvVHAwL2s2dG1USmt2TDI5cmE1YjlteVpaSmtWTFNiUFh1MmdvS0NkUFhxVlp2VjdMSjk5TkZIVHAxN3lKQWhlVnd0QUFBQUFBQUFia2NFN0FBQUFBQUFBSURiZ0dYbHQvVDBkSjAvZjE3bHlwV1RKQ1VrSkdqbHlwWHExcTJiaWhZdGVzUFhjdVhLRlVreXdtMDFhdFRRaWhVcmpQM0xseTgzcXQ5WmJpOWF0S2hPblRwbE5WZEtTb3I2OXUyYnIzV01IRGxTTFZxMHNMblB6OC9QNnJtdnIyK09iYmJZYXRNTEFBQUFBQUNBZnk4Q2RnQUFBQUFBQU1CdG9Iang0bGJQazVLU0pFbXBxYWw2NjYyM3RILy9mbTNhdEVsdnZQR0dxbGF0ZWtQWGtwYVdwaUpGaXNqSHgwZVNaREtackNySmVYajgzMzkydEZkaERnQUFBQUFBQUxnZEVMQURBQUFBQUFBQWJnUEp5Y2xXejdOYnVTWW5KeHNodG1QSGptbklrQ0hxMTYrZnVuWHJKcFBKZEVQVzBxOWZQL1hyMTA5cGFXa0Zuc3ZiMjF0cjE2N04xN0Z1Ym00RlBqOEFBQUFBQUFEZ0NBRTdBQUFBQUFBQXdFSnljcktPSGoycWhJUUVtYzFtaDJNclZLaWdDaFVxM0pSMUhUeDQwSGpzNit1cmdJQUFTVktKRWlVMGVmSmtmZlBOTjFxd1lJRXlNakwweFJkZmFNK2VQWHJqalRkeVZMNXpKVmUxbzNWM2QzZkpQSzdRc21YTHdsNENBQUFBQUFBQWJpRUU3QUFBQUFBQUFBQkptWm1aMnI1OXUzYnMyS0hNekV5bmo3dFpBYnVWSzFjYWo4UEN3cXhDYVNhVFNiMTY5ZEs5OTk2cjk5NTdUNG1KaWRxMWE1ZFdyRmloM3IxNzU1aHIwYUpGV3JSb1VhN25kQlEyVzdGaUJlMWZBUUFBQUFBQWNNY2pZQWNBQUFBQUFJQi92ZVRrWlAzNDQ0K0tqNDlYZ3dZTlZLbFNKUVVHQnJxc1FsdEJMVm15UkZ1M2JwV1VWZTN0bVdlZXNUbXVRWU1HK3Zqamp6VjY5R2hWcTFaTnZYcjF1cG5MZE9qSWtTUC9qNzM3anV1eTN2OC8vdnlBZ0F6QmhTQ0pFMGVaSXhkbWFwbWhsaU5MeTVHbFptcmx6UEk0Nm11dXpIS1VvMHhMandNdDAweE5jKzg5a3hRM0tsRUlvaWhERlBqQTUvY0hoK3NIOG1GamFEM3V0MXUzYzMydTk3amUxeHM5cHdOUFh1OE0rM250MnJWODc3R05qWTA4UFQzek5VZnFQSkswYWRPbUhQVnYzYnAxdnA4SkFBQUFBQUNBQng4Qk93QUFBQUFBQVB6cmJkdTJUZEhSMFhydHRkZFVwa3lad2w2T3pHYXpidDI2cGJObnoycmR1blU2ZHV5WTBkYS9mLzhzcStaNWVYbHA1c3laS2xxMHFFd21rOVUrSFRwMFVNZU9IYlZwMHlZdFg3NWM5dmIybWoxN3Rvb1V5ZnJiaGQ5ODg0ME9IejRzZDNkM0ZTMWFORWZ2c21yVkttM2F0RW1YTGwzU3FGR2pWS1ZLRmFQdHd3OC96TkVjV1hGMmR0YnExYXZ6TlllSGgwZU9nM1dwY3RzZkFBQUFBQUFBRHljQ2RnQUFBQUFBQVBoWHUzRGhnczZkTzZmMjdkc1hhcmh1OE9EQldiWVhLVkpFL2ZyMTAwc3Z2WlR0WEU1T1RobnVKU1ltR3RlbFM1ZVd0N2Uzbm43NmFTMWZ2bHdKQ1FtNmNlT0dHalJva09tY2NYRnhDZ2dJa0NROTg4d3ptWWIzSWlNakZSUVVaSHllTTJlT2NaMlFrSkJ1SFFBQUFBQUFBTUNEam9BZEFBQUFBQUFBL3RVQ0FnSlVxbFFwVmF0V3JiQ1hZcFhKWkZLalJvM1VxMWN2K2ZqNDVIbWVoSVFFNDlyQndVR1M1T1BqSXpjM04wVkZSV24zN3QxWkJ1eTJiZHVtK1BoNFNWS0xGaTNTdFlXSGgydjc5dTA2Y09DQXpwNDlLNHZGWXJUWjI5dkwxOWRYTFZ1MmxLK3ZyeTVjdUdDMCtmdjd5ODNOVGUzYnQ1Y2tmZnZ0dC9MMjl0YldyVnMxZGVwVTJkcmFhdm55NVhKeGNjbDBYWmtGL1hMS3o4OHZYK05UYmRteXBVRG1BUUFBQUFBQXdJT0ZnQjBBQUFBQUFBRCsxVUpEUS9NVlhDc296WnMzVi9IaXhTVkp0cmEyY25WMTFTT1BQS0k2ZGVxb1pNbVNPWjRuT0RoWVI0NGNrWitmbjl6YzNJejdVVkZSeG5YcWZaUEpwQll0V21qMTZ0WGF0bTJiK3ZUcGsyNU1xdmo0ZUMxYnRreVNWS3RXTFZXdFdqVmQrLzc5KzdWZ3dRS3I2MW14WWtXNmlub3hNVEhHdFl1TGkyeHNiSXpQdHJhMnNyVzFWZjM2OVNWSlNVbEpPbnIwcUZxMmJKbGhQYk5uejFibHlwVnpWTkVQQUFBQUFBQUF5Q3NDZGdBQUFBQUFBUGhYUzB4TXRCb3ErN3QxN3R4Wmp6NzZhTDduT1g3OHVPYk9uYXY1OCtkcjdOaXg4dlgxbFNUZHVISEQ2Rk9xVkNuanVrT0hEbHF6Wm8wU0VoTDAwMDgvNmMwMzM4d3c1NnBWcTNUOStuVkpVbzhlUFRLMGx5MWIxdmhQUHo4L3hjVEU2T2VmZjVhVThiamE2T2hvU1pLTmpZMmNuSnlzSGhsYnVuUnBWYXBVU1pjdlg5YWVQWHZTQmV6Kyt1c3ZqUjgvWHBjdVhaTEpaSktycTJ1R0FGNWUrUHY3eThQREk5MjkyTmhZSThCbnJVSmRlSGk0MWYwQUFBQUFBQURBUDRkTjlsMEFBQUFBQUFDQWY3YjhIalA2SURsejVvd2t5V3cyeTl2YjI3ai8xMTkvR2RkcGcyVGUzdDVxMkxDaEpHbmx5cFVLQ1FsSk45L2x5NWUxWk1rU1NWTHQyclZWcjE2OURNK3NWcTJhcGsyYnBrV0xGdW4xMTErWHU3dDdwdXU3ZHUyYXBKU1FYMWI3L3V5enowcVNEaDQ4YUl6WnVuV3Izbm5uSFYyNmRFbVNWTDkrZmRXdVhUdlRPUUFBQUFBQUFJRDhvb0lkQUFBQUFBQUE4QTl5K3ZScFNaSzd1N3U4dkx5TSt4Y3ZYcFNVVWxITzA5TXozWmorL2Z2citQSGpTa3hNMUJkZmZLR3BVNmZLeHNaR2QrL2UxYVJKazVTWW1DaDdlM3U5OTk1N1ZwOVpzbVRKSEI5am14cjBLMU9tVEpiOW5udnVPUzFZc0VCSlNVbjYvdnZ2ZGZmdVhXM2R1bFdTNU9qb3FINzkrcWxkdTNZNWVpWUFBQUFBQUFDUVYxU3dBd0FBQUFBQUFQNGh3c1BERlI0ZUxrbXFXN2R1dXJiQXdFQkpVcFVxVlRKVWppdGZ2cnh4Rk9ySmt5ZjE5ZGRmeTJ3MmE5eTRjYnB5NVlva3FWZXZYaXBYcmx5KzEzajU4bVhqbVZrcFhicTBubjc2YVVuU3VuWHJqSENkcjYrdjVzK2ZUN2dPQUFBQUFBQUFmd3NxMkFFQUFBQUFBQUQvRUFFQkFjWjEyb0RkelpzM0ZSUVVsT0YrV2oxNzl0U0pFeWQwNGNJRnJWbXpSaWRQbmpTT1ltM1dySms2ZCs2YzcvVWxKQ1FZQWJ0S2xTcGwyNzk3OSs3YXRXdVhMQmFMN096czlNRUhIeGhIeCtaV1ltS2lMQmFMZ29PREpVa09EZzdwMm52MDZKSGxlRDgvdnp3OUZ3QUFBQUFBQUE4M0t0Z0JBQUFBQUFBQS94QnBBM1oxNnRReHJuZnMyQ0dMeFNKSmF0Q2dnZFd4RGc0T0dqdDJyTnpjM0NUSkNOZFZyMTVkSTBhTXlGRDFMaThDQXdObE5wc2xTWTgrK21pMi9TdFZxcVRXclZ0TFNnbklKU1FrNVBuWnUzYnRVcXRXclRSMDZGQkpVclZxMWRLMU96azV5ZG5aT2QwL1RrNU9SdnU5YmZlMkF3QUFBQUFBNEorSkNuWUFBQUFBQUFEQVA4VHg0OGNsU1I0ZUh2THc4SkFrV1N3Vy9mcnJyNUtrc21YTFpobHNpNG1Ka2JPenM2S2lvb3g3am82T2lvbUp5VkR4TFM4T0hEZ2dLU1hNVnJWcTFSeU42ZGV2bnc0Y09LQ29xQ2pObWpWTEZTcFV5UFFkYkcxdFZhTkdEYXR0VFpvMGtiKy92Mnh0YlZXdFdqVzk5OTU3NmRybnpadG43Rm1xMk5oWTQramMxYXRYWjVnelBEdzgyOHAzQUFBQUFBQUFlTGhSd1E0QUFBQUFBQUQ0QjdoOCtiS3VYNzh1S1gzMXVqMTc5aGpIb3JacDA4WnFKVHF6MmF3ZmZ2aEJBd2NPVkdob3FDUVovVTZjT0tHK2ZmdnExMTkvVlhKeWNwN1haemFidFhQblRrbFN3NFlOWld0cm0yWC9HemR1YU02Y09VcE9UdGFvVWFOa01wbVVrSkNna1NOSDZ1VEprMWJIT0RvNmF0YXNXWm8xYTFhR05pY25KMjNZc0VIcjFxM1Q5T25UNWUzdG5lZDNBUUFBQUFBQXdMOEhBVHNBQUFBQUFBRGdIK0RvMGFQR2RXckFMajQrWHZQbno1ZVVFakJyMzc1OWhuR0hEeDlXdjM3OU5ILytmSm5OWnBsTUpuWHAwa1VMRml4UTVjcVZKYVZVY3Z2aWl5L1V0MjlmN2RxMVMwbEpTYmxlMzc1OSszVHo1azFKVXZQbXpZMzdxVWZHcGdvTEM5T3NXYlAwK3V1dmE5V3FWUW9KQ1ZIOSt2WFZwMDhmU1ZKY1hKeEdqUnFsOWV2WDUzb05BQUFBQUFBQVFHNXhSQ3dBQUFBQUFBQlFTTFpzMlZKZ2M2VWV2eXI5LzREZHZIbnpqSXAwblRwMVVyRml4WXcraHc4ZmxyKy92ODZjT1dQY2MzZDMxOUNoUTlXb1VTTkowc3laTS9YZGQ5OXB6Wm8xc2xncyt1T1BQelJ4NGtTNXU3dXJiZHUyYXRHaWhieTh2REtzSlRFeFVaSmtZNVB5KzcwV2kwWCsvdjZTcEJJbFNxaEpreVpHMzF1M2JoblhNMmZPMU8rLy8yNVV5bk54Y1RFQ2VGMjZkRkY4Zkx5V0xGbWkrUGg0ZmZubGx6cHc0SUQ2OWV1bjh1WEw1M1hiRE5rZDllcm41NWZ2WndBQUFBQUFBT0RoUThBT0FBQUFBQUFBZU1qZHVuVkxwMDZka2lSNWVIakl3OE5ER3pkdTFOcTFheVZKNWNxVlU5ZXVYUlViRzZ2Tm16ZHIzYnAxQ2drSk1jYmIydHFxUTRjTzZ0Mjd0eHdkSFkzN0RnNE9HakJnZ0ZxMmJLbFpzMmJwL1BuemtxU0lpQWd0WExoUUN4Y3VsSyt2cjE1NDRRVUZCUVhKeGNWRnljbkpXcmR1blNTcFZLbFNrcVMxYTlmcXlwVXJrcVNPSFR1cVNKSC8vMjNKdE1IQUV5ZE9TSkxjM056VXFWTW52ZmppaTNKeWNqTGEzM2pqRGJtNnVtcnUzTGt5bTgwNmRPaVFEaDgrck1HREI2dGR1M1lGdHA4QUFBQUFBQUJBS2dKMkFBQUFBQUFBd0VQdTdObXpzckd4VVZKU2ttclZxaVZKZXVTUlIyUnZiNi9rNUdRTkh6NWM5dmIyQ2dzTGs3Ky92MkppWWlSSkpwTkp6WnMzVjY5ZXZWU3VYTGxNNTY5Um80YSsrdW9yN2QyN1YwdVdMTkdsUzVja1NhVkxsOWE3Nzc2clk4ZU9hZkhpeFJuRytmcjZTa281SGxaS0NjNjk5TkpMNmZxa0hoc3JwVlNzNjlLbGkxNTg4Y1YwUWIrME9uYnNxS3BWcTJyeTVNa0tDd3VUdDdlM25uMzIyWnh1VmFiOC9mM2w0ZUdScXpIaDRlSFpWcjREQUFBQUFBREF3NDJBSFFBQUFBQUFBUENRYTl5NHNWYXVYS2xEaHc2cGRPblNrcVJhdFdwcHlKQWhTazVPMW1PUFBTWkpLbCsrdkQ3ODhFTjkvUEhIZXZiWlo5V3BVeWRWcUZBaHg4OXAyclNwbWpadHFvQ0FBSzFmdjE3ZHVuV1RsNWVYd3NQRDAvVnpjSENRcjYrdit2VHBJMG1hTUdHQ1JvMGFwYlp0MjJZSXpuWHIxazJiTm0zU2swOCtxYmZlZWt1dXJxN1pycU5telpxYVAzKytsaTlmcm1lZWVTWmRsYnQ3MmRuWlpUbFhkdTBBQUFBQUFBRDRkek5aTEJaTFlTOENBQUFBQVBKaS8vNzlPbkRnZ041Ly8vM0NYZ3J3UUpzMmJacWVmUEpKTlduU3BMQ1hBanlRL28xL1IrN2V2YXVpUllzVzJIekp5Y2xHVlR4YlcxczVPenZMWkRLbDZ4TWZIeThIQndlcjQyL2R1cVhpeFlzWDJIb0FBQUFBQUFDQVZLWjd2MUdWUzFTd0F3QUFBQUFBQVA1bENqSmNKMGsyTmpaeWMzUExzazltNFRwSmhPc0FBQUFBQUFEd3dMSXA3QVVBQUFBQUFBQUFBQUFBQUFBQUFQQWdJbUFIQUFBQUFBQUFBQUFBQUFBQUFJQVZCT3dBQUFBQUFBQUFBQUFBQUFBQUFMQ0NnQjBBQUFBQUFBQUFBQUFBQUFBQUFGWVFzQU1BQUFBQUFBQUFBQUFBQUFBQXdBb0NkZ0FBQUFBQUFBQUFBQUFBQUFBQVdFSEFEZ0FBQUFBQUFBQUFBQUFBQUFBQUt3allBUUFBQUFBQUFBQUFBQUFBQUFCZ0JRRTdBQUFBQUFBQUFBQUFBQUFBQUFDc0lHQUhBQUFBQUFBQUFBQUFBQUFBQUlBVkJPd0FBQUFBQUFBQUFBQUFBQUFBQUxDQ2dCMEFBQUFBQUFBQUFBQUFBQUFBQUZZUXNBTUFBQUFBQUFBQUFBQUFBQUFBd0FvQ2RnQUFBQUFBQUFBQUFBQUFBQUFBV0VIQURnQUFBQUFBQUFBQUFBQUFBQUFBS3dqWUFRQUFBQUFBQUFBQUFBQUFBQUJnQlFFN0FBQUFBQUFBQUFBQUFBQUFBQUNzSUdBSEFBQUFBQUFBQUFBQUFBQUFBSUFWQk93QUFBQUFBQUFBQUFBQUFBQUFBTENDZ0IwQUFBQUFBQUFBQUFBQUFBQUFBRllRc0FNQUFBQUFBQUFBQUFBQUFBQUF3QW9DZGdBQUFBQUFBQUFBQUFBQUFBQUFXRUhBRGdBQUFBQUFBQUFBQUFBQUFBQUFLd2pZQVFBQUFBQUFBQUFBQUFBQUFBQmdCUUU3QUFBQUFBQUFBQUFBQUFBQUFBQ3NJR0FIQUFBQUFBQUFBQUFBQUFBQUFJQVZCT3dBQUFBQUFBQUFBQUFBQUFBQUFMQ0NnQjBBQUFBQUFBQUFBQUFBQUFBQUFGWVFzQU1BQUFBQUFBQUFBQUFBQUFBQXdBb0NkZ0FBQUFBQUFBQUFBQUFBQUFBQVdFSEFEZ0FBQUFBQUFBQUFBQUFBQUFBQUt3allBUUFBQUFBQUFBQUFBQUFBQUFCZ0JRRTdBQUFBQUFBQUFBQUFBQUFBQUFDc0lHQUhBQUFBQUFBQUFBQUFBQUFBQUlBVkJPd0FBQUFBQUFBQUFBQUFBQUFBQUxDQ2dCMEFBQUFBQUFBQUFBQUFBQUFBQUZZUXNBTUFBQUFBQUFBQUFBQUFBQUFBd0FvQ2RnQUFBQUFBQUFBQUFBQUFBQUFBV0VIQURnQUFBQUFBQUFBQUFBQUFBQUFBSzRvVTlnSUFBQUFBQUFBQVBKaVNrNU5sWTVPLzM5SGR2bjI3ZHUzYUpVa2FOMjVjUVN6cmIvZXc3ME5RVUpEKy9QTlAxYTlmWHk0dUxuL3JzNjM1NjYrL1pES1o1T25wbWU5OUJRQUFBQUFBdU4vNDdnVUFBQUFBQUFDQURNTER3OVduVHg5dDM3NDlYL01FQndkci8vNzkycjkvZndHdExEMkx4YUp6NTg3cGh4OStVR1JrWklIUC95RHV3OUtsUzdWMDZWSkZSMGZucVAvczJiTTFjZUpFalJrekp0L1B2dGZtelp2bDUrY25QeisvREcxMzc5NjFPbWJPbkRucTJiT25PblhxcE9UazVBSmZFd0FBQUFBQVFFR2lnaDBBQUFBQUFBQ0FkSktUay9YUlJ4L3B6ei8vMUtlZmZxcmc0R0QxNnRWTEpwT3BVTllURnhlbjZPaG8zYnAxUytIaDRRb0xDMU5vYUtndVhicWt5NWN2S3o0K1hwSVVHeHVydDk1NlM1SzBidDA2elpneEkwZnpMMXEwU0Y1ZVhobnVQMmo3a0dyaHdvV1NwT2JObTh2VjFUWEx2Z2NQSHRTcFU2ZFVwRWdSRFI0OE9NL1BQSFBtakw3ODhrc05IRGhRdFdyVnlyWi9ZbUtpaGc0ZHFpcFZxbWpBZ0FGeWNuSXkyczZkT3lkSnFsNjllcjRxMkZrTDllVlh6Wm8xOWVXWFh4YjR2QUFBQUFBQTRPRkZ3QTRBQUFBQUFBQW9aQmFMUmIvLy9ydDI3OTZ0czJmUEtqdzhYTGR2MzVZa09UZzRxR1RKa2lwZnZyenExS21qNTU5L1hrV0xGczB3UjFaaEk1UEpKR2RuWjdtN3UrdXh4eDZUbjUrZmF0YXNtV2wvR3hzYkRSbzBTQjkvL0xGaVkyTzFiTmt5aFlhRzZqLy8rWS9zN096eS84STVkUHYyYlhYdTNGbG1zemxIL2JkdDI2YWVQWHNXMkJvZmxIM0lxOWpZV0NOa2FEYWIxYmR2MzJ6SHRHelpVaVBhbW1ma0FBQWdBRWxFUVZSSGpreDNMems1V2RPbVRWTndjTERHalJ1bnI3NzZTaDRlSGxuT00yL2VQQVVGQmVuU3BVdnk4L05UM2JwMUphVlVCTHgxNjVZa3FYYnQybmw1clF3OFBUM3ovZlc0ZmZ2MmZhbUFDQUFBQUFBQUhuNEU3QUFBQUFBQUFJQkNkUGJzV2MyY09WTVhMbHl3Mm00Mm0zWDc5bTJGaElSbzM3NTlxbG16cHFwVnE1YXJaMWdzRnNYR3hpbzJObGFYTDEvVyt2WHIxYXhaTXcwYk5rd3VMaTVXeDlTdVhWc3pac3pRNk5HakZSNGVycDA3ZHlvaUlrSVRKa3hRc1dMRmN2MmVlV0d4V0RLRTYwd21rMXhkWGVYdTdpNFBEdytWSzFkTzVjdVhsNCtQanlwV3JHaTFJdHFDQlFzeTNEdDE2cFNtVDUrZTdSb2VoSDNJcXhrelp1ajY5ZXY1bnNmR3hrWWZmZlNSQmcwYXBLaW9LSDM4OGNlYU1XT0dIQndjclBiZnVYT25WcTllTFVucTNidTNFYTZUcE1EQVFPTzZYcjE2K1Y2YkpFMmFORW5lM3Q3NW1tUHo1czJhTW1WS2dhd0hBQUFBQUFEOHN4Q3dBd0FBQUFBQUFBckpybDI3TkhueTVIUWhzc3FWSzZ0czJiSXFYcnk0N3Q2OXE0aUlDQVVGQlJrVjdYS2llZlBtS2w2OHVQRTVNVEZSMTY1ZDArblRwM1huemgxSjBwNDlleFFaR2FrcFU2WmtXdjJyZlBueSt2TExMelZxMUNoZHVYSkZnWUdCR2pseXBHYlBuaTJUeVpUckl6cHowbi9od29WNjVKRkhNdHdmT0hDZ21qVnJKamMzTjluYTJ1YnF1ZGJDVjJGaFlUa2UveUR0UTA3NSsvdHI1ODZka3FRcVZhcm9peSsra0tPam85VytKMDZjMElnUkk1U2NuQ3hmWDErcmZTcFdyS2hCZ3dacHlwUXBDZ29LMHJmZmZxdUJBd2RtNkhmcDBpVk5uVHBWa3RTMGFWTjE3ZG8xWGZ1K2Zmc2tTU1ZMbGxUMTZ0WHorbnJwTEYrK1BOOWh4K0RnNEFKWkN3QUFBQUFBK09jaFlBY0FBQUFBQUFBVWdwQ1FFSDMrK2VkR3VLNVpzMlo2NDQwM1ZMRml4UXg5azVPVGRmejRjZjM0NDQ4NW1ydHo1ODU2OU5GSE05eVBpNHZUdDk5K3EzWHIxa2xLcVNhMmF0VXFkZW5TSmRPNVNwY3VyZW5UcDJ2MDZOSDY4ODgvTlhEZ1FKbE1waHl0SXkrY25Kd3lYVWZKa2lWelBFOUNRb0lrcVVpUmd2a1dhR0h0dzlXclY0MGpXeGN0V21TMTcvdnZ2eTlKR2pGaWhNcVVLYU5ObXpZWmZXMXNiQlFVRktUeDQ4ZHI0c1NKR2NLSklTRWhtamh4b3BLVGs5V2lSUXUxYU5FaTB6VzFhdFZLUjQ0Y2taMmRuWHIxNnBYcHVpdFhyaXl6MmF5UkkwZW0yNk9FaEFRZFBueFlrbFNyVnEwY1ZkZHpkbmJPOU05RXFrMmJObVU3RHdBQUFBQUFRRjRSc0FNQUFBQUFBQUFLd1k4Ly9taUV3SHg5ZlRWbXpKaE0rOXJZMktoQmd3WnEwS0NCa3BPVDgveE1KeWNuRFJreVJEZHYzalFxaWExZnZ6N0xnSjBrRlN0V1RKOS8vcm5DdzhPdEJnRGJ0V3VubDE5KzJlcllWYXRXR1lFK2EwZTFTdEtoUTRjMGQrNWNZNDBGNGRhdFc1SlNBbG9GcFREMndXdzJLelEwTk10MS9mNzc3NUtrK1BoNC9mTExMNW8xYTVZa3FXSERobnJ0dGRjMGF0UW9IVDE2Vk9QSGo5ZUlFU09NdVlPQ2d2VGhoeDhxS2lwS1ZhdFdOWUo2V1JrMWFwVFZZM2hUZVhwNmF2cjA2YnA5KzNhR0kyU1BIajJxdTNmdlNrcXAzcmhyMTY1c245ZW5UNThNVmZEdXRXREJBbzZJQlFBQUFBQUE5dzBCT3dBQUFBQUFBS0FRSER0MnpMaHUxNjVkanNkbEZXN0txVmRlZWNVSTJGMjllbFdSa1pIWlZvZHpkSFMwR2lxVEpGZFgxMHdEVHE2dXJzWjFabjFPbkRnaEthWGEzTDJockx3NmYvNjhKS2xzMmJJRk1sK3FCM2tmcmwyN3BybHo1OHBpc2FoU3BVcjY2S09QNU9Ua3BISGp4bW5NbURIYXYzKy8zbm5uSGYzZi8vMmZMbDI2cE5telordk9uVHVxVXFXS0prK2VuT2t6VzdkdW5hTmdaMlpIMzI3WnNrV1NqSUJoUVJzOWVuU214eHpuVkc2T1lBWUFBQUFBQVA4dUJPd0FBQUFBQUFDQVFuRHo1azNqdW1qUm9uL3JzNnRVcVpKaExXa0RkbEZSVWZybGwxLzA2cXV2eXQ3ZS9yNnZKeVltUmxKS2VDMHpZOGVPelhLT3RKWE9JaU1qRlJBUUlFbFdqOHJOcVFkeEg3SlNwa3daZmZ6eHgvcm1tMjgwZWZKa28xTGRFMDg4b1MrLy9GSmp4b3hSYUdpb0Jnd1lZQVRtR2pWcXBOR2pSeGRvcFQ5cnJseTVvaU5IamtpU3VuVHBvdGRlZXkxRG45OS8vMTBmZmZTUkpHbjQ4T0ZxMXF4WmpvSnpZV0ZoQmJ0WUFBQUFBQUNBTkFqWUFRQUFBQUFBQUlYQTJkbFpVVkZSa3FTQWdBRFZyVnYzYjN1MnlXUks5OW5XMXRhNGpvK1AxMGNmZmFTelo4OXE1ODZkR2pGaWhLcFdyWHBmMTVPUWtDQTdPN3NDT3g3MnYvLzlyOHhtc3lTcFNaTW1WdnVrRGJHbEJ0dlNlbGozb1dIRGhucmlpU2RVcEVqNmIvM2EyTmlvZXZYcXVuYnRtaEd1TTVsTTh2SHhVVnhjWEpZQnU4V0xGMmU0bDV5Y3JEbHo1dWpBZ1FQR1BYOS8vMHpuV0xseXBYRmRva1FKcXlIQzFMOFBrbFMrZlBrY0J3MDVJaFlBQUFBQUFOeFBCT3dBQUNnQVpyTlp3Y0hCaW9pSTBKMDdkNVNVbEZUWVN3S0ErODdXMWxhT2pvNXlkM2RYaFFvVk12d1FGd0FBWksxMjdkcmFzMmVQSkduRmloV3FVNmZPM3hheUN3NE9OcTV0Ykd6azZlbHBmTDV6NTQ0UmJBb09EdGJnd1lQVnExY3Z2ZnJxcXhtQ2VRV2xWNjllNnRXcmx4SVNFakx0TTNUb1VEVm8wQ0RUZGhjWEYwblM2dFdydFhIalJrbFN4WW9WVmFkT0hhdjlQVHc4ak92WnMyZXJmZnYyc3JXMWxkbHNsb3VMaTJyV3JQbEE3a05PcFA1N1dVUkVoUGJ1M2F2dDI3ZnI3Tm16UnJ1UGo0OXUzcnlwR3pkdWFObXlaZnIrKysvMTJHT1A2YW1ubmxMZHVuWGw0K09UN2gzVDdwV1VFajc4N0xQUDBvWHJKR252M3IyNmVmT20rdlRwazI3ODVjdVh0WFhyVnVOelpoWG5JaUlpak91MGZ5WXpNM3o0Y0VuSzluampuSGo4OGNjMWZQaHdGUzllUE45ekFRQUFBQUNBZnhaK0FnWUFRRDVGUmtZcThQUnAzWFoyVlZMWkNySTRPc2xpWTFQWXl3S0ErODZVbkt5NE8zRzZGUm1oMElNSFZmT3h4d3JraDVzQUFQeGJkT3JVU1h2MzdwWEZZbEY4Zkx4R2pCaWhsMTkrV1QxNjlManZ4M1dtQnRDa2xLQmYyaU5xaXhjdnJzOCsrMHhMbHk3VjRzV0xaVGFiOWQxMzN5a2dJRUFqUm95UW01dmJmVnRYVnNld0ZpOWVQRVBRSzYzSXlFaDkvZlhYMnJ4NXM2U1U2bXp2dnZ0dXBtRTRkM2QzMWE5Zlg4ZU9IZFBaczJmVEJkQmF0MjZ0cDU1NjZvSGNoNnpFeGNWcDc5NjlPbm55cEk0ZlA2NHJWNjZrYS9mdzhOQWJiN3doUHo4L0pTUWthTVdLRlZxMWFwVmlZbUlVR0Jpb3dNQkFTWktUazVNcVZhcWt0bTNieXMvUEw5MGNZV0ZoR2pkdW5DNWV2Q2duSnljMWJkclUyUE81YytmS1lySG80c1dMK3ZEREQxV3NXREZKMHF4WnM5TDlJbHBtQWJ0cjE2NUpTamt5K2Q2ZzI3M3JTT3QrVjU3cjE2K2ZYbm5sbGZ2NkRBQUFBQUFBOE9BaVlBY0FRRDVFUmticTJNbFRTcWhRUmNrdXJvVzlIQUQ0VzFsc2JHUnhkbEd5czR1aVk2TjE3T1FwMWEvMU9DRTdBTUJETFM0dVRvY1BIOWJGaXhmVEhWZVptU2VmZkRMVEkwaXpVN05tVGZYdTNWc0xGaXlRbEhMazVzcVZLN1ZseXhaMTZkSkY3ZHUzVHhkOEt5aDc5dXpSdW5YcmpNL2R1blhMME1ka01xbEhqeDZxWHIyNkprMmFwTmpZV0IwNWNrUnIxNjdWNjYrL25xSC9zbVhMdEd6WnNteWZuVlZJYXUzYXRUaytFdFNheU1oSTdkMjcxL2pjczJkUFBmSEVFMW1PK2M5Ly9xUFpzMmZyMkxGamlvdUxrNVR5N3FsSHdUNXMrMkN4V1BUVlYxL3ArdlhyNmU1WHJWcFZMNy84c2xxMGFLSFkyRmpObno5Zmt2VFdXMi9wbFZkZTBkYXRXN1Zod3dhZE8zZE9Vc3JmZzhEQVFQWHQyemZkUER0MjdORE1tVE1WR3h1cjBxVkw2NU5QUHRIRml4ZU5nTjNnd1lPTi9Sd3dZSUFtVHB5b2tKQVFuVHg1VXBMazV1YW1xS2dvWGI1ODJlcjZnNEtDSkVsZVhsNFoydko3Qkd4K3VMcnkvL2NCQUFBQUFQZzNJMkFIQUVBZW1jMW1CWjQrVGJnT0FDUWx1N2dxb1VJVkJaNCtyU2NiTithNFdBREFRK25DaFF2YXNtV0xrcEtTVkxac1dmbjQrR1JiU1N5L29aOXUzYnFwWk1tU21qMTd0dTdldlN0SmlvcUswcng1ODdSOCtYSjE2ZEpGSFRwMGtJT0RRNzZlRXg4ZnJ6LysrRU1iTm16UXVuWHJaTEZZSkVrOWV2UlF2WHIxTWgzWHNHRkRmZlhWVnhvelpveHExS2loSGoxNjVHc2Q5NU9QajQ4Ky92aGovZC8vL1ovZWVPTU5kZW5TSmRzeEpVdVcxSmd4WXlTbDdKR05qWTJLRkNtU29lcmR3N0lQenM3TzZ0Mjd0NlpNbVNKM2QzYzFiZHBVclZ1M1ZwVXFWWXcrMGRIUldyNTh1YVNVZ0oyRGc0UGF0bTJydG0zYktqUTBWSHYyN05HeFk4ZDA4K1pOMWF4WlUxSktlSEhPbkRuYXVYT25KS2xDaFFyNjlOTlA1ZTd1cm9zWEx4cHp0MnZYVG1YTGx0V0VDUk4wOWVwVkRSNDhXTU9HRFZPNWN1VVVIeCt2bmoxN2F1clVxUW9QRDFka1pHUzZYOHd3bTgyNmRPbVNKS2xHalJvWjNpMDFpQW9BQUFBQUFQQjM0NmRlQUFEa1VYQndzRzQ3dXhLdUE0RC9TWFp4MVcxblZ3VUhCNmY3SVM0QUFBK0R5TWhJSFRod1FOV3FWZE56enoyWHIwcHF1ZFc2ZFdzOThjUVQrdWFiYjdSbnp4N2pmbXJRN3VlZmY5WTc3N3lqWnMyYTVYak93WU1IWjludTV1YW0vdjM3WjFsSkxaV1hsNWRtenB5cG9rV0xabnJjYW9jT0hkU3hZMGR0MnJSSnk1Y3ZsNzI5dldiUG5wMXQ2UDZiYjc3UjRjT0g1ZTd1WGlEVitwNTQ0Z2xObmp4WnhZc1hWMGhJU0s3SFp4V1lmRmoyb1dYTGxxcFVxWkpSaFM4M3ZMeTgxS1ZMRjNYcDBzVUlZZTdkdTFkVHBrd3hLdnk5OE1JTDZ0Ky92NXljbkt6T1ViOStmWDN4eFJjYU9YS2tJaU1qZGUzYU5ZMGNPVkt4c2JIcGp2ZzlkZXFVbWpkdmJueStmUG15RWhNVEpja0k5bVhsenAwNzZ0Q2hRNjdmTVNlMmJObHlYK1lGQUFBQUFBQVBKd0oyQUFEa1VVUkVoSkxLVmlqc1pRREFBeVdwcEx1dWgvMUJ3QTRBOE5BSkNncFN0V3JWMUw1OSswSjVmcGt5WlRSbXpCaWRQMzllaXhZdDB1SERoNDIyaUlnSWpSOC9YbTNhdE5HUUlVUHlWU20yU0pFaTZ0ZXZuOXEwYVpPckVLRzFNRlZxR0VxU1NwY3VMVzl2YnozOTlOTmF2bnk1RWhJU2RPUEdEVFZvMENEVE9lUGk0aFFRRUNCSmV1YVpaeklOcmFVYU8zWnNsdTNEaHc5WGt5Wk5OR3pZc0N6N1pTVzdZTldEc0EvWnNiVzF6Vk80N2w2cDY2aFNwWW9zRm92YzNkMzEvdnZ2cTM3OStrYWZ5TWhJdWJtNVphZzRWNmxTSlgzNTVaZGF1M2F0T25mdWJOeTNXQ3h5Y1hGUmJHeXNqaDQ5bWk1Z2QrellNZVA2MFVjZnpkVmF2Ynk4Wkd0cmE3VXRNVEZSWVdGaGtySU9VS2J0QndBQUFBQUFrQllCT3dBQTh1ak9uVHV5T0ZyL2pYMEErTGV5T0RvWjFVMEFBSGlZV0N3V1BmZmNjNFc5REZXclZrMmZmUEtKenA4L3I0VUxGK3JJa1NORzI4YU5HeFVkSGEyeFk4ZG1HOEpxM3J5NWloY3ZydVRrWkYyOWVsVUJBUUV5bTgweW04MWFzV0tGYXRXcUpSOGZuM3l0TlNFaHdiaE9QY0xXeDhkSGJtNXVpb3FLMHU3ZHU3TU1sbTNidGszeDhmR1NwQll0V3VSckxZWHBRZHlIeFlzWGE4bVNKZG4yeTZxQ1lXcllzR3pac2hvL2ZyeXFWcTBxWjJkbm8zM0hqaDJhTkdtU0tsYXNxTkdqUjZ0U3BVcnB4cGN0VzFiOSsvZFBkODlrTXFsQmd3YmF1WE9uOXU3ZHE4R0RCeHVCMGIxNzkwcEtPYmEzWExseU9YdlIvNWs2ZGFyYzNkMnR0b1dFaE9qTk45K1VsUFV4czJuN0FRQUFBQUFBcEVYQURnQ0FQRXBLU3BMRnhxYXdsd0VBRHhTTGpZMlNrcElLZXhrQUFPUmFzV0xGL3RaalliTlRyVm8xVFpvMFNjZVBIOWZVcVZNVkVSRWhTZHEvZjcvV3JsMnJGMTk4TWN2eG5UdDNUbGNGTER3OFhKTW1UZExwMDZjVkVSR2hFU05HNk91dnYwNTNaR2RtZ29PRGRlVElFZm41K2NuTnpjMjRIeFVWWlZ5bjNqZVpUR3JSb29WV3IxNnRiZHUycVUrZlB1bkdwSXFQajlleVpjc2tTYlZxMWNwUnhiVWhRNGFvWHIxNm1iWVhMMTVjVGs1TzJySmxpelpzMktEcDA2ZXJTSkVpV3Jac21VcVVLR0YxVEVoSWlONTY2eTBsSnlmcjhjY2Z6L0w1RDhvKzVJUzl2WDI2TUZ4YUZvdkYrSVdJelByY3EyN2R1dWsrUjBkSDYrdXZ2NWFVOHM0VksxYk04ZG9hTldxa25UdDNLaVltUnNlT0haT3ZyNjhpSWlKMC92eDVTU25oMFB4VzhRTUFBQUFBQUNoSUJPd0FBQUFBQUFEd3IvY2doZXZTcWxldm5yNysrbXNOR1RKRW9hR2hrcVRseTVkbkc3QzdsNGVIaHlaTm1xUkJnd1lwSkNSRTBkSFIrdXl6enpSdDJyUnN3MHpIangvWDNMbHpOWC8rZkkwZE8xYSt2cjZTcEJzM2JoaDlTcFVxWlZ4MzZOQkJhOWFzVVVKQ2duNzY2U2VyVmNGV3JWcWw2OWV2UzVKNjlPaVJvM2NvVWFLRXZMeThjdFMzV2JObW1qVnJsaElURTdWaHd3WjE3OTdkYWo5L2YzOGxKeWRMa2w1Ly9mVXM1M3hROWlFbnVuYnRxcTVkdTFwdFMxdXBiZlhxMWRuT2RlYk1HUTBlUERqVDlvQ0FBTFZxMVNyVDlxbFRwNnBPblRyRzV5ZWZmRklPRGc2S2o0L1h6ei8vTEY5Zlg2MVpzMFlXaTBWUzNxcjRaZmIxdlZkV0Zmc0FBQUFBQUFBeVE4QU9BQUFBQUFBQS8zcTJ0cmFGdllSTUZTOWVYTysrKzY0Kyt1Z2pTVkpFUklUQ3dzTGs2ZW1acTNtY25aMDFjdVJJRFJ3NFVCYUxSU2RQbnRUNjlldlZybDI3TE1lZE9YTkdrbVEybStYdDdXM2MvK3V2djR6cnRKWHd2TDI5MWJCaFF4MCtmRmdyVjY2VW41OWZ1bkdYTDE4MmppK3RYYnQybGxYcDhzckZ4VVhObXpmWHRtM2J0R3JWS25YczJGRk9UazdwK3Z6MjIyL2F2bjI3SktsKy9mclpydU5oM0ljSFVlclhac3VXTFRwMjdKaU9IVHVtWDM3NVJWTEsvajMyMkdPNW5yTmR1M1lxV3JTbzFiYVltQmh0MnJSSlVrcGx4OHlrN1FjQUFBQUFBSkFXQVRzQUFBQUFBQURnQVplMkFwZ2szYjU5TzAvelZLdFd6YWlzSmtuZmZmZWRtalJwb3BJbFMyWTY1dlRwMDVJa2QzZjNkQlhrTGw2OEtFbHljbkxLRVBicjM3Ky9qaDgvcnNURVJIM3h4UmVhT25XcWJHeHNkUGZ1WFUyYU5FbUppWW15dDdmWGUrKzlsNmYzeUludTNidHIrL2J0aW9xS2tyKy92L3IxNjJlMFJVZEhhOXEwYVpJa0J3ZUhMQ3UwcFhyWTlxRlRwMDVXNzZkVzdNdXFUNHNXTFRSdzRFQkprbytQai96OS9TVkpTVWxKR2pWcWxFSkRRK1hsNWFWUFAvM1VhamgxNDhhTjh2ZjNsNTJkbmNxWEw1K2h2VU9IRHRxeVpZc2thZno0OGNhUnRabXRKenZkdTNlWHU3dTcxYmFRa0JBak9OZS9mLzlNNTBqYkR3QUFBQUFBSUMwQ2RnQUFBQUFBQU1BRDd1N2R1K2srRnk5ZVBNOXo5ZXJWU3p0MzdsUlVWSlJ1Mzc2dGI3NzVScU5IajdiYU56dzhYT0hoNFpLa3VuWHJwbXNMREF5VUpGV3BVaVhETWJQbHk1ZlhTeSs5cEJVclZ1amt5WlA2K3V1djlmYmJiMnZjdUhHNmN1V0tzWTV5NWNybCtUMVNSVVZGNmVyVnE3cDY5YXFLRlN1bUJnMGFHR3RvMWFxVk5tM2FwSlVyVitySko1OVVyVnExWkRhYk5XSENCT085M25ycnJXeVBubjBZOXVGZTBkSFJlZTV6NTg0ZDQ5ck96czZvelBmRER6OG9ORFJVSnBOSkgzendnZFY5dTNYcmxuSDA3SFBQUGFjU0pVcGs2Rk9qUmcwMWJ0eFlCdzhlTk1KMXBVdVh6cmFhWW1ZKytPQ0RUS3RRSmlZbUd0ZldqdW0xMWc4QUFBQUFBQ0F0QW5ZQUFBQUFBQUJBSWZEMzkxZTNidDF5ZER6dGpoMDdqR3N2THkrVktsVXF6ODkxY1hGUjM3NTlOWFhxVkdQdTFxMWJxMzc5K2huNkJnUUVHTmRwZzJVM2I5NVVVRkJRaHZ0cDllelpVeWRPbk5DRkN4ZTBaczBhblR4NVVwY3VYWklrTld2V0xNdmpPcTA1ZWZLa1FrTkRqYkJiZUhpNHdzTEMwb1hCMnJadGF3VHNwSlNLWlljT0hkS3RXN2MwWWNJRVRaczJUZDkrKzYxT25EZ2hTV3Jac3FVNmR1eVk3Yk1mcEgzSXFkUUtjZmNLQ1FreGdtYVo5YkhtOHVYTFdyeDRzU1NwYk5teVZrT2VGb3RGczJiTlVteHNyQndkSGRXclY2OU01K3ZSbzRjT0hqeG9mTzdTcFl2czdPeHl2SjYwUWtORGM5UXZKQ1FrVC9NREFBQUFBSUIvTndKMkFBQUFBQUFBUUNGWXRHaVJ0bXpab2hkZmZGSFBQUE9NMVdOYWs1S1N0R0hEQm4zNzdiZkd2WmRmZmpuZnoyN1ZxcFhXcjErdk0yZk9TSkptenB5cGVmUG15Y0hCSVYyL3RNR3l0TWZVN3RpeFF4YUxSWkxTQmRyU2NuQncwTml4WS9YdXUrOHFLaXJLQ0pWVnIxNWRJMGFNeUZEdExhM05temRyMGFKRmlveU1OTzc5OU5OUDJiNlh2YjE5dXMvRmloWFRpQkVqOU9HSEgrcm16WnZxMTYrZnpHYXpKS2wyN2RvNVBwcTFzUGJCbW9TRUJPUDY0c1dMT1E2WDVaZlpiTmJqanordTMzNzdUYUdob2VyVHA0OThmWDMxeWl1dnFIYnQycEtrT1hQbWFQZnUzWktrdDk5K084dWpoMU9QS1U2MWI5OCt0Vy9mUGtlQjAzc3RXN1lzeXlOaWN4SW9UTnNQQUFBQUFBQWdMUUoyQUFBQUFBQUFRQ0VKRFEzVm5EbHpOR2ZPSEhsN2U2dDgrZkp5YzNPVHhXTFI5ZXZYZGViTUdjWEd4aHI5bXpadHFnNGRPdVQ3dVNhVFNZTUdEZEtBQVFOa3NWZ1VHaHFxcFV1WFpnZ1lIVDkrWEpMazRlRmhIQk5xc1ZqMDY2Ky9Ta3FwWlBib280OW0rcHlZbUJnNU96c3JLaXJLdU9mbzZLaVltSmdNWWI2MHlwUXBvMnZYcm1XNGIyZG5KMDlQVDNsNWVjbkx5MHVlbnA3eThQQ1FwNmVuUEQwOTVlenNuR0ZNZ3dZTjFMTm5ULzMzdi84MXduWFZxMWZYeElrVHMxeERXb1cxRC9kNjRZVVgwaDFsT21uU3BCeVB6YStxVmF2cTg4OC8xOW16WjdWMDZWSWRQSGpRK0tkNjllcXFVS0dDTm0vZUxDa2x3UG5DQ3k5a090ZVBQLzZZSWV4MjRzUUp6Wmd4USsrOTkxNk9Rb2VPam83NitlZWZKY25xMXoyM3lwVXJaOHdIQUFBQUFBQ1FGZ0U3QUFBQUFBQUFvQkNVTEZreVhZVzJrSkNRVEkrd2RIQndVTmV1WGRXOWUvZGNWenpMVE5XcVZkV3VYVHY5OHNzdmtxUVZLMWFvWmN1V3FsQ2hncVNVSTBHdlg3OHVLWDNWdGoxNzlpZzRPRmlTMUtaTkc2dnJNWnZOV3JseXBSWXRXbVNFMmt3bWt5d1dpMDZjT0tHK2ZmdXFiOSsrYXRPbWpXeHNiREtNcjE2OXVobzNiaXhQVDArdFhyMWFralI4K0hENStmbmwrdjBQSGp4b3pKSHF5cFVyMnJoeG96cDI3Smp0ZklXNUQvZEtEZGZaMjl2THhjVkZ4WW9WazR1TGl3SURBNDArdTNmdjFvUUpFN0tkUzVMOC9QeXliTGRXR2E1R2pScWFNR0dDTGx5NElIOS9meDA0Y0VEbnpwM1R1WFBuSktXRUVBY09ISmpwbkd2WHJqVXFNdHJhMnFwUG56NWF2SGl4N3Q2OXF3MGJOc2hpc1dqWXNHRlc5ek04UEZ3OWV2VEkwYnRaazkzN1dwT2JZM1FCQUFBQUFNQS9Fd0U3QUFBQUFBQUFvQkFzWGJwVVI0OGVWVUJBZ0M1ZnZxdy8vL3hUVVZGUlNraElrS09qbzBxVUtLRktsU3FwWHIxNmF0Njh1VnhkWFF0OERXKysrYVoyNzk2dHFLZ29tYzFtelpneFE5T21UWlBKWk5MUm8wZU5mcW5Cc3ZqNGVNMmZQMStTNU9Ua3BQYnQyMmVZOC9EaHcvcm1tMitNc0tESlpOS3JyNzZxTm0zYWFNS0VDYnAwNlpKaVkyUDF4UmRmNktlZmZ0SWJiN3locGsyYnBqc2ExTkhSVVJNbVRGQnNiS3dSam5OMmRzNVZ1QzQ4UEZ6ZmZ2dXRkdTNhWmR5cldMR2lybHk1b3ZqNGVIMzk5ZGZhdEdtVFhuLzlkVFZwMGlUVHVRdHpINlNVYW40elpzeVFpNHVMRWFxenM3TkwxeWR0Y016T3ppN0xpbTRXaTBWeGNYR1NzcS84bGxYb3IwS0ZDbnI4OGNkMTRzUUpZejRwWmQ5NzllcWxsMTkrV2UzYnQ1ZVRrNVBSOXROUFAybnUzTG5HNTZGRGg2cE5temJ5OHZMU3VISGpaTEZZdEhIalJ0MjZkVXNqUm95UWk0dEx1bWZhMnRySzI5czd5elhmS3pFeFVXRmhZWktVNjdFQUFBQUFBQUFTQVRzQUFBQUFBQUNnVUJRcFVrU05HemRXNDhhTkMyUyt2RlRhY25GeDBjcVZLNjIySFRod3dMaE9EWmJObXpkUG9hR2hrcVJPblRxcFdMRmlScC9EaHcvTDM5OWZaODZjTWU2NXU3dHI2TkNoYXRTb2tTUnA1c3laK3U2Nzc3Um16UnBaTEJiOThjY2Ztamh4b3R6ZDNkVzJiVnUxYU5GQ1hsNWV1WDZQdENJakk3Vml4UXF0WGJ0V0NRa0prbEtDV2IxNjlWS1hMbDEwNE1BQlRaa3lSYkd4c1FvS0N0TFlzV1BsN2UydFZxMWFxV1hMbGhrcXRoWDJQamc0T09peHh4N0w4cDNUZnUyOXZiMHpWT3hMS3lRa3hEZ0tPS3QrbVltTWpOU3Z2LzZxWDM3NXhhakE2T2JtcG03ZHV1bmd3WU02Y2VLRUlpTWo5ZDEzMyttWFgzN1J3b1VMWlRLWk5IdjJiSzFidDA1U1N0aHc0TUNCYXRPbWpTVHBxYWVlMHJCaHd6UjkrblJaTEJZZFBIaFE3Nzc3cnY3em4vL284Y2NmTjU1ZHVuUnBMVml3SUZmclRmdSt1UjBMQUFBQUFBQWdFYkFEQUFBQUFBQUFjSTlidDI3cDFLbFRrbEtPL1BUdzhOREdqUnUxZHUxYVNWSzVjdVhVdFd0WHhjYkdhdlBtelZxM2JsMjY0MjF0YlczVm9VTUg5ZTdkVzQ2T2pzWjlCd2NIRFJnd1FDMWJ0dFNzV2JOMC92eDVTVkpFUklRV0xseW9oUXNYeXRmWFYrUEhqOC9Sa2FscFhiaHdRZXZXcmRPV0xWdU1vMVFseWNmSFIwT0hEbFgxNnRVbFNVMmFOTkg4K2ZNMWI5NDhiZCsrWFJhTFJTRWhJWm8vZjc3bXo1K3ZpaFVyNnRsbm4xVzNidDBleW4yNEgwSkNRdlRiYjc5cHo1NDlDZ2dJa01WaWtaUVNFbTNUcG8xNjkrNHRWMWRYZGVyVVNVZU9ITkc4ZWZOMDVjb1ZkZTNhVmRldlg5Zmt5Wk9OWTJ5TEZDbWk5OTU3VDYxYXRVcjNqRFp0MnFoSWtTS2FObTJhekdhenJsNjlxbUhEaHVubGwxL1cyMisvYllUa2NpdnRuNFc4emxHMmJGbDk4c2tuZVJvTEFBQUFBQUFlZmdUc0FBQUFBQUFBQUtSejl1eFoyZGpZS0NrcFNiVnExWklrUGZMSUk3SzN0MWR5Y3JLR0R4OHVlM3Q3aFlXRnlkL2ZYekV4TVpKU0twTTFiOTVjdlhyMVVybHk1VEtkdjBhTkd2cnFxNiswZCs5ZUxWbXlSSmN1WFpLVVVxSHMzWGZmelhXbzdKTlBQdEhPblR2VDNTdFJvb1M2ZCsrdURoMDZaSml2Wk1tU0dqbHlwRjU2NlNWOS8vMzMycjkvdnhFYXUzTGxpaXBWcXZSUTdzUDlzR2pSSXZuNys2ZTc1K1RrcE9lZWUwNWR1blJSbVRKbDByVTFiTmhROWV2WDE3NTkrMVM3ZG0zMTd0M2IyQmRYVjFlTkdUUEdxQVI0citlZWUwNWx5cFRSdUhIakZCMGRMWXZGSWg4ZkgwbEtGMXpNcTRLWUF3QUFBQUFBL1BzUXNBTUFBQUFBQUFDUVR1UEdqYlZ5NVVvZE9uUklwVXVYbGlUVnFsVkxRNFlNVVhKeXNuRmthZm55NWZYaGh4L3E0NDgvMXJQUFBxdE9uVHFwUW9VS09YNU8wNlpOMWJScFV3VUVCR2o5K3ZYcTFxMWJubzZJN2R5NXMzYnQyaVdMeGFKU3BVcnBwWmRlVXNlT0hlWGc0SkRsdU9yVnEydnMyTEVLRFEzVnBrMmJ0SFBuVGxXdVhOazR0dmRoMjRmN29WV3JWbHE2ZEtsc2JXMVZwMDRkdFdqUlFzODg4MHlXZTJ0alk2Tm16WnBKa3ZyMDZhTXZ2L3hTdFdyVjBvZ1JJK1RoNFpIbDgyclhycTE1OCtacHlwUXBScEJQeXRzUnlBQUFBQUFBQUFYQlpFbjkxVXdBQUpBclc3ZHUxWjI2dm9XOURBQjQ0RGllT0dUOElQUisyNzkvdnc0Y09LRDMzMy8vYjNrZThMQ2FObTJhbm56eVNUVnAwcVN3bHdJOGtLWk5tNlp5NWNxcFM1Y3VoYjJVaDliZHUzZFZ0R2pSQXA4M0lTRkJTNWN1bFNTMWJObFM1Y3VYejdUdnp6Ly9yRktsU3VtcHA1NlNyYTF0dnA1cGIyK2ZwN0gzYXg4S1cwQkFnS3BXclNvbko2YzhqVDk0OEtCOGZYMWxNcGx5UE1aaXNTZytQdjRmdVo4QUFBQUFBT0R2WmNyTk40c2Jla3dBQUNBQVNVUkJWQ1dzb0lJZEFBQUFBQUFBZ0h5NVh5RW9lM3Q3OWU3ZE8wZDlYM3JwcFFKN1psNzlVOE5nbVIzcG1sT3BGUUZ6dzJReS9XUDNFd0FBQUFBQVBGeHNDbnNCQUFBQUFBQUFBQUFBQUFBQUFBQThpQWpZQVFBQUFBQUFBQUFBQUFBQUFBQmdCVWZFQWdBQUFBQ0EreTRtSmtZTEZ5NlVKQTBhTkNqWDQ4ZVBIeTlKR2pCZ2dFcVZLbFdRUzh2VXlaTW5sWkNRSUI4Zkg3bTV1UlhZdklHQmdkcTdkNjhrcVgvLy9qa2V0MjNiTnUzWXNVT1NOSEhpeEFKYkR3QUFBQUFBQUFBZ2MxU3dBd0FBQUFBQTkxMWNYSnpXcmwycnRXdlg1bW44bmoxN3RHZlBIc1hGeFJYd3lxeTdmZnUyeG80ZHE1RWpSMnJtekprRk92ZkZpeGUxY3VWS3JWeTVNbGZqL3ZqakR4MDZkRWlIRGgwcXNMV2NPSEZDa3laTjBvMGJOd3BzVGdBQUFBQUFBQUQ0SjZHQ0hRQUFENkRqNjlaSWtyeHIxWlo3aFVxNUhuODkrSXIrT0JrZ1Nhclg3c1VDWGR2ZjVjeXU3WktrS2cwYnk5N0pxWkJYOCtDS3ZoYXVpRCt1cUVvRDM4SmV5bjEzN2ZJbGxYeWtuSXJZMitkNHpOVUw1MVNtWW1YWjJ0bmwrL20vYjk2Z29DTXBnWWE2ejdkVnBYb05jelF1NU5Udk9ycG1sU1NwdGw4YlZXblVPTjlyeVkxcmw0SWtTWTZ1YmlwV3V2VGYrbXdBLzI1bXMxbm56cDFUelpvMU0rMFRHeHVyNk9ob2VYbDUvWTByeTVsbHk1WXBPanBhUllvVVVlL2V2UXQ3T2ZkRmJHeXNQdi84YzBWRVJPamd3WU9hTVdPR0tsYXNxQzFidGhUWU14bzBhS0NTSlVzVzJId0FBQUFBQUFBQThIY2pZQWNBd0FObzc5SkZrcVNuZTcyVnA0RGQxUXZuakRrZTFvRGRsbTltUzVJOHExYi8xd2Jzb3ErRjY4VEc5WHFxK3h1eUxaTHhYOXZPN05xdTdmUG5TcEplblRBNTJ6OHJTWW1KV3ZQWkJEM2VzcldxUGZuVWZWbnovWkp3SjA0clBoNGxTYXBZdDU3YURodVI3WmhiVjBPMVlzd28yZHJacWU3ejdmUlV0OWZ6L1B3NzBkSGE5LzBTSmQ2OXE1S1BsRlA1Mmsva2FKekZZdEdlSmYvVjlUK0M1ZURzSXUvSGErZnF1WCtlUHFYb2E5ZjAyRFBQNW1YWmtxUWZQaHd1U2FyZDZuazkwN3R2bnVjQmdOeTRlL2V1WG52dE5jWEV4T2o3NzcvUDlFalgvZnYzYThxVUtXclVxSkdLRnkrdXpaczNaenYzbTIrK21XMmYxSUJZZUhoNGp0ZnM3T3dzRnhjWFNkS1ZLMWUwYWxWS09QcXBwNTZTeFdKUlNFaElwbVB0N096azZlbVphZnRmZi8ybHNMQXdWYXBVNllFSm01bk5aazJjT0ZFUkVSR1NwTWFORzZ0U3BVcEtTa3JTbENsVEN1dzVuMzMyMlFQenpnQUFBQUFBQUFDUUZ3VHNBQURBUXl2b2FPNk9SOHRKbGJlSTRNdjZmdVQ3T1pyUDFzNU9BeFl2TDVDeDF0YngwN2lQbEhEbmp1SnZ4OHJ2bmNFWituaFVxU29wSlRpM2NlWjBkWnMwVlVVY0hES2RjK2QvdjlXZmdhZjBaK0FwaFYwNHArWnZaQjlRZUZBRUhUNm9wTVJFU1pKejhSSTVHblBoMEFGSktmdFRvbXorS2lNZFhQbURFdS9lbFkydHJWb05HR0kxOEdqTjJkMDdkUDJQWUVsU3c1YzY1eW9zZXYyUFlLMmJObGtKY1hHNkZSYXFKbDFlazB5bVBLMGZBUDV1UllzV2xiZTN0d0lEQTdWdjN6NTE2TkRCYXIralI0OUtrc3FVS2FPRWhJUUNYMGVQSGoxeTNMZHo1ODdxMzcrL3pHYXpQdnZzTTVuTlprblNybDI3dEd2WHJpekhlbnQ3YThHQ0JabTI3OSsvWC9QbXpWT0pFaVgwNDQ4LzVuaE45NHZGWXRIMDZkTjE3Tmd4U1ZMRmloVTFiTml3UWw0VkFBQUFBQUFBQUR5WUNOZ0JBRkNZTEJZbC9lK0h0MWFiazVPTlVGRnVKQ2NsR2RmV3h0c1VLU0xUUFVHZGRkTW02OUxSdzdsK1ZsNE0vbjVWZ2N5emZ0cG5oZkxjdjBQcDhoVlZ0dnFqQ2o1eFhHZDI3NVNiUjFrMWV2bVZkSDFLbHZOVzQ4NWR0ZS83SmJvWitwZjJmYjlFVC9kNnkrcDhwM2R1VStDT3JaSlN3bjArdms5bSt1eFQyemJycjdPbkMrNWxzbERqcWVhcVVMZGV0djNPN05scFhOZHUvVUtPNWc0Nm5CS3dzN1d6eTlleHJIK2VQcVdUV3pkSmtrdzJObG8vL2ZOc3h6VHYrYVlxMXFtbmd5dCtNTzZkK0hXdEFqYXV6M2FzMzlzRFZhNW1MU1VuSmFtSW5iMFNGS2VqYTFicDV0VlF0UjR3TkZkSDVBSkFZV3JjdUxFQ0F3TzFaODhlcXdFN2k4V2kzMzc3VFpMVXRHbFQxYWxUUjBPR0RNbDB2clp0MjBxUzVzNmRxM0xseXQyZlJVdGFzbVNKTGw2OEtFa3FWNjVjaG45blNoVVhGNmNiTjI1SWtteHRiYk9jTTdWS1hKa3laYko5ZnMrZVBSVWFHcHB0UHo4L3Z5emJNenZtTlRrNVdkT21UVFBhM2QzZE5XblNKQlV0V2xSU3lydXNYNS85LzE2bGZqMjZkdTJxMTEvUHZFcXNYUUVjMHc0QUFBQUFBQUFBaFltQUhRQUFoU2ppanl0WlZqemJ2WGlCZGkvT3ZCcEtUbnoxUnBjTTk5b1BINjFLOVJya2E5NS91cXdxekdWWHFjN09vYWplV2Jnc1QyTlRtVXdtdFJuMG5wWi8rQi9kQ3J1cWd5dC9VSm5LVlZUeG5qQmF2WFl2NnNMQi9icDJPVWdCbXpmSXg3ZUpIbm4wc1hSOS9qZ1pvTzNmZlpNeXI0Mk5uaC84dnJ5cVA1cnBzNitlUDZkemUzZG51OGFDNE9sVFRSV3k2WE1yN0tyK1BCMG9TYXBRNXdtVmZDVDdVRVhrWDMvcTJ1VkxrcVRLOVJ2S3djazVUK3VMdngycnJkL01saXdXU1NtQjFaanJFZG1PUzd4N1Y3c1hMMURNamV2R3Zkakl5Qnc5TXpFK1hwSlVwbEpsdlRMK1U2MzVkTHh1aFYxVjBPR0Qramxxck5wL01GcEYvM2VFSVFBOHlCbzNicXo1OCtmcjk5OS9WMnhzYkliMkN4Y3U2TmF0V3lwV3JKanExcTJiYlVndGxaMmRuZXh6R0RhK04yUTJlL1pzclZtelJoMDdkdFNBQVFNeTlOKzNiNSsrLy81N1NWSzdkdTB5RGZ5WnpXYTkvLzc3dW5Iamh1enQ3VFZvMEtBczEzSHQyalZKa3BkWC9pcXE1bGRDUW9JbVRacWtmZnYyU1pLS0ZTdW1Uei85Vk83dTd1bjY1WFIvSmNuR3hpWlgvUUVBQUFBQUFBRGdZVVBBRGdBQVNKS3FOR2lrNGg2ZXVScHpmUDFhU1ZKUkZ4Yzk5dlN6OTJOWk9WS2o2ZE5xMU9sVnEyMkhmL3BSWi9kbWZhemJnOHJCeVZuUEQvbEFQLzdmQ0NXWnpkbzA2d3QxLzJ5NmlwWCsvejhFTjluWTZKazMrK3JITWFNa2kwVUhWM3l2VG1NbUdPM1hnNi9vMXk4K042b2FQdnZXMjZyY29OSGYvaTZaeWNsUnE0SGJ0eG9CdHlmYVdqOWlNTU9ZLzFYcms2U0tUOVJYM0sxYjJZNnhkM1JNZDhSdWNsS1Mxbi94dWFJanJzbWxaRWwxKzNTNkhGMWRkZnlYMVRydzR6TFZlYjZkbW5aL3crcGNaM2J2TktyZVBmYk1zM3F1LzBCSjB2RjFhN1J2MldJMWYrTk4xV25UTnRzMXVaWHgwQ3ZqUHRYcVNlTVVFWHhaVjgrZDFZcVBSNm5qcURIcC9od0FRRTVZL3ZmZnBYK1hpaFVyeXQzZFhSRVJFVHA4K0xCcTFxeVpybjNIamgyU1VxclhwWWJya3BPVHMxMW5VbEtTa3RKVTY3MVhWa0c5MUNOcDcxMkxKRjI1Y2tXZmZmYVpMQmFMS2xldXJMZmZmanZUZVdiT25LblRwMC9MeHNaR28wZVBWdTNhdGJOYzgrWExseVdsVkxDTGpZMVYvUC9DMUpJeWhBOC8vZlRUVE45djFhcFZXcmR1blNSbGVTU3ROUkVSRVJvN2Rxek9uejh2S1NWY04zbnlaRldva0YzVUhRQUFBQUFBQUFEKzNRallBUUJRaUVwN1YxRC8rVXN5M0ovYkorV1lyYWJkMzFETmxsa2YvMlhONlozYnRXZkpmeVhKNnZ4MkRrVXozSHMwRHdHNTFJQ2RvNnVibXZib2xldnhxWkt6K0NGNWNuSnl1bmFUeVNTVGpVMjZQdlpPVGlydVdkYnFlSHNucHp5djYwSGdYckdTbm55MXUvYjk0Sys2ejdlVFM4bFNHZnA0K2xSVG5kWXZxS2l6aStxMzc1aXV6Y0haUlM0bFN5bnlyei8xVkxmWFZiUEZjOWsrMCsrZFFmSjdKK3RLUFBteFo4bC85ZHV2djBpU2JESUpRY3pzOXJMVis2c25qYk42djNhcjUvVk03NzZTcENTeldXZDM3elRhdHN5WmxhTjFQZDNyTGRYNTMvR3psdVJrYlowN1czOEducEtOcmEyZUgveUJIRjFkSlVseE1kRktNcHQxL0pmVkt1N2hxY2RidGtvM3ovWGdLOW94UDZWaW9LUHIvMlB2dnNPakxOTTJEdjltSnIwbnBKRVFJUFRlTVhRUVJGUVFCRllSQk1XK3VwWkZQd1VzcUd0bGQxRlhzYURBNG9vb2lpSlk2Q0NJZEpCUXBJZVNFQklJSVNHRmxDbmZIeUZqUXRxa1U2N3pPRGg4NTMzSyswekVFTXlWKy9hbDExM2o3V05Ha3dtYnpjYmEvODNHM2NlWFpqMTZsWGt1ZHg4ZlJyejRDdCsvK1NxSlJ3NlJtWnBLVm5wNlhzRE9adVBjcWJMYkNBSmtaMlp3THY1a21mUDh3OElkMms5RXJpek96czZrcHFiVytITzdkT25Da2lWTDJMUnBVNkZRbTgxbVkrM2F2QUI4d1Zhbmp6enlDREV4TWFYdStlQ0RENVk2WGxKcjFJU0VCRTZlelBzOGVHbkFMakV4a2VlZWU0NExGeTdnN2UzTks2KzhnbXVCMEhWQml4WXRZc21TSlFBOCtlU1Q5T3paczlUelpHVmxjZXJVS1FEbXo1L1AvUG1GSytRT0h6NjgwT3ZGaXhmajd1NWU3RjQrRi84c0FvaUlpQ2oxdVFVZE9uU0l5Wk1uMjM4UCtQdjdNM1hxVkNJakk0RzhpbndIRGh3b05uZ29JaUlpSWlJaUlpSWljcTFUd0U1RVJLUVdHWXpHVWx0WG1seGNLdFRhMHFsQW02Nkt0c2FzU2RQSDNsN2kyQmZQRkc3TjVoc1N5ajN2ZmxqZFI2bzF4UVdnR25icWduZFFFSUgxRzVLU2NLcllkZTBHM2dSUXFDVnB2Z0VQLzQyRHYvMUtveTdYRmJ1L201ZTNQVHhXRXdvR0pvME9WTEFycjRNYjFuTWg3WHk1MTVtY25ZRzg4eTJiL2c2SE5tMEFvUGU0ZTZuYnZJVjlYcS9SNDBnN2M1cERtemJ3eTM4L3BXNno1dFNKK0xQNlQ4YTVaSHNJZE1DRGp4UnE1OXJoNWlHa0paM2g5NTkvWU5VbkgxSy9YWHZjdkx6TFBKdXJweGZEbjMrWnBlKy9UZFRJVVFRMXpBdEU1R1puOC9uVGpvVWhENnhmNTFEcjN5ZSsvTTZoL1VUa3loSVdGbVp2VTFxVDhnTjJXN2R1NWQ1Nzc3WGYzN05uRDJmT25LRnUzYnEwYWRPbVJzNnlkZXRXQUVKQ1FncTFSRDE3OWl6UFBQTU1aODZjd1dnMGtwYVd4cmh4NHh6YTg1MTMzdUdkZDk0cGNyOWd5Ty9Ja1NNMVhqM3dVajQrUG1Sa1pBQVFIaDdPNjYrL1RuajRuNEhxQlFzV01IdjJiSVlORzhZRER6eFFZcmhRUkVSRVJFUkVSRVJFNUZxa2dKMklpTWhsYk8yY21heWRNN08yanlFMXlOR3dWRVZFTC91NTJQdWRCZzh0dFFKaGJuWVc1MDhuRmdxUlZVYkJnRjFaTFdJYmQ0bWkvYzBsdDFMOTd0VXBoVy9ZYkd4Zm5CY1FjL2Z4WWNRTC95aXhTaDdBMGQrM3MzN3VuRUpueWM1SUp6SG1DQURYamJ6RFh0WE96bUJnNEY4Zkp6VXhnY2pPWFl0OFhCcDA2TVJmWG42ZG85dTNGZHVPdDlkZDkzQTJMcFpXZmZzN0ZLN0w1K0x1enRCbm4zZDR2b2hJUWUzYnQyZng0c1VjUEhpUVpzMmExZGh6TzNYcXhIMzMzY2VBQVFNS2hjeGF0bXpKODg4L2o4Vml3V0F3Mk8vUG1ER2p4TDN5SzkzTm5qMjdYTlhiOHExZXZScUE2NjRyL0xrNUl5UEQzckwxdnZ2dVkrYk1xdjNhYStmT25VQmV5TzNUVHo4RllObXlaZllXcjVkV3RITnpLMXBwdUxKQ1FrSzQ2YWFiaUl1TFk4cVVLWGg3Ly9ublQySmlJblBuenNWbXM3RnUzVHJ1dWVjZUJleEVSRVJFUkVSRVJFUkVDbERBVGtSRVJHcmQzZTk4VU9qMThlamY3Y0hDMnlaUHdTYzR4RDVtY25LdWtUTlpjbk5MYkZOYWx0enNyQXF2dlJ6OTlzWC8yTFZpS1JGdDI5SHhscUUwYk44UkNvUWh5cXM4RmV3OEF3S28xOHJ4eWtaSHRtMGgrV1FjQUowR0Q2Tk9SUDFTNXljZU9XeS96dis5NWU3ankyMlRYbVQvK3JWMCs4dWRRTWt0YTA4ZmpXSHpndm5GamdGcyt1YkxFc2RPN05ySjB2ZmZadHkwOTR0dHkzbzJMaGJ2T25Wd2NTKzV6Ykd6bTF1WkZlZnl6MTZ3amE2SVhIdWFObTFLOCtiTldibHlKWDUrZmdRSEI5ZkljNzI4dkJnOWVqU1FGK1RLNStUa1JMOSsvUXJOemNuSmNXalAzTnpjTXVlYVRDWk1CUUxXQ1FrSjdOMjdGNENvcUtoQ2MrdlhyOC9iYjcvTm9rV0xHRFZxbEQxZzkreXp6OUtpUll0Q2MrKzc3ejRBWG4vOWRlcldMZHllL3RTcFV6ei9mTkVnOU8rLy93NUFtelp0Q0FnSUFNQ2pRQXY3L0h2VmJmejQ4WGg2ZXVKMHlaKzk3Ny8vdmoxZytMZS8vUTJ2QXBWWFJVUkVSRVJFUkVSRVJFUUJPeEVSa2N0YTMvRVBGSzJlNVlEZEs1ZXhabGJKRldBdU4zNmhoYjlCdmVPSDcrM1gzb0ZCUmNhdkJTMzc5S1BETGJkVzZ6TytuUFIwbVhOU0V4UFl1MllsQUxHN2R4RzdleGYrWWVGMEhEeVVscjM3MmR1cWxrZmhDblpWRjVpMFdpeHMvSG9lQUc1ZVhyUzkyRGJYOGJQOCthV3hYOTB3dXQwK3VzaDhuK0NRTXF2dU9hcTRkcjM1enA4NXpYZXZUc0hGM1oyYm4zeWE0TWpHVmZKTUVibTJEUmd3Z0crLy9aWXZ2dmlDTGwyNjBLaFJJNEtDZ25BcDBGcStxdXpidDQ4bm5uaWl4UEg4YW5UNVZxeFl3ZURCSlZjc0xlamhoeDh1Yzg2UUlVTjQ4c2svMjh5dldMRUNtODJHazVNVGRldldMUlQyQXdnTkRlWFJSeDh0ZEM4NE9MakVTbmwxNjlaMXFJcGVhbW9xZS9ic0FhQnQyN1psenIvMDQxTFp1VDE2OU9DVlYxNEJ3TmZYdDhqNGtpVkwyTHg1TXdBOWUvYWtUNTgrOXJHeFk4Y0NNR0xFQ0VhTXVIcCtjRUJFUkVSRVJFUkVSRVNrdkJTd0V4RVJrY3ZPc1owN2F1M1pydTRlTk96WUdaT1RFNE9mbWxqc25LejBkSTVzM1lUUmFPVEkxczM4OGNzcVhOemQ2VHI4ZGdZODlDaEdrNG1XdmZ1eGJmRjNITm02aFc1L0dVV0REcDBBeUV4SklYcjV6NlcyTFFWdzkvWWhxRUZrbGIrLzh2SU5DZVh1ZHovazk1OFdzM2ZOU25LenNqZ1hmNUxWbjM3RXBxKy9wUDFOZzJsLzQ4MjRlSlJjWmUxU0ZyUFpmbDFWWVRYSUM1WW14OFVDME9XMnYrRGk3bDdtR3B2Tit1ZFpIQWdMRHB2NFFySFY1aXFpdENxSHU1WXY0Y0w1VkM2Y1QrV2JLWlBwTlhaOGhjSzJJaUlGdWJ1N00yYk1HRFp2M3N5bVRadllzbVdMUSt1NmQrOU9qeDQ5cXZsMDFjZHNOck5reVJMNzlmMzMzMTlrenR5NWN3a0pDU2x5djdMV3JGbUQ1V0tZdTB1WExsVytmMlVjTzNhTUR6N0lxeUljRUJEQWhBa1RDbzNuaHhEVDA5TnIvR3dBMDZaTnEvRm5uamx6cHNhZktTSWlJaUlpSWlJaUlwYy9CZXhFUkVUa3NwSjQ1QkRweVdkcjdmayt3U0VNZmJab2U3ZUMzTHk4YUgzOURRQ3NtVFdEb3p1MllYSjJadUFqVHhBUVhxL0FQRy9PeGg1bjBkVFhxTmU2RFgzdmVZQTZFZlhwZnNlWWFuMFBWYzI3VGlCOTdyNlA2MGJjenU4Ly8wRDBzcC9KeWN3a016V0ZqZk8vWVB2aWhiUWRPSWhPZzRmaTdsTzBPczZsck5VVXNFcy9leGFUa3hQZVFjRjB1TW14S2tnRnoxSld1OXFhMUd2TTNUaTd1Ykg1MjYreG1NMnNuVE9UMDBkajZILy93eFdxR2xnYjVzOHZ1WFZ1VllxTGk2dVI1NGhjTFl4R0k5MjdkNmREaHc0Y1BYcVUxTlJVYkRaYnFXc2NxZFIycWViTm03Tnc0Y0pDOTJiT25NbFBQLzBFVUdRTThxck1WWWZWcTFmWFduREt4OGNIRnhjWGdvS0NhTml3WVpuelo4K2VYYVhQZHk4aGJKNmRuYzNycjc5T2RuWTJCb09CU1pNbUZWdmh6aEhKeWNrY1BIaXcyTEdRa0pBSzcrdnE2bHFoZFJXVm5aMWQ0c2RMUkVSRVJFUkVSRVJFcm0yWHozY1JSVVJFcElpMWMyYXlkczdNMmo1R2pkcTdabFdoMXprWExyRHVmN09KR25rSHJwNWV0WFNxRXRoc0hQdDlPd0RoTFZzWHFVclhac0NOaERadHprOXZUeVZ1N3g0MmZqMlBJVTlQS3ZkamptemRqQ1UzdDBxTzNLeEhyd3F2ZGZQeXB2c2RZK2c4NURaMi9MeVluVC8vU002RlRISXVaTEo5OFVLaWwvMU11eHNHMFgzVVhhV0d3QXBWc0t2Q3NGalBNZU5vM2Y4R3N0TFNNT2Zrc081L3MrazBlQ2dCOVVvT2hsaXRCU3JZT2RDdTl2T25INitTczViSllDQnE1Q2o4dytxeDRxUDNzT1Rtc20vdGFwTGpUakQ0cVVsNEJRVFV6RGtxUWNFM2tjdWJ1N3M3clZxMXFyYjlqVVlqWGw1Ly9ybHROcHRadjM2OS9YWEJzWUpzTmhzWkdSa1ZmcTZucHljR2c2SFFmcGNHZmdzRytVcHJzM3Jod29VU3E3ZGxabVlXR2N2TXpDd3lyMy8vL2pSczJKQjkrL1k1ZEg0b2Y2RHg1NTkvWnZueTVRQzgrKzY3WmM2MzJXeE1uVHFWWThlT0FWQ3ZYajA2ZHV4WXJtY1d0SFRwVXBZdVhWcnMyRk5QUGNYTk45OWNvWDBmZSt5eENwK3BJcVpObTFiaTcwc1JFUkVSRVJFUkVSRzV0aWxnSnlJaWNvMHJyVTJsbzg3Rm42elFQZzNhZFdEWTVDbjIxN25aV1J6Y3NCNkQwWWp0WXZEcDUzZi9SVnJTR1U3c2ptYllwQmZ4cmhOWTZmTVc1MnpzQ2I1NDl1OFZYbjlpMTg0eVB3WXgyN1lVTytlSkw3K3pYOS80dHljQkNBai84NXZycXo3NWtLejB0QXFmcmFDQ0FidmludVVJRnc4UHV2M2xUanJjTklRZFB5NGlldWxQNUdablljN09KdW5FOFRKRGMxYnpuMkZCUjBKdDVlRVhXaGRyVUREekprNGcrV1FjSi9mdFpkUnJVM0h6OGk3aExBWERmbVYvYWV3VEhGSmxWZmZPeFo4c2MwNno3ajN4RHFqREQvOStnNnowZExMUzBqQTVsZDVlK0hMeDlOTlAxOGh6Tm16WXdNYU5HMnZrV1NKU2NSczJiQ0ExTmJYTWVYRnhjZHgzMzMwVmZzN3MyYk1MQmRUV3JWdkhpUk1uS3JUWGl5KytXT0pZZWNKZmpSbzFvbEdqUmlXT256eDVrdFdyVjdONjlXb3lNelBMWFFFME1UR1J2WHYzT2p6Ly9mZmY1OWRmZnkzWE0wUkVSRVJFUkVSRVJFU3VaUXJZaVlqSU5jbHNOdHQvNWVibTJxOHRGZ3MybXcyYnpZYlZhaTMxdWliMEhmOEE3UWZkVXU1MXUxY3VZODJzR2RWd291cTFmOTB2NUZ6SUpLSnRPMkozN3dLZ1pkL3IyYnB3QWNseHNYd3paVEszUGZkU29UYXNRS0ZLTlZlNkZyMzZYakhQY3ZQeW9zZWRkOUhoNXNGcytlNGI5di82Qy8zdWU2ak1kUlpMOVZTd3kyYzBtV2gxL1Eyc256dUgxTVFFZm43M1g5dzIrYVVpRlFhaC9OWDBoazE4QWYrdzhDbzVwNk9oMUxyTlczRDdLMit5L01QM0dQVFkzKzF0ZUIwSjZCV1VuWm5oOEJyZmtOQmlQMTRpSWhYMS9mZmZGM3Fka3BKQ2NuSnlxY0d6eXNyT3p1YVRUejRCOHRxTlptZG5WOXV6eXF0Z0JkWHg0OGZicjZ1N0xlcm5uMy9PRHovOFVLVjczbnp6elF3Yk5xellzZURnNENwOWxvaUlpSWlJaUlpSWlFaHRVTUJPUkVTdWFMbTV1V1JuWjl0L1pXVmxGYm0rTkVSbk5wdXJKQ0RuNys5ZnFmVldpNFdzdE5Lcmt1Vm1YU0F6SmFYY2UrZGMrTE5GV1VucjNieTlNWnBNZEJvOHROejc1OXZ4MCtLOHZieThhTlczZjduWCt4Y0l5bG5NWnJZdHlxdmsxcnhISDN2QXJubVAzdFNwRjhIUzk5OGhQZmtzQzE1K25oRXZ2RUpnL1FiMnRWVVJCUElQQzJmOGV4ODdORGMzNndMTFAzeVBNOGVPQW5tVjRFNGQyTS91bGNzQWlCbzVpcFo5cjYvMG1mSTk5T2xuNVY1ei9zeHBObjN6SlFmV3I4Tm1zK1dGenZvTnFMSXpGZVRoNjBlL2V4K2t4NTFqY1hGM0x6S2VjUzZaSTFzMzArN0d2Qlp4bHB5Q0ZleEsvM0owMS9JbDdGcStwTnhuNm5UTHJjVHQyY1d4blR1STI3dUhYK2ZPb2U4OTl4ZVpaN1ZZN05kT3ppNWw3cnRvNm10VlZzR3VQUHpEd2huMTJ0UkM5OHJicnZiQStuVWNXTC9Pb2JsM3YvTUJmcUYxeTdXL2lFaEo5dS9meis3ZHV6RWFqZlpnMmFPUFBrcG1aaVp2dlBGR2lhMXFDN1p5TFV0eHJWNi8rdW9yVHA4K0RjRFlzV09aTld0V21mc1UvQnJ4blhmZW9VMmJOc1UrNTlKS2VRQ3hzYkdsVnQvTHlzcGl3NFlOckZtemhtM2J0aFVaYjl5NE1YMzc5aVUyTnJiTWN4WjAvdno1UW1lNFZFUkVCRGFialk4Ly9wanZ2c3Y3V2lzc0xJejQrUGh5UGFjay92NytORzdjdUVyMkVoRVJFUkVSRVJFUkVia2NLV0FuSWlLWHJlenNiREl6TThuTXpDUWpJOE4rblptWmFRL1FGYXorVVpDenN6T3VycTY0dXJyaTR1S0NoNGNIVGs1T09Eczc0K1RrVk9LMXlXVENZREJnTkJveEdBeWxYcTlldmJwUzcrOXMzQW0rbkZSNkM4VU5YMzNCaHErK3FOUnpaajVTL0RkNlI3ODFqYUFHa2ZRYU83N0NlK2NIN054OWZDdTFEOEMrdGF0Sk81dUVzNnNiVGFLNnNYTEdkUHRZMDI0OXNab3RMUC93UDNnSEJ1SlZKNURjbkQrcjBEaTVsQjJNS292UlpNSW5xUFFxSzViY1hQYXZYOHZtQmZOSlR6NExRUHRCdDlDaVYxK2FkTzNHbWVOSFNUaDBrTTNmemljajVSdzl4NHpEMWNPejBtY3JqOHpVRkxZdVhNQ2VWY3Z0MWRrYVg5ZU5IcVB1cXJMS2F5VXBHSzdMU2svbjhPWU5ITnl3bnBQNzl1TGk0V2tQMkpsemMrenpuRnlxcVZLUHdjREFSNTlnM3NTbnlEaVhUUFRTbjZqYnRCbk5ldlF1TksxUUJUc0hnblBuVHlkVytWRkZSSzUyWDMzMUZRQjkrL1pselpvMUFQVHExWXVGQ3hjeWFkSWszbmpqalNKQnRxcVFIMkxyMXEwYmZmcjBjU2hnbDVHUlliK3VpbXB5dWJtNWJObXloVFZyMXJCcDA2WmlxK2lOR2pXS0cyNjRnWVlORzNMczJMRkt0Y2d0YnUyU0pVdDQ4ODAzV2JjdUwyUWRFQkRBMUtsVEdUZHVYSVdmSXlJaUlpSWlJaUlpSW5JdFVjQk9SRVJxamRWcUpUMDluYlMwTk5MUzBzakl5Q2dVcExNVXFDd0Y0T1RraEllSEJ4NGVIdmo2K3RvRGRHNXVidmJyL0Y4bXRUYThvdVJjeUdUemd2bEFYa3RZRjNlUEluT2E5K3FEeWNXWmVxM2E0T2JseFlVQzFWcXFMYVFGNUdabEVidDNOMGUzYitYd2xrMWtaNlFEZVlHOGJyZVBwc3ZRNFhsbmNIWGx0a2xUV0RyOUhZNzl2cDA5cTVaemNPTjYyZzRZUkl2ZWZhZ1QwYUMweDFSYVRtWW0yMzljeE02ZmZ5QTNPd3VBOEphdDZUbG1IS0ZObWxYcnMvTmxaNlJ6Wk9zV0RtM2VRT3p1NkVMVjRRb3FGR3B6S2IwdGEvTmVmYmh1K08wbGpwZFd4YzNkMjRkQmYzdVM3MTUvR1d3MlZuMzZFVUVOR3hVS0dsck1CYXJwT1JEVUhEZnQvUnB2RVF0Z3pzNG1NelVGbitBUSs3MG52dnl1eFBrMnE1VjVFeWR3Tmk2dmt0R3dTVk5vMEw1RHhROHJJbEpCKy9mdjU3ZmZmc1BaMlprUkkwYllBM2FQUFBJSTZlbnByRml4Z3VlZmY1NnBVNmZTb2tXTFFtdUxxMHBYSG0rOTlSWnZ2ZlVXRXlaTUlDc3J5NkUxQlFOMjdzVlVaUzJ2MzMvL25aZGZmcm5RUFZkWFYwSkNRamh4NGdRQUR6endRS1dmVXhxYnpjYXVYWG1WZ2IyOHZIanp6VGNKRFEydDFtZUtpSWlJaUlpSWlJaUlYRTBVc0JNUmtXcVhtNXRyRDlHZFAzL2Uvcy8wOVBSQ2JiaGNYVjN4OFBEQXg4ZUh1blhyMnNOMG5wNmVlSGg0NEZJRlZjb3VKMEVOSWtzTXlKaHpjdmpwblg5eWZPY09UTTdPREhsNmNwbmhHS3ZGd2cvL2ZKM2p1M1ppTkprWThPQWp0S3hBMjliYXNPbWJyOGhJT1lmQllLRDlvRnRLbk5ma3V1NzI2NHlVYy9ackR6Ky9LamxIem9VTG5Jcy9TZEtKWTV3NWRwU0VRd2RJT25HOFVGRE1ZRERRcUd0VXNSWGhYRHc4R1ByTWMrejlaUlVidjU1SFprb0syMzlZeVBZZkZ1SVZVSWV3NWkwSUNJL0FOeVFVTjI4ZjNMdzhNUmhOdUhwNjRsc2dPRlVSYzU3OEsxbnBlZUcvT2hFTjZEbDZMQTA3ZHE3VW5vN0lTazhuWnR0bURtM2FRT3llWFVWQ2RjNnVialRzMkpsbTNYdmE3MWx5Q2xTd0s2TXRxNnVIWjZVQ2JmVmF0NlZOLzRIc1diV2MzS3dzbHI3M05uZThOdFZlcmM1YUlPem41Rng2Mks4MkhmMTlPMHZmbTBiRGpsM29jZWVZTWdPYnUxY3R0NGZyR25lSlVyaE9SR3JOSjU5OEFzQ05OOTZJdjcrLy9iN0JZT0RwcDUvbTNMbHpiTnUyamVlZWU0NlBQM2FzVmJ1alBEMDllZlhWVndFY2JvZGExUUc3Z3ExVFc3ZHV6YUJCZytqYnR5OHJWcXhnK3ZUcFJlWTNiTmpRM2hyWGJEYVRtNXRiNWpuKys5Ly9NbS9lUEtEa3RycERoZ3poa3VacFdBQUFJQUJKUkVGVWh4OStZT3JVcVRScTFLaWliMGRFUkVSRVJFUkVSRVRrbXFTQW5ZaUlWS25NekV6T25Udkh1WFBuU0VsSklTVWxoUXNYTHRqSERRWURYbDVlK1BqNEVCNGVqbytQRDk3ZTNuaDdlK044R1lkYmFsSjJaZ1kvL090TjR2Zi9nY25abVZ2L2J6TDEyeFVPeDZ6NjVFTUFXdlR1UzNqTDFrQmVSYlZiSmp6THQvOTRnZE5IWTFqeDhYUlNFaFBvOXBjN01SaU5OZjQrSEpWeUtwN29aVDhEZWUvSDBUQlZmb3RXQUMvL2dFcWQ0V3hjTE4rLy9uS2gwTjZsL01QQ2FkcTlKNjM2WEYrb2lsZ1JCZ090cjcrQkZyMzZjdUMzWDltM2JqWHgrL2VSbm55V2d4dC9LM1pKL3dmK2l1K0FHMHVzK09hSS9IQmRaS2V1M0RMaEdRd0dRN24yTTF4c2YreUk5T1JrWXJadDV2Q1dUY1R2LzZQRVVGM1RiajFvMktFVFRwZTAyTXR2NzJzd0dERFZ3SC8zdmU2Nm0yTy9ieU05T1puMDVMT2tuRHBwRDZpWkM0VDlUR1dFL1FBV1RYM05vVmF5VlMxbTIyWnNOaHRIZDJ5bDYyMGpTNTJiazVuSjVtL3kyakU2dWJqUSsrNTdhK0tJSWlKRnJGdTNqdDI3ZDJNd0dMajk5cUxWU0UwbUV5KysrQ0lUSmt5Z1I0OGVCQVVGRVJjWFp4OHZLU3hXbk1wV3U4dVhuSnhzdjc3enpqdExuT2RvRzljNmRlcHd6ejMzY1AzMTF4TWU3bmhnL096WnM3enl5aXU0dTd2eit1dXY0MVRKUDN0dXVlVVcrdlhyUjRNRzFWdFJWMFJFUkVSRVJFUkVST1JxcElDZGlJaFVpTTFtSXlNam8xQ1k3dHk1YytSY0RLc1lEQVo4Zkh3SURnNjJoK2g4Zkh6dzlQVEVlQm1IdldwYjB2RmovUFRPUDBsTlRNRE55NHZCVDAwaXZHV3JJdlAycmxrSlFIQ2p4dmFBSFlDem14dkRKazFoMFZ1dmN2cm9FYll1WEVEc25sM2MrTWdUK05VTnE3SDNVUjRldm40WVRTWXdtZWgyK3hpSDF5VWRQMmEvTGpYd1ZvS0VRd2ZKemNvaW9tMDc2dFNMSUxCaEpCazdMd2JzREFiOFFrSUphZEtVc09ZdHFkK3VRN2tyekptY25XblZyeit0K3ZYbnd2bFVZdmZ1NGRTQmZadzVkcFN6Y2JIMlZyUGVkUUpwMVc4QUFOUEhsdHdLMVZGSGQyemxnM0YzbEh0ZGg1dUgwT2Z1a3NNQzUrSlBFck50QzRlM2JDSXg1akFVcUQ0SmVTMXlHM2JvUk5OdVBZbnMyTGxJcUs2Zy9GQmJkYmIyTGNqRjNZUHI3LzhyTzM1Y3hFMlBUOEN6UUNEVGZESHNCNDVWc0R0L09yRmF6bGdhcThYQ3NkOTNBSG0vWDBLYk5DMTEvc1p2dnVSQ1dsNEw1YWlSby9BSkNpNDBic25OWmZzUDM5T2dmVWRDR2plcG5rT0x5RFV2SXlPRER6NzRBSUQrL2ZzVEhoNU9ZbUxSejZFZUhoNU1uejc5c3ZsQmkwT0hEbFg1bm1QSGppMzNtdFdyVjdOdjN6NEEvdjN2ZnpOeDRrU0hnL0RGQ1FvS3F2QmFFUkVSRVJFUkVSRVJrV3VkQW5ZaUl1SVFzOW5NMmJObk9YdjJMRWxKU1NRbko1T2Jtd3ZraGVsOGZYMEpEdy9IMzk4ZmYzOS9mSDE5TVpsTXRYenFLNGpOeHE0VlMxbi94V2VZYzNMd0RRNWg2TVFYS3RRYTA5M0hoNUZUWHVYSHQ5OGlkdmN1RWc0ZDVJdUpFMmcvNkJhNkRCdUJtNWQzTmJ5QmluUHg4S0J4MXlpQ0d6WEJPekRRNFhXblk0NEFlY0d1aW9RSEV3NGZaTjMvWnVNWFdwY3hiNzFObjNIM0V0ZXBDMDR1TG5uVi94Sk9rWkp3aWdQcjE1VzZUOEUyditmaVQvTDUwNDg3ZklZNzMvZzNUczdPZVFIRHk0ek5hdVhVd2YzRWJOOUt6UGF0cEp3cTJsclA1T3g4c1ZKZFR5STdkY2JaMWMyaHZmTmJ4SllXd3F0cWtaMjZFTm14TTF3U1Rzak56Z3ZZbVp5ZGk0d1ZaOXkwOS9FUEM4ZHFzWEF1L2lRQXZzRWhEcjJYM093c01zN2xoVGg5UTBKNWYwenBsZWp5eGUzZFRYWm1Yc3ZDeHRkMUsvV2NwdzRkWU5mRmlwQ0JEUnJTY2ZEUVF1Tlo2ZWw4L2VKRVVoSk9zVy9kR2thL09RMlhLbWlCS0NKeXFZVUxGNUtjbkl5N3V6c1BQdmhncVhOTEN0ZFZWVlc2OHNnUDJIWHExSWtYWDN5eHlQanc0Y01CbUQ1OWVwR0tkQ2RQbnVTeHh4NnJrblBjZnZ2dEhEaHdnTFZyMTdKcTFTcnExcTNMUGZmY1V5VjdpNGlJaUlpSWlJaUlpRWo1S0dBbklpTEZ5c3JLSWlrcHlmNHJKU1VGMjhXS1ZiNit2a1JFUkJRSzA2a3FYY1VseDhXeWV0WU00dmYvQVVCNHkxWWtIVC91VUZCcnphd1pySmsxbzhUeDF0ZmZ3TjQxSzdIazVyTGp4MFhzV2JXQ05nTUcwcWIvd011cW9sM1V5RkhsT28vVllpRjJ6eTRBZ2hwRVZxaWlTMzVnNmZ5WjB6aTV1T0FmRm81L1dMZzlORlVUZ2lNYkZYcDkwK05QVlhpdnBlKy9EVUM5MW0xbzAvL0djcS9QRDNPbW5VMWkwOWRmY3V6MzdmWXFhQVdabkp5bzM2NGp6YnIzcEZHWDYzQjJjeXhVbDgrU200dkZiQWFvK1dCWE1iOVB6RmxaQURpWEVaQWIvUFJFQUx3QzZnQ1FmamFKTDU3OU93QjN2UG9Xb1UyYWxmbjRFN3VqK1duYVZBQWVudlY1a1QxTGNtalRCdnQxMDZnZUpjNnptTTJzbXZFQk5wc05nOUhJZ0FjZkxSTGVkUFB5SXF4RksxSVNUcEdhbU1BdnN6L2h4cjg5V2ViWlJVVEtxMlhMbGdEY2RkZGQxS2xUK3VlNW1sWlNjTTltczltcnhyVnMyUkl2TDY4UzkvRHc4Q2d5N3VIaFVYV0hCSjU1NWhsT25qeko0Y09IbVR0M0xnMGJOcVJ2Mzc1Vitnd1JFUkVSRVJFUkVSRVJLWnNDZGlJaUF1UUY2aElURXpsOStqUkpTVW1rcCtlMXJ6UWFqUVFFQk5DOGVYTUNBd09wVTZjT0xpNHV0WHphcTBQR3VXUTJmZk1WZjZ4ZGpjMXFCYUJaajE0TS9PdmovUGZ4aDZ2a0dRTWVlcFNHSFRxeDZ0TVB5VXBQSitkQ0pqdCtYTVNPSHhjeGJPSUxOT2pRcVVxZVUxbmxyZFFYOThjZWUwQ3VmdHYyRlhwbVZsb2FBSjcrL2lWV0JDdFluYTRnUnlyVlZXUnRzeDY5U3Qyek5Qa0JPOS9nMEVydDQrcmh5YUhOR3pCbi85azYxV2d5RWRHbUhjMjY5NlJ4MTI2NFZDSkFrSjU4MW43dDd1TlQ0WDJxU280OVlGZDZVTEJ4bDZoQ3I3TXV0dmlGdkJhMEZYSHBuc1d4V2EzRWJOc0NnS2VmUDNXYk5TOXg3dVlGODBrK0dRZEFsNkhEUzJ6LzJ2ZWUrNG5mL3djcENhZll2MzR0RFR0MnJ0VHZHUkdSNG5UcTFJbTJiZHN5Y3FSajFUcUxzMkxGQ29mblZrVzF1NTA3ZDVLVWxBUkFpeFl0S3IxZlpibTZ1akpseWhRZWZmUlIwdFBUMmJwMXF3SjJJaUlpSWlJaUlpSWlJclZBQVRzUmtXdVUxV29sS1NtSmhJUUVFaE1UU1VsSkFjREZ4WVhBd0VBYU5XcEVZR0FnL3Y3K3FrNVhUVExQcDdMLzExK3dXYTBZREFhNmpyaWRiaU5IZ2NIQS9SL090RmNNTE03MHNiY0QwTysraDJqVHYvUnZLRGUrcmh1aHpacXo0YXN2Mkw5dURUYWJqYWJkZWw0MjRicUsyTDE4cWYyNlljZUt2WSswczNuZlFQY0tjTHd0N2JYQXhkMmR4bDJ1NCtDRzlZUzFhRVd6SHIxb0V0VWRkKytxQ2NPZE9uVEFmdTBUR0ZRbGUxWkdmbER6MGtwODc0MGU0ZkFlYy8vdmlYSS9kOGI5NDBvY2E5aXhNME9mZlI3SUM1UG1WeEpzM0RXcXhEQm83SjVkYkYrY0Yrb01yTitBNjBhT0tuRi9aemMzQmo3NkJBdGVmaDZiMWNxYVdUT28yN3dGM25YMDM0S0lWQjJEd2NCcnI3MkdrMVAxLzIrSDByNW1LczdjdVhPTDNBc01ER1RXckZsQVhyQ3RZOGVPVlhLMnlxcGJ0eTRUSjA3azFLbFQ5dmEwbDhvdUVJb1hFUkVSRVJFUkVSRVJrYXFuZ0oySXlEWGsvUG56SkNZbWtwQ1F3Smt6WjdCWUxCZ01CdXJVcVVPYk5tMElDUW5CMzkrL1F1MDJwZnlDR2tSeTNZZzcyTE5xT1RmKzdlK0V0MnhsSHpNWWpUanliOEZnTUJScEFWa2NUejkvQnY3MU1UcmVjaXZiRjM5SHYvc2Vxc1RKTHlybk43T3J5dG5ZRThSc3o2dm9GUkJlajVER1RTdTBUL3JadkVwcTNvRUtGVjJxK3gxajZEVjJQSjUrL2xXNnI4MW1ZOWZ5SmZiWFlTMWJsN25tWFB4SjlxMWRYYVhueUdlMVdEaC9PaEdnVWxYNXF0UEJEZXZ0MTQydjYxYnNuRFBIai9MVE8vL0VaclBoNU9MQ29NZWZ3bFJHb0tWdTArWjB2dlUydGkzNmp1ek1ERlorUEozaHo3MVVZb0JQUktRaXFycGxha2xpWTJQdDE0NEUra0pDUW9yY08zWHFGT3ZYNTMzTzdkS2xDNjVsdEE0dlRrWkdYbWpiNU1EWFp1WFJyVnZ4bi84aDc0ZG1mdi85ZDRBS25mbFN5NWN2TDNMdnlKRWp4ZDdQRnhNVFUrcTR5V1Jpd0lBQmxUNmJpSWlJaUlpSWlJaUlTRzFSd0U1RTVDcG1zOWxJU2tyaTVNbVRuRHg1a3N6TVRBQzh2THhvMkxBaG9hR2hCQVVGNGV6c1hNc252WFoxdXZVMjJnMjZHVmNQenhwNVhtRDlCZ3g2YkVLVjdKVmYrUXVvdVZDbXpjYmF6MmJaSzlXMHZXRlFtVXRNQlg1L1o2YW00T0hyUjNaR09tZGpqd1BnRzFLM2VzNWFrNm80N09nVFhEUjRVUHJqYmRpczFsTERudWZQbk9hM2VaK1RjT2dnQUU2dXJqU042bDdtM3JGN2RoRzdaMWU1enVPbzQ5RTdNT2ZrQU9EbFg2ZlFXRWt0ZmdGU0VrNHhiK0lFekRrNXRMMWhFTmZmNzFoTDV5UGJOdlBUdEtrQVBEenI4ekwvdTdlWXpSemVzZ2tBTnk5dndvc0pKQjdhOUJ1clB2bUluQXQ1bjkvNzNIMGZkZXBGMk1kenM3TEl6c3drT3lPTnpOUlVMcHcvejRXMDgxdzRuMHBtYXFwOVh1eWVYVVF2WDBMN1FiYzQ5RjVFUkdyRHdvVUxjWEZ4d2QzZEhWZFhWMHdtRTZtcHFYejc3YmNBR0kxR2dvS0tyNDVxTXBudzl5OCtPRzZ6MlpnMmJScTV1YmtBM0hLTFk1OExZMkppT0gvK1BENCtQbGdzRm50bHZNQnFDTzluWldYeDRvc3Y0dVBqZzVlWEZ5NHVMdGhzTm5idjNrMU1UQXdBa1pHUmxYN092LzcxcnlMM05tell3SVlORzBwY3MyblRKalp0MmxUaXVKdWJtd0oySWlJaUlpSWlJaUlpY2tWVHdFNUU1Q3Bqc1ZnNGZmbzBKMCtlSkQ0K251enNiSXhHSThIQndiUm8wWUtRa0JDOHZMeHErNWh5a2NuSkNVdE9EcGtYVy9TV1Y4NkZ6SEt2OWZEemMzaHVWbm82QnFNQlYzZVBRcFd0THExRVZsUFZ2N2IvOEQxeGUzY0Q0QlZRaHpZRGJpeHpUY0cybHorLysyL0NXN1lpZHM4dUxHWXpBUFZLcWFKV25qYWhWYm0ydkZJU1R0bXZMMjExV2hPeU05TDU1S0h4dUxpNTRlTHVnWXU3TzA2dXJwaWNuTEZhekdTbXBwQ1dsRlJvVGRUSU8zRDM4YTNXYzUzWUhZMnppeXZ1UGo2NGVubmg1T3lDeWRtWjNLd0x4TzdaelM5elByWFBEV3ZSMHFFOWswNGM1OGRwYjJIT3ljSGs3RXluSWNPcTYvZ2NqLzZkN0l4MEFDSTdkeTBTWUV3OW5jalM5OTYyQjA0TkJnTzdWaXk5V0pVdWs1d0xtZGlzVm9lZjk5dVhuOU9nZlVmOFFxK0MwS21JWEpXV0wxL080Y09IU3h5Ly92cnJTNnhnRnhJU3d0ZGZmMTNzMkpZdFc0aU9qZ2J5UW1yWFhYZWRRK2Y1NDQ4LytNOS8vbFBrZm84ZVBSeGFYeDV1Ym02Y09IR0M1T1RrRXVmY2VlZWRWZjVjRVJFUkVSRVJFUkVSRVZIQVRrVGtxcENibTh1cFU2YzRlZklrQ1FrSm1NMW1uSnljcUZ1M0x1SGg0WVNHaHFwSzNXVnM3V2V6MkxkdVRZWFcvamJ2YzM2YjkzbTUxcFJXbWV0U2UxWXRZOE5YWDREQmdJdWJPODZ1cmhpZFRHU2xwNU9ibFdXZkY5U3dVYm5PVUJFSE4vN0dodmxmMkYvM0hITjNvZXAwSlduY05ZcjFYM3lHMVdJaGZ2OGZ4Ty8vd3o1V0o2SUI0YTNLYmxONnVmampsOVhFYk51TXU0OHZMaDRlT0xua3RZSTd2UG5QcWpLMUVZNXk4L0xHdTA0ZDBwS1N5TGx3b2ZUSkJnTmRoZzZuODYzREhkcTd6WUFiNlQxMmZJbmpIOTA3cHNTeDMzOWN4UEZkTzh0OGhwdVhOeTM3OUN0MVR1S1J3K3hadFp4OTY5Wmd2ZGhlKzRhSEg4TTNKTFRNL1N0cS82Ky8ySzhiZDQwcU11NGJIRUt6bnIwNXNINGRjTEZxNmZGanBlN3A2dUdKdTQ4UDdyNitlSGo3NHU3clMyYktPV0syYjhXY25jM0tqNmN6OHFYWDFDcGNSQzVMa1pHUlJRSjJCb09CNE9CZ3VuWHJ4cjMzM2x1aGZhKzc3anA2OWVyRit2WHJlZkRCQjB1ZE8zVnFYaVhTNE9CZ1dyVnFoY0Znc0FlZHZieTg2TjY5TytQSGo2L1FPY3JTcEVrVHRtL2Zqc1Zpc2QvejhQQ2djZVBHM0hISEhhVzJrblhVaWhVcktyMkhpSWlJaUlpSWlJaUl5TlZHQVRzUmtTdVUxV29sSVNHQjQ4ZVBFeDhmajlWcXhkWFZsWWlJQ01MRHd3a09Ec1pVU3J0R0VVY0VOMnFTZDJHemtYTWgwOTZHc2lBWGR3ODYzRFM0V3M5aHRWall2T0FyZXpXdVpqMTYwN3huYjRmV2VnY0dNZmlwaVd6NDZndk94Y2RodFZod2RuTWpyRVVycnIvM3dWTGJtcFlVUmp3WGY1TFBuMzY4MU9kV1ptMUpqRTRtWXJadkxYSGN6Y3ViWmoxNlZXanZ5Z3FzMzVETWxCUjdaY0NDREVZalBrSEIxR3ZWaHJZRGJ5STQwdkZBcHRGa3FuQlZ2c0FHa1dVRzdEejkvTG5scVdkeDlTeGEyVE1qNVJ4ci96dVQrSVA3Q2xXSzlQVHo1NGFILzBhRERwMHFkQzVIWkdkbWNIVEhOaUN2blc3OXR1MkxuUmMxY2hRbm9uZm1CZVo4L2ZEMDk4ZkQxdytQaTY4OWZQMXc5L0c5K0U4ZlRNVlVkckxrNXZMbDVLZEpQaGxIL0lGOVJDLzlpUTQzRDZtMjl5WWkxNjdBd0VCN0c5V1NSRVJFbEJqeWV2YlpaM24yMldlci9Gd0dnNEZKa3lieDNYZmYwYlZyMTFMbmR1cjA1K2YrUm8wYXNYejVjaXdXQ3phYnJjVHFlY1VaTm13WXc0YVZyd3JxNjYrL2JyOHVXTDIwb3NhTXlRdXArNVdqdXJHSWlJaUlpSWlJaUlqSXRVZ0JPeEdSSzB4U1VoSW5UcHdnTmphV25Kd2NYRnhjaUl5TUpDSWlnc0RBUUZVZHVnSU5mT1J4Qmo1U3NjQlZkZk1QQzdkWFJMTlpyZGd1L3ROb05PTG03VU5vazZhMHYybHd0VmROTTVwTURKMzRBbCsvT0FuZjRCQUdQUGhJdWRaSGR1cENaS2N1VlhZZWc4R0FzMnZSMEZkSjk2dUtiMGdvUnBNSmE0SEtOUUN1bmw2RU5tNUN6N3Z1d2MzTHU5cWVYNXBibjNrdTc4Sm13MkkyWTdWYUxnWWlEYmk0dVJWcU1leUlKdGQxQnlDb1lXU3A4M3JkZFUrSjg1cjM2b09ibHhjNVdWbVlzN1B5em5YeFkrZnE0VWxRWkNNYWRlNktrNHRMc1h0Nyt2bURBWHU0empjNGhEWURicVR0d0p0d2NYY3YxL3NwTHdNR3V0OHhob01iMStNZEdGVGlHZjFDNi9MZ0ozTXE5U3lUc3pNREhucVVCUzgvVDhPT1hZcXRsaWNpVWhWTUpoTWhJU0cxZll4aXVicTZNbnIwNkFxdHJZMGZhcW1Lci9rcld2RlBSRVJFUkVSRVJFUkU1RnBqc09YLzJMT0lpRnkyMHRMU09INzhPQ2RPbkNBakl3T2owVWhZV0JnTkdqUWdORFFVbzlGWTIwZThKcTFjdVpJTEhSUkVxUzc1TFdpZFhWM3Q0YXd6eDQ3aUV4eU1xNGRuYlI3dHNtQ3pXckZlck9oWFhGVXlxUm9aS2VjNHVHRTk5VnEzSWFoQjZXRy9zbHc0Zjk3ZXdqVzhWZXRTcXljV1pER2JhK1RmY2RMeFl3UTJhRmdsZTdudjNNd05OOXhRSlh1VlpjT0dEV3pjdUpHbm4zNjZScDRuSWlKWHAyblRwbEd2WGoxR2pScFYyMGNSRVJFUkVSRVJFUkdSS21hbzVFOHQ2N3V4SWlLWEtZdkZRbXhzTEVlT0hDRTVPUm1Bb0tBZ1dyWnNTYjE2OVhCMmRxN2xFNHBVcitMYWdwWlZ6ZXhhWWpBYU1TbGNXKzA4L2Z6cGVNdXRWYktYdTQ4UEVXM2JsWHRkVFFVb3F5cGNKeUlpSWlJaUlpSWlJaUlpSW5JMVVjQk9ST1F5Yy83OGVZNGNPY0x4NDhmSnpjM0YwOU9UTm0zYTBLQkJBenc4UEdyN2VDSWlJaUlpSWlJaUlpSWlJaUlpSWlMWERBWHNSRVF1QXhhTGhiaTRPR0ppWWtoS1NzSmdNQkFXRmtianhvMEpEZzZta3RWS1JVUkVSRVJFNUJwZ3RWb3hWckxLOGVyVnExbTdkaTBBcjd6eVNvWDJ5TXpNSkMwdERZQ1FrSkJLbmFleVpzeVlBY0JkZDkyRmw1ZFhyWjVGUkVSRVJFUkVSRVN1VEFyWWlZalVvb3lNREE0ZlBzeXhZOGZJeWNuQnc4T0RObTNhRUJrWmlWc3g3VEZGUkVSRVJFUkVpcE9ZbU1pa1NaTVlOMjRjL2Z2M3IvQSt4NDhmWjhPR0RaVTZ5MDgvL2NRbm4zd0N3SW9WS3lxMVYyVXRXTEFBZ050dXUwMEJPeEVSRVJFUkVSRVJxUkFGN0VSRWFzSFpzMmM1ZVBBZ0owK2VCS0J1M2JvMGF0U0kwTkJRVmFzVEVSRVJFUkdSY3JGYXJiend3Z3ZFeGNYeDVwdHZjdno0Y2NhUEgzOVovdjNTYkRaejZ0U3BLdHZQMDlPVGdJQ0FDcThmT0hCZ2xad2pNRENRTDcvOHNrcjJFaEVSRVJFUkVSR1J5NHNDZGlJaU5jUm1zeEVmSDgrQkF3YzRlL1lzVGs1T05HM2FsQ1pObXVEcDZWbmJ4eE1SRVJFUkVaRmFaTFBaMkxWckYrdldyV1AvL3Ywa0ppYVNrWkVCZ0t1ckt3RUJBZFN2WDUvMjdkdHo4ODAzRjZwNmJqUWFlZnp4eDNucHBaZElUMDluM3J4NXhNZkg4K3l6eitMczdGeGJiNmxZcDA2ZDRyNzc3cXV5L1c2KytXYWVldXFwS3R0UFJFUkVSRVJFUkVUa1VncllpWWhVTTdQWnpMRmp4emgwNkJEcDZlbTR1N3ZUcmwwN0dqVnFkTmw5bzBORVJFUkVSRVJxM3Y3OSszbnZ2ZmM0ZE9oUXNlTm1zNW1NakF4aVkyUDU3YmZmYU4yNk5jMmFOU3MwcDEyN2R2em5QLy9odWVlZUl6RXhrVjkrK1lVelo4N3c2cXV2NHUzdFhSTnY0NHEwY09IQ0t0bkhhRFJXeVQ0aUlpSWlJaUlpSW5MNVVjQk9SS1NhNU9Ua2NPalFJUTRmUGt4T1RnNStmbjVFUlVWUnIxNDkvWTkzRVJFUkVSRVJBV0R0MnJXODlkWmJtTTFtKzcxR2pScFJ0MjVkL1B6OHlNcks0c3laTXh3NWNzUmUwYTRrOWV2WDU5MTMzMlh5NU1rY08zYU12WHYzTW1uU0pLWlBuNDdCWUNoM08xUkg1cytaTTRmdzhQQnk3WnZ2MDA4L3BXSERoaFZhVzFXOHZMeHE5ZmtpSWlJaUlpSWlJbkw1VThCT1JLU0s1ZVRrY1BEZ1FRNGZQa3h1Ymk2aG9hRTBiOTZjNE9EZzJqNmFpSWlJaUlpSVhFWmlZMlA1NXovL2FRL1g5ZTdkbTd2dnZydlkwSm5WYW1YSGpoMTgvZlhYcGU0WkdCakkyMisvelhQUFBVZGNYQnlQUGZZWUJvT2hPbzRQZ0llSEIyYXptWFBuenRudkZRd0Nuamx6eG41ZDNaWDAwdFBUR1Q1OGVMRmpZOGVPTFhKdnhZb1ZBQ1FuSi9QU1N5OVY2Sm12dlBJS0FRRUJGVm9ySWlJaUlpSWlJaUpYQmdYc1JFU3FTSDZ3N3RDaFE1ak5ac0xDd21qVnFoWCsvdjYxZlRRUkVSRVJFUkc1REgzOTlkZms1T1FBRUJVVnhaUXBVMHFjYXpRYTZkS2xDMTI2ZE1GcXRaYTZyN2UzTi8vODV6OUpURXdzTnF3M1pNZ1FSb3dZVWV6YTc3NzdqaDkvL0JHQTJiTm5GenRuOCtiTnpKZ3hBOGdMMk8zZnY1OEpFeVlVTzNmTW1ESDI2eWVmZkpMMjdkdVhldmJha0p1YnkvNzkreXU4VmtSRVJFUkVSRVJFcm00SzJJbUlWRkoyZHJhOVlwMkNkU0lpSWlJaUlsY21pOFZTNDgvY3ZuMjcvWHJJa0NFT3J6TWFqV1hPY1hkM0w3SDlxbytQRHhFUkVTV081U3RwenM2ZE93RndjbkxDMWRXMXpMT1V4bWF6Y2VyVXFRcXQ5ZmYzeDkzZHZkaXhoUXNYQXRncjJzMllNWVBnNEdBeU1qS0tyV2FYNzczMzNuUG8yVTg4OFVRNVR5c2lJaUlpSWlJaUlsY3FCZXhFUkNvb056ZVhBd2NPMkN2V2hZZUgwNnBWSy96OC9HcjdhQ0lpSWlJaUlsSk9tWm1aTmY3TWdtMVYzZHpjS3J4UGFtb3FQL3p3QTNmY2NRY3VMaTVWY2JSU3BhV2xBZGpEYmExYnQyYng0c1gyOGUrLy85NWUvYTdnZlJjWEYrTGo0d3Z0bFpXVnhUMzMzRk9oYzB5YU5Ja0JBd1lVTytibDVWWG90YWVuWjVGN3hXblpzbVdGemlJaUlpSWlJaUlpSWxjdkJleEVSTXJKYXJVU0V4UERIMy84UVhaMk51SGg0YlJ1M1JwZlg5L2FQcHFJaUlpSWlJaFVVSHA2T2hjdVhDaXhJbHAxOFBUMEpEVTFGWURvNkdnNmRPaFE3ajJ5czdONTRZVVgyTDkvUDcvODhnc1RKMDZrYWRPbVZYM1VRbkp5Y25CMmRzYkR3d01BZzhGUTZPUG01UFRuLzNLc3lZK25pSWlJaUlpSWlJaElkVkRBVGtTa0hPTGk0dGk5ZXpmcDZla0VCZ2JTczJkUDZ0U3BVOXZIRWhFUkVSRVJrVW95R0F5c1hMbVNXMis5dGNhZTJhNWRPMzc5OVZjQXZ2bm1HOXEzYjEvdWtGM0JVT0R4NDhkNTRva25HRDkrUEhmY2NRY0dnNkhLend3d2Z2eDR4bzhmVDA1T1RxWDNjbmQzWituU3BSVmE2MGlyWEJFUkVSRVJFUkVSa2NwU3dFNUV4QUZuenB4aDE2NWRKQ2NuNCszdFRZOGVQUWdQRDYvdFk0bUlpSWlJaUVnVmFkeTRNUWNPSE9DSEgzN2doaHR1cUpIS2F5TkhqbVQ5K3ZYWWJEYXlzN09aT0hFaUkwYU1ZT3pZc1hoNmVqcTBoNStmSDFPblR1V0xMNzdnZi8vN0gyYXptWmt6WnhJZEhjM0VpUk9ydGRwNlZiV2pOWmxNVmJKUFZSZzRjR0J0SDBGRVJFUkVSRVJFUkM0ekN0aUppSlFpUFQyZDZPaG80dVBqY1hOem8zUG56a1JHUmxaYkZRQVJFUkVSRVJHcEhRRUJBUXdkT3BRVksxWXdjK1pNUWtORENRb0tLak5FRmhFUlFVUkVSSVdlMmJwMWErNjk5MTVtejU0TmdOVnFaY0dDQmF4WXNZSlJvMFp4NjYyMzR1Ym1WdVkrQm9PQnNXUEgwcng1Yzk1NDR3M1MwOVBadW5Vcml4Y3ZadHk0Y1VYbXo1czNqM256NXBXNWIybGhzOFdMRjZ2OXE0aUlpSWlJaUlpSVhCTVVzQk1SS1liWmJHYi8vdjBjT0hBQWc4RkFxMWF0YU42OE9VNU8rclFwSWlJaUlpSnl0V3JhdENuaDRlRnMyYktGSTBlT2NPTEVDWWZXVlRSZ0J6QjY5R2dDQWdLWVBuMDZXVmxaQUtTbXB2TEpKNTh3Zi81OFJvMGF4ZENoUTNGMWRTMXpyNjVkdS9MQkJ4OHdaY29VV3JSb3dkaXhZeXQ4cnFvV0V4TlRKS3g0K3ZUcFNsZkJNeHFOaElhR1ZtcVAvSDBBbGkxYjV0RDhRWU1HVmZxWklpSWlJaUlpSWlKeVpWQlNSRVRrRW5GeGNVUkhSNU9abVVsRVJBVHQyclhEdzhPanRvOGxseUdUeVlUQmFzVjI4UnN4SWlJQ0JxdjFzbXJ6SmlJaVVsNGVIaDcwNjllUGZ2MzYxZGd6QncwYVJNZU9IZm40NDQvNTlkZGY3ZmZ6ZzNZTEZ5N2trVWNlb1hmdjNtWHVGUllXeG52dnZZZWJtMXVKMWRlSERoM0tiYmZkeHJKbHk1Zy9mejR1TGk1TW56Njl6QjhxKy9qamo5bXlaUXRCUVVFT1ZkWUQrTzY3NzFpMmJCa3hNVEZNbmp5WnhvMGIyOGVlZi81NWgvWW9qYWVuSjk5Ly8zMmw5Z2dKQ1hFNFdKZXZ2UE5GUkVSRVJFUkVST1RLcFlDZGlNaEY1OCtmWitmT25TUW1KdUxqNDBQZnZuMEpEZzZ1N1dQSlpjemQzWjNNQzVuWVBMMXEreWdpSXBjTnc0Vk1CZE5GUkVRcUlEZzRtQ2xUcG5EdzRFRSsrK3d6dG16WlloODdjK1lNLy9qSFA3anBwcHQ0OHNrbnl3ekNGZmRuY1c1dXJ2MDZNRENRaUlnSSt2YnR5L3o1ODhuSnllSHMyYk4wNmRLbHhEMHpNek9Kam80R29GKy9maVdHOTVLVGt6bHk1SWo5OVVjZmZXUy96c25KS1hRT0VSRVJFUkVSRVJHUks0RUNkaUp5elRPYnpmenh4eDhjUEhnUWs4bEUrL2J0YWRLa2liMDlqRWhKZ29LQ1NFaytnMVVCT3hFUk8xUHlHUUlEQTJ2N0dDSWlJbGVzWnMyYThmcnJyM1B3NEVIbXpKbkQxcTFiN1dOTGx5N2wvUG56dlB6eXl5VUczRXFTazVOanY4NXZOOXVrU1JOOGZYMUpUVTFsM2JwMXBRYnNWcTFhUlhaMk5nRFhYMzk5b2JIRXhFUldyMTdOeG8wYjJiOS9QemFielQ3bTR1SkNWRlFVQXdZTUlDb3Fpa09IRHRuSDVzNmRpNit2TDdmZWVpc0FuMzc2S1JFUkVheGN1WkovLy92Zm1Fd201cytmajVkWHlYL25LdS9INFZJREJ3NnMxUHA4SzFhc3FKSjlSRVJFUkVSRVJFVGs4cVAwaUloYzAwNmRPc1d5WmNzNGNPQUE5ZXZYNSthYmI2WlpzMllLMTRsREdqUm9nR2ZHZVl6cDUydjdLQ0lpbHdWaituazhNODdUc0dIRDJqNktpSWpJRmE5WnMyYTg4Y1liVEowNmxhQ2dJUHY5RFJzMnNIang0aExYSFQ5K25BVUxGcENhbWxyb2ZzSFh2cjYrUUY0NExUOHN0MnJWcWlKcjhtVm5aek52M2p3QTJyWnRTOU9tVFF1TmI5aXdnZG16WjdOdjM3NUM0VHFBYjc3NWhpbFRwdEN6WjArY25KeElTMHV6ajNsNWVSWHVqaGYvQUFBZ0FFbEVRVlQ2KzdmSlpNSmtNdEc1YzJjQUxCWUwyN1p0czkvUC8yVTJtM24zM1hkWnZIaXgvdjR1SWlJaUlpSWlJaUxWVGhYc1JPU2FsSjJkemM2ZE96bHg0Z1JlWGw3MDY5ZXYwRGNzUkJ6aDVPUkU2MWF0Mkw1N0R6a05HbVAxOHFudEk0bUkxQnBqK25sY2poK2hkZHMybUV5bTJqNk9pSWpJVmFOVHAwNTgrT0dIUFBua2s4VEh4d013Zi81OGhnMGJWdXo4SFR0Mk1HUEdER2JObXNYTEw3OU1WRlFVQUdmUG5yWFBxVk9uanYxNjZOQ2hMRnEwaUp5Y0hMNzk5bHZ1dSsrK0ludCs5OTEzSkNVbEFUQjI3TmdpNDNYcjFyWC9jK0RBZ2FTbHBiRnc0VUtnYUx2YTgrZnpma0RKYURUaTRlRlJiTXZZd01CQUlpTWpPWHIwS0wvKytpc0RCZ3l3ajUwOGVaSi8vT01meE1URVlEQVk4UEh4S1RSZVVYUG56aVVrSktUUXZmVDBkSVlQSHc0VVg2RXVNVEd4MkkrSGlJaUlpSWlJaUloY1hmUWpuaUp5elltTmpXWFpzbVhFeHNiU29rVUxicnp4Um9YcnBNSUNBZ0xvM0xZTlBuRkhjWTQ5aWpFakhZUFZXdHZIRWhHcEVRYXJGV05HT3M2eFIvR0pPMHJudG0wSUNBaW83V09KaUloY2RmejgvSGowMFVmdHI4K2NPVU5DUWtLeGMvZnQyd2VBMld3bUlpTENmdi9reVpQMjY0SkJzb2lJQ0xwMjdRckFnZ1VMaUkyTkxiVGYwYU5IK2Z6enp3Rm8xNjRkblRwMUt2TE1aczJhTVczYU5ENzc3RFBHalJ0WDZ0K3hUNTgrRGVTRi9FcHI3OXEvZjM4QU5tM2FaRit6Y3VWS0hubmtFV0ppWWdEbzNMa3o3ZHExSzNFUEVSRVJFUkVSRVJHUnFxQUtkaUp5emJodzRRSTdkdXdnUGo0ZVB6OC9ldmZ1amIrL2YyMGZTNjRDQVFFQmRPL1dqZVBIajVPVWNJTE16RXdzRmt0dEgwdEVwTnFaVENZOFBEd0lEQXlrUWR0V09EbnByeGNpSWlMVnBYMzc5b1ZlWjJSa0ZEdnZqei8rQUNBb0tJaXdzREQ3L2NPSER3TjVGZVZDUTBNTHJYbjQ0WWZac1dNSHVibTV2UFBPTy96NzMvL0dhRFNTbFpYRkcyKzhRVzV1TGk0dUxreVlNS0hZWndZRUJEZ2NzczhQK2dVSEI1YzY3NFliYm1EMjdObFlMQmErL1BKTHNyS3lXTGx5SlFEdTd1NDg5TkJEREJreXhLRm5pb2lJaUlpSWlJaUlWSWErQXlZaTE0U2pSNDhTSFIyTnhXS2hUWnMyTkcvZUhLTlJSVHlsNmpnNU9kRzRjV01hTjI1YzIwY1JFUkVSRVpHclVGWldWcUhYZm41K1JlWWtKaWFTbUpnSVFJY09IUXFON2QyN0Y0REdqUnNYcVJ4WHYzNTloZzhmempmZmZNUHUzYnY1OE1NUCtldGYvOG9ycjd6Q3NXUEhBQmcvZmp6MTZ0V3I5UHM0ZXZTby9abWxDUXdNcEcvZnZ2enl5eS84K09PUDl2dFJVVkU4K2VTVHFrUXZJaUlpSWlJaUlpSTFSZ0U3RWJtcVpXZG5zMjNiTnVMajQ2bFRwdzVkdW5UQng4ZW50bzhsSWlJaUlpSWl3dHk1Y3hrOWVqUW1rNm5NdVd2V3JMRmZoNFdGVWFkT25TSnpvcU9qN2RjRkEzYm56cDNqeUpFalJlNFhkTTg5OTdCejUwNE9IVHJFb2tXTDJMMTd0NzBWYSsvZXZmbkxYLzdpMkpzcVJVNU9qajFnRnhrWldlYjhNV1BHc0hidFdtdzJHODdPenZ6Zi8vMmZ2WFZzZWVYbTVtS3oyVGgrL0RnQXJxNnVoY2JIamgxYjZ2cUJBd2RXNkxraUlpSWlJaUlpSW5MbFU4Qk9SSzVhcDA2ZFl0dTJiV1JuWjlPbVRSdGF0R2hSNUtmMFJVUkVSRVJFUkdyTFo1OTl4b29WS3hnMmJCajkrdlVydHMycXhXSmh5WklsZlBycHAvWjdJMGFNS0hhL2dnRzdnaTFsMTZ4Wmc4MW1BNkJMbHk3RnJuVjFkZVhsbDEvbTBVY2ZKVFUxMVI2dWE5NjhPUk1uVHF5U3YwL3YzYnNYczlrTVFNdVdMY3VjSHhrWnlhQkJnMWk2ZENtNXVibms1T1JVK05scjE2NWx6cHc1OXRmTm1qVXJOTzdoNFZIa1BkcHNOakl6TXdIdzlQUXNzbWZCY1JFUkVSRVJFUkVSdVhvcFlDY2lWeDJMeFVKMGREUkhqaHpCMjl1YlhyMTY0ZS92WDl2SEVoRVJFUkVSRVNraVBqNmVqejc2aUk4KytvaUlpQWpxMTYrUHI2OHZOcHVOcEtRazl1M2JSM3A2dW4xK3IxNjlHRHAwYUxGNzdkaXhBNENRa0JCQ1FrS0F2QkRZenovL0RFRGR1blZMRGJhbHBhWGg2ZWxKYW1xcS9aNjd1enRwYVdsRktyNVZ4TWFORzRHOE1GdlRwazBkV3ZQUVF3K3hjZU5HVWxOVGVmLzk5Mm5Rb0VHSjc4RmtNdEdpUll0aXgzcjA2TUhjdVhNeG1VdzBhOWFNQ1JNbUZCci81Sk5QN0IremZPbnA2UXdmUGh5QTc3Ly92c2llaVltSlpWYStFeEVSRVJFUkVSR1JLNThDZGlKeVZUbDM3aHliTjI4bUxTMk5KazJhMEs1ZE80ZGE3WWlJaUlpSWlJalV0SUNBQUpLVGsrMnZZMk5qaVkyTkxYYXVxNnNyZDk1NUoyUEdqQ20ybXR6Um8wZEpTa29DQ2xldisvWFhYKzF0VVcrNjZhWmkxNXJOWmhZc1dNQm5uMzFtcnpCbk1CaXcyV3pzM0xtVEJ4OThrQWNmZkpDYmJyb0pvOUZZb2ZkcU5wdjU1WmRmQU9qYXRXdVpmMWMvZS9Zc1gzLzlOV1BHakdIeTVNbE1uanlabkp3Y0prMmF4R3V2dlViYnRtMkxySEYzZCtmOTk5OHZkajhQRHcrV0xGbFNvYk9MaUlpSWlJaUlpTWkxVFFFN0Via3EyR3cyRGg0OHlPN2R1M0YxZGFWMzc5NkVob2JXOXJGRVJFUkVSRVJFU3ZURkYxK3diZHMyb3FPak9YcjBLSEZ4Y2FTbXBwS1RrNE83dXp2Ky92NUVSa2JTcVZNbit2VHBnNCtQVDRsN2JkdTJ6WDZkSDdETHpzNW0xcXhaUUY3QTdOWmJieTJ5YnN1V0xYejg4Y2YyWUovQllPQ09PKzdncHB0dTR0VlhYeVVtSm9iMDlIVGVlZWNkdnYzMlcrNisrMjU2OWVwVjdoOW0rKzIzM3poMzdod0FmZnIwc2QvUEQvVGxTMGhJNEp0dnZtSEpraVhrNXViU3UzZHZPbmZ1elAzMzM4L01tVFBKek14azh1VEpQUExJSXd3ZVBMaGNaeEFSRVJFUkVSRVJFYWtJQmV4RTVJcVhrNVBEMXExYmlZK1BKeXdzakM1ZHVsUko2eG9SRVJFUkVSR1I2dVRrNUVTM2J0M28xcTFicGZmS2I3OEtmd2JzUHZua0UrTGo0d0VZT1hJazN0N2U5amxidG14aDd0eTU3TnUzejM0dktDaUl2Ly85NzF4MzNYVUF2UGZlZTh5Y09aTkZpeFpoczlrNGNlSUVyNzMyR2tGQlFRd2VQSmpycjcrZXNMQ3dJbWZKemMwRnNGZTdzOWxzekowN0Z3Qi9mMzk2OU9oaG41dVNrbUsvZnUrOTk5aTFheGRXcXhVQUx5OHZld0J2MUtoUlpHZG44L25ubjVPZG5jMjc3NzdMeG8wYmVlaWhoNmhmdjM1RlAyeDJaYlY2SFRod1lLV2ZJU0lpSWlJaUlpSWlWeVlGN0VUa2lwYWNuTXpHalJ1NWNPRUM3ZHUzcDFtelpyVjlKQkVSRVJFUkVaRWFsWktTd3A0OWV3QUlDUWtoSkNTRXBVdVhzbmp4WWdEcTFhdkhuWGZlU1hwNk9zdVhMK2ZISDM4czFJcldaREl4ZE9oUTdyMzNYdHpkM2UzM1hWMWQrZHZmL3NhQUFRTjQvLzMzT1hqd0lBQm56cHhoenB3NXpKa3poNmlvS0c2NTVSYU9IRG1DbDVjWFZxdVZIMy84RVlBNmRlb0FzSGp4WW80ZE93YkFiYmZkaHBQVG4vOUxzbUF3Y09mT25RRDQrdm95Y3VSSWhnMGJob2VIaDMzODdydnZ4c2ZIaHhrelptQTJtOW04ZVROYnRtemhpU2VlWU1pUUlWWDI4UlFSRVJFUkVSRVJFU2xJQVRzUnVXSWRQbnlZNk9ob1hGMWQ2ZGV2SDRHQmdiVjlKQkVSRVJFUkVaRWF0My8vZm94R0l4YUxoYlp0MndJUUhoNk9pNHNMVnF1Vlo1NTVCaGNYRnhJU0VwZzdkeTVwYVdsQVhqdllQbjM2TUg3OGVPclZxMWZpL2kxYXRPQ0REejVnL2ZyMWZQNzU1OFRFeEFBUUdCaklvNDgreXZidDIvbmYvLzVYWkYxVVZCU1ExeDRXOG9Kenc0Y1BMelFudjIwczVGV3NHelZxRk1PR0RTc1U5Q3ZvdHR0dW8yblRwcnoxMWxza0pDUVFFUkZCLy83OUhmMVFsV2p1M0xtRWhJU1VhMDFpWW1LWmxlOUVSRVJFUkVSRVJPVEtwNENkaUZ4eGNuTnoyYlp0RzNGeGNZU0VoQkFWRmFXV3NDSWlJaUlpSW5MTjZ0YXRHd3NXTEdEejVzMzJIejVyMjdZdFR6NzVKRmFybFZhdFdnRlF2MzU5bm4vK2VWNTY2U1g2OSsvUHlKRWphZENnZ2NQUDZkV3JGNzE2OVNJNk9wcWZmdnFKMGFOSEV4WVdSbUppWXFGNXJxNnVSRVZGY2YvOTl3UHc2cXV2TW5ueVpBWVBIbHdrT0RkNjlHaVdMVnRHOSs3ZGVlQ0JCL0R4OFNuekhLMWJ0MmJXckZuTW56K2ZmdjM2RmFweWR5bG5aK2RTOXlwclhFUkVSRVJFUkVSRXhHQ3oyV3kxZlFnUkVVZWRQMytlMzM3N2pmVDBkRnEzYmszTGxpMHhHQXkxZlN3UkVSR3BKUnMyYkdEanhvMDgvZlRUdFgwVUVSRzVnazJiTm8zdTNidlRvMGVQMmo1S2pjakt5c0xOemEzSzlyTmFyZmFxZUNhVENVOVB6eUovVjgvT3ppN3hoK05TVWxMdzgvT3Jzdk9JaUlpSWlJaUlpSWdVWktoa3NFUVY3RVRraWhFZkg4L216WnN4R28zMDZkT24zSzFiUkVSRVJFUkVSSVFxRGRjQkdJMUdmSDE5UzUxVFd1VjVoZXRFUkVSRVJFUkVST1J5cG9DZGlGd1I5dTNieDU0OWUvRDE5YVZuejU1NGVuclc5cEZFUkVSRVJFUkVSUDZmdlh1UDc3bCsvUDkvZisyMWd4M1l6R2JNNWpER0hPTXRoK1JVRWIyVG5NcTczc1JiYnlLaFZCK0hoT0k5S1pWTW9lU04xRHZ4bG9SM0pUbU9URTR4NURCc3d6YUhHVHUvWHR2cjk0ZWYxOWZhZVY3YmErTjJ2Vnk2dkYrdjUvUDVlRHp1ci9XdXk4V3IreDRQQUFBQUFBQUEzT1VvMkFFbzE4eG1zL2J1M2F2WTJGalZxbFZMYmR1MmxhTWovK29DQUFBQUFBQUFBQUFBQUFCQTZhT2xBcURjU2sxTlZYaDR1SzVkdTZhbVRadXFjZVBHdXNOanNRRUFBQUFBQUFBQUFBQUFBSUFpbzJBSG9GeTZmUG15ZHUzYXBheXNMRDN3d0FNS0NBaXdkeVFBQUFBQUFBQUFBQUFBQUFEY1l5allBU2gzWW1KaUZCRVJvVXFWS3FsTGx5N3k5UFMwZHlRQUFBQUFBQUFBQUFBQUFBRGNneWpZQVNoWC92ampELzMrKysrcVdyV3FPbmJzcUVxVkt0azdFZ0FBQUFBQUFBQUFBQUFBQU81UkZPd0FsQXNXaTBVSER4N1VxVk9uVkxObVRiVnYzMTZPanZ3ckNnQUFBQUFBQUFBQUFBQUFBUFpEZXdXQTNXVmxaZW5YWDMvVmhRc1hWTDkrZmJWcTFVb0dnOEhlc1FBQUFBQUFBQUFBQUFBQUFIQ1BvMkFId0s0eU1qSzBjK2RPWGIxNlZjMmJOMWRJU0lpOUl3RUFBQUFBQUFBQUFBQUFBQUNTS05nQnNLUFUxRlJ0Mzc1ZEtTa3BhdGV1bldyWHJtM3ZTQUFBQUFBQUFBQUFBQUFBQUlBVkJUc0FkcEdjbkt4dDI3WXBNek5UblRwMVV2WHExZTBkQ1FBQUFBQUFBQUFBQUFBQUFNaUJnaDJBTXBlVWxLVHQyN2NyT3p0YlhicDBrYmUzdDcwakFRQUFBQUFBQUFBQUFBQUFBTGxRc0FOUXBxNWN1YUlkTzNiSWFEU3FhOWV1OHZUMHRIY2tBQUFBQUFBQUFBQUFBQUFBSUU4VTdBQ1VtWVNFQklXSGg4dloyVmxkdW5TUmg0ZUh2U01CQUFBQUFBQUFBQUFBQUFBQSthSmdCNkJNWEx4NFVidDI3Wks3dTdzNmQrNHNOemMzZTBjQ0FBQUFBQUFBQUFBQUFBQUFDa1RCRGtDcHUxV3VxMXk1c3JwMDZTSVhGeGQ3UndJQUFBQUFBQUFBQUFBQUFBQUs1V0R2QUFEdWJwVHJBQUFBQUFBQUFBQUFBQUFBVUZGUnNBTlFhdUxpNGlqWEFRQUFBQUFBQUFBQUFBQUFvTUtpWUFlZ1ZNVEZ4U2s4UEp4eUhRQUFBQUFBQUFBQUFBQUFBQ29zQ25ZQWJJNXlIUUFBQUFBQUFBQUFBQUFBQU80R0ZPd0EyTlRseTVjNUZoWUFBQUFBQUFBQUFBQUFBQUIzQlFwMkFHem0rdlhyMnJsenAxeGRYU25YQVFBQUFBQUFBQUFBQUFBQW9NS2pZQWZBSmxKVFU3VjkrM1laalVaMTd0eVpjaDBBQUFBQUFBQUFBQUFBQUFBcVBBcDJBTzVZWm1hbWR1ellJWlBKcEU2ZE9zbmQzZDNla1FBQUFBQUFBQUFBQUFBQUFJQTdSc0VPd0IzSnlzclN6cDA3bFp5Y3JBY2ZmRkJlWGw3MmpnUUFBQUFBQUFBQUFBQUFBQURZQkFVN0FDVm1zVmkwZS9kdVhibHlSVzNidGxYMTZ0WHRIUWtBQUFBQUFBQUFBQUFBQUFDd0dRcDJBRXBzMzc1OXVuanhvbHEyYktuQXdFQjd4d0VBQUFBQUFBQUFBQUFBQUFCc2lvSWRnQkk1Y3VTSXpwdzVvNUNRRUFVSEI5czdEZ0FBQUFBQUFBQUFBQUFBQUdCekZPd0FGTnVwVTZkMDdOZ3gxYTFiVjgyYk43ZDNIQUFBQUFBQUFBQUFBQUFBQUtCVVVMQURVQ3d4TVRFNmNPQ0FhdGFzcWRhdFc5czdEZ0FBQUFBQUFBQUFBQUFBQUZCcUtOZ0JLTEtFaEFSRlJFVEkyOXRiN2R1M2w0TUQvd29CQUFBQUFBQUFBQUFBQUFEQTNZdDJESUFpU1VwS1VuaDR1TnpkM2RXeFkwYzVPanJhT3hJQUFBQUFBQUFBQUFBQUFBQlFxaWpZQVNoVVptYW13c1BENWVqb3FFNmRPc25GeGNYZWtRQUFBQUFBQUFBQUFBQUFBSUJTUjhFT1FJRXNGb3QyNzk2dHRMUTBkZWpRUWU3dTd2YU9CQUFBQUFBQUFBQUFBQUFBQUpRSkNuWUFDblQ0OEdFbEpDU29WYXRXcWxhdG1yM2pBQUFBQUFBQUFBQUFBQUFBQUdXR2doMkFmTVhFeE9pUFAvNVFVRkNRZ29LQzdCMEhBQUFBQUFBQUFBQUFBQUFBS0ZNVTdBRGtLU2twU1h2MzdwVzN0N2RhdFdwbDd6Z0FBQUFBQUFBQUFBQUFBQUJBbWFOZ0J5Q1h6TXhNaFllSHk4bkpTUjA2ZEpDREEvK3FBQUFBQUFBQUFBQUFBQUFBd0wySDFneUFIQ3dXaS9iczJhUFUxRlE5OE1BRGNuVjF0WGNrQUFBQUFBQ0F1MEpXVnBheXNySmtzVmlLTlM0N08xdFpXVm5LenM0dXBXUUFBQUFBQUFESUR3VTdBRGtjT1hKRWNYRnhhdFdxbFh4OGZPd2RCd0FBQUFBQUZKTXRTbGkvL1BLTHBrMmJwbW5UcHBWNGp0VFVWTVhIeHlzK1B2Nk84OXlwUllzV2FkR2lSVXBPVHJaYmhwOSsra2s5ZS9aVXo1NDk5YzAzM3hSNTNMRmp4OVNqUncvMTdObFRDeGN1TE1XRUFBQUFBQUFBeUFzRk93QldzYkd4T243OHVPclZxNmY2OWV2Yk93NEFBQUFBQUNpbStQaDRQZi84OC9ybGwxL3VhSjV6NTg1cDE2NWQyclZyVjRubjJMQmhnd1lOR3FSQmd3YmRVUlpiV0wxNnRWYXZYcTJVbEJTN3JKK1ZsYVVWSzFaSWtxcFZxNlkrZmZvVWVleXFWYXNrU1U1T1RucnFxYWRLSlI4QUFBQUFBQUR5NTJqdkFBREtoK3ZYcjJ2djNyM3k5dlpXcTFhdDdCMEhBQUFBQUFBVVUzWjJ0cVpNbWFMWTJGak5talZMNTg2ZDA5Q2hRMlV3R093ZExSZXoyYXlMRnkvYWJENTNkM2Q1ZTN1WGVIejM3dDF0a3NQSHgwZi8rYzkvY2wxZnYzNjk5Zk8rOE1JTGNuRnhLZEo4SjArZTFNNmRPeVZKVHp6eGhIeDlmVzJTRXdBQUFBQUFBRVZId1E2QVRDYVR3c1BEWlRRYTFhRkRCeG1OUm50SEFnQUFBQURnbmxCUXNjdGdNTWpkM1YyK3ZyNXEwcVNKdW5mdnJxWk5tK2I3dklPRGc4YU1HYU5wMDZZcE9UbFpYMzMxbFM1Y3VLRC8rNy8vazVPVFUybkVMN0dMRnk5cTJMQmhOcHZ2c2NjZTAvang0MjAybnkwbEpDUm95WklsMXZlaG9hRUtEUTB0Y014amp6Mm1WMTU1Ulo5ODhva3NGb3NrYWMyYU5WcXpaazJoNjQwYU5Vcjkrdlc3czlBQUFBQUFBQUN3b21BSDNPTXNGb3YyN05tamxKUVVkZTNhVmE2dXJ2YU9CQUFBQUFBQWRQUFA3TW5KeVVwT1R0YVpNMmUwWWNNR2RlclVTZVBIajVlSGgwZWVZMXEwYUtHUFB2cElreWRQVm54OHZMWnUzYXBMbHk1cHhvd1pxbHk1Y2hsL2dvcmoyMisvdGNrOERnNE9PZDViTEJhOS8vNzdTazFOTGZaYzY5YXQwNUVqUjJ5U0N3QUFBQUFBQUNWSHdRNjR4NTA2ZFVvWEwxNVVxMWF0NU9QalkrODRBQUFBQUFEY3N6cDM3aXd2THkvcmU1UEpwSVNFQkIwOWVsUnBhV21TcEIwN2R1anExYXQ2NzczMzh0MlZybmJ0MnBvN2Q2NG1UWnFrczJmUEtqSXlVaE1uVHRUOCtmTmxNQmlLZlJ4cVVaNWZ1blNwYXRXcVZheDViL25zczg5VXQyN2RFbzIxbGZ3S2kzZnEwMDgvMWY3OSsrWGc0S0RaczJlclpjdVdzbGdzMnJoeG94NSsrT0Y4ZjlIeDdObXpldW1sbHlSSlRabzAwZHk1YzJVd0dIVHExQ21scDZlcldiTm1wWklYQUFBQUFBQUF1Vkd3QSs1aFNVbEordjMzMytYdjc2OEdEUnJZT3c0QUFBQUFBUGUwQVFNR3FISGp4cm11cDZhbTZyUFBQdFA2OWVzbFNaR1JrVnF6Wm8wR0RoeVk3MXcrUGo3NjRJTVBOSG55Wk1YR3h1cWxsMTZTd1dBb3RleHVibTR5bTgxS1RFeTBYa3RKU2JHK3ZuVHBrdlYxYWUra2w1eWNyTDU5KytaNWI5Q2dRYm11YmRxMFNaSjA5ZXBWVFpzMnJVUnJ2dlhXVy9MMjlzNXhiZVBHalZxOWVyVWthY2lRSVdyWnNxVWthY2FNR2RxeFk0ZTJiZHVtZi8zclg3bUtra2xKU1pveVpZb3lNakprTkJvMWJ0dzRHUXdHSFRod1FHKysrYVpjWEZ3VUZoWW1mMy8vRW1VRkFBQUFBQUJBOFZDd0ErNVJXVmxaMnJObmo1eWRuWFgvL2ZmYk93NEFBQUFBQUhhVm1abHA3d2o1Y25OejA3aHg0NVNZbUtqdzhIQkowb1lOR3dvczJFazNpMnp2dnZ1dTR1UGo4OXdocmxldlh1clhyMStlWTllc1dXTXQ5QzFac2lUUFovYnMyYU5GaXhaWk14NC9mbHl2dlBKS25zOCsrK3l6MXRmanhvM1RmZmZkVjJCMmV6Q1pURHArL0hpSng5N3UrKysvVjFoWW1DU3BYYnQyZXVhWlo2ejMycmR2cngwN2R1akFnUU42NzczM05HblNwQnpseDZ5c0xEVnQybFR4OGZFYU1tU0lnb0tDSkVuQndjR3FXcldxNHVMaU5HM2FOTTJmUDE4dUxpNGx5Z3NBQUFBQUFJQ2lvMkFIM0tNT0h6NnNwS1FrZGVyVWlTOWpBUUFBQUFEM05FOVBUMTIrZk5uZU1RcjExRk5QV1F0MkZ5OWUxTldyVjNQdG12Wm5ycTZ1K1I2L1dxVktGUVVHQnVaNzc1Yjhuamw0OEtBa3lkSFI4WTYvVzdCWUxMcDQ4V0tKeGxhdFdqWGZvMWEvL2ZaYlNiTHVhTGRvMFNKVnIxNWRLU2twZWU1bWQ4dThlZk9LdFBiWXNXTnpYVXRPVHRhU0pVdGtzVmpVckZrenZmbm1temtLZEk4KytxaU9Ieit1NzcvL1hsdTJiRkhqeG8ydCtkYXVYYXNOR3paSWt0NTU1eDM5NVM5L3NZN3o4UERRbENsVDlQTExMK3ZzMmJOYXRteVpSb3dZVWFTY0FBQUFBQUFBS0RrS2RzQTlLRDQrWGlkUG5sU0RCZzFVbzBZTmU4Y0JBQUFBQU1DdUdqUm9vTU9IRHlzdExTM2ZvbFo1VUw5Ky9SenZFeE1UY3hUc2twS1M5UDMzMyt2cHA1K1dzN056cWVlNWNlT0dKRmwvWmsyYk50VzZkZXVzOTlldVhXdmQvZTcyNjg3T3pycHc0VUtPdWRMVDB6Vmt5SkFTNVpnNGNhSWVlZVNSUE85NWVIamtlTy91N3A3cldsN3lPcXEzcUR3OFBEUng0a1F0WDc1Yy8vclh2L0lzSDQ0YU5VcVJrWkVLQ0FoUXo1NDlyZGNURXhOMTl1eFpTVkxyMXExempXdlVxSkdlZSs0NWJkdTJUUU1HRENoeFJnQUFBQUFBQUJRZEJUdmdIcE9Sa2FHSWlBaFZxVkpGTFZxMHNIY2NBQUFBQUFEc3JtM2J0anA2OUtoKy92bG5QZkhFRS9hT2s2L2JkMEdUSktQUmFIMmRrWkdoS1ZPbTZQang0OXE2ZGFzbVRKaWc0T0RnVXMyVG1aa3BKeWNudWJtNVdmUGRYbEIwZFB4L1h6Mlc1K0ppYVdqWHJwMWF0MjZ0Njlldkt6MDlQYzluSmsyYXBDcFZxaWd0TFUxcGFXbVNsT1BacTFldjVqbXVXN2R1NnR5NWM2NW5xbFNwa3VObkRnQUFBQUFBQU52Z0d4ZmdIck52M3o1bFptYXFVNmRPT2I2SUJ3QUFBQURnWHVYbTVxYnUzYnRyM2JwMSt2Nzc3OVd0VzdkeVdRZzdkKzZjOWJXRGcwT09YZWx2MzMzdjNMbHpHanQycklZT0hhcW5uMzQ2VnpIUFZvWU9IYXFoUTRjcU16UHpqdWR5ZFhYVkR6LzhVS0t4RGc0T2Q3eCthWEIwZE5UQWdRTkxQTDY0WTJmUG5wM2pTRmtBQUFBQUFBRFlCZ1U3NEI1eTVzd1puVDkvWGkxYXRKQ1hsNWU5NHdBQUFBQUFVRzRFQndlcmQrL2UyclJwa3hZdlhxd2FOV3JJMTllMzBLTldBd01ERlJnWVdDWVpieStndFdqUlFwVXFWYksrOS9MeTB1elpzL1hsbDE5cStmTGxNcHZOV3J4NHNRNGRPcVFKRXliSTA5T3oxSExaNmpqYTh2U0xnTjI3ZDdkM0JBQUFBQUFBQUpRVEZPeUFlMFJ5Y3JJT0hqeW82dFdycTJIRGh2YU9Bd0FBQUFCQXVSTWNIS3hhdFdvcElpSkNwMCtmVm5SMGRKSEdsVVhCYnNlT0hWcS9mcjMxL1RQUFBKUHJHWVBCb0VHREJxbFJvMFlLRFExVmNuS3k5dTdkcTNYcjFtbnc0TUc1bnYvcXE2LzAxVmRmRmJwMlFXV3pkZXZXbGN2ZC9zcUxUWnMyRmV2NWYvLzczOWEvSjhVZEN3QUFBQUFBZ05KQndRNjRCMlJuWjJ2UG5qMHlHQXhxMDZaTnFSME5Bd0FBQUFCQVJlZm01cWF1WGJ1cWE5ZXU5bzZpakl3TVJVZEg2My8vKzUvV3IxOHZpOFVpU1JvMGFGQ0JSNEcyYWROR0gzLzhzYVpPbmFxUWtCQU5HalNvckNJWEtpb3FLdGVPZHdrSkNYZThDOTZmajh5OWsza2s2Y2NmZnl6Uzh6MTY5TGpqTlFFQUFBQUFBRkMrVWJBRDdnSEhqaDNUMWF0WDFiNTllN201dWRrN0RnQUFBQUFBeU1QWXNXTUx2Ty9wNmFrWFhuaWhTTWVYK3Z2N2E5NjhlYXBVcVZLK3Yyalh1M2R2OWVuVFJ6LysrS05Xcmx3cFoyZG56WjgvWDQ2T0JYOWx1SERoUWtWRVJNalgxemZITWJVRldiTm1qWDc4OFVkRlJVVnAwcVJKcWwrL3Z2WGVHMis4VWFRNUN1THU3cTYxYTlmZTBSeCtmbjVGTHRiZFV0em5BUUFBQUFBQVVQRlFzQVB1Y2xldVhOR3hZOGRVcDA2ZE1qbXlCZ0FBQUFBQTJKYWpvNk5HakJpaG5qMTdGdXM0MXJ4K3ljNWtNbGxmKy9qNEtEQXdVRjI2ZE5IS2xTdVZtWm1wSzFldTZQNzc3ODkzenRUVVZCMDZkRWlTMUxWcjEzekxlMWV2WHRYcDA2ZXQ3eGNzV0dCOW5abVptU1BIM2Fnb0pjalNtaU1rSkVSaFlXRjN2RDRBQUFBQUFBQnVvbUFIM01XeXNySVVFUkVoTnpjM3RXclZ5dDV4QUFBQUFBQkFBVHAzN2l3dkx5OWxaMmZyNHNXTE9uVG9rTXhtczh4bXMxYXRXcVhtelp1clFZTUdkN1JHWm1hbTliV0xpNHNrcVVHREJ2TDA5RlJTVXBLMmI5OWVZTUZ1OCtiTnlzaklrQ1E5OU5CRE9lN0Z4OGZybDE5KzBlN2R1M1g4K0hIcmtiYVM1T3pzckhidDJ1bVJSeDVSdTNidGRQTGtTZXU5RlN0V3lOUFRVMDg4OFlRazZiUFBQbE5nWUtCKy92bG56Wmt6UjBhalVTdFhycFNIaDBlK3VmSXIraFdWTFFweGtyUnAweWFiekFNQUFBQUFBSUR5ZzRJZGNCYzdkdXlZa3BPVDFhVkxGems1T2RrN0RnQUFBQUFBS01DQUFRUFV1SEZqNi92NCtIaUZob2JxNk5HanVuVHBraVpNbUtCUFB2bEVmbjUraGM1MTd0dzU3ZDI3VjkyN2Q1ZW5wNmYxZWxKU2t2WDFyZXNHZzBFUFBmU1ExcTVkcTgyYk4rdjU1NS9QTWVhV2pJd01mZlhWVjVLazVzMmJLemc0T01mOVhidDJhY21TSlhubVdiVnFWWTRkOVc3Y3VHRjk3ZUhoSVFjSEIrdDdvOUVvbzlHbzFxMWJTN3I1QzRTLy9mYWJIbm5ra1Z4NTVzK2ZyNkNnSVBYdDI3ZmdIMGdaeSsvbmNDZE1KcFBNWnJNa0ZiaVRvYk96czgzWEJnQUFBQUFBdUpkUnNBUHVVdGV2WDljZmYveWhPblhxcUhyMTZ2YU9Bd0FBQUFBQWlzblB6MCtob2FFYU0yYU1ZbUppZFAzNmRjMmVQVnZ2di85K29UdTI3ZCsvWDRzV0xkTG5uMyt1NmRPbnExMjdkcEtrSzFldVdKK3BWcTJhOVhYdjNyMzEzWGZmS1RNelUvLzk3MzgxYk5pd1hIT3VXYk5HbHk5ZmxpUU5HalFvMS8yYU5XdGEvN2Q3OSs2NmNlT0d2djMyVzBtNWo2dTlmdjI2Sk1uQndVRnVibTU1SGhucjQrT2pldlhxNmN5Wk05cXhZMGVPZ3QzNTgrZjE5dHR2S3lvcVNnYURRVldxVk1sVndDdUpGU3RXNUNvd0ppY25Xd3Q4ZWUxUUZ4OGZuK3ZuRVJnWWVNZFovbXo1OHVYNjRvc3Y4czBCQUFBQUFBQ0EwdUZRK0NNQUtocUx4YUo5Ky9iSjBkRlI5OTEzbjczakFBQUFBQUNBRW5KM2Q5ZkVpUk90aGJyRGh3OXJ3NFlOaFk0N2R1eVlKTWxzTnVjb2U1MC9mOTc2K3ZZaVdXQmdvTnEwYVNOSldyMTZ0V0ppWW5MTWQrYk1HV3U1cTZXc2ZVY0FBQ0FBU1VSQlZFV0xGdnJMWC82U2E4MkdEUnZxL2ZmZjE3Smx5elI0OEdENSt2cm1teThoSVVIU3paSmZRV1hCaHg5K1dKTDA2NisvV3NmOC9QUFBHalZxbEtLaW9pUkpyVnUzVm9zV0xmS2RBd0FBQUFBQUFMZ1Q3R0FIM0lYT25EbWp5NWN2cTAyYk5uSnhjYkYzSEFBQUFBQUFjQWNhTm14bzNXRk9raFl2WHF3T0hUckkyOXM3M3pGSGp4NlZKUG42K3NyZjM5OTYvZFNwVTVKdTdpaFhvMGFOSEdOZWVPRUY3ZCsvWHlhVFNSOSsrS0htekprakJ3Y0hwYWVuS3pRMFZDYVRTYzdPem5ybGxWZnlYTlBiMjd2QVRMZTdWZlFyYk5mOWJ0MjZhY21TSmNyS3l0Si8vdk1mcGFlbjYrZWZmNVowODVqVUVTTkdxRmV2WGtWYXM2ejl1YVI0cDI0LzNqZS91VDA4UEZTMWFsV2JyZ3NBQUFBQUFIQ3ZvMkFIM0dYUzA5UDErKysveTlmWFYzWHIxclYzSEFBQUFBQUFZQU5EaHc3VjFxMWJsWlNVcEpTVUZDMWN1RkNUSjAvTzg5bjQrSGpGeDhkTGtscTJiSm5qWG1Sa3BDU3BmdjM2dVhhT3ExMjd0dnIyN2F0VnExYnA4T0hEK3VTVFR6Unk1RWk5OWRaYk9udjJyRFZIUUVEQUhYK2VNMmZPV05jc2lJK1BqN3AwNmFLdFc3ZHEvZnIxMXV2dDJyWFR1SEhqQ3R3bHo5N3lPbWEzdE9mdTFhdVh4bzBiVjJyckFnQUFBQUFBM0lzbzJBRjNtWU1IRHlvckswdXRXN2UyZHhRQUFBQUFBR0FqSGg0ZUdqNTh1T2JNbVNOSjJySmxpM3IwNkpIbm4vOFBIVHBrZlgxN3dTNHhNVkduVDUvT2RmMTJRNFlNMGNHREIzWHk1RWw5OTkxM09uejRzUFVvMWs2ZE9tbkFnQUYzL0ZreU16T3RCYnQ2OWVvVit2eXp6ejZyYmR1MnlXS3h5TW5KU2ErOTlwcjE2TmppTXBsTXNsZ3NPbmZ1bkNUbDJ2bC8wS0JCQlk3djNyMTdpZFlGQUFBQUFBQkF4VVhCRHJpTFhMeDRVVEV4TVdyYXRLa3FWNjVzN3pnQUFBQUFBTUNHSG4zMFVXM1lzRUhIamgyVEpNMmJOMCtmZnZwcHJwTFk3UVc3Kys2N3ovcDZ5NVl0c2xnc2txVDc3NzgvenpWY1hGdzBmZnAwdmZqaWkwcEtTcktXNnhvMWFxUUpFeWJrMnZXdUpDSWpJMlUybXlWSmpSczNMdlQ1ZXZYcXFVZVBIdnJoaHg5a01wbVVtWmxaNHJXM2JkdW1wVXVYV3Q4M2JOZ3d4MzAzTjdkY245RmlzU2cxTlZXUzVPN3VubXZPMisvZmJ0T21UWGxtc0Znc1dyWnNtUjU4OEVFRkJ3Y1hPZnZ5NWN2MXhSZGZGRGczQUFBQUFBQUFiSStDSFhDWE1Kdk4ycjkvdnlwWHJxeVFrQkI3eHdFQUFBQUFBRFptTUJnMFpzd1lqUjQ5V2hhTFJSY3VYTkNYWDM2WjY3alEvZnYzUzVMOC9Qems1K2NuNldhcGErUEdqWktrbWpWckZsaHN1M0hqaHR6ZDNaV1VsR1M5NXVycXFoczNidVFxODVYRTd0MjdKZDBzc3hXMVlEWml4QWp0M3IxYlNVbEpDZ3NMVTUwNmRmTDlERWFqTWQvdlJqcDA2S0FWSzFiSWFEU3FZY09HZXVXVlYzTGMvL1RUVDYwL3MxdVNrNVBWdDI5ZlNkTGF0V3R6elJrZkgxL296bmUzbXpWcmxyWnMyYUpWcTFicGxWZGVVYmR1M1lvOEZnQUFBQUFBQUdYUHdkNEJBTmhHWkdTa1VsTlQxYnAxYXprNDhJODJBQUFBQUFCM28rRGdZUFhxMWN2NmZ0V3FWZGJqVGlYcHpKa3p1bno1c3FTY3U5ZnQyTEhEK2x6UG5qM3ozSW5PYkRicjY2Ky8xa3N2dmFRTEZ5NUlrdlc1Z3djUGF2anc0ZHE0Y2FPeXM3TkxuTjlzTm12cjFxMlNwRFp0MnNob05CYjQvSlVyVjdSZ3dRSmxaMmRyMHFSSk1oZ015c3pNMU1TSkUzWDQ4T0U4eDdpNnVpb3NMRXhoWVdHNTdybTV1ZWwvLy91ZjFxOWZydzgrK0VDQmdZRWwvaXdsMWJ0M2IxV3BVa1dabVptYVBYdTJGaTFhWk4xWkVBQUFBQUFBQU9VUExSemdMcENZbUtpVEowK3FYcjE2OHZYMXRYY2NBQUFBQUFCUWlvWU5HeVpQVDA5Sk53dHJIMzMwa2JXZzlkdHZ2MW1mdTFXd3k4akkwT2VmZnk3cFpzSHNpU2VleURWblJFU0VSb3dZb2M4Ly8xeG1zMWtHZzBFREJ3N1VraVZMRkJRVUpPbm1UbTRmZnZpaGhnOGZybTNidGlrcks2dlkyY1BEdzVXWW1DaEo2dHk1cy9YNnJTTmpiNG1MaTFOWVdKZ0dEeDZzTld2V0tDWW1ScTFidDlienp6OHZTVXBOVGRXa1NaTzBZY09HWW1ld3QyYk5taWtzTE14YTdsdTllcldtVHAycXRMUzBBc2RSd2dNQUFBQUFBTEFQam9nRktqaUx4YUo5Ky9iSjJkbFpMVnEwc0hjY0FBQUFBQUJRREpzMmJTcjJHQThQRDYxZXZUclBlN2VPWDVYK1g4SHUwMDgvdGU1STE3OS9mMVd1WE5uNlRFUkVoRmFzV0tGang0NVpyL242K3VybGwxOVcyN1p0SlVuejVzM1Q0c1dMOWQxMzM4bGlzU2c2T2xvelo4NlVyNit2SG4vOGNUMzAwRVB5OS9mUGxjVmtNa21TZGFkOWk4V2lGU3RXU0pLcVZxMnFEaDA2V0orOWR1MmE5Zlc4ZWZQMCsrKy9XM2ZLOC9Ed3NCYndCZzRjcUl5TURIM3h4UmZLeU1qUTNMbHp0WHYzYm8wWU1VSzFhOWN1MHMrdklJVWQ5ZHE5ZS9jN1hrT1MvUDM5TlhmdVhMM3h4aHM2ZnZ5NDB0UFRDOTBaOE5iZkl5Y25KNXRrQUFBQUFBQUFRTkZRc0FNcXVGT25UaWt4TVZIdDJyV1RzN096dmVNQUFBQUFBQUE3dVhidG1vNGNPU0pKOHZQems1K2ZuMzc0NFFldFc3ZE9raFFRRUtDLy9lMXZTazVPMWs4Ly9hVDE2OWNySmliR090NW9OS3AzNzk3Nnh6LytJVmRYVit0MUZ4Y1hqUjQ5V284ODhvakN3c0owNHNRSlNkS2xTNWUwZE9sU0xWMjZWTzNhdGROZi8vcFhuVDU5V2g0ZUhzck96dGI2OWVzbFNkV3FWWk1rclZ1M1RtZlBucFVrOWVuVFI0Nk8vKytyeWR1TGdRY1BIcFFrZVhwNnFuLy8vbnJ5eVNmbDV1Wm12Zi9jYzgrcFNwVXFXclJva2N4bXMvYnMyYU9JaUFpTkhUczJ4L0c1NVYyVktsWDAzbnZ2NmJ2dnZsUC8vdjNsNk9pb2xTdFg2dFNwVTZwU3BZb3FWYW9rSnljbm1Vd21IVGx5UkVlUEhwVWt1eHhyQ3dBQUFBQUFjQytqWUFkVVlKbVptVHA2OUtpcVY2OXVrOS9TQmdBQUFBQUFGZGZ4NDhmbDRPQ2dyS3dzTlcvZVhKSlVxMVl0T1RzN0t6czdXNisvL3JxY25aMFZGeGVuRlN0VzZNYU5HNUlrZzhHZ3pwMDdhK2pRb1FvSUNNaDMvcENRRUgzODhjZmF1WE9udnZqaUMwVkZSVW1TZkh4ODlPS0xMMnJmdm4xYXZueDVybkh0MnJXVGRQTjRXT2xtY2E1djM3NDVucmwxYkt4MGM4ZTZnUU1INnNrbm44eFI5THRkbno1OUZCd2NySGZlZVVkeGNYRUtEQXpVd3c4L1hOUWZWYjVXckZnaFB6Ky9ZbzJKajQ4dmRPZTcvRlNxVkVrREJ3NjB2cy9PenRiV3JWc0xIUFAwMDArWGFDMEFBQUFBQUFDVURBVTdvQUk3ZXZTb01qTXoxYkpsUzN0SEFRQUFBQUFBZHRhK2ZYdXRYcjFhZS9ic2tZK1BqeVNwZWZQbUdqZHVuTEt6czlXa1NSTkpVdTNhdGZYR0cyOW8yclJwZXZqaGg5Vy9mMy9WcVZPbnlPdDA3TmhSSFR0MjFLRkRoN1Jod3dZOTg4d3o4dmYzVjN4OGZJN25YRnhjMUs1ZE96My8vUE9TcEJrelptalNwRWw2L1BISGN4WG5ubm5tR2YzNDQ0OTY0SUVIOU05Ly9sTlZxbFFwTkVmVHBrMzErZWVmYStYS2xlcmF0V3VPWGU3K3JMQmpWY3ZMc2F0QlFVRXlHQXl5V0N3NXJqczdPeXNvS0VqOSsvZFgxNjVkN1JNT0FBQUFBQURnSG1Xdy9QbmJHZ0FWd28wYk4vVGpqeitxYnQyNnV2LysrKzBkQndBQXdDNTI3ZHFsM2J0MzY5VlhYN1YzRkFBQUtwejA5SFJWcWxUSlp2TmxaMmRiZDhVekdvMXlkM2VYd1dESThVeEdSb1pjWEZ6eUhIL3QyalY1ZVhuWkxFOUZaN0ZZckVVN0J3Y0hPNmNCQUFBQUFBQ291QXgvL3BLcW1OakJEcWlnRGg4K0xLUFJxR2JObXRrN0NnQUFBQUFBcUlCc1dhNlRicGJBUEQwOUMzd212M0tkSk1wMWYySXdHSElWRkFFQUFBQUFBRkQyK05WSG9BSzZkT21TenA4L3I1Q1FFSnQvR1E0QUFBQUFBQUFBQUFBQUFBRGdKZ3AyUUFWanNWaDA4T0JCdWJtNXFXSERodmFPQXdBQUFBQUFBQUFBQUFBQUFOeTFLTmdCRmN5NWMrZDA3ZG8xTld2V1RFYWowZDV4QUFBQUFBQUFBQUFBQUFBQWdMc1dCVHVnQWpHYnpUcHk1SWlxVnEycTJyVnIyenNPQUFBQUFBQUFBQUFBQUFBQWNGZWpZQWRVSUNkT25GQmFXcHBhdG13cGc4Rmc3emdBQUFBQUFBQUFBQUFBQUFEQVhZMkNIVkJCcEtXbDZmang0d29JQ0pDUGo0Kzk0d0FBQUFBQUFBQUFBQUFBQUFCM1BRcDJRQVVSR1JrcGk4V2k1czJiMnpzS0FBQUFBQUFBQUFBQUFBQUFjRStnWUFkVUFOZXVYZE9aTTJmVW9FRURlWGg0MkRzT0FBQUFBQUFBQUFBQUFBQUFjRStnWUFkVUFJY1BINWF6czdNYU4yNXM3eWdBQUFBQUFBQUFBQUFBQUFEQVBZT0NIVkRPWGJseVJYRnhjUW9KQ1pHenM3Tzk0d0FBQUFBQUFBQUFBQUFBQUFEM0RBcDJRRGwzOU9oUnViaTRxSDc5K3ZhT0FnQUFBQUFBQUFBQUFBQUFBTnhUS05nQjVkaXQzZXNhTldva1IwZEhlOGNCQUFBQUFBQUFBQUFBQUFBQTdpa1U3SUJ5TERJeWt0M3JBQUFBQUFBQUFBQUFBQUFBQUR1aFlBZVVVNWN2WDFaOGZEeTcxd0VBQUFBQUFBQUFBQUFBQUFCMlFzRU9LS2VPSGozSzduVUFBQUFBQUFBQUFBQUFBQUNBSFZHd0E4cWhXN3ZYaFlTRXNIc2RBQUFBQUFBQUFBQUFBQUFBWUNjVTdJQnlLREl5a3QzckFBQUFBQUFBQUFBQUFBQUFBRHVqWUFlVU01Y3ZYMVpDUW9KQ1FrSmtOQnJ0SFFjQUFBQUFBQUFBQUFBQUFBQzRaMUd3QThxWnlNaElWYXBVaWQzckFBQUFBQUFBQUFBQUFBQUFBRHVqWUFlVUk1Y3VYVkpDUW9JYU5XckU3blVBQUFBQUFBQUFBQUFBQUFDQW5WR3dBOHFSbzBlUHNuc2RBQUFBQUFBQUFBQUFBQUFBVUU1UXNBUEtpYXRYcjdKN0hRQUFBQUFBQUFBQUFBQUFBRkNPVUxBRHlva1RKMDdJeWNsSjllclZzM2NVQUFBQUFBQUFBQUFBQUFBQUFLSmdCNVFMcWFtcGlvMk5WVkJRa0p5Y25Pd2RCd0FBQUFBQUFBQUFBQUFBQUlBbzJBSGx3c21USnlWSndjSEJkazRDQUFBQUFBQUFBQUFBQUFBQTRCWUtkb0NkbVV3bVJVVkZLVEF3VUs2dXJ2YU9Bd0FBQUFBQUFBQUFBQUFBQU9EL1I4RU9zTE9vcUNpWnpXWTFhdFRJM2xFQUFBQUFBQUFBQUFBQUFBQUEzSWFDSFdCSDJkblpPbm55cEtwWHJ5NHZMeTk3eHdFQUFBQUFBQUFBQUFBQUFBQndHd3AyZ0IzRnhzWXFMUzFORFJzMnRIY1VBQUFBQUFBQUFBQUFBQUFBQUg5Q3dRNndvei8rK0VPVksxZFdqUm8xN0IwRkFBQUFBQUFBQUFBQUFBQUF3SjlRc0FQc0pDRWhRZGV1WFZQRGhnMWxNQmpzSFFjQUFBQUFBQUFBQUFBQUFBREFuMUN3QSt6a3hJa1RjbkZ4VVowNmRld2RCUUFBQUFBQUFBQUFBQUFBQUVBZUtOZ0JkbkQ5K25WZHZIaFJEUm8wa05Gb3RIY2NBQUFBQUFBQUFBQUFBQUFBQUhtZ1lBZll3YWxUcDJRMEdsVy9mbjE3UndFQUFBQUFBQUFBQUFBQUFBQ1FEd3AyUUJrem04MDZkKzZjQWdNRDVlTGlZdTg0QUFBQUFBQUFBQUFBQUFBQUFQSkJ3UTRvWTlIUjBUS2J6UW9LQ3JKM0ZBQUFBQUFBQUFBQUFBQUFBQUFGb0dBSGxMR29xQ2g1ZW5xcVdyVnE5bzRDQUFBQUFBQUFBQUFBQUFBQW9BQVU3SUF5bEppWXFNVEVSSGF2QXdBQUFBQUFBQUFBQUFBQUFDb0FDblpBR1lxS2lwTFJhRlNkT25Yc0hRVUFBQUFBQUFBQUFBQUFBQUJBSVJ6dEhRQzRWNWhNSmtWSFI2dDI3ZHB5Y25LeWR4d0FBQUFBUURtUmxaVWxzOWtzRnhjWGUwY3BOOWF0VzZlZE8zZEtrdnIxNjZmMjdkc1hhZHlCQXdmMG4vLzhSNUxVdTNkdmRlellzZFF5NXVYRWlST1NKQzh2TDFXdlhyMU0xd1lBQUFBQUFBQlFPaWpZQVdVa09qcGFack9aNDJFQkFBQUFBRmJ4OGZFS0RRMlZ0N2UzcGs2ZEtvUEJVQ3JybU0xbXhjYkd5c2ZIUng0ZUhrVWFjL2JzV1gzNTVaZVNKQ2NuSjQwYk42NU1Tb0JKU1VsYXZIaXgwdExTVkx0MmJkMS8vLzFGR21leFdMUnc0VUpGUlVYSnc4TkRyVnExS3RhNmh3NGRVbHhjbkhyMDZGR1MySktrMGFOSFM3cFo3aHN6Wmt5SjV3RUFBQUFBQUFCUWZsQ3dBOHBJVkZTVXZMeTg1TzN0YmU4b0FBQUFBSUJ5NHV1dnY5YlJvMGNsU2N1WEw5ZVFJVU5LUEZkbVpxYmk0K04xOGVKRnhjWEY2ZUxGaTRxTmpWVjBkTFRpNHVLVW5aMnRNV1BHcUhmdjNrV2E3N1BQUGxORVJJUWt5ZGZYVnlhVHFjQ0NYVXhNVEpHelZxNWNXVjVlWG5uZVc3WnNtZExTMHVUbzZLaUpFeWZLMGJGb1gxOXQyclJKVVZGUmtxUy8vLzN2Y25kM0wzS2VxS2dvVFpzMlRTa3BLWXFOamRXd1ljTktyZXdJQUFBQUFBQUFvR0toWUFlVWdhdFhyK3JhdFd2NnkxLytZdThvQUFBQUFGQ211bmZ2Ym4wOWI5NDhOVzdjdU1Ebk4yellvTGx6NTFyZkR4Z3dRQys4OEVLK2MwclM2NisvcmtjZmZkVG11Y3BpblpFalJ5b3lNbEpuenB6UmloVXJWSzllUFhYdTNEblB1YzZmUDYvang0OHJLU2xKU1VsSnVuYnRtcTVjdWFKTGx5N3B5cFVyU2twS0tqVFB3WU1IaTFTd08zVG9rTFZjSjBtWExsM1MxS2xUTlh2MmJEazVPZVU1WnRpd1lZWE9lMHZmdm4zMTRvc3Y1cm51K3ZYckpVa0dnMEZ2dmZWV29YT05HalZLYmRxMDBkS2xTNjNYL3Z2Zi8ycnQycldGam4zdHRkZlVzbVZMWldWbHlkblpXU2twS2ZyNjY2OFZHeHVyaVJNbmNtd3ZBQUFBQUFBQUFBcDJRRm1JaW9xU282T2phdGV1YmU4b0FBQUFBRkJ1SFR4NFVQUG56N2UrNzl5NXMwYU1HRkhvdUVXTEZxbGR1M2J5OVBRc3pYaWxzbzZMaTR1bVRKbWkwYU5IS3owOVhlKzk5NTVxMTY2dHVuWHI1bnAyNjlhdE9VcGtCVEVhamZMMTlaVy92Ny84L2YwVkVCQ2dnSUNBUE9mOXM0eU1ESDMwMFVmV2VVSkNRaFFaR2FuRGh3L3JuWGZlMFpRcFUwcGxkN2ZrNUdTOTk5NTdzbGdza2lTVHlhVDQrUGhDeDZXbnAydkJnZ1c2ZE9tUzlkcmx5NWVMdEdaNmVyb2tLVGc0V0I5OTlKRW1UcHlvQ3hjdWFPZk9uWm93WVlKbXpKaWh5cFVybCtEVEFBQUFBQUFBQUxoYlVMQURTcG5KWkZKMGRMVHExS21UNzIvNUF3QUFBTUM5N3NLRkMzcjc3YmRsTnBzbFNVMmJOdFdFQ1JPS1ZPUzZmdjI2Rmk1Y3FBa1RKcFJxeHRKYXAzYnQyaG8xYXBRKy9QQkRwYWVuNjYyMzN0TEhIMzhzTnplM2ZNZDRlbnJLMjl0YjFhcFZrNCtQajN4OWZlWG41NmZxMWF1clJvMGFxbDY5dW94R1k0bnl6SjgvMzNyYzZ6UFBQS09ubjM1YTQ4ZVAxNmxUcDdSOSszWXRYTGhRbzBhTnluZjhzODgrcTMvODR4KzVybi82NmFkYXRXcVZKQ2tvS0NqSFBiUFpyTGZlZWt2eDhmSHk4ZkhSd29VTDVlbnBxVysrK1ViLy92ZS8xYTlmUHcwZlBqelA5VFp0Mm1UZDlhNUhqeDU2N2JYWEpFbXJWcTNTWjU5OXBsR2pScWx2Mzc2RmZ1NmFOV3RxM3J4NW1qQmhnazZmUHEzSXlFaU5HemRPczJiTmtwK2ZYNkhqQVFBQUFBQUFBTnlkS05nQnBTdzZPbHBaV1ZtNS91TUJBQUFBQU9DbTVPUmtUWmt5UlRkdTNKQWtCUVFFNk8yMzM1YXpzM09oWXcwR2d5d1dpMzcrK1djOSt1aWphdFdxVmFsa0xPMTEvdnJYdnlvaUlrTGg0ZUdLalkzVm5EbHpOSFhxMUh5Zlg3MTZ0VTNYditXWFgzN1JEei84SU9ubXJtNkRCZzJTMFdqVWpCa3pOSHIwYUYyOWVsVnIxcXlSbjUrZit2WHJWK1I1eldhemZ2cnBKMGszeTRFUFAveXc5VjUyZHJiZWYvOTlIVHg0VUVhalVWT21UTEh1RXBpVWxDU3oyYXh2dnZsRy92Nytldnp4eDNQTUd4VVZaZDF0ejh2TEs4ZHh3a2FqVVJhTFJRc1dMSkNYbDVjZWV1aWhRbk42ZW5wcXpwdzVtalJwa280ZlA2N0V4RVRkdUhGRGZuNStzbGdzaW8yTkxkTG5UVWxKc1pZVUN4SVlHRmlrK1FBQUFBQUFBQURZRHdVN29KU2RPM2RPWGw1ZXFscTFxcjJqQUFBQUFFQzVrNVdWcFpreloxckxTSjZlbmdvTkRWV1ZLbFdLTlA2QkJ4N1FybDI3SkVsejU4N1ZaNTk5VnFSaVhuR1Z4VHF2dlBLS0lpTWo1ZUxpVXF6eW1xMGNPSEJBYytiTWtTUjVlSGhveXBRcDFsM3dmSHg4TkhYcVZMMzIybXN5bTgxYXRHaVJBZ01EMWFaTm15TE5IUjRlcnFTa0pFblM0NDgvYnYzWm1jMW16Wm8xUzl1M2I1Y2tqUnc1VWsyYk5yV08rK2MvLzZtNHVEaHQzNzVkWVdGaGF0S2tpZXJWcTJlOWYvbnlaVGs0T0VpNitmTzcvVGpYZnYzNktTRWhRZi85NzMvMXdRY2ZxSFhyMWtYNi81V0hoNGRtejU2dDBOQlFEUjQ4V0EwYU5KQjA4empaWWNPR0ZlbnpidDY4V1pzM2J5NzB1VTJiTmhWcFBnQUFBQUFBQUFEMjQyRHZBTURkTERrNVdWZXVYRkdkT25Yc0hRVUFBQUFBeXFWUFB2bEUrL2J0a3lTNXVMaG81c3lacWxtelpwSEg5K25UeDdyYjJZVUxGN1JpeFlwU3lWa1c2M2g2ZW1yR2pCbGF1SENobWpWclp2UDVDM0xpeEFsTm16Wk5KcE5KQm9OQmt5ZFBscisvZjQ1bm1qWnRxdEdqUjB1NnVldGNhR2hva1hkMDI3aHhveVRKMGRGUnZYdjN0bDVQVGs3V2lSTW5KRW1EQmcxU256NTljb3d6R0F6NnYvLzdQd1VIQit2dmYvOTdqbktkSkxWdDIxWWZmdmloaGd3Wm9nNGRPdVJhZDhTSUVXcmR1clhHang5ZjVOS21KTG01dVdubXpKbHExS2hSa2NjQUFBQUFBQUFBdUR1eGd4MVFpczZkT3llSkkxOEFBQUFBSUMvcjFxM1R1blhySk4wc1VrMmFORWtoSVNIRm1zUFYxVlVqUjQ3VTdObXpKVW1yVnEzU3d3OC9yTHAxNjlvMGExbXRVOXpQYndzblQ1N1U1TW1UbFphV0pra2FQbnk0MnJScG8yM2J0dW43Nzc5WGFHaW9kY2U1WHIxNjZjaVJJOXE4ZWJPU2s1TTFkZXBVaFlXRnlkM2RQZC81TDF5NG9BTUhEa2lTT25mdXJHclZxbG52ZVhsNWFkYXNXZHE4ZWJPR0RCa2lTZXJldlh1K09aY3ZYNTd2T3N1V0xjdjMzcjU5K3hRYUdxb2xTNWJrK1dmMHMyZlBxbnIxNm5KemM4dDNEbGRYMTBKM25MdVZ2WGZ2M2hvelpreUJ6d0lBQUFBQUFBQ29HTmpCRGloRjBkSFI4dlB6azZ1cnE3MmpBQUFBQUVDNXNuLy9mbjN5eVNmVzk2TkdqZEtERHo1WW9ybTZkZXVtMXExYlM3cDU1T2pjdVhObHNWaHNrdE1lNjVTbDMzNzdUYSsrK3FyMStOYW5ubnBLVHozMWxQYnUzYXVaTTJmcTBLRkQrdXFycjNLTWVmbmxsMVc3ZG0xSlVreE1qRUpEUXd2OE9heFpzOFo2ZjhDQUFibnVCd1FFV010MXQ2dFJvNFlDQXdOdDhsZEI0dVBqOWZycnIydlVxRkU2ZWZKa3dUOHdBQUFBQUFBQUFQY2NkckFEU3NtVksxZVVuSnlzSmsyYTJEc0tBQUFBQUpRck1URXhtakZqaHJLeXNpUkovZnIxVTkrK2ZVczAxNjNpMXJoeDR6UjgrSEJsWkdRb01qSlNHelpzVUs5ZXZXeVcyZGJybUV3bXhjWEY1WGt2SUNCQUJvT2h3UEhidDI4djlwcTNhOUdpaGZidjM2LzMzbnRQWnJOWmt0U2pSdzhOSHo1Y2t0U21UUnMxYmRwVWtaR1JXcmx5cFI1NTVCRnJVYTFTcFVxYU1tV0tYbnJwSlpsTXBnS1BzMDFKU2RGUFAvMGtTV3Jac3FXQ2c0T0xuREUwTk5SbU84TG50eXVlSkgzMzNYZTZkdTJhcmwyN3ByRmp4MnJreUpGNjhza25iYkl1QUFBQUFBQUFnSXFQZ2gxUVNxS2pvMlUwR2xXclZpMTdSd0VBQUFDQWN1UEdqUnQ2ODgwM2xaeWNMRW5xMkxHalJvNGNlY2Z6MXF4WlU0TUhEOWJpeFlzbFNZc1hMMWFIRGgzazdlMTl4M09YeGpyUjBkSDVmdTROR3paWWoyVE56NHdaTTRxMTNwL05uajFiL3Y3K3FsU3BrcEtUazlXclZ5K05IVHMyUjdGdjlPalJHajE2dE14bXM4TEN3dlR1dSs5YTc5V3JWMDh2di95eXZMMjlyYnY2NVdYanhvM1dvMmZ6MnIydVBCZytmTGhjWFYzMXhSZGZ5R3cyYS83OCtUcHg0b1RHalJ0WDZOOEhBQUFBQUFBQUFIYy9DblpBS2NqT3psWjBkTFJxMWFvbFIwZitNUU1BQUFCUWZxU21waW9pSWtLblRwMnlIZ3Rha0FjZWVFQWRPblN3eWRwWldWbDYrKzIzZGY3OGVVbFNreVpOTkduU3BFSjNheXVxQVFNR2FNdVdMVHA5K3JSU1VsTDA4Y2NmNjgwMzM3VEozUFpZNTg5dTdUUm5LeUVoSVpvMmJacCsrKzAzL2ZPZi84eDFQemc0V0YyN2R0V1dMVnQwNE1BQmJkMjZWVjI3ZHJYZUwyaFhPT25tbjQzWHJsMHJTZkx6ODFQYnRtMkxsVy9Zc0dIRmVyNmtEQWFEQmc4ZXJNREFRTDM3N3JzeW1VejY2YWVmZE83Y09VMmZQbDArUGo1bGtnTUFBQUFBQUFCQStVVHpCeWdGY1hGeHlzek1WSjA2ZGV3ZEJRQUFBQUNzVHA0OHFVMmJOaWtySzBzMWE5WlVnd1lOQ3QyaHkxWkhkRXJTc21YTGRQRGdRVW1TdjcrLzNuNzdiWnZ1RUdZMEdqVisvSGlOR1RORzJkbloycjU5dTM3OTlWZTFiOS9lWm12WWFwM2F0V3RyeVpJbDF2Yy8vdmlqVnE1Y1dlQVlrOGtrU1hKemM5T1hYMzZaNzNPM2p0dDk4c2tuTlhUbzBEeWZjWFYxbFhUejJOYVdMVnZtTzlkenp6Mm5iZHUyeWMzTlRkbloyUVhtKzdQMDlIUlZybHhaQ1FrSmlvK1AxemZmZktPQkF3Y1dlWHlOR2pYazVPUlVyRFh6RXhNVFUrZ3pYYnQybGErdnI5NTg4MDNkdUhGRDE2OWY1NWZtQUFBQUFBQUFBRkN3QTBwRGRIUzBYRnhjNU9mblorOG9BQUFBQUNEcFpybHUzYnAxYXRpd29icDE2Mll0V0pXbFAvNzR3L282T3p0YkZvdkY1bXMwYk5oUWZmcjAwWm8xYXlSSllXRmhhdG15cFNwVnFsU3UxbkZ5Y3NwUlh2VDA5Q3gwelBYcjF5VkozdDdlOHZEd0tOSWFSWG11SUFFQkFYcjExVmZWdG0xYmVYbDVGV3VzbTV1YjVzeVpvMWRmZlZWUlVWRmF2SGl4cWxTcG9zY2VlNnhJNDBORFEyMVc4Q3hzdDcxYm1qWnRxbzgrK2tqdnZ2dXVKazZjYVAzTVJTbm8zUzRsSmFYSVkycldyRW1SRHdBQUFBQUFBQ2pIK1BZT3NER1R5YVFMRnk0b0tDaklac2NjQVFBQUFNQ2RTRTFOMWFaTm05U3dZVU05OGNRVGRzc3hZc1FJTFZ5NFVCa1pHWXFMaTlPYmI3NnBPWFBteU1YRnhhYnIvT01mLzFCNGVMamk0K09Wa0pDZ3BVdVhhdVRJa1RaZG95elh1ZVhLbFN1U3BLcFZxOXAwM3IxNzl5b3hNYkhBWnlJaUl2SzgvdWlqanhZNHpzUERRN05temRMbzBhTjErZkpsaFlXRnFWR2pSZ29LQ2lvMDErVEprMjIyZzExeEJBWUdLaXdzTE1lMTRoNVh1M256Wm0zZXZMbEl6eTVidGt6Ky92N0ZtaDhBQUFBQUFBQkEyYUZnQjloWWJHeXNzckt5T0I0V0FBQUFRTGtSRVJHaHJLd3NkZXZXemE0NTZ0ZXZyMWRmZlZXaG9hR1NwT1BIait1ZGQ5N1IxS2xUYmZvTFNwVXFWZExZc1dQMXhodHZTSksrL2ZaYlBmTElJd29PRHJiWkdtVzV6aTIzZGtTemRjSHU2NisvMXUrLy8xNmlzWVVWN0tTYk8rNU5tVEpGNDhlUGw4bGswdHk1Y3pWdjNyeEN4OFhGeFpVb0V3QUFBQUFBQUFEWUVnVTd3TWFpbzZOVnVYSmxtLzhIRHdBQUFBQW9xVk9uVHFsbXpacDJPUmIyeng1NjZDR2RPM2RPWDM3NXBTUnA1ODZkK3ZUVFQvWENDeS9ZZEoyMmJkdnFvWWNlMHBZdFc1U2RuYTBQUC94UTgrZlBsNE9EUTRWY0p5VWx4Vm80Q3dnSXNPbmNaYUZwMDZaNjdMSEh0R0hEQmgwN2Rrd0hEaHhRcTFhdENoeXpaTW1TTWo4aVZwSXlNaktVbUppb0dqVnFXSzl0MnJRcDMrZXpzN1Axd2dzdjZPelpzNUtrV2JObTZmNzc3eTl4VmdBQUFBQUFBQURsQ3dVN3dJWXlNakowNmRJbE5XN2MyTjVSQUFBQUFNQXFLU2xKRFJvMHNIY01xeUZEaHVqczJiTUtEdytYSksxZXZWcisvdjQyUDc3MnhSZGYxTjY5ZTVXY25LeVRKMC9xMjIrL1ZmLysvVzI2UmxtdGMralFJVmtzRmtsUzgrYk5iVHIzKysrL1grUm45KzdkcThtVEowdVMycmR2WDZ4MUJnNGNxQTBiTmtpNmVZUnFZUVU3ZTltelo0OW16cHlwZHUzYWFkaXdZYXBYcjE2Qno2OWZ2OTVhcm52d3dRY3Axd0VBQUFBQUFBQjN4RG83K3dBQUlBQkpSRUZVR1FwMmdBMWR1SEJCRm91bFF1NG1BQUFBQU9EdTV1enNiTzhJVmdhRFFSTW5UdFM0Y2VNVUZSVWxTWm8vZjc3OC9QelV0bTFibTYzajVlV2xFU05HNklNUFBwQWtMVjI2VkowNmRWTDE2dFZ0dGtaWnJiTm56eDVKa29PRGc1bzBhV0t6ZVlzakl5UERlclNycTZ1cnhvd1pVNnp4Tld2V1ZOMjZkWFgyN0ZrZFBueTQwT2NuVDU0c0p5ZW5FbVc5RStIaDRiSllMUHIxMTEvMTdMUFBGdmhzU2txS2xpOWZMa2x5Y1hIUnFGR2p5aUlpQUFBQUFBQUFnREprMi9OS2dIdGNiR3lzUER3ODVPbnBhZThvQUFBQUFGQ3VWYXBVU1crLy9iYjF6MC9aMmRtYU9YT21UcDgrYmROMWV2YnNxZnZ1dTArU2xKNmVyckN3TUVteStSR3VwYmxPUmthR3RtM2JKa2tLRGc2V201dmJIYzlaRWl0V3JMQWVVenQwNk5BU0ZRaHZqVWxJU0NqMDJiaTRPTVhFeE5qa3I2SXltODJLaUlpUUpQbjYraW9rSktUQTU1Y3RXNmFrcENSSjB1REJnK1huNTVmanZzbGswb29WSy9USEgzOFVPUU1BQUFBQUFBQ0E4b1VkN0FBYk1abE1Ta2hJVU1PR0RlMGRCUUFBQUFBcUJEOC9QMDJmUGwydnYvNjZ6R2F6MHRMU05HWEtGSVdGaGNuSHg4Y21heGdNQnIzODhzc2FNV0tFVENhVGZ2MzFWKzNjdVZQT3pzNUtUMCszeVJxbHZjNy8vdmMvcGFTa1NMcFo1Q3N0eWNuSm1qbHpwdjcydDcrcFpjdVdPZTZkUFh0V3ExZXZsaVExYk5oUWZmdjJMZEVhR1JrWmttUTk3cllnUzVZc1VXQmdvTEt5c3F3bHVabzFhOHJGeGFYUXNlbnA2YnA2OWFwMXpLT1BQbHFrZkljT0hWSnljcklrcVZPblRqSVlEUGsrZS9Ub1VhMWR1MWFTRkJRVXBBRURCdVM0ZitQR0RiMzAwa3U2Y09HQ05tM2FwQVVMRnRpdEhBa0FBQUFBQUFDZzVOakJEckNSQ3hjdUtEczdXN1ZxMWJKM0ZBQUFBQUNvTUpvMWE2YXhZOGRhMzErK2ZGbHZ2UEdHVWxOVGJiWkdRRUNBQmcwYVpIMi9ZTUdDSXBXMHlzTTZxYW1wK3ZycnJ5VkpIaDRlNnQ2OSt4M05seCtMeGFLSkV5ZHEzNzU5bWpadFdvNmRCQzBXaStiT25TdXoyU3lqMGFqeDQ4Y1hXRHpMajhsazB0bXpaeVZKM3Q3ZStUNDNmZnAwVFo4KzNWcXl2SFRwa29ZUEg2N2h3NGZyekprelJWcHIzNzU5R2pKa2lJWU1HYUtVbEpSY2MrYm4xazZCa3RTNWMrZDhuek9ielhyLy9mZGxzVmprNE9DZzhlUEh5MmcwNW5pbWN1WEthdEdpaGFTYjN4bmNPbDRYQUFBQUFBQUFRTVZDd1E2d2tmUG56OHZWMWJYQS8wZ0FBQUFBQU1qdHNjY2V5N0VqV2xSVWxQNzFyMzhwT3p2YlptczgvZlRUcWx1M3JxU2J4NVBlT3RiVDFteTl6dWVmZjY0clY2NUlraDUvL1BGU0tRWktOM2ZnKzl2Zi9pYUR3YURVMUZSTm1qUkpGeTllbENSdDNMaFJrWkdSa3FUKy9mdXJmdjM2aGM0WEV4TWpzOWxzZlc4Mm03Vmd3UUxyejZOWnMyYjVqbjN3d1FmMTRJTVB5dFhWVmRMTm5lQnVLZWtPY0grZU15L1oyZG5hdFd1WHBKc0Z3Q1pObXVUNzdQTGx5eFVkSFMxSkdqaHdvQm8xYXBUbmN5KysrS0w4L2YwbFNaczNiOWFXTFZ0S2xCOEFBQUFBQUFDQS9YQkVMR0FEWnJOWmNYRnhDZ29Lc25jVUFBQUFBS2lRUm80Y3Flam9hTzNidDArU0ZCRVJvYkN3TUkwYk44NG04enM2T21yOCtQRWFOMjVja1k0bkxjdDFVbE5URlJFUllYMS9xMWk0ZS9kdXJWdTNUcEpVdlhwMVBmUE1NN1lQZkp1T0hUdHE1TWlSV3JCZ2dSSVRFelZ4NGtSTm56NWRpeGN2bGlUVnFGRkR6ejMzWEpIbSt2ampqL1gvc1hmZjBWR1ZheHVINzVsSkx5UWtJU1FRV21paDl5SlZRQ2tmb0lnb0lpQldyQ2dvaUhJOEtvZ1ZEd2h5amdWRkR3b29vQ0p3UkpvZ1ZVQ0YwRnRDVFFnSkNVbElMelBmSHlGalF0b2ttUkRBMzdVV2ErM1orOTN2ZnZka3cxb1o3bm1lME5CUStmbjV5Y1hGUmVmUG43ZTJoelVZREJveVpJaDFiR21xOGozeXlDT2x1S01jeGJXejdkU3BrNlpQbnk0cHB6MXNiZ0N3VzdkdVJWYnAyN05uajdXcVlIQndjTEh2aWF1cnF5WlBucXdKRXliSWJEWnJ6cHc1YXQ2OHVhcFZxMWJxK3dBQUFBQUFBQUJRT2FoZ0I5aEJWRlNVc3JPemFROExBQUFBQUdWa05CcjF5aXV2S0Nnb3lMcHYxYXBWV3JwMHFkMnUwYVJKRXcwZVBOaHU4OW5qT3JHeHNab3dZWUwyN3QxcjNUZDkrblJsWkdTb1ZhdFc2dEtsaXd3R2d5Wk5taVIzZC9lS1dyTFYwS0ZEcllHMHlNaElQZlhVVTBwS1NwSWtqUjgvM3VZS2V2WHExYk4rR2UzVXFWUDV3blZqeDQ0dHRqcGNaY2xiWGE1YnQyNkZqZ2tMQzlQVXFWTmxzVmprN095c2wxOStXUTRPeFg5L3RXblRwcnIzM25zbFNVbEpTWm94WTBhRmhqd0JBQUFBQUFBQTJCY1Y3QUE3aUlpSWtMT3pzL3o4L0NwN0tRQUFBQUJ3dy9MdzhOQWJiN3loY2VQR1dVTmQ4K2JOVTBCQWdMcDM3MjZYYXp6eXlDUGFzV09IWW1KaTdESmZlYTV6NXN3WnZmenl5NHFPanBZazllalJROXUzYjlmT25UdjExRk5QNmZISEg5ZnJyNyt1UFh2MnFIWHIxalpmT3pjZzE3Smx5ekt0L2Nrbm4xUk1USXkyYnQxcWJmUGFwMDhmdFd2WHp1WTVXclZxcGNPSER5c3VMazVtczFtdXJxNEtDUW5SNE1HRDFhaFJvM3hqMTYxYlYrUThrWkdSR2p0MnJOTFQwelZvMENDYkt4cHUyN1pOcjcvK3VpVHBoeDkra0llSFI3SGpzN0t5dEdYTEZrbFNsU3BWQ24zdmZ2MzFWODJjT1ZNcEtTbVNjdDZuM0hiQWtwU2FtcXJrNUdSZHZueFo4Zkh4aW8rUFYwSkNnaElTRWhRZkgyOGR0MmZQSHExWXNVSjMzbm1uVGZjQ0FBQUFBQUFBb0hJUnNBUEt5V3cyS3pJeVVyVnIxeTZ5ZlF3QUFBQUEvRjBWRjU0cVRGQlFrSDc0NFFlN3pwbVhtNXViRmkxYVpOUFlpcnpPcVZPbjlQenp6K3Z5NWN1U3BHSERodW54eHgvWDVzMmJOWDM2ZEowK2ZWcFRwa3hSUUVDQU9uZnVyTWpJU1BuNStjbmQzVjBPRGc1eWNIQ1F5V1NTeVdRcXNEMXk1RWhsWkdRb1BUMWQ0ZUhoU2s5UHovY25JeU5EdFdyVlV1UEdqUXRkbThGZzBFc3Z2YVRubjM5ZXg0NGRzKzYzV0N3Mi85N2J1WE5uZGU3Y3VSVHZXRUhoNGVGNjdiWFhsSjZlTGljbko5MXp6ejNsbXE4NHUzZnZ0b1k2TzNmdUxKUEpsTy80K2ZQbjllYWJiMW9yenhrTUJxMVlzVUtMRnk5V2NuS3lVbEpTcksxOWJURnYzangxNk5CQk5XclVzTjlOQUFBQUFBQUFBS2dRQk95QWNycHc0WUt5c3JKb0R3c0FBQUFBc0ptM3Q3Y3lNaklrU2JmZGRwc2VmL3h4U1RsVjdHYlBucTBQUHZoQTRlSGhpb3FLMHZMbHkrMSsvVm16WmhWNzNOblpXVk9uVHRYVFR6K3R1TGc0YmRpd1FiNit2bnJzc2Nmc3ZwYXJIVDE2VlAvNzMvKzBkdTFhWldkbnkyQXc2SVVYWHFqUU1OcjY5ZXV0MjRXMWh3ME1ERlR2M3IyMVljTUdTVGxody9EdzhHTG45UER3a0plWGw3eTl2YTEvNHVMaXRHUEhEcVducDJ2R2pCbWFPWE1tWDlZREFBQUFBQUFBcm5NRTdJQnlpb2lJa0tPam8vejkvU3Q3S1FBQUFBQ0FHNFMzdDdjR0R4NnNFeWRPNklVWFhzaDNyRW1USnZyUGYvNmozMy8vWFZ1M2J0WCsvZnNWR3h1cnRMUTB1MXk3WHIxNmF0NjhlWW5qL1B6OE5HM2FORDMvL1BQS3lNalFtalZyZE04OTk4amIyOXN1NjhnckxpNU9jK2ZPMWNHREJ4VVhGMmZkNytQam94ZGVlRUVkTzNhMCt6VnpKU1VsYWNlT0haSnlnb1Z0MjdZdGROem8wYVAxKysrL3k5dmJXMVdyVnBXdnI2K3FWcTFxZloxMzI5dmJXdzRPQlQ5Mnk4ek0xQk5QUEtFelo4N293SUVEV3I1OHViV2xMd0FBQUFBQUFJRHJFd0U3b0p5aW9xSlV2WHAxR1kzR3lsNEtBQUFBQU9BR2N0OTk5MW5idWw3TlpES3BVNmRPNnRTcGszVmZTa3FLMHRQVGxaMmRMYlBack96czdIemJaclBaMnFiVVlERElhRFRLWURCWS8rUys5dlQwdEhtTmpSczMxZ3N2dktBdnYveFNiNy85ZG9XRTY2U2NJSjNCWUxDRzZ3SURBelZ3NEVBTkhqeFlibTV1RlhMTlhBYURRUTg5OUpBMmJkb2tmMzkvT1RzN0Z6cXVaczJhV3Jac1dibXU1ZWpvcU9lZmYxNFRKa3hRcDA2ZDFLVkxsM0xOQndBQUFBQUFBS0RpRWJBRHlpRStQbDZwcWFrS0RBeXM3S1VBQUFBQUFHNHdYbDVlcFJydjV1Wlc0V0d6d3ZUdTNWdGR1M1l0TW5pV2EvVG8wWktrbGkxYmx1azZUei85dEpvMmJhcldyVnVyZnYzNlpab2pWL1BtemZYdXUrOUtrbHhkWFlzZDYrN3VybnZ1dVVmMzNIT1Bzckt5eW5WZFd6UnIxa3dmZi95eGdvT0RLL3hhQUFBQUFBQUFBTXFQZ0IxUURsRlJVWktrZ0lDQVNsNEpBQUFBQUFBVnA2UnduU1E5OE1BRDVicUdqNCtQN3I3NzduTE5rY3ZMeTZ2SVZxL0ZLYXlhWUVVZ1hBY0FBQUFBQUFEY09PaHBDWlREK2ZQblZiVnFWYm00dUZUMlVnQUFBQUFBQUFBQUFBQUFBQURZR1FFN29Jd3lNek1WR3h0TDlUb0FBQUFBQUFBQUFBQUFBQURnSmtYQURpaWpDeGN1eUdLeEtEQXdzTEtYQWdBQUFBQUFBQUFBQUFBQUFLQUNFTEFEeXVqOCtmTnljbktTajQ5UFpTOEZBQUFBQUFBQUFBQUFBQUFBUUFVZ1lBZVVnY1ZpVVZSVWxBSUNBbVF3R0NwN09RQUFBQUFBQUFBQUFBQUFBQUFxQUFFN29Bemk0K09WbHBhbWdJQ0F5bDRLQUFBQUFBQUFBQUFBQUFBQWdBcEN3QTRvZzZpb0tFa2lZQWNBQUFBQUFBQUFBQUFBQUFEY3hBallBV1VRRlJVbEh4OGZPVHM3Vi9aU0FBQUFBQUFBQUFBQUFBQUFBRlFRQW5aQUtXVmxaU2syTmxiKy92NlZ2UlFBQUFBQUFBQUFBQUFBQUFBQUZZaUFIVkJLRnk5ZWxNVmlJV0FIQUFBQUFBQUFBQUFBQUFBQTNPUUkyQUdsRkIwZExhUFJLRDgvdjhwZUNnQUFBQUFBQUFBQUFBQUFBSUFLUk1BT0tLWG82R2o1K3ZyS1pESlY5bElBQUFBQUFBQUFBQUFBQUFBQVZDQUNka0FwWkdabUtqNCtudmF3QUFBQUFBQUFBQUFBQUFBQXdOOEFBVHVnRkdKaVltU3hXRlN0V3JYS1hnb0FBQUFBQUFBQUFBQUFBQUNBQ2tiQURpaUY2T2hvbVV3bStmcjZWdlpTQUFBQUFBQUFBQUFBQUFBQUFGUXdBblpBS1VSSFI4dlB6MDlHSTM5MUFBQUFBQUFBQUFBQUFBQUFnSnNkS1NIQVJ1bnA2VXBJU0pDL3YzOWxMd1VBQUFBQUFBQUFBQUFBQUFEQU5VREFEckJSVEV5TUpCR3dBd0FBQUFBQUFBQUFBQUFBQVA0bUNOZ0JOb3FKaVpHRGc0T3FWcTFhMlVzQkFBQUFBQUFBQUFBQUFBQUFjQTBRc0FOc0ZCc2JLeDhmSHhrTWhzcGVDZ0FBQUFBQUFBQUFBQUFBQUlCcmdJQWRZSU9zckN6Rng4ZkwxOWUzc3BjQ0FBQUFBQUFBQUFBQUFBQUE0Qm9oWUFmWUlDNHVUaGFMUlg1K2ZwVzlGQUFBQUFBQUFBQUFBQUFBQUFEWGlFTmxMNkM4VXJJejlPTzUzZG9WZTBKUmFmRkt5ODZzN0NYaFpoVWdMVHArV2pwZTJRdkI5Y2JGNUtnQUYyOTE5RzJnTzRNNnlNM2tWTmxMQWdBQUFBQUFBQUFBQUFBQWdCM2MwQUc3MFBqVCt2ZXhOWXBKVDZ6c3BRRDRHMHZMenRTcDVCaWRTbzdSeGdzSDlYU2pmbXJsWGFleWx3VUFBQUFBQUFBQUFBQUFBSUJ5dW1GYnhJYkduOWJyKzVjU3JnTndYWWxKVDlUcis1ZHFYL3laeWw0S0FBQUFBQUFBQUFBQUFBQUF5dW1HRE5pbFpHZm8zOGZXVlBZeUFLQkljNC85ckpUc2pNcGVCZ0FBQUFBQUFBQUFBQUFBQU1yaGhnelkvWGh1TjVYckFGelhZdElUOWVPNTNaVzlEQUFBQUFBQUFBQUFBQUFBQUpURERSbXcyeFY3b3JLWEFBQWw0dDhxQUFBQUFBQUFBQUFBQUFDQUc5c05HYkNMU291djdDVUFRSW40dHdvQUFBQUFBQUFBQUFBQUFPREdka01HN05LeU15dDdDUUJRSXY2dEFnQUFBQUFBQUFBQUFBQUF1TEhka0FFN0FBQUFBQUFBQUFBQUFBQUFBQUFxR2dFN0FBQUFBQUFBQUFBQUFBQUFBQUFLUWNBT0FBQUFBQUFBQUFBQUFBQUFBSUJDRUxBREFBQUFBQUFBQUFBQUFBQUFBS0FRQk93QUFBQUFBQUFBQUFBQUFBQUFBQ2dFQVRzQUFBQUFBQUFBQUFBQUFBQUFBQXBCd0E0QUFBQUFBQUFBQUFBQUFBQUFnRUlRc0FNQUFBQUFBQUFBQUFBQUFBQUFvQkFPbGIwQUFBQUFBQUFBQURjbXM5a3NpOFVpZzhFZ285SDI3L0ptWjJkTGtveEdvd3dHUTBVdER3QUFBQUFBQUNnM0t0Z0JBQUFBQUFBQUtMWFRwMDlyd0lBQjZ0Ky92K2JPbld2emVhdFdyVkwvL3YzMWYvLzNmNHFPamk3ejljZVBINi94NDhlWGE0N0NIRHg0VURObnp0VE1tVFB0T2k4QUFBQUFBQUJ1VEZTd0F3QUFBQUFBQUc1eUR6NzRvQzVmdnF4ZXZYcnBtV2Vlc2N1Y24zLyt1Y3htczV5Y25EUml4QWlienJGWUxQcnV1KzhrU2QyNmRWUDE2dFhMZlAyREJ3OUtrdExUMDhzOFIyRWlJaUswZXZWcVNkTHp6ejl2MTdrQkFBQUFBQUJ3NDZHQ0hRQUFBQUFBZ0ozczJMRkR3NGNQMS8zMzM2OWR1M2JkTUhQanhwRGJWclVzRWhNVGxaaVlxTFMwTkx1c1plL2V2ZHF4WTRjazZlNjc3MWExYXRWc09tL2p4bzA2ZCs2Y0pHbmt5SkYyV1FzQUFBQUFBQUJRa2FoZ0J3QUFBQUFBS3N6dHQ5OWU1REVuSnlkVnFWSkZYbDVlYXRpd29WcTNicTMyN2R2THk4dnJHcTdRdm1iUG5xMjR1RGhKMHF4WnM3UjQ4ZUliWXU3clRYSFBUV21zVzdmT0x2TmNEMWF0V3FXVksxZnEzWGZmbGJlM2Q2blB0MWdza2lTanNmemZ0MDFKU2RINzc3OXZmYjE0OGVJU244ZG5ubmxHQXdZTTBQejU4NjM3SG4vOGNadXVOMlhLRlBYcTFhdHNpd1VBQUFBQUFBREtpWUFkQUFBQUFBQ29GQmtaR2JwNDhhSXVYcnlvc0xBdy9menp6M0p5Y2xMZnZuMDFmUGh3QlFRRVZQWVNTeTAzeEhUMTl2VStONjV2bXpadDB1elpzeVZKa3laTjB2dnZ2MS9xSUtyWmJKWWtHUXlHY3Evbnd3OC8xSVVMRjBwOTN0ZGZmMTJtODBvaklTRkJ3NFlOczJuc3pSVEFCQUFBQUFBQVFNVWhZQWNBQUFBQUFLNkpIajE2NUt1OGxaR1JvY1RFUkowL2YxNm5UcDJTeFdKUlJrYUdWcTFhcFhYcjF1bnBwNS9XZ0FFREtuSEZwZmZzczg5cXpwdzVNaHFOZXU2NTUyNll1YTgzZDl4eFI1SEhWcXhZWWQyKytwbTZXWFh0MmxXdFdyVlNhR2lvVHAwNnBZa1RKNVk2WkpjYnNDdHZCYnZGaXhkci9mcjFrcVNISG5wSTk5OS92eVJwLy83OWF0R2lSWkhuSFR0MlRNOCsrNnlrbkovdnVISGpKRW1iTjI5V2x5NWQ1T0RBeDVRQUFBQUFBQUM0UHZISkZRQUFBQUFBdUNhR0RSdW1KazJhRkhvc0tTbEpXN1pzMFhmZmZhZlRwMDhyUFQxZE0yZk8xT0hEaHpWaHdnUzdWTjI2RnJwMjdhcXVYYnZlY0hOZmIzTERWNFhKRzdBcjdwbTZtVGc2T21yYXRHbWFPSEdpamg4L3JsT25UdW5GRjEvVXYvNzFMM2w0ZUVqS0NkQkZSRVFVT1VkMmRyYWtuUGF1WjgrZUxmWjZ0V3JWS25ULzJyVnI5Y1VYWDBpU2JybmxGbzBZTVVLUzlQbm5uK3ViYjc3UnFGR2pOR2JNbUFMbkpTWW1hdHEwYWNyT3pwYTd1N3NlZU9BQlNkSW5uM3lpWmN1V3FXL2Z2cG8wYVZJSjc0SnRQRDA5ODdXaHZkcTMzMzZyTld2V1dOODNBQUFBQUFBQW9DUUU3QUFBQUFBQVFLWHo4UERRZ0FFRDFLOWZQeTFhdEVoZmYvMjFzck96dFhyMWFybTd1K3Z4eHgrdjdDVUNsY3JOelUxdnZmV1dubnZ1T1VWR1JpbzhQRnhUcGt6UnUrKytLMWRYVjEyK2ZGa1BQL3h3aWZQODhzc3YrdVdYWDRvZFUxanIxQjkrK0VFZmZmU1JMQmFMZ29LQ05IbnlaR3Z3TmJmNjNOZGZmNjJnb0NEMTZkTW4zN25MbHkrM3RvWjkrT0dIclpYM0dqWnNLQ2tudUJjY0hLeTc3NzY3eURWbFpHUm80TUNCaFI2NytyNkxhLzJhbVprcFNRb01ETlMyYmR2MCt1dXZGemxXa202Ly9YYWI1Z1VBQUFBQUFNRE5xM3c5SVFBQUFBQUFBT3pJYURScTFLaFIrY0k3eTVZdDA1WXRXeXA1WlVEbDgvYjIxdlRwMCtYdTdpNUpPbno0c041Ly8vMEt2MjVVVkpUbXpac25pOFdpd01CQXZmZmVlOVkxU05MbzBhUFZxbFVyU2RLc1diTVVIaDV1UFphZW5xNUJnd1pwL1BqeDZ0T25qd1lQSG13OTFydDNiMnVBN2JQUFB0UHg0OGNyL0Y1aVltSWs1UVRzQUFBQUFBQUFBRnRRd1E0QUFBQUFBRngzZXZYcXBaTW5UMnJ4NHNXU3BIbno1dW1XVzI2eFZzb0MvcTVxMWFxbGYvN3puNW95WllwOGZYMzE0SU1QU3BLOHZMeUtyYkRXdDI5ZldTd1dqUmd4b3RCS2R3c1hMdFNYWDM1WjZMa0JBUUdhTW1XS1B2bmtFODJZTVVQVnFsWExkOXhvTkdyeTVNa2FPM2FzR2pSb2tPLzRyNy8rcWhrelprZ3F2QUxjTTg4OG83MTc5eW93TUZEVnExY3ZjdjJPam83NVdyK0dob1pxOXV6WmtxUTMzM3l6UUdBdUxpNU9YbDVlTXBsTStmYWZPWE5Ha2hRVUZLUzJiZHNXMms1MjY5YXQxdjNGdFpzRkFBQUFBQURBM3dPZlNnTUFBQUFBZ092U2ZmZmRwNTkrK2trSkNRazZmLzY4Tm03Y21LOWRZMkhpNCtPMWF0VXE3ZHk1VTJmUG5sVnFhcXJjM054VXExWXRkZXJVU1lNR0RiSzJweXhKZG5hMnRtN2RxbTNidHVubzBhT0tqWTFWWm1hbTNOemNGQlFVcERadDJtamd3SUg1UWtGNTF6ZG56aHcxYWRLazBMa3pNakswWWNNR2JkdTJUV0ZoWVlxUGo1Y2tWYTFhVmNIQndlclFvWU1HREJnZ0p5ZW5VcytkS3owOVhaczJiZEtPSFRzVUZoYW11TGc0WldWbFdkZmZzbVZMOWV2WFQ3VnIxeTd4dlNqczJ2SHg4ZnIrKysrMVk4Y09SVVpHeW1Bd3lOL2ZYNTA2ZGRMdzRjUGw3ZTFkNHJ6WFFtRnIzN1Jwazc3NzdqdUZoWVVwTXpOVG8wZVAxZ01QUEZEbytmWjhwdXcxVjd0MjdUUjU4bVExYjk1Yy92NytKWTYzV0N5eVdDeVNWQ0J3WnFzdVhicW9aY3VXY25GeFVVWkdSb0hqWGw1ZWV2UE5OMVd2WGoyWlRDYnJtS3lzTE91WXdzNXpjSERRYTYrOXBscTFhc25Cd2FIUU1VNU9UaklZREtwVnE1WjEzODgvLzJ6ZERnd016SGRzK2ZMbCt1S0xMelJtekJnTkhUclV1ajgrUGw0SkNRbVNwRWFOR3NuVjFUWGZlYmw4ZlgydDI0VWRCd0FBQUFBQXdOOExBVHNBQUFBQUFIQmRjbk56VTY5ZXZiUjgrWEpKMG0rLy9WWnN3RzcxNnRYNitPT1BsWktTa205L1VsS1NEaDgrck1PSEQydnAwcVdhT0hHaXVuWHJWdXkxOSszYnAzLzk2MStLakl3c2NDd3BLVWxIamh6UmtTTkg1T0RnVUdRd3E3aTUzM3Z2UFYyNGNLSEFzWmlZR01YRXhHam56cDNxMEtHRGF0U29VYXE1YzIzY3VGRWZmZlNSTGwyNlZPejZseTVkcWtHREJ1bUpKNTdJRitZcnlkNjllL1hHRzI4b01URXgzLzZ6WjgvcTdObXpXcmR1bmQ1Nzd6MEZCd2VYYWYwVmFkR2lSZnJpaXk5c0dtdlBaOHFlYzBrNTdWVnRsWjJkYmQwdWF4WElOV3ZXYU9iTW1XVTZOOWZBZ1FQTGRGNWhsZS8yN05sVDVQZ2pSNDRvSlNWRkN4WXNVTy9ldmExaHoyUEhqbG5ITkd6WXNFeHJBUUFBQUFBQXdOOFBBVHNBQUFBQUFIRGRhdHUyclRWZzkvdnZ2eGM1N3F1dnZ0S0NCUXVzcjMxOGZOU2lSUXQ1ZUhnb05qWlcrL2J0VTBwS2lwS1RrelZ0MmpSTm16Wk5uVHQzTG5TdTlldlhhOGFNR1RLYnpkWjlRVUZCYXRpd29WeGRYWFhwMGlVZFBuellXbld1Tkk0ZE82YVhYbnBKbVptWmtpUm5aMmUxYWROR2ZuNStTazFOVlVSRWhFNmNPSkd2NmxkcExWaXdRRjk5OVpYMXRjRmdVT1BHamEwVndxS2pvM1h3NEVHbHBhWEpZckZvNWNxVk9uUG1qTjUrKzIwNU9qcVdPSDk0ZUxnKyt1Z2pwYWVucTJIRGhnb09EbFptWnFaQ1EwTVZHeHNyU1VwSVNORFVxVk0xYjk2OFVnWDNLdHFKRXlmMDVaZGZ5bWcwcW0zYnRxcGV2YnFpb3FJS3JlcG16MmZLbm5PVlJkNnFjTGI4aks5M0NRa0pPbkhpUkw1OUZvdEZCb05Ca3ZUWVk0OXArL2J0U2s1TzFtZWZmYWFKRXlkS3lnbTNTam1WSXYzOS9aV1dscVl0VzdhVVdCa1RBQUFBQUFBQWYyOEU3QUFBQUFBQStKdEpUVTNWeVpNbmxaQ1FZRzBiV1pSYXRXcFZhb3ZFT25YcVdMZFRVbEtVbEpRa0R3K1BmR00yYjk1c0RTODVPRGpvc2NjZTA1MTMzcGt2TkpXVWxLUlpzMlpwOCtiTnNsZ3MrdGUvL3FYLy92ZS9jbk56eXpmWGdRTUg5UDc3NzF2RGRYWHIxdFg0OGVQVnJGbXpmT1BNWnJPMmJ0MnExTlRVVXQzUC9QbnpyZUc2eG8wYjY0MDMzbERWcWxYempVbE1UTlJQUC8xVXBtRGErdlhyODRYck9uYnNxSEhqeGlrZ0lDRGZ1SlNVRkgzOTlkZGF1blNwSkNrME5GVHo1czNUVTA4OVZlSTFQdjMwVXprNk91cjExMTlYKy9idHJmc3pNek0xZS9ac3JWbXpScElVR1JtcFRaczJxVy9mdnFXK2o0cXlaTWtTVmFsU1JXKy8vWGErQ21aWEJ4cnQrVXpaYzY2eXluM21KSlU1OERoZ3dBQU5HRENnMU9ldFhidFdNMmJNa0ZSNEpicXkyTEpsUzc1L3UwSkRRL1hhYTYvcHBaZGVVcU5HamVUcjY2c1JJMFpvL3Z6NVdydDJyUVlOR3FTUWtCQnIxYnUyYmR2cS9QbnpldWFaWjVTWW1DaHZiMjkxNk5EQkxtc0RBQUFBQUFEQXpjZFkyUXNBQUFBQUFBRFhodGxzMXZidDIvWHh4eDlyOWVyVjJyNTl1M2JzMkZIc243Tm56MWJxbXIyOHZQSzl2cnJsYVhwNnV1Yk9uV3Q5L2RKTEwybm8wS0VGS3BKNWVIam81WmRmVnIxNjlTUko4Zkh4V3I5K2ZiNHhack5aTTJmT3RMYlRiTml3b1diUG5sMGdYQ2RKUnFOUlBYcjBVTDkrL1VwMVB3Y09ITEJ1UC9EQUF3WENkWkpVcFVvVjNYZmZmZkx6OHl2VjNDa3BLZnI0NDQrdHI3dDI3YW8zM25palFMaE95bW0vTzNic1dJMGVQZHE2NzhjZmZ5eTBKZTdWVWxOVEM0VHJwSnpLYU9QSGoxZjE2dFd0KzdadDIxYXFlNmhvVVZGUmV2SEZGd3UwQjgzYk50V2V6NVE5NXlxUHZHMXBYVnhjN0RadlpkbThlYk9jbloydHI3LysrbXVkUFh0V2t5Wk5VbWhvcUNScDJMQmhDZ3dNbE1WaTBkeTVjM1hod2dVZFAzNWNrdFNoUXdjRkJnYkszOTlma3JSdzRjSnJmeE1BQUFBQUFBQzRZUkN3S3dNSGcwa0RBbHZyOW9BV0ZYb2RieWQzUGRIZ2RsVnpybExpV0lNTWVyRGVyWHF3M3ExcTVCbFlvZXZLcTRWM2JmV3UzbHk5cXplWHlXRC94OG5OVlBLM3FtOExhS0VKalFmcW1VYjlTeHhyTWhqbDdXajd0NzhkRENiVmRQTlJUVGNmbTgrNWtUZ1lUUEoyY3BlM2s3c01NaFE3ZGtDTk5wcmE0bDVOYlhHdk92alV0L2thTGIxclc4L3I3TmV3NUJQc3JJRkhnQnA0Qk5qMDl3Z0FBQUM0bVdWbVptclJva1hhdVhPbk9uVG9vUHZ1dTAvanhvM1RDeSs4VU95ZkxsMjZWT3E2ODRab3BQeXRMaVhwbDE5K3NZYnVPbmZ1cko0OWV4WTVsNE9EZ3dZT0hHaDkvZHR2ditVN25qZFE2T0Rnb0ZkZWVjVnVGY1FLYy9XOWxOY3Z2L3lpaElRRVNUa0J1b2tUSjhwb0xQNTM5WkVqUjZwYXRXcVNjZ0tHdGxRWTY5eTVzMXExYWxYb01RY0hCL1h1M2R2Nk9pd3N6TmJsWHhNaElTSHEyTEZqc1dQcytVelpjNjY4Rmk5ZWJBMlMyU0k1T2RtNlhaSFA5TFVRRnhlbjBOQlF0V25UeHJydjFWZGZWVWhJaUZKU1V2U1BmL3hEZi96eGh4d2RIZlhvbzQ5S2tvNGVQYXJwMDZmTFlySElhRFJhdzZIMzMzKy9KT25nd1lQVzZuWUFBQUFBQUFEQTFXZ1JXd2JUV3Q2ckpsVnFLalU3UTd2andoV2ZrVnp5U1dYd1NIQXZkYXNXb2o0QnpmWHg4WFhhY09GQWtXT05Cb1B1RE1yNWNQQjgyaVVkdTN6ZUxtc3dHZ3d5RjlNdWFIRE5kdGF3MWZhTFI1V2RiYmJMZFNXcHVvdVgzbWwxdjNiSGhXbCsrRWFsWldjV09xNnhadzMxOEcraVRITzI1aDc3dWNqNWZKdzhOS25KWUZWMTh0QS85bjJqMlBUTEphL0IxVXR6Mnowc1NicHJ5L3VsV3YvakRXNVRkUmR2U2RMblliOG9Jald1Vk9mWGMvZlh5ZVRvVXAxVFdpRlZhdWlObHNNbFNRL3QvS2pJWjdtS281c2VxTnRETGlacHpXVm9BQUFnQUVsRVFWUkhuVXVKMVo1THAyeWEzeUNESGdydXBicnUxWlNVbGFaOThXZEt0YjdtWHJWVTNjV3IyR2UvSkRQYWpKSWtyWTdjbzAvRE5wUjVIZ0FBQU9CR2QvTGtTYVdrcEdqa3lKSFdxazAzZ3NURXhIeXZyNjVvdDMzN2R1dTJMZFhrOHJhY1BYbnlaTDVqVzdac3NXNTM3OTVkTldyVUtOVmFiUkVTRW1JTlJzMmZQMSsxYTlkVzdkcTE3VEwzenAwN3JkdTlldlVxMEVxM01DYVRTYjE3OTlhMzMzNHJTZHE3ZDYvR2pCbFQ3RGxkdTNZdDluamU2bkM1Z2IvcnhTMjMzRkxpR0hzK1UvYWNLNjhWSzFaby92ejV1dlhXV3pWbHloU2RPM2V1MkhuekJoMlRrNU1MclV5WjkyZVY5N2lUazFPK3FvU1N0R0hEQnIzenpqdkZYck13dDk5K3U4MWpwMHlab2w2OWVoWFl2M0xsU3BuTlpuWHExTWthUXZUMDlOUzc3NzZyeVpNbjY4aVJJOXF3WVlQYXRXdW5IajE2cUhuejVqcHc0SUNPSERraVNXcmZ2cjMxMzVGdTNicXBkdTNhT25QbWpKWXVYWm92dEFjQUFBQUFBQURrSW1CWEJ1dk83MU9US2pYbGFuTFNtSG85TmZ2b1QzYS9ScHVxOWRTdFdvZ2tLVFVyUTM5ZUt2cEQxWXBpTkJqMGNZZkhkRG81UnFzajl4YTZocncxejdMTTlndlhTZExkdFRySjI4bGR0d2UwVkV2dk92cmc2RTg2a2hoUnBybGFWYTJqQ1kwSHl1dEs5YnJuR2czUXEvdVgySE81K1hUeGE2VCtnYTJ0cjl2NDFGVkVoTzBCdTRlQ2I5WGdtdTMwZWRoRy9TL3lUK3QrazhHb0FGZnZVcTBsSXFWMHdiN0NqS2pUUlM0bVIyVmJ6UHJnNkUvS3NtVGJkRjZ2NnMxVTF6Mm5Fc0t5czc4cEpTdmQ1bXZXZGErbWw1c09rWnVEczJxNFZ0WFhwN2FvNktnbkFBQUFnSkxFeHNacThPREJOMVM0VGlyWUV0YmJPLy92UkhtRFExT25UaTNWM1BIeDhmbGVIejE2MUxyZHRtM2JVczFscTFHalJtbmZ2bjJ5V0N3NmUvYXNIbnZzTWZYczJWTjMzbmxub2Exb1N5UHZlOUdpaGUxVjkvTUc0bXhwQ1Z4WXk5bTg4djZNMHRMU2JGN0h0WkRiZ3JVNDlueW03RGxYM2prdlhyd29LZWZ2dGNGZzBNTVBQMnp6dkRObnppeHhUTjc1UWtKQzlPR0hIOW84ZjBYS3lzclNUei85SklQQm9DNWR1bWoyN05uV1kyNXVibnJycmJlMGJObXlmQ0hSSjU1NFF1UEdqWlBseWhkSWI3dnROdXN4ZzhHZ0lVT0dhTTZjT2ZyOTk5OTE1c3dadXdWZUFRQUFBQUFBY1BNZ1lGY0dtNklQYWxETmRncjI4RmRQLzZaYUhibkhiaFhqSk1uYjBVM2o4clE3L2VqRU9sMnFvQ3A1eFdubVZVdlZuS3VvbW5NVmhjYWZMaUpnOTFmRUx0dkcwSld0UGo2eFRnbVpLYnE3Vm1kVmQvSFNteTN2MDlLek83VGt6STVpcStybDVXeDAxQVAxZW1oQWpUYldsZTZLUGFFUGk2bDBWMTVPUmdjOUdIeXJKTWxzc2Nob01HaGtuZTdhSFJ1bUMya2xmM1BmMjhsZFBhbzFrVUVHUFZxL3QzeWRQYlRnNUdaSmtxK3pwN1dpbnExeUsrKzVPVGlyczIvT2Y1cjhVb3FLY00yOWFxbmZsYkNnMldMUjVLWjNsbmpPNTJHLzZNOUxwelNpemw5VkRRYlhiSytCTlVyK0Q2b1BqLzJzL2ZGblpEUVlsV0hPbHB1a29iVTZxWWFyajJZZC9aOHl6RmsycngwQUFBREFYMXhkWGRXb1VhUEtYa2FwSFR4NDBMcGR0MjVkT1Rqay95amo2Z0JlYVdSbDVmLzlJaVlteHJwOWRjVXVlMm5kdXJYZWVPTU56Wm8xUzdHeHNUS2J6ZHE0Y2FNMmJ0eW8yclZyNjQ0Nzd0Q0FBUVBrNU9SVTZybnp2aGUrdnI0Mm41YzNFSmVVbEZUaStKTFdkdlhQNkhyaTZlbFo0aGg3UGxQMm5DdlhybDI3ck50NXcyS1ZwYVMyd212WHJ0V01HVE5zR2lzVlgrVnUvZnIxaW91TFU1czJiZVRqNDFQZ3VLZW5weDU2NktGOCt4bzNicXlRa0JBZFBueFlraFFVRkZUZ2V2UG56MWRTVXBLKy8vNTdqUjgvdnNRMUFnQUFBQUFBNE8vbCt2M0U4enBta2ZUbHlVMmExdUplR1NROVVyKzNYdHE3MEM3VnRRd3k2UG1RUWFycTVDNUpXbk0rVkRzdUhyTWVYOXpsT2JtWUhJdWQ0NGtHdCt1SkJrVi9HUG1mNDJ1MExtcC9pV3ZwNnRkWWttU1JSZHRpamhZNnhtaklpYTJaTFJhN1Z4Y3pXeXhhZUdxcmppYWUxL01oQStWcWN0TEFHbTMxYS9RaG5VOHQvRnZjVjN1cVlWLzE4RzhpU1VyTHp0U1hKemRwemZsUU82ODB2K0YxdXFpYWN4VmxXOHg2NCtCMzFzcDVUemJzcTZuN2w1YjRQc1ZuSk9zZis3N1J0QmIzeXRmWlUzY0ZkVlFWUjFmOTUvamFjcTJycXBPN05iaHBhOERPdzhGRjR4cjF0NFlUSFkwbVZYT3VVdUo1TGlZblBSTGNTMzdPZi8zSGhhOVR5YTJKcEp4UXBDU0ZKMTNRUzZFTDlWcnpleFRvNnEzT2ZnMDExZWtldlhud0J5VmxYVjhWRUFBQUFJQWJnYnU3ZTJVdm9VeisrT01QNjNiSGpoMExIRGZucWFiZXJWdTNRa00zdHNySXlMQnVWMlJJckZPblR2cnZmLytyVmF0V2FjV0tGWXFNakpRa25UbHpSblBuenRXMzMzNnJGMTk4VWExYnR5NWhwdnl5cy8vNjRwdlJhQ3pUMmd3R1E4bURibUFtazZuRU1mWjhwdXc1VjY2dFc3ZEtraHdkSGRXalJ3OUpKUWZYSmt5WW9BTUhjajRMY0haMjFzS0ZDd3UwVzc3ZVpXVmw2YXV2dnBKVXVtQmhlSGk0dFQyc0pNMmJOMC92dmZlZTliV0xpNHY2OSsrdmlJZ0lEUjQ4Mkg0TEJnQUFBQUFBd0UyRGdGMFo3WTgvbzkvand0VGVwNzRhZVFhcXUzOFRiWTQrWE81NXg5VHJxUmJlT2Ewb0RpZEdhRjdZaG5MUFdSYXVKaWQxdjlLaTlzKzRrMFZXME11dFlHZnY2blY1L1I0WHBzbDdGK3I1a0VINjZQaGFtOE4xVWs0UXNwbDNMY1drSldyT3NaOUtkVzVadEtsYVYzY0Y1ZnlIei9KenV4VjY2YlErQy90Rkw0UU1VaXZ2T25xZ1hrLzk5K1N2SmM0VG1YcEovOWozamFhM3ZFOSt6cDdxVTcyRlhFM09XbmhxaTNYTXZkcytVR1lSMWR4cXV2bVV1dExkMVV3R28xNXNjb2Y4WGJ3VW01R2s1Lzljb01UTUZBMEo2cUNSZGJ0cFZjU2ZSZDVMTC85bTZoZllTcEswNGNJQnpiMVNNWEJJVUFjOVVLOUhnZGEzUmJtUWxxQ1hRaGZwOVJiRFZNL2RYeUZWYXVxZFZ2ZHI2b0ZsaWtsUExOZjlBUUFBQUg4M0xpNHVsYjJFVWp0MzdweDI3TmhoZmQyOWUvY0NZenc4UEpTWW1QUDd3Zi85My8rcFE0Y09aYjZlcTZ1clVsSlNKSld2OHBndG5KMmRkZmZkZDJ2bzBLSGF0MitmVnF4WW9TMWJ0c2hpc1NnbUprWXZ2L3l5M24vLy9WSzFqZlgwOUxTK0YzRnhjVGFmbDdjVmFkV3FWVzIvaVp1VVBaOHBlODRsU1JjdVhOQ3hZemxmeE96WXNhTThQRXIrTWx0U1VwSzFlcHNrcGFlbmEvbnk1Zm5hcUZhVW1KZ1lMVnUyelByNjAwOC8xV09QUFZaa2tETnZTUFJxR3pkdVZIUjB0THk4dkhUcnJiZmF2SWI1OCtkYjI4TkswcDQ5ZTdSNTgyWnJPRkdTeG80ZGU5T0hTd0VBQUFBQUFGQjJCT3hLME1VdnAzMU9TbmFHOWw0NmxlL1lvbFBiMU42bnZpUnBWTjN1Mm5IeG1ETE5aUSthM1JYVVVYY0d0WmNreGFRbjZ0MURQeXJiWXM0MzVwRmRINnV3ai91TUJxTVdkSDVha3ZSRitFWnRLS1JDMmRlM2pMTjVMWDBDbXN2TndWbVN0RG5tc055dmJGL053Wmp6emU5c2k2WElNVVZKeTg0c2NIOC9kSjlZN0RudnRoNVo1REZIbzZuSTgzMmRQUFNmOW84V2VteloyZCswOE5UV0VsWmJNbDhuRDQxdi9IOHlTRHFYRXF0dnoyeVhKRzJOT2FKdTFVTFV5YmVCaGdSMVVGUmF2RTFWOUM2a0plalYvVXYwVnNzUjhuWnlrNmVEaTB5R3NsVWdLQzJqd2FCbkd2VlhDKy9heXJhWTlmN2hsVXJNelBsUEppOUhOemtZVEJvUzFFSG5VeTlwYmRTK2ZPZldkYSttSnhybVZGQk15RXpSbCtHYnJNZXlMV1laWk5BajlYc3JJVE5GVzJPT3FDU0ptU2w2ZGQ4U3ZkcjhialgwREpTWGs1czhIVjBVazU0b2c2UWFiclo5KzkvZHdVVTFiUmdia1dMN2YwSUJBQUFBcURnV2kwV2ZmUEtKTlJqVHVYTm5oWVNFRkJoWHMyWk5hNERwNU1tVDVRb3dCUVVGV2NOTGh3NGR5aGZBcVNnR2cwR3RXclZTcTFhdGRPTEVDYjM2NnF1S2lZbFJWbGFXdnZ6eVMydHJUVnZVcVZOSCsvZm5WS3cvZVBDZ3pTR2s0OGVQVzdmcjE2OWZxdlhmak96NVRObHpMa25hc3VXdkw5NzE3dDNicG5OKy92bG5hM0N0UzVjdTJyNTl1NVl0VzZZQkF3YkkzOSsvWE9zcFRsaFltUDd4ajM4b05qYld1bS9wMHFXNmRPbVNKazZjYUswbWVQVG9VVldyVmswdUxpN2F1SEdqZGV6VjRjRUdEUnBJa2dZTkdtUnpDK1VkTzNabzU4NmRrcVMrZmZ0cXg0NGR1bno1c2o3NTVCTjE2dFJKenM0NW4yVVJyZ01BQUFBQUFFQnhDTmlWWUZLVE95UkpFYWx4ZXViMytmbU9uVXlPMWg5eDRXcm5FNnhxemxVMHNFWmJMVCszdTB6WDZSZllTZy9VeS9uZ1BqRXpSVlAzTDFQQ2xVQlRYaWxaNllXZW56ZDRsVzdPVW5JUjQyeGhOQmcwcUVZNzYrc0pqUWVXZUk2THliRlVBVDVKZXVmUWN1Mk1QVkhxOVZXVVJwNkJ4UWI0cmc3djNiWGxmZXUyaThsUkx6YTlVMVVjM1pSaHp0TDdSMWJtQzF2T09mcVQzbWs5VXJYY2ZEVzIvbTFLemtxM0tWeDJQdldTWGord1JQZlc3cUxaUjMrU3QxUEJsazdPUmtjRmUrUjhJQjZlRksxMGMyYUo4eGJIWkREcStaQ0I2bktsUmZBWDRadDBKREhDZW56QnlWL2w3MUpGWGZ3YWEyeUQyM1QwY3FST0oxKzBIdmR4OHBENXluK0EvZWY0Mm56dFhGZEcvQ0UvNXlxNm8yWTdQZDJ3bjBMalQrdHlabXFKYTByS1N0TnIrNWZxaFpCQit1Yk1kb1VuUmVmY3U4blI1a3A5UGZ5YldOc0ZGeWZ2enhVQUFBQkE1Vm13WUlGKysrMDNTVG10TUI5NTVKRkN4N1ZvMGNKYW5XdlRwazI2OTk1N3kzek50bTNiV2dOMjY5ZXYxME1QUFdRTjRGd0xEUm8wME5peFkvWG1tMjlLVXI2cVk3Wm8zNzY5TldDM1ljTUdQZnp3dzNKMWRTMzJuT3pzN0h5aHBzNmRPNWR5MVRjZmV6NVQ5cHhMa2padjNpeEpjbk56VTZkT25Vb2NuNTZlcnUrLy8xNlMxS2hSSTQwYk4wNjdkKzlXV2xxYTVzeVpvemZlZUtOQ3dtVzdkdTNTOU9uVGxacWFLcVBSYUcyVjYrRGdvUFhyMXlzaElVR3Z2dnFxWEZ4Y05IWHFWTVhFeE9RNzM5SFJzVURZczE2OWVtclJvb1dHRFJ0bTB4cVNrcEwwd1FjZlNNcHBrVDEyN0ZqVnFWTkg4K2JOVTNSMHRMNzU1cHRyVXNVUEFBQUFBQUFBTno0Q2R1VzA5T3h2YXVjVExFa2FHdFJSYTZQMkZSbUNLOHJ3MmwxMFg1MHVrbklxNVUwOThKMGlVdU5rVU00M2FNMTUybGhjQy8wQ1dxbTZpOWMxdmViVlZrZnUwZi9PNzZuUWE1UzNoV291UjZOSkx6VWRva2FlZ1pLa2o0K3Z5eGM0azNKK3JtOGQvRUV6Mm95U2g0T0xuZzhaSkY5bkQvMTQ3dmNTNXorZGZGRXpEcThvOG5oMVZ5KzkxV3FFSk9tNVA3L1VtYXV1WFZvZURpNnE3eEVnU1ZweVprZUJWcTRXU1hPTy9xd0FGMi90aWcwcmNLOS9YanFwS2FHTDFjRzN2bllWRXFEODc4bE5xdTNtcXcwWER0Z1Vyc3VWbXAyaDZRZS9MLzBOQVFBQUFMaWhaR1ptYXU3Y3VmcnBwNThrNWZ4ZVBIbnlaTld0VzdmUThYMzY5TkdTSlVzazVWUmlXN0ZpaGU2NDQ0NFNyM1A2OUduVnFWTW4zNzRCQXdab3laSWxNcHZOU2toSTBKdzVjelJ4NGtTN0JwQXlNaktLcmI1bFM4dlBvdlR2MzE4TEZ5NVVSa2FHTGwrK3JObXpaMnZ5NU1uRnJuL2h3b1dLanM3NUVwT1hsNWZOVmRGdVp2WjhwdXc1VjBSRWhEV3MxNlZMRjV2Q24xOTk5WlUxdkhiWFhYZkp6ODlQdzRZTjArTEZpN1Z6NTA1OSsrMjN1dSsrKzBxY3gxWlpXVmxhc0dDQnZ2bm1HMWtzRmpWcDBrVGR1blhUdkhuekpFbXZ2dnFxcGsyYnB0MjdkK3ZKSjUvVWl5KytxSm8xYStZTDJMbTZ1dXFwcDU2U2owL0JLdlQvL09jL2JmNDdNbXZXTEd1cjVGR2pSc25MeTB0RGhnelI4dVhMRlJNVG82VkxsNnAvLy82cVhyMjZIZTRjQUFBQUFBQUFOek1DZHVWME5ERlMrK1BQcUlWM2JTVm5wOHZmdVlwT1pmMzFvYUM3ZzdNR0JMYVdXZEwzWjNjV09MKzVWNjIvd25WWjZYcmo0SGNLVDdvZ1NiclZ2NW1HMSttaUg4N3QwaThYRG1oSjF3azJyZW1KQnJmcmlRYTNGM244cVliOTlGVERmcEtrK0l3VVBiVHpQL25XZTErZHJwSnlxcWY5Y0c1WHNkZTZwL1l0cXVaY1JmRVpLVnAwZWt1eFk2K1dXNFdzTUlsWnFkZThWZWZKNUdnOXZudGV2bjJqNm5aWDkybzVMWWl1UGlibFZIdWJHSEtIV25ubmZPajk4L205MmhoOXNORDVvOUxpTmYzZzkzcTErVEM1bVp6MFlMMWJWZDNaUzUrSGI4elhLdGRrTUJab25Yc3RKV1NtYU5xQlplcnAzMVNMVDIrVFZIVHIzbUNQNnRibnR6QWpyanhMaFdsZHRhNWVDQm1rWi82WVgralB1cmFibnk2bUp5b2xPNlBJT2RLeU0wdXNPSmU3OXRXUmUvUnAySVppeHdJQUFBQ29QSmN1WGRLbVRadTBkT2xTYTlqR2FEVHF5U2VmVk0rZVBZczhMemc0V0wxNjliSldZWnM3ZDY1aVkyTTFmUGh3dWJtNTVSdHJzVmdVR2hxcWI3LzlWaWFUU2RPblQ4OTN2RWFOR2hvNmRLaVdMVnNtU1ZxN2RxMlNrNVAxNUpOUEZnamhwS2FtYXZYcTFaS2tvVU9IMm55ZkR6LzhzQjU0NEFIZGV1dXRCWUoyS1NrcCt2YmJiNjJ2bXpkdmJ2TzhrdVRqNDZQUm8wZnI4ODgvbDVSVHhTNDFOVlZQUGZWVWdmV25wS1JvMGFKRithNzM5Tk5QbDFqeDd1L0FucytVUGVkYXQyNmRkZHVXOXIrN2R1MnlodnVDZ29LczRjbVJJMGZxMTE5L1ZXUmtwT2JQbnk4L1B6L2RkdHR0TnJ3emYrblRwNC82OU9tVGI5KzVjK2YwOXR0dlc2dEE5dWpSUTVNblQ5YW1UWnVzWTI2NTVSWk5uejVkMDZaTjA3bHo1elIrL0hqMTY5ZFBqejMybUN3V2k1eWRuUlVZR0Zoa2VMQnExYW8yclcvUm9rWFdhbjhoSVNIV3Y2Tk9UazRhUFhxMFpzNmNxZlQwZEgzeXlTZDY5ZFZYUzNYdkFBQUFBQUFBK1BzaFlKZkhDeUdERkpPZXFOMnhZVHFjcHlWbVNSYWQzcWJnMk9OYWN6NDBYekRLSUdsRzY5RUtkUFZXdWpsVHYwVHRWL3hWYlY4UEpKelYvdmd6cXUzdXA2bjdsK2xrY2s3b3pNbm9vSkYxdThuWDJWT1BCUGZTdnZnemRybkhrdHhmcDV1cU9PWjhtUDU1K0ViOUVSZGU3UGhCTlhOYXlTWm1wbWhkMUg2N3I4ZGtNTXJGNUdqWE9ZdHFuNXRwemxaMFdrSytmU0ZWYWxpM3J6N201dUNzU1NHRDFicHFYVW5TcnRnd3pTc2h3SFUwTVZLdjdWdWkxMW9NazRlRGl3YlVhS01tWGtINjhOaHFoU2RGeXlCcFhLUCtNaG1NbW5Qc1oyV2FzMHAvZzNZUW1YckpHcTdMNjBKYWdySXMyWVdjVVhvMVhRdCtFejJYdjR1WHByVzhWNm5aR1hyLzhFcUZYUW1kQWdBQUFMaXhMVnUyVE43ZTN0YlhhV2xwU2t4TVZHUmtwTTZjeWY5N3I0K1BqNlpNbWFKV3JWcVZPTyt6eno2cnNMQXduVGx6UmhhTFJZc1dMZEwzMzMrdnBrMmJ5dC9mWDVJVUZ4ZW5vMGVQS2lFaDUzZTdvdHByUHZMSUl6cDkrclIyNzk0dFNkcTJiWnQyN05paHhvMGJLeWdvU0E0T0RvcU9qdGJCZ3dlVmxwYW0wYU5IbCtvOXVIRGhnbWJNbUtFUFAveFFJU0VoOHZmM2w1T1RreTVldktqOSsvY3JPVGxaVWs0cnpRY2ZmTEJVYzB2UzhPSERkZmJzV2ExZHUxYVN0SDM3ZHYzMjIyOEtDUWxSVUZDUVRDYVRZbUppZE9EQUFhV2xwVm5QR3pObWpIcjE2bFhxNjkyczdQbE0yV011aThXaTlldlhTOHFwY3RpdVhidGkxMy9reUJHOStlYWJzbHpwaXZEY2M4L0phRFJLa3B5ZG5mWEtLNi9vMldlZlZWWldsbWJNbUtIMDlIUU5IRGl3TEcrVnNyT3p0V3JWS24zMjJXZEtTMHVUMFdqVXFGR2pOR3JVcUVLcko3WnIxMDZ6WjgvVzFLbFRkZTdjT2ExZXZWcEhqeDdWbzQ4K3FnNGRPcFJwRFhsdDNyeFpYMzc1cGFTY2U1MDBhWkwxM2lXcGI5KytXckpraWM2ZE82Y3RXN1pvNzk2OWF0MjZkYm12Q3dBQUFBQUFnSnNYQWJzclBCeGMxTFZhaUF5U0FsMnI2dkFoMndOMlJ4SWpkS1NRUUo1RjBycW9mWHFnWGc4NUd4MDFySFpuZlJiMlM0RnhYNFJ2VW9ZNVN4R3BmMVh4dWpPb3ZYeWRQU1hsQlBqT3AxN1NxQjBmRnJrR284R29CWjJmdmpMZlJtMjRjS0RBbUs5dkdTZEoraXpzRjIyNlVtWE5rcWY5Ykp1cWRUV2dSaHRKMGg5eDRTV0c2eVRKMFpEekNHWGFLWFIxdFU2K0RUU3BTY210VTBxanBJcG51V3E3K2FtYWM1VkNqMVYzOGRJcnpZWXF5TTFYa25RbzRaemVQN0xTcG5hK0o1S2k5TTk5MytxMTVzUGs3ZVN1dXU3VjlGN3JVZm84ZktQTUZyTjYramUxWHVQdFE4dDFLU1BaeGp1cmVHOGMvTTV1bFFXTHFvb25TUU1DVzh2TDBVMWVqbTU2cC9YOStpSjhrMzZLck5pV3dRQUFBQUFxWG01RnFlSjRlbnJxcnJ2dTBsMTMzV1Z6SzBnUER3L05uRGxUNzczM25uYnR5cW5FbnBhV3BqLy8vTFBJOFQxNjlDajBtSU9EZzZaTm02WjU4K1pwK2ZMbE1wdk5NcHZOT256NHNMVTlaMTR1TGk0MnJUR1h3V0NReFdKUldscWE5dTdkVytnWVB6OC9UWnc0VVNFaElhV2FPM2YraVJNbnFuYnQydnJxcTYrVW5wNHVzOW1zUTRjTzZkQ2hRd1hHZTNsNTZhbW5ucUkxN0ZYcytVelpZNjdkdTNmcndvV2NMNTkxNzk1ZERnNUZmNlMzZCs5ZXZmYmFhMHBKeWZtUzU3Qmh3d29FeUJvMmJLaUpFeWZxM1hmZmxkbHMxZ2NmZktEdzhIQTkvdmpqeGJZd3Z0cnUzYnYxeVNlZjZQVHAwNUtrNnRXcjY2V1hYaXF4K21MZHVuWDE3My8vVy8vKzk3KzFkdTFhaFllSGE4cVVLV3JhdEtuR2pCbWp0bTNiMnJ5R3ZMWnQyNmEzM25yTCtublhoQWtUVkx0MjdYeGpUQ2FUeG93Wm83ZmVla3Y5Ky9kWC9mcjF5M1F0QUFBQUFBQUEvSDBRc0xzaXBFcE41WDZuOWxEQ09idk51L3I4SGcydDFWRWVEaTdxRzlCSzM1L2RwYmlNcEh4amNxdlc1YXJtWEVWRGczSytxWHpzOG5tdGlQaGRVdEdWMTZTY1NtKzUwczFaeFk3Tk1HY1dPTzd1NEt4bkd3MlFRVkpLZG9ZK09iSGVwdnR6TWwwSjJKbnRFN0I3ZmY5U1NUbnRWQ3RhN3JVdVhGV1pMbGRIMzZJL1lIMnczcTM1d25YL1BmbXIvRjBLRCtNVkp0T1NyWmRDRjJsODQ0RUtxVkpEV1pac0hVNDRwNGpVUzJybkU2d09QdlhWMEROUU0xcVAwdlNEMyt0VWNrekprOTVFRnB6OFZXblptUnBlcDRzY0RDWTlWcitQNm50VTE4Y24xbGRhVlQ4QUFBQUE5dWZxNnFvcVZhcW9hdFdxYXRLa2lkcTBhYU0yYmRxVU9yUW01UVRGM256elRZV0dobXJkdW5VNmRPaVFvcU9qbFptWktSY1hGL242K2lvNE9GanQyN2RYOSs3ZDVlN3VYdVJjRGc0T2V2TEpKelY0OEdDdFhyMWFlL2JzVVVSRWhGSlRVK1hpNGlKL2YzODFhZEpFdDk1NmE0bVZ4SzcyK2VlZmE5MjZkUW9ORGRXNWMrZVVuSndzazhra2IyOXZCUWNIcTB1WEx1cmR1M2VSTFRKdFlUQVlOSHo0Y04xKysrMWFzMmFOZnYvOWQ1MCtmVnFYTDErVzBXaFUxYXBWRlJ3Y3JNNmRPNnRQbno2MGhTMkNQWitwOHM2MWN1Vks2M1pSUVQ2THhhS2xTNWZxODg4L2w5bWMwMkdoWThlT2V1eXh4d29kMzZkUEgxMitmRm4vK2M5L1pMRll0R0xGQ3YzNTU1K2FNR0dDV3Jac1dleDdjK0xFQ2MyZlA5OWE2VkdTYnJ2dE5qM3p6RFBGdmc5NXVibTVhZEtrU2VyWnM2YysvUEJEUlVWRjZkQ2hRNW84ZWJLYU5XdW1mdjM2cVh2MzdqWUhiVE16TXpWbnpoeGxaK2Q4UmpWczJMQUNiV3h6OWV6WlV6VnIxbFREaGcwTFBaNWJTYkt3Q253QUFBQUFBQUQ0K3lGZ2QwVlRyNXJXYlhzRzdOS3lNN1V5NGcrTnFOTlZqa2FUaHRicVdHZ1Z1N3llYUhpN1hFeU9Tc3ZPMUt3ai83T3BLbHA1SldlbGE4blozL1J3OEszNkxHeURZdElUYlRyUDJaZ2JzTE5QNkNrMC9uU1J4eDdkOVlsaTB5K1hhZDRoUVIwMHBsNVBtNjhsU2JkV2I1YnZkVFhuS21yb0dhRHRGNDlwenJIVnF1RldWVEZwaVhydjhBcDkyM1Y4cWRjMGVlOUN2Ykx2R3owUzNFdkhrNktzSWJwM0QvMm9aeHNOVUEvL0p2SjE5dFNiclVib3ZjTS9LdlJTOGV1OUZ1YTJlL2lhWE1jaTZkc3oyeFdSR3Fkbkd3MlFvOUdrM3RXYnE3YWJuOTQ1dEZ5eFY0VlVBUUFBQUZ5LzFxMWJkMDJ2MTZwVks1dmF5dG9pS0Npb3lIQlNVVXE2MzFxMWF1bmhoOHYydTFWcDMwc2ZIeCtOR0RGQ0kwYU1LTlAxeW5ydEprMmFWT2pQdmJSemwzY3Q5bnlteWpKWGVucTZqaDA3SmltbnVsMWg3VXpQblR1bldiTm1hZCsrZmRaOTdkdTMxMnV2dlphdlBlclZoZ3daSWpjM044MmFOVXRaV1ZrNmQrNmNYbmpoQlhYczJGR2pSNC9PVjBYUllySG90OTkrMDNmZmZhZlEwRkRyL25yMTZtbmN1SEZxMGFKRnFlNHJWOGVPSGZYWlo1OXAyYkpsV3JKa2lWSlNVblR3NEVFZFBIaFFIMzc0b1RwMjdLZ2hRNGFVMk1iVjBkRlJreVpOMHBRcFU5UzdkMitOSFR1MnlMRUdnOEVhcmp0MTZwUThQVDNsNGVFaEJ3Y0huVDE3VnF0V3JaS1U4M2NJQUFBQUFBQUFJR0IzUlpNcVFaSnlxcmRkWFZHdXZQNFgrYWZ1RE9vZ041T1QrZ2EwMUxLek94VmZSTnZQN3RWQzFMWnFQVWs1VmJ6eVZuSnI0QkdnR1cxR2xYaTlKeHJjcmljYTNGN3FkYTZPM0tNRDhXZDBOaVhXNW5OY1RUbHRRekp1c3FwaUlWVnFxS2FyajFLek02ejMrRTdyKzFYRjBWVVg5aVlvTE9tQ3B1NWZwb1RNRkdWYnpHVytUcmJGckUvRE5oVFk5OEhSbjVScHlWS2Y2aTNrWm5MU1hUVTdYaGNCdXd0cENjcXlVenZnbXE0bGYwaTlOZWFJTHFaZjFqK2EzU1VQQnhkNU9yb3FxeHp2TndBQUFBQUFOeHBuWjJkOThjVVhXcnAwcVpLU2t2SzFoMDFJU05BMzMzeWpIMy84VVptWm1kYjkvZnYzMTNQUFBWZHNLOWxjZmZ2MlZjMmFOVFY5K25SZHZIaFJrclJyMXk3dDJyVkxUWnMyMWR0dnZ5MnoyYXpubm50T1o4NmNzWjduNWVXbGtTTkg2czQ3N3l3MnhHZnJQWTRjT1ZLREJnM1MwcVZMdFhMbFNxV2twQ2d6TTFOLy92bW5SbzhlYmRNODdkdTMxeXV2dktKdTNiclpYSDN1Z3c4KzBNR0RCd3M5MXFsVEo1dnZBUUFBQUFBQUFEY3ZBbmFTSEkwT2F1QlpYWkowTkRIQzdoWGprclBTdFRweWorNnUxVW1PUmdmZFViT2RGcHpjWEdDY3I1T0hIcTMvVit1SzBnVGR5c3ZiS2FkOXgrV3NOT3QyU1p5TkR0Yld0QlpaYkQ3dmFvbVpLVGE5NTI0bUo2VTVsSzFGanFQUlZLcnh0d1hrdEVMWkhSdW1IdjVOSkVtckl2N1VBL1Y2YUdLVHdacnc1My96dGZxOWE4djdaVnBYVVN5eTZOL0gxaWpMYkZaRHp3QzllL2hIVzArc1VHOGMvRTRSS1hGMm1ldUg3aE50R25ja01VSXY3VjJrNXhvUDBLeWpQeWtoTTBXU1ZOT3RkTjhpZDNkd3NmbWNxTlQ0Y2dVbkFRQUFBQUN3SnpjM040MFpNNmJBL21uVHB1V3JXdWZpNHFMSEgzOWNnd1lOS3RYOHpabzEwNmVmZnFxUFB2b29YOFcvM3IxN3k4M05UWkowLy8zMzY1MTMzcEdQajQvdXVlY2VEUjQ4dUZ5dGpBdmo1ZVdsUng5OVZNT0hEOWVxVmF1MGN1VktQZkhFRTZwZnY3N05jeFRWUXJjbzlldlhMelJnMTZCQmd6Slhtd1FBQUFBQUFNRE5oWUNkcEVhZUFYSXc1QVN3N05rZU5xOVZFWC9venFEMmNqQ1kxRCt3dGI0N3UxUEpXZW5XNDBhRFFSTkNCcXFLbzJ1UmM0UW5YOUNvSFI4V2VzeG9NR3BCNTZjbFNWK0ViOVNHQ3djS2pQbjZsbkdGbnV0b2ROQVhuWjRzemUwVTBONm5mcG5uZUh6M1BFV25KWlE0Yms2N2g4bzBmMm41T25tbzU1VlEzWmFZSTlhQTNZOFJ1OVhGcjVFYWVBYm9rZURlK3ZmeE5ZV2VieklZZGF0L016WDNycVZWRVg4b0xPbENnVEdCcmxWMVB2VlNzZXV3U1ByNHhEcTVtWnlVbXAxUjVMamNaMWRTaFlmQy90bnNicnRWc0N1TmlOUTR2YmgzWWI1OXBXMVgyOE8vaWZWbldaS25maHpJVTBVQUFDQUFTVVJCVlA5TTUxUGpTeDRJQUFBQUFFQWxtalJwa3A1ODhra2xKU1dwZGV2V21qQmhnbXJVcUZHbXVUdzlQZlhpaXkrcWYvLysrdlRUVDlXNGNXUGRlZWVkMXVOOSt2U1JqNCtQbWpWckppY25KM3ZkUXBGckdURmloTzY3N3o2Yks5R1ZWZi8rL1JVVUZLVHM3R3haTEJZNU9UbXBkdTNhYXQyNmRZVmZHd0FBQUFBQUFEY0dBbmFTMmx4cHlTcEpCeW9vWUJlZm1hSnRNVWZWMDcrcFhFMU8rcjhhYmJUMHpHL1c0OE5yZDFFenIxckZ6bUcyV1BLRjh2TEtyU1FuU2VubXJFTEhmWHdpNXh2SWh4SWp5bklMZnh0M0JIV1FnOEdrWTVmUDYzemFYeUU0czhXaVQ4TFc2NzNXbzFUWG81b2NqU1pWYzY2aTlqNzF0VDVxbjFLdWhPQ3lMV2FOck50TlZaM2NGWmthVnlCZzUrZnNxZiswZjBReDZZbjY3dXhPclRrZld1eDZVb29KMTBrNWxRUnpaVlp3K0syNmkxZUZ6ZzhBQUFBQUFHd1hFQkNneVpNbkt6czdXMTI3ZHJYTG5DMWJ0dFNISDM0b1N5SGRCdHEwYVZQcStWcTFhcVYvL3ZPZlpWcExTUUczdk5YMnlxcGh3NFpxMkxCaHVlY0JBQUFBQUFEQXpZdUFuYVJPdmcwazViUnlQWFk1c3NLdTg3L0lQZXJwMzFTU05MQkdXeTAvOTdzeXpWbnFWaTFFOTlTK1JaSjBKdVdpYXJ2NVZjajFpd3B5WlptejlhOGpxMG85M3gwMTI2bWhaNkNrbkphbUh4MWZxOVRzekZMUGszaWw1V2RKSHQzMWlXTFRMeGZZUDdaK0h3Mm9rZk1CYjFHdFdvY0VkZENZZWoxTHZJYTNrN3Y2WG1rUCszUGszZ0xIVDF5TzB0eGpQMnRiekZHNW01dzF0LzBqTWtpNmxKR2tMVEZIck9QMnhaOVdULyttYXVGVlcwdjFXNzQ1V25yWGtTUlZjNjZpTEhQNUs4NjVtQnl0MjJrbGhQSEs2NWsvNWwvekZyR1M1R3gwbExlVG15N2txWFJZWEZ0ZW84R2dXVzNIV1A4dVRUdXdUSHN1blNyeldnRUFBQUFBdUY1MTd0elo3bk1hREFhN1ZXK3JYcjI2cWxldmJwZTVBQUFBQUFBQWdNcnd0dy9ZQmJwV1ZaQ2JyeVJwejZXVE1oZnk3Vng3T1g3NXZFNWNqbElEendCNU9icXBkL1ZtT3AwY28yY2JEWkJCVW14R2t2NTliSTNlYlQyeTBQUGRIWnlMbk51WXA0S2RzOUdoMkxHU2xKYWRhVzBuYXBGRlcvT0V3MnpoWW5MVTB3MzdXVjhiWkpDcnlWbnJvdmFYYXA2UzdMbDBTcy84TVYrU0ZKK1JYT1o1MWtmdDErNjRzQkxIamFuWFV5NG1SeVZtcG1ycnhhUHlkNmxTWU13dlY5cnZwcHN6ZFRJcFdzRWUvdXJzMXpCZndPNVF3am4xOUcrcWtDbzE1R2cwS2RQOFYyVzVsdDYxSmVWVXhOc1ZkNkxZOWZUeWJ5WVpwTTNSaDR0cy8rcm43Q2twNStkNE9UT3R4SHU4RWJYekNkYkVKb1AwZTF5NEZwN2FvdFBKRjRzZDN5K2dsVFZjdHpQMkJPRTZBQUFBQUFBQUFBQUFBQUFBbE1uZlBtQ1hXNzFPa3Y2SUM2L3c2LzB2OGs4OTEvai9KRW1EYTdiVGdwT2I1V2cwS2R0aTF2dUhWK3B5Vm1xUjUzNTl5emlicnZGUWNDODlGTnlyMkRHdjcxK3EwUGpUdGkvOEtuMERXbGtycHgxSU9Ldm1YclUwSktpRDFsL1lyNVFpMnRpV2huK2VWcVM1NFRUZkswR3lxN2s0T0JWNjN0Vnk1OGs3SmpwUFJiVEdWV3BZS3d6K1AzdjNIUjFsbmJkLy9KcWVSZ2dKb1FSQ0ozUUVBY1dnb2lEeUJOZUNnaWk2S0R6cVBncnFUMEJBVVpHMWdidmd1cXlpdTRxb2lLQ29LOElxc2loR1FVQlFxZEpiZ0VBZ25aU1pUR1orZjRTTWhKU1oxRW5JKzNVT2gzdnUrMXMrTTBUUGdWejVmSmNmTCtndTZNM1BxUWZWTHFTSmVqVnFLNVBCNkFuQjdjNG82SVJvTVpvVjB5QktPOU1USkVrR1NaZWM2MkMzTXoxQm1YbWwvM2xMVW14a2pQcUd0OWZvMWxkcXd1WUZKWTRwZkQrcGppeTVWWDBCVVVsNnV0dHRjbGJ6TWJRbHVUeWlnd3d5cUY5NGV5MDd1cUhNc1VGbW0rNW9YWEFzanNQbDFJS0QzOVpFaVFBQUFBQUFBQUFBQUFBQUFMZ0lFYkE3RjdCenk2MmZxNkhMMWUydHJ0Q0c1SDA2ZXE3ajFyb3plM1JQMjJ1ME8rTzRsaDVkcnlOWnAzVWlKMVdmSm16UzdvemphaDRZVnVVMVZMVlFTNUJHblR2U05qRW5WUy8vdGx6LzdQZUFHbG1ETmE3ZE5mckgzbFdWM3VQTmZ2Zlh5THp6anhtTnNEYVFRVkptWG81V252alpwL2xiVWc1cVJIUi9CWm1zNnRxd3BiYW5IWlVrSldTZlVVNitRNEVtcXpxRi9oNndheHZTUkdIV1lFblMrak43dmE0ZjB5QktrcFNUNzVEZFZmTHh1KzFEQ281WnFhcWpXOHZTdEl3QVkzVXhHWXpxRTk1T2tuVEducWw5bVlsbGpoL2Rlb0JDTFlHU3BLVkgxaGNKVVVxU3hXalM4SmFYNmVmVVE5cWZlYko2aWdZQUFBQUFBQUFBQUFBQUFNQkZvVjRIN0JwYWd0UXB0Q0RBdEMvenBETHlzcXQwZmFQQm9GR3RZblZuNndIYWtuSlF6Ky84VkhtdWZEMjhaWUhPT244L3l2UEZuWi9wZUk3M2NOVDVZYkFMbVF4R0xidHlvaVRwamYycnRTcHhhK1hmUUFrTU11ai9kWXBUMExramFKY2NYYS9NdkJ4OWVteWpScmUrVW9PYjl0RE85R1A2OXRUT2F0bS9PbTFNM3FkVVI1WStPdnFqY3ZOTERyTmRhRTlHb3JLY2RnV2JiZXJWcUkwbllPZVdkRGpydExxRXRsREhCczA4NHk5dDFQYmNjN2MyZUFuWVJRVTI4Z1RGdHBYU2JkQm9NS2h6YUF0SjBvR3pwM3lxdVRJbWJGbWc0OWtwTWhtTWFoRVVMa2s2bFpOZWF2anZmQUVtaXhxZEN4ZWV6RW5YcDFkTjhtblBIbUd0UEVjZS8zaG1iNWs5K2pxRlJtbFlWRzlKQlovLzU4YzNGM2tlWWc3UXk3M3VWdlBBTUYzYnRKc20vdnllY3ZJZFB0VUJBQUFBQUFBQUFBQUFBQUNBK3FkZUIrenkzUGxhZlBnSERXN1dvMXFPaDIxa0NaYlJZSkFrR2M3OUxxbEl1RTZTVCtHNjJ1TGVkZ1BWKzF4SWJFZDZndUtUZnBNa2ZacXdTYkdOTzZsTmNLVEdkeHlxZEVlMmZrNDlWT245bGlWczBBZUhmeWh6ekFQdEJ5dnVYS2lxckJCaW9idmFYS2tSMGYyTDNjOTN1L1Qrb1hpdFRkcmxjMzF1dWJVNzQ3ajZoTGRUcjdBMmVsL3hubWNIejU0NkY3QnI3cmwzNmJsT2JMdlNqeW5OUzZDelIxZ3J6L1d2cVFVQnV6UDJETjIzNlUxSlVwN0xxY3NpT2lqUVZIQkVibUpPcW1mOHladzB6N2lxTUd2WHZ5Vkp5ZlpNU1ZKald3TzlldW05a3FTcHYzNmd2VjY2eWtrRlIrTk82M3FMSk9udUgrY1ZXN00wc1kwN2VhN0w2dnBuTnBnMG9lTlFHV1NReSszV2EvdFdlWTdzTFhUV21hdGRHUWxxSGhpbVpnRmgrbE9INi9TM1BmL3hXanNBQUFBQUFBQUFBQUFBQUFEcXAzb2RzTXQyMnJVc1lhTStTZGdvaTdIcVA0cW01eDMzZWl3N3VjTHIySXdXbVkzR01zY1lEYjgvdHhuTm5vNWYzbVE1N1Q2Tk0wZ2ExMjZRL3REaVVrbFNtaU5Mcit4ZTZYbWU3M2Jwcjc5OW9WbTlSaXZFSEtBbnV3M1gvSDJydGViVWRwL1dyeTIrVFNwLzU3MWQ2Y2ZVSjd5ZDJvWTBVWWc1d0JPZ0xEd1dPTUlhb2tiV1lPVzczZXA4cm1QaUQ2ZjNlRjIzUjhPQ2dGMisyK1U1WXRibGRoY0pwTjNVb28vbit2NE9nMlUybXZTZkU3OG8zKzN5R2x3cmo0M0orNHU4RGpFSGVLNnpLOWdCN3NJMVMySTBHRHpIT0tjNnNyUW40M2lwWSs5b0hhdVdRUkdTcEUrUGJTejErTmUzRG55anJxSFJhaDRZcG9GTnVtcHp5a0g5Y0hwM0JkNEJBQUFBQUFBQUFBQUFBQUFBTG5iMU9tQlh5QzNKNFhLV09jYW9zZ051SllrS2JPUzVMZ3hiVmNTRW1LRzZNckt6eitQSHRydFdZOXRkNjlOWVh6cStCWnR0bWhEelArb2YwVkdTbEp1ZnA1ZDIvVnNwanJORnhoM1BTZEhMdnkzWFU5MXVsZFZvMW9TWW9Zb0piYTZGQjlkZTFNZHc3c280SnFrZ2hOZ2pySlYrUE5kbGJmL1prNHBQK2swNzBoTmt6ODlUYkdRbkdXUlF2dHRWWmllMjM5ZUtsaVR0elV3czhmTWIxTFM3dWpVc0dKUG5jc3BpTk92KzlvUFZOYlNsWHR1M3F0aWM0OWtwUHYxNVM5Sm5WMDMyYVp3a3plc3oxdWV4aFJaZDhYQ3B6d3FQVTVhazdnMmpQY2ZrYmtqZVYrcnhzRDNEV3VuVzZNc2tGUndOdS9USWo2V3VuNXVmcDFmMy9rY3Y5cnhUUm9OQi85ZGhpSFpuSE5lWktnd2tBZ0FBQUFBQUFBQUFBQUFBNE9KUS90UllQVk40eEdTNExWZ0dHYnlNTHFwRFNEUFA5WUd6cDZxMHJwclNNNnlWNXZZZTR3blhaZWM3TkhQSHg2VWVDYm85N2FobTdsaW03SE9kOGE1djFsT3Y5cmxYc1kxanl2bnBWWjhHNW9MQVZwNlhVS1d2OW1XZTFNR3pTZnIzc1orS0JDa1BuazNTSzN0V2F2WEpiY3JPZDNnK3crMXBSNVhoNVhqWURnMmFLOVFTSkVuYWxuYWsyUE0yd1pINjMzTWh5c3k4SEUzWThvNDJKTytUSkEySTdLUy85TDVicllJYVY4bjc4NmVySXJ0NHJqZVVFa3BzRzl4RVU3dmNMSU1NY3JpY2VtWDNTam5kK1dXdXV5ZmpoUDU5YkpPa2dnRHB3ekZ4dGVickV3QUFBQUFBQUFBQUFBQUFBTFVISGV5OFNIR2NWYVF0VkRhalJkYzE2NjdWSjMwNzhqUTZLRUpYbmVzNmw1NlhyU09WNkdBM1ovY0t6ZG05b3N3eEpvTlJ5NjZjS0VsNlkvOXFyVXJjV3VIOUpLbEpRRVBkMDNhZ1lodkhlTzRsNXFScTFxN1BkVFM3N1BleUsvMllwbTFkck1lNzNLVG9vQWhGMmtMMWVKZWJkQ2dyU2N1T2J0REc1UDJlNEdKMUNqRUhxSE5vQzJVNmMyVFB6NU5iYnJVTGFhcUJUYnBLa2s3a3BGWEpQdmx1bHliOThwN1hXbm8xYWlOSmlrLzZ6ZXVhZmNQYmVhNjNwaFlOMkRVUEROTXozVWNvNk53eHdPOGNYS3VrM0hTOXZPdHpqVzV6cFVaRTkxZUx3SERON25XWFh0dTNxc3pqVHcyR2ttTmxaWFc2YXg0WXByOWRlcStzUnJOV0pXN1ZHL3RYZTMwL2tuUjVSQWRONjNxTEpPbnVIK2Q1UFo3WWJEQ3BmK09DVUdKbVhvNTJwaDhyTm1aQVpDYzkxSEdvZ2t4V1NkTGJCNzRwOHZVWllMSW8yR1JUaUNWQURTMUJDclVFbmZzOVVBMnRRWjV4UGNOYUtTNnF0LzV6NGhlZjNnc0FBQUFBQUFBQUFBQUFBQURxQndKMlh2eWFla1JEbXZXUUpEM1ljYWo2aG5mUXNaeGt1VW9KaUprTVJqVU5DRk8vOFBheUdFMlNwUCtlM0M1M3FZZGIxaTR0Z3lKMGEvUmx1anF5aTB5RzN4c2Nyait6UjYvdCs5clRtYzZiaE94a1BmN0xJbzF0ZDQydWI5NVRCaG5VTnJpSkh1OXlrOUljMmZvMmFZZlduOW1yQTVrbnErMlRjYmxkZXJMYkxhVjJIdnd5c2VKaHFraGJxS3dtMy8venVUeWlvMHdHby9MZExpVmtKNnRGVUhpeE1jZXpVenpYZmNQYlN5bzR6dlQ4Ym9IZEcwWnJTcGViMU9EY3NhbkxqMi9XdDBrN0pSVWNkZnpCNFI5MExEdEZFMktHS3NCazBhVE9mMUNIa0daNjcvQjNjcm1MZjlJdEFuK3Z3OXN4eVZKQjU3eHBYVytSMVdoV25zdXBmeC83eWJjUG9BSXVEVytqRUhPQUpPbW5sQVBGUXBsTkF4cHFVdWMvZVA1ODNYSXJMcXEzYm91K1hFRm1tNEpNTmhsTENSQ1daRXpicS9WTDZpRWxWbEh3RWdBQUFBQUFBQUFBQUFBQUFIVWZBVHN2UGo3Nm95NlA2S0JRUzZBTWtpNkxhSy9MMU43bitYc3pFN1VzWVVQMUZWZ0ZyRWF6cm1nY28rdWE5VkMzaHRGRjRtaHBqaXk5ZWVDLzJuQm1YN25YdGJ2eTlNYisxZnJ2cWUyNnYvMWd4VFJvTGtrS3N3WnBlTXZMTkx6bFpVcHpaR251bnBYYW5uYTBpdDdONzdMekhUcWVuYUtXUVJHZWUza3VwMDdtcG12bGlaLzFkU1c2L0QzYUtVN2RHa2FYZTU3SllOUmZldDlkNHJQQ3JuSE5Bc0xVTHFTSkpHbFh4akhsdTEweUdZd2Ezdkl5M2RFNjFoTjgvT2JVRGkwOHVMYllPdDhsN2RJWmU2YW1kYjFaSWVZQTNkeXlyNDdsSkNzcE4xMlhSWFJRUmw2TzdLNDhoVnFDOUQvTkxwRWtuWFhtbGhtZTdOQ2dtWVkydTBUWE51MG1rOEVvdDl6Nng3NVZPcGxiZldHMGdVMjZlYTQzSmhmLytqdVZtNjd2azNicjZpWUZ4OGdhWkZDYjRNZ3kxOHh5MnBXUmw2MzB2R3lsNStVb1BTOWJZWlpnWFJiUlhqYWpSUS9IeEduNjFpVjFKaEFMQUFBQUFBQUFBQUFBQUFDQTZrWEF6b3ZUOWd3OS91c2lqV3AxaFM1cDFFYU5MTUZldTJLZGRlYnFWRzY2NHBOKzA5Y250eW8zUDYrR3FxMllTRnVvSG1nLzJIUGtxRlRRT1czNThjMzY3TmltU3RlL1AvT2twdjc2Z1hvM2FxdVJyZnFyUzJnTHo3TWpXV2UwSXkyaDJKeXlqaWd0ajBlMnZDT2p3U2lERERJWUpLY3J2OVpIcDJJak8zbXV0NlVkVVpEWnBoZDYzdUVKajdrbGZYamtCMzE4dFBUZzVzNzBCRDJ4OVVQTjZENUMyOU9PYXMzSjdlb2Uxa28zUkYxYTR2aHZUKzBzZHErUk5WajN0eCtzTHFFdEZHWU45dHhQZFdUcEgzdS8wcytwaHlyNERyMExOdHZVNzF3WFA3c3JUNzllY0V4dW9TVkgxNnRYb3paS3o4dFdtaU5McVk0c3BlVmxLYzJSN2ZrOVBTOWI2WTRzcGVmbHlPbk9MN2FHeFdqUzNONWoxRElvUWwxQ1craUdGcjIxNHZqUDFmYmVBQUFBQUFBQUFBQUFBQUFBVUhjUXNQTkJVbTY2NXUzOXl0OWxWSnZqT1NtYXUyZWxwbmU3VlRsT3UxYWQzS3JseHpZckxTKzdTdmY1SmZXUWZrazlwSFloVFRXa1dROTFieGl0Vi9hc3JOWnVZVzdwOTZORnEzQ2JwN1l0cmJyRkx2QjE0bFpaRENiZEVOVmIyOU9PS3R0cDE4NzBCTFVKamxTeTQ2em03L3RhVzFJT2VsM25XSGF5SHYvbGZXVTZjK1ZXd2JHOUxyZTdTRUEwUFM5YlA1emVyY1ZIZmlnMlA5V1JKYmZrQ2RlZHlrM1gxNGxiOVdYaXI4ckpkMVRWMnkyUlc5TGlJejlvUUdRbm5jbk5MUFg0MnNTY1ZOMno0YlZLN1pYbnl0ZHIrMWJweFV2dTFPYVVnOXA0Wm4rbDFnTUFBQUFBQUFBQUFBQUFBTURGdytCMnUydDdRNjlpcXFxN0dZcTZwRkZyN2N0SVZIWTFoNmVxMnREbWwzaTZuVDIvODlNcVhUdlFaRlh2Um0wa1NldlA3SzNTdGIyeEdTMXl1Snh5eXkyendhVGJvaS9YRjhjM1YvclB4Mmd3eUd3d3lhMkNJM1BMMHNnYXJLc2lPMnQ3V29JT1pTVlZhdDlRUzVEYW51dkN0eU05NGZmZ294ZG1nNm5Fem5OVnJVMXdwQTVubmE3eWRUKzdhbktWcndrQUFINjNmdjE2L2Zqamo1bzBhWksvU3dGcXRUbHo1cWhseTVZYU5XcVV2MHNCQUFBQUFBQUFBS0JHR1F4ZWppdjFnZzUyOE5oYXlqR2N0ZDJxeEsxYWxiaTFXdGJPeVhmVWVMQ3VrTjMxKzlHOFRuZStsaDVkWHlYcnV0eHVPZHhsQitzS3BUcXl0UHo0bGlyWk55TXZXMXZUeXY4MVZoUGhPa25WRXE0REFBQUFBQUFBQUFBQUFBQkEzV2IwZHdFQUFBQUFBQUFBQUFBQUFBQUFBTlJHQk93QUFBQUFBQUFBQUFBQUFBQUFBQ2dCQVRzQUFBQUFBQUFBQUFBQUFBQUFBRXBBd0E0QUFBQUFBQUFBQUFBQUFBQUFnQklRc0FNQUFBQUFBQUFBQUFBQUFBQUFvQVFFN0FBQUFBQUFBQUFBQUFBQUFBQUFLQUVCT3dBQUFBQUFBQUFBQUFBQUFBQUFTa0RBRGdBQUFBQUFBQUFBQUFBQUFBQ0FFaEN3QXdBQUFBQUFBQUFBQUFBQUFBQ2dCQVRzQUFBQUFBQUFBQUFBQUFBQUFBQW9BUUU3QUFBQUFBQUFBQUFBQUFBQUFBQktRTUFPQUFBQUFBQUFBQUFBQUFBQUFJQVNFTEFEQUFBQUFBQUFBQUFBQUFBQUFLQUVCT3dBQUFBQUFBQUFBQUFBQUFBQUFDZ0JBVHNBQUFBQUFBQUFBQUFBQUFBQUFFcEF3QTRBQUFBQUFBQUFBQUFBQUFBQWdCSVFzQU1BQUFBQUFBQUFBQUFBQUFBQW9BUUU3QUFBQUFBQUFBQUFBQUFBQUFBQUtBRUJPd0FBQUFBQUFBQUFBQUFBQUFBQVNrREFEZ0FBQUFBQUFBQUFBQUFBQUFDQUVoQ3dBd0FBQUFBQUFBQUFBQUFBQUFDZ0JIVXlZQmRnc3ZpN0JBRHdpdjlYQVFBQUFBQUFBQUFBQUFBQTFHMTFNbURYTENETTN5VUFnRmY4dndvQUFBQUFBQUFBQUFBQUFLQnVxNU1CdThzaU92aTdCQUR3aXY5WEFRQUFBQUFBQUFBQUFBQUExRzFtZnhkUUVUZTM3S2R2VCszVWFYdUd2MHNCZ0JKRjJrSjFTOHQrL2k0REFBQUFxSFVTRWhJa1NjSEJ3UW9QRC9jNi91VEprOHJMeTVNa1JVZEhWMnR0aFJJVEU1V2NuQ3hKNnQ2OWU0M3NXVitrcDZkTGtvS0NnbVN4V0NvOEJnQUFBQUFBQUFCcVNwME0yQVdackJvZk0xVFBidi9ZMzZVQVFJa214UHlQQWsxV2Y1Y0JBQUFBMURyanhvMlRKTVhGeFduaXhJbGV4ei81NUpPZVVON3ExYXVydGJaQ3k1WXQwL0xseTJ0MHo3cG15SkFoa2dwQ2p3c1dMUEI1M29nUkl5UkpFeWRPVkZ4Y1hKbGpIbi84Y1YxLy9mVVZxczl1dHlzcEthbkdRcGtBQUFBQUFBQUFMbDUxTW1BblNaZUV0ZGF6UFVicXRiMnI2R1FIb05hSXRJVnFRc3ovcUdkWUszK1hBZ0FBQUtBV0tneW1WWWV5UW1zWHM3Tm56K3JJa1NNNmRPaVFEaHc0b0wxNzkrckFnUU95Mld6NjhNTVBGUlFVNU84U0FRQUFBQUFBQU5SaGRUWmdKeFdFN1A3VzUxNTlmdXduYlVyZXI1TzVhY3JOei9OM1dRRHFtUUNUUmMwQ3duUlpSQWZkM0xLZmd1aGNCd0FBQU5RYWt5Wk4wclp0MnlvOHZ5S0JPTHJlVlkrc3JDeXRXYk5HU1VsSlNrcEswcWxUcDNUczJERmxaSlQ4ZzVmWjJkbjY4c3N2ZGR0dHQ5VndwUUFBQUFBQUFBQXVKblU2WUNjVkhCZDdaK3NCdXJQMUFIK1hnb3VBM1c3WDh1WEwxYnQzYjNYbzBNSGY1UUFBQUFBQUxsSmR1blNwa201ekNRa0ordmpqajcyT216VnJsdGFzV2VOMTNPREJnelZ0MnJSSzEzVStsOHVsNDhlUEY3bVhrcExpT2ZxM05Nbkp5WjR4MGRIUk9uMzZ0T2JObTFmcWVJUEJvR2JObXFsMTY5WnEzYnExMnJScG8wNmRPbFgrRFFBQUFBQUFBQUNvMStwOHdBNm9TbVp6d1g4U1RxZlR6NVVBQUFBQUFLckM3Tm16NVhLNXlqVm4vdno1V3JGaWhTUnA1Y3FWMVZHV29xS2lxaVJndDNYclZwOENkdjZVbHBhbWNlUEdGYm0zY09GQ0xWeTRzTXg1Q3hZczBJSUZDeVJKWDMzMVZaRm4vZnYzVjd0MjdkUzBhVlBQcnlaTm1zaHFwYU00QUFBQUFBQUFnS3BGd0E0NGo4bGtrc0ZnVUY0ZVJ3MERBQUFBd01XZzhBZXB5c05vTkhxdUw4YkExdWpSbzR2ZFc3eDRzUjhxcWJnLy92R1Bpb21KOFhjWkFBQUFBQUFBQU9vQkFuYkFCU3dXQ3gzc0FBQUFBS0NTdkIzL21aV1ZWZUlZczltczVzMmJWM2s5UTRZTXFkWjVzYkd4bWpselpvWDJLTW5DaFFzVkh4OHZTZnI3My8rdWtKQ1FLbHQ3N05peHhlNVZaOEF1UER4Y3ExZXZsdlQ3NXpseDRzUlNPL2dWam5uODhjZDEvZlhYVjF0ZEFBQUFBQUFBQU9BTEFuYkFCY3htTXgzc0FBQUFBS0NTTGp3UzlFTHg4ZkdlQU5uNW9xS2k5TzY3NzFaWFdYVkdTa3FLSjREb2RydjlYQTBBQUFBQUFBQUExRjhFN0lBTDBNRU9BQUFBQUM0K0sxZXU5SG5zL1BuenRXTEZpbkxOTy85WTJhcG1NQmlxYlcwQUFBQUFBQUFBUU5rSTJBRVhNSnZOQk93QUFBQUFvSklLandROTMzZmZmYWZubjM5ZWtoUVhGNmVKRXllV2UxMm4weW16dWZ6L25HRzFXbjBlZTM1WXJqenpxc3ZGR0xDYk8zZXU1czZkNis4eUFBQUFBQUFBQU1BckFuYkFCU3dXaXh3T2g3L0xBQUFBQUlDTHpuLy8rOTlLelYrM2JwMWVmLzExelpneFF6RXhNVjdIVi9UdmRpNlhxOUpyV0N5V0tndkdWV2QzUEFBQUFBQUFBQUJBMlFqWUFSY3dtODNLenM3MmR4a0FBQUFBVUcxeWNuSjA2TkFocGFlbnkrMTJsemsyT2pwYTBkSFJsZDR6SXlORG16ZHZydFFhenozM25QTHo4elZ4NGtROThjUVRHakJnUUtsakhRNkhicmpoaGtydEo2bkNheXhZc0tCU24xdCtmcjdudWlJZCt5cHJ5SkFoUG8xTFNFZ29jMnhzYkt4bXpweFo3UDc0OGVOMTNYWFhsVGhuK1BEaFh2YzlkZXFVQWdNRGZhb3hJaUpDUVVGQlBvMEZBQUFBQUFBQWdBc1JzQU11WUxGWWxKZVg1Kzh5QUFBQUFLREt1Vnd1YmRpd1FSczNiaXpTcGMyYnFnallyVm16Ums2bnM4aTlzMmZQS2kwdFRTMWJ0dlJwalh2dXVVZnZ2UE9PN0hhN1pzNmNxZnZ2djE4alI0NnNkRzIxMGZrQk81UEo1TWRLcW9mTlpsTklTRWlGNS8vNXozLzJlZXkwYWRNMGVQRGdDdThGQUFBQUFBQUFvSDRqWUFkY3dHdzJGL3VtRHdBQUFBRFVkZm41K1ZxOGVMRk9uejZ0ZnYzNnFXM2J0b3FNakpUVmFxMlJ2VC81NUpNaTl4SVRFL1hJSTQ4b016TlRmL25MWDlTbVRSdXY2OXg1NTUxcTNyeTVYbjc1WmVYbDVlbWYvL3luamg4L3JvY2ZmcmhZQ00xcXRXcjE2dFZscnJkanh3NHRXTEJBMjdkdmx5VDE2OWRQZDk5OXQ3cDI3VnJxbkczYnR1bkxMNy9VcUZHamZLcTVvZ29Ea0VhajBTOUh4TjUwMDAxbFBsKytmTGtrS1NRa1JJTUdEU3AxWFB2MjdhdTBMZ0FBQUFBQUFBQ29hUVRzZ0F2UXdRNEFBQURBeFNndExVMlNkTmRkZDZsSmt5WTF1dmMzMzN5alU2ZE95V0F3ZUk2a1BYdjJySktTa21TMzJ6VjU4bVQ5OWE5LzlTbXdkczAxMXlnc0xFelBQUE9NY25KeXRITGxTcVducDJ2NjlPaytINlc2ZmZ0MkxWcTBTRC8vL0xNTUJvTmlZMk4xMTExM0tTWW1wc1R4THBkTDY5YXQwMGNmZmFUZHUzZExralp0MnFSNTgrWXBLaXJLdHcraG5BbzcyRmtzbG1wWjM1dUhIMzY0ek9lRkFidEdqUnA1SFZ0Vnp1KzYrTVliYnhRTDd4VWVWVHR4NGtURnhjWFZTRTBBQUFBQUFBQUFMbjRFN0lBTEZINUR4dWwwK3Z6TkdRQUFBQUNvN1hKeWNuVGpqVGZXZUxqTzVYSnB5Wklsa3FRcnI3eFMzMy8vdlNTcFk4ZU8rdU1mLzZpWk0yY3FQVDFka3lkUDF0eTVjOVdxVlN1dmEvYnExVXN2di95eW5uamlDWjA5ZTFZLy9QQ0Rac3lZb1JrelpwVGFrVy9mdm4zNjlkZGY5YzAzMzJqLy92MnlXcTBhTm15WVJvd1lvWll0V3lvbkowZEpTVWs2ZS9ac2tWOW56cHpSVjE5OXBjVEVSRWxTZUhpNGJyNzVadjNoRDM5UWFHaG9GWDFLeFJYKzRKZS9BbmJWYmU3Y3VabzdkMjY1NXB6L3czQTEwWGtSQUFBQUFBQUFBQ1FDZGtBeGhkKzhJR0FIQUFBQTRHSmlzVmhLN2RCV25UNzc3RE1kUFhwVWtqUml4QWhQd0U2U1ltTmo5ZWlqaitxVlYxNVJlbnE2cGt5Wm9sZGVlVVhObXpmM3VtN256cDAxYTlZc1Raa3lSZG5aMmRxMGFaT2VldW9wL2ZuUGYxWkFRRUN4OGZQbXpkTnZ2LzNtZWQyZ1FRTnQyYkpGOGZIeHlzcks4blRXSzAzSGpoMTE2NjIzNnBwcnJwSEQ0U2gySkcxVnM5dnRraVNielZhdCs5UWw1d2ZzTHRiZ0lRQUFBQUFBQUlEYWgvUVFjSUhDVUYxZVhsNkozNVFCQUFBQWdMcklINEdrNU9Sa3ZmZmVlNUtrU3k2NVJGMjdkaTAyWnRpd1lUcDkrclFXTFZxazVPUmtUWnMyVGYvNjE3OTg2bERXcVZNbnZmamlpM3JpaVNlVWs1T2pYMzc1UlU4ODhZUmVlT0VGQlFVRkZSbDd6ejMzYU5xMGFUSWFqWXFJaUZERGhnMFZHaHFxaGcwYnFrR0RCbXJRb0lFeU1qSzBmdjE2SlNjblM1TG4rTmpiYnJ0TlBYcjBrQ1FsSmlicTZhZWZsc1ZpMGJQUFBxdW1UWnRXOW1NcVVYcDZ1cVNDSU9ERmFQejQ4YnJ1dXV0S2ZEWjgrUEFTNzJkbVpucXVRMEpDcXFVdUFBQUFBQUFBQUxnUUFUdmdBdWQzc0FNQUFBQ0FpMFYxZDF3cnlkLy8vbmRsWjJmTFlERG92dnZ1SzNYY1BmZmNveE1uVHVpSEgzN1FmZmZkVjY3alA3dDE2NllaTTJib3FhZWVrdFBwOVB5NlVKOCtmYlJvMFNJMWJ0eTR5R2ZoY0RpMGJ0MDZyVnk1VWx1M2JwVlVjQXpzMEtGRE5XellNRFZyMXF6SU9udjM3dFdKRXllVWw1ZW44ZVBINjVsbm5sSFBuajE5cnRkWEowK2U5TlJ5TWJMWmJPVU95UldHRG8xR280S0RnNnVqTEFBQUFBQUFBQUFvaG9BZGNJSHpPOWdCQUFBQXdNWENZRERVNkg1TGx5N1YrdlhySlVuWFhIT05PbmZ1WE9iNHlaTW5hK1RJa2VyUW9VTzU5K3JUcDQ4bVQ1NnMvLzczdjVveFkwYXAzY2pQN3phM2MrZE9mZjMxMS9ydXUrK1VsWlVsbzlHb3l5Ky9YSEZ4Y2VyZnYzK3BnY1NCQXdjcU1qSlN6enp6ak9kWTZLc1BSQUFBSUFCSlJFRlUyNGNlZWtnMzNYUlR1ZXN1VFVKQ2dyS3lzaVJKVVZGUlZiWnVYWmVVbENSSkNnc0xxL0d2WndBQUFBQUFBQUQxRndFNzRBSjBzQU1BQUFDQXl2bmxsMSswWU1FQ1NWSm9hS2dlZXVnaHIzTXNGa3VGd25XRkJnOGVyRUdEQnBVYXZFcE5UZFh1M2J1MWVmTm1iZHk0VWFkT25aSlVFTG9iTVdLRWhnNGRxc2pJeUNKejNHNjNjbkp5bEoyZHJaeWNIR1ZsWlhsZTMzampqZnJnZ3crVW41K3ZlZlBtS1RFeFVRODg4RUNWQkw4MmJOamd1YjZ3cHJvb096dmJjK3h1b1pTVUZDVWtKSlE1THprNTJUT21aY3VXT25IaWhDUVY2eW9JQUFBQUFBQUFBTldKZ0Ixd0FUcllBUUFBQUVEbHBLV2x5ZVZ5U1pJbVRKaWdzTEN3R3RtM3RIRGI4dVhMTlcvZXZHTDN3OFBEMWI1OWUrM1lzVU9iTjI5V1RrNk9jbk56bFp1YjY3bDJ1OTArN2IxczJUS2RPWE5HVTZaTThmemdWa1hrNWVYcDg4OC85N3grNTUxM3RILy9mbzBkTzFiUjBkRVZYdmQ4UTRZTXFaSjFmTFY1ODJZOTk5eHpSZTR0WExoUUN4Y3VMSFBlZ2dVTFBFSE41Y3VYNjlDaFE1S2s1czJiVjB1ZEFBQUFBQUFBQUZBU0FuYkFCZWhnQndBQUFBQ1ZjODAxMStqZGQ5OVZuejU5ZE8yMTEvcTdIRjEzM1hWYXVIQ2hNak16aTl4UFNVbnhIR05ieUdhelNaTHNkcnNrcVVlUEhnb01ERlJBUUlBQ0F3TVZGQlRrdVE0SUNGQlFVSkNXTFZ1bXc0Y1BhKzNhdFRLWlRKbzJiVnFwdGZUdDIxZVMxSzVkdXhLZkwxeTQwTk5kcjlEMzMzK3ZkZXZXYWVqUW9icm5ubnNVRVJIaGVkYWdRUVBQbWhkRHQ3dlNPQndPSFRseVJKTFV0bTFiUDFjREFBQUFBQUFBb0Q0aFlBZGNnQTUyQUFBQUFGQTVCb05CRXlkT1ZOZXVYZjFkaWlRcEtDaEk5OTkvdjM3NzdUZTFhdFZLalJvMVVsaFltSUtDZ2hRWUdLamc0R0JQZU01b05PcTk5OTdUKysrL0wwbWFPM2R1a2JWeWMzTVZFQkJRNU41bGwxMm14eDU3VEM2WFMrUEdqU3V6bHBkZWVxblVaMHVYTHRWSEgzM2txWG5xMUtuNjdMUFA5T3V2djhybGN1bkxMNy9VTjk5OG81RWpSK3IyMjI5WFlHQ2cyclZyVithYUpSazllblN4ZTRzWEx5N1hHdVZ4OWRWWGEvWHExVVh1Wldkbkt5Z29xTmpZdzRjUHEwMmJOc1h1YjlteVJmbjUrWkpVcWFPRUFRQUFBQUFBQUtDOENOZ0JGekNaVERJYWpYU3dBd0FBQUlCSzZObXpwNzlMS0NJdUxrNXhjWEdlMTZ0V3JkS0tGU3YwMGtzdktTUWt4S2MxVHAwNnBmSGp4NnR2Mzc0YU8zYXNtalp0S2tscTFLaVJacytlTGFQUldLRXVjbGxaV1pvM2I1N1dyRmtqU1RJYWpab3laWXBpWTJNVkd4dXJEUnMyNksyMzN0S1JJMGRrdDl1MWFORWlyVnk1VXZmZWU2L2k0dUpLUFJxM05HUEhqaTEycnpvRGRoYzZkZXFVSmt5WW9MdnV1a3UzM0hLTEpNbnRkdXNmLy9pSFZxNWNxYWxUcHhicmZQalRUejlKS3ZnN2U1Y3VYV3FzVmdBQUFBQUFBQUF3K3JzQW9EWXltODEwc0FNQUFBQ0FpOUNKRXljMGJkbzAvZld2ZjlYdTNiczFjK1pNdVZ3dW4rYis0eC8vVUhwNnV0YXNXYU94WThmcVgvLzZsN0t5c2lSSlRaczJMWGU0enUxMmE4MmFOZnJmLy8xZlQ3ak9iRFpyMnJScEdqQmdnR2RjLy83OTllYWJiK3JCQng5VWNIQ3dKQ2sxTlZXdnZQS0tIbnp3UVczYnRxMWMrNWFrWjgrZTZ0bXpwMXExYWxYcHRjcmlkRHIxM0hQUEtTMHRUYSs5OXBwMjc5NHRTY3JKeWRIMjdkdVZuNSt2bDE1NlNhdFdyZkxNY2JsY1dydDJyU1NwVTZkT0pYYStBd0FBQUFBQUFJRHFRZ2M3b0FSV3E1V0FIUUFBQUFCY1JPeDJ1NVlzV2FLbFM1ZDYvcjRYR1JtcDRjT0h5MmowN2VjUHAwK2ZybzgrK2tnZmZmU1I3SGE3UHZyb0k2MWF0VXIzM251dmhnMGI1dk02VHFkVDMzMzNuWllzV2FMRGh3OTc3amR1M0ZqVHAwOVg5KzdkaTgweG1VeTY5ZFpiTldqUUlMMzk5dHRhdFdxVjNHNjNEaHc0b0VtVEp1bnFxNi9Xbi83MEp6VnAwcVRFUFljUEg2N1kyTmhTYTVvelo0NVB0VmZXNjYrL3JqMTc5a2lTUm8wYXBjNmRPMHNxT0JKMzFxeFpldlRSUjNYeTVFbk5tVE5IUnFOUlE0WU0wYVpObTVTY25DeEp1dUtLSzJxa1RnQUFBQUFBQUFBb1JNQU9LSUhGWXBIRDRmQjNHUUFBQUFDQVNuSzczZnI2NjYrMWNPRkNuVGx6UmxKQmw3amh3NGRyekpneENnZ0lLRGJueElrVGtncCsrT3A4QVFFQkdqTm1qT0xpNHZUbW0yL3F1KysrVTNwNnVsNTk5VlY5OGNVWEdqOStmSmxINDU0OGVWS3JWcTNTVjE5OTVhbEZrZ3dHZzRZTUdhSUhIM3pRNjNHMVlXRmhtalJwa29ZT0hhcFhYMzNWRTlDTGo0L1h4bzBiZGVlZGQrcjIyMitYeFdJcE1xOVRwMDdxMUtsVG1XdFh0OFdMRit1TEw3NlFKRjEyMldVYU4yNWNrZWZoNGVHYVBYdTJIbjc0WVdWa1pPaHZmL3ViZXZYcXBTVkxsbmpHWEhQTk5UVlpNZ0FBQUFBQUFBQVFzQU5LWXJGWTZHQUhBQUFBQUhWY2ZIeThGaTVjcUlTRUJNKzl2bjM3NnFHSEhsSjBkTFFrNmIzMzNwTlVFRnl6V0N3NmRPaVF2djMyVzBueWpMbFFaR1Nrbm5ycUtkMXd3dzM2KzkvL3JtUEhqdW5nd1lPYU5HbVNCZzhlcktsVHA4cGdNRWlTa3BPVDlmMzMzeXMrUGw0N2R1eVEyKzB1c3RhbGwxNnErKzY3VHgwN2RpelhlK3ZldmJ2bXo1K3Zqei8rV0I5ODhJSHNkcnZzZHJzV0xseW9yNy8rV3ErKytxckN3c0xLdFdaMSt2VFRUL1hPTys5SWt0cTJiYXZwMDZlWDJQRXZLaXBLTTJmTzFMUFBQcXNubjN4U2UvZnUxYzZkT3lWSmZmcjBVYk5teldxMGJnQUFBQUFBQUFBZ1lBZVV3R3ExS2lNanc5OWxBQUFBQUFBcUlTc3J5eE91YTlPbWpSNTQ0QUgxNjlldnlKaTllL2RxNDhhTkpjNi82YWFieWx5L2QrL2UrdWMvLzZrUFAveFFIMzc0b1p4T3B6cDA2T0FKMTBuU3pwMDc5ZHBycnhXWlp6YWJkZVdWVjJya3lKR0tpWW1weUZ2enJIUG5uWGZxNnF1djFwdzVjN1I5KzNaSkJkM3FhbE80N3Z2dnY5ZjgrZk1sU1UyYk50VkxMNzJrb0tDZ1VzZDM3OTVkNzcvL3ZnSURBL1hpaXk5NjdvOFlNYUxhYXdVQUFBQUFBQUNBQ3hHd0EwcEFCenNBQUFBQXFQdmk0dUswYTljdTllclZTNE1HRFNvU2ZDc1VIUjJ0VFpzMmVUckxHUXdHTlcvZVhNT0hEOWV3WWNPODdtR3hXRFJtekJnTkhEaFE4Zkh4eFVKZ1YxOTl0YTY2NmlwOS8vMzM2dGl4b3dZTkdxUWhRNGFvWWNPR1ZmTW1KYlZvMFVKejVzelI4dVhMOWNVWFgraVJSeDZwc3JXclFwOCtmZFN0V3plZFBIbFNzMmZQVmtSRWhOYzVnWUdCa3FTcFU2Y3FORFJVaHc4ZlZ0KytmYXU3VkFBQUFBQUFBQUFveHVDKzhHd1NBTnEyYlpzT0hEaWc0Y09IKzdzVUFBQUFsR0g5K3ZYNjhjY2ZOV25TSkgrWEF0UnFjK2JNVVdob3FPNi8vMzUvbDZJTkd6WklrcG8wYWFKMjdkcDVIYjl2M3o3WjdYWkpCWjNOcW92TDVWSitmcjVNSmxPSlI1ZFdSa3BLaWh3T1I0MGNiK3AydTBzTUVsYTFXYk5tU1pJaUlpSjgrcm82ZS9hc01qSXlGQlVWVmFIOU1qTXoxYUJCZ3pMSEZCNzNlOFVWVjVUN3lGMEFBQUFBQUFBQUZ5OURKZi9SbEE1MlFBa3NGb3VjVHFkY0xsZVZmMk1GQUFBQUFPcXovdjM3bDJ0OFRRV2xqRVpqdGYzOUx6dzh2RnJXTFVsTmhPc2thZHEwYWVVYUh4SVNvcENRa0FydjV5MWNKMGxqeG95cDhQb0FBQUFBQUFBQVVCcVNRMEFKckZhckpIRk1MQUFBQUFBQUFBQUFBQUFBQUZDUEViQURTbUN4V0NRUnNBTUFBQUFBQUFBQUFBQUFBQURxTXdKMlFBa0tBM1lPaDhQUGxRQUFBQUFBQUFBQUFBQUFBQUR3RndKMlFBazRJaFlBQUFBQUFBQUFBQUFBQUFBQUFUdWdCSFN3QXdBQUFBQUFBQUFBQUFBQUFFREFEaWdCSGV3QUFBQUFBQUFBQUFBQUFBQUFFTEFEU2tBSE93QUFBQUFBQUFBQUFBQUFBQUFFN0lBU21Fd21HWTFHT3RnQkFBQUFBQUFBQUFBQUFBQUE5UmdCTzZBVVZxdVZEbllBQUFBQUFBQUFBQUFBQUFCQVBVYkFEaWlGeFdLaGd4MEFBQUFBQUFBQUFBQUFBQUJRanhHd0EwcGh0Vm9KMkFFQUFBQUFBQUFBQUFBQUFBRDFHQUU3b0JRV2k0VWpZZ0VBQUFBQUFBQUFBQUFBQUlCNmpJQWRVQXFPaUFVQUFBQUFBQUFBQUFBQUFBRHFOd0oyUUNtc1Zpc2Q3QUFBQUFBQUFBQUFBQUFBQUlCNmpJQWRVQW82MkFFQUFBQUFBQUFBQUFBQUFBRDFHd0U3b0JSV3ExVXVsMHRPcDlQZnBRQUFBQUFBQUFBQUFBQUFBQUR3QXdKMlFDbXNWcXNrY1V3c0FBQUFBQUFBQUFBQUFBQUFVRThSc0FOS1FjQU9BQUFBQUFBQUFBQUFBQUFBcU44STJBR2xzTmxza2dqWUFRQUFBQUFBQUFBQUFBQUFBUFVWQVR1Z0ZJVWQ3T3gydTU4ckFRQUFBQUFBQUFBQUFBQUFBT0FQQk95QVVuQkVMQUFBQUFBQUFBQUFBQUFBQUZDL0ViQURTa0hBRGdBQUFBQUFBQUFBQUFBQUFLamZDTmdCcFRBYWpUS2J6UVRzQUFBQUFBQUFBQUFBQUFBQWdIcUtnQjFRQnB2TlJzQU9BQUFBQUFBQUFBQUFBQUFBcUtjSTJBRmxzRnF0Qk93QUFBQUFBQUFBQUFBQUFBQ0Flb3FBSFZBR3E5VXF1OTN1N3pJQUFBQUFBQUFBQUFBQUFBQUErQUVCTzZBTWRMQURBQUFBQUFBQUFBQUFBQUFBNmk4Q2RrQVpDTmdCQUFBQUFBQUFBQUFBQUFBQTlSY0JPNkFNTnB1TmdCMEFBQUFBQUFBQUFBQUFBQUJRVHhHd0E4cGd0VnJsZHJ1Vmw1Zm43MUlBQUFBQUFBQUFBQUFBQUFBQTFEQUNka0FackZhckpOSEZEZ0FBQUFBQUFBQUFBQUFBQUtpSENOZ0JaU0JnQndBQUFBQUFBQUFBQUFBQUFOUmZCT3lBTXRoc05rbVMzVzczY3lVQUFBQUFBQUFBQUFBQUFBQUFhaG9CTzZBTWRMQURBQUFBQUFBQUFBQUFBQUFBNmk4Q2RrQVpDTmdCQUFBQUFBQUFBQUFBQUFBQTlSY0JPNkFNRm90RkVnRTdBQUFBQUFBQUFBQUFBQUFBb0Q0aVlBZVV3V0F3eUdxMUVyQURBQUFBQUFBQUFBQUFBQUFBNmlFQ2RvQVhWcXRWZHJ2ZDMyVUFBQUFBQUFBQUFBQUFBQUFBcUdFRTdBQXZiRFliSGV3QUFBQUFBQUFBQUFBQUFBQ0Flc2pzN3dLQTJvNE9kZ0FBQUFCdzhmanNzOC9VdkhsemRlblNSUTBiTnZSM09iWENPKys4STBucTNyMjcrdlhyNStkcUFBQUFBQUFBQUtCMklXQUhlR0cxV3BXUmtlSHZNZ0FBQUFDZ1RvcVBqMWRPVG82R0RoMWE3Tm5aczJlcmZMK1FrSkJTbjJWbloydisvUGx5dTkwYU8zYXNSbzhlWGVYNzEwV0xGeStXSkkwWU1ZS0FIUUFBQUFBQUFBQmNnSUFkNElYTlpxT0RIUUFBQUFCVXdCdHZ2S0ZQUHZsRVpyTlpyVnUzVnVmT25UM1BIQTZIaGc4Zlh1VjdybDY5dXRSbnYvMzJtOXh1dHlTVkdpUkxTRWpRdUhIaktyei9nZ1VMRkIwZFhlVGV1blhybEpXVlZlRTF5eXM0T0ZnREJneW9zZjBBQUFBQUFBQUE0R0pHd0E3d3dtYXp5ZWwweXVWeXlXZzArcnNjQUFBQUFLZ3pZbU5qOWVtbm44cnBkT3E1NTU3VC9QbnpGUm9hNnJkNmR1ellJVWtLRHc5WGh3NGR2STV2M0xpeHoydWZPWE9tMUdkdnYvMjJFaElTZkY2cnNxS2pveXNWc1B2NTU1ODFkZXJVU3RVd2V2Um9qUjA3dGxKckFBQUFBQUFBQUVCdFFNQU84TUptczBtUzdIYTdBZ01EL1Z3TkFBQUFBTlFkUFh2MjFPMjMzNjZsUzVjcUtTbEpzMmZQMWdzdnZGQnMzRnR2dmFVbVRacDRYdDkwMDAyU3BOZGZmMTB0VzdiMGV2L1lzV042NktHSHZOYnp5eSsvU0pJdXYveHlHUXdHcitNLy9QQkRyMk1LRFJreXhPZXgvdkRPTys5NGpvSXRxOHNmQUFBQUFBQUFBS0FvQW5hQUZ3VHNBQUFBQUtEaTdyMzNYdjMwMDA4NmVQQ2dObTNhcE04Kys2elkwYkFCQVFFbC9uM0wxL3NCQVFIRnh1VG41eXM5UGQzek9pOHZUM3YyN0pFa2RlM2FWU2twS2NYbU5HclV5UGMzVmtIVkdXNnJxcEJmdDI3ZHRHREJnZ3JOcmN6eHVnQUFBQUFBQUFCUUd4R3dBN3c0UDJBSEFBQUFBQ2dmczltc2lSTW42dUdISDViYjdkYS8vdlV2OWVuVFI4MmFOYXZXZlE4ZlBxei8rNy8vSy9IWm5EbHpTcnhmMk9HdHZyUFpiSXFPanZaM0dRQUFBQUFBQUFCUUt4Q3dBN3dnWUFjQUFBQUFsZE9wVXlmZGNzc3QrdmUvLzYxUm8wYXBaY3VXY2pxZC9pN0xxOXR2djkzZkpRQUFBQUFBQUFBQS9JeUFIZUFGQVRzQUFBQUFxTHl4WThmcTZxdXZWdmZ1M1d0a3YvYnQyM3VPWTNXNzNicmpqanVVa3BLaUtWT21sSG1VYWtKQ2d1YzZOVFcxMnVzRUFBQUFBQUFBQU5SdUJPd0FMeXdXaTR4R28zSnpjLzFkQ2dBQUFBRFVXWUdCZ2FXRzY5TFMwbVN4V0lyZFQwOVBWM0J3c05mNzZlbnBaZTY5Wjg4ZXBhU2t5R3cycTArZlBwNkEzZEtsU3hVZUhsN3F2TUtBbmkvS0N1MlZKVE16VTVtWm1lV2VGeFVWVmFIOUFBQUFBQUFBQUFEbFE4QU84SUhOWnFPREhRQUFBQUJVa3drVEpwUjQvN0hISGl2WC9kS3NXN2RPa3RTN2QyK0ZoSVNVT1RZaUlrSlBQdmxrdWRhWDVKa1RFUkZScm5uTGxpM1Q0c1dMeTcxZmVjSi9BQUFBQUFBQUFJQ0tJMkFIK0lDQUhRQUFBQURVWGQ5Ly83MGs2YXFycnZJNk5pZ29TTmRlZTIyNTk2aklIQUFBQUFBQUFBQkE3VWZBRHZBQkFUc0FBQUFBOEYxOGZMeWVlKzY1RXA4VmRsNHpHbzI2L1BMTEpVbVRKMDlXV0ZpWXBJTGpYR2ZQbnEzQmd3ZHIyTEJoYXRTb2tkZjlUcDgrclZkZmZiWEVaNGNPSGRMeDQ4ZGxNcGswWU1DQVV0ZjQrZWVmTlhYcVZLOTcrV3JSb2tWcTJyUnB1ZVo4OWRWWFpUNS85OTEzOWVHSEgxYW1MQUFBQUFBQUFBQkFPUkd3QTN4Z3M5bVVsWlhsN3pJQUFBQUFvTkt5czdPMWFkTW03ZCsvWCtucDZWN0hYM0hGRllxTmphM3lPc3htczU1Ly92a2k5L0x6OHpWMzdsd2xKQ1RvNDQ4L1ZseGNuRTlyUlVaR0ZsdXIwTnExYXlWSnZYcjFVbWhvcUJ3T1I0bmpqRWFqakVhakpNbmxjbm51K2FvaWN5NWtNcG5LZkc0d0dDcTh0aStxZTMwQUFBQUFBQUFBcUlzSTJBRStvSU1kQUFBQWdJdkJ2bjM3dEhyMWF1WG41NnQ1OCticTBLR0RyRlpybVhPaW82UEx2VStuVHAwMGNlSkV6K3VOR3pkcTNicDFYdWN0WHJ4WUJ3OGVsQ1RkZmZmZE1wbE1Qb1VBSlNrZ0lFQTJtNjNZL2ZqNGVFblN3SUVEeTV6ZnExY3ZyVnExU2drSkNSbzNicHdrYWRXcVZUN3RYWkU1dFpIWi9Qcy9FNzMzM250Ni8vMzMvVmdOQUFBQUFBQUFBTlFPQk93QUg5aHNOdVhsNWNubGNsV3FHd0VBQUFBQStFdGVYcDZXTDErdW1KZ1lYWGZkZFFvTURLeTJ2Wm8yYlZxaysxeEtTb3JYZ04ybVRadUtCTHJlZlBOTnZmbm1tejd2K2NBREQyamt5SkZGN3UzYnQwL0hqaDJUeVdUU2xWZGU2Zk5hOVVsZVhwN24ybUt4K0xFU0FBQUFBQUFBQUtpZENOZ0JQaWpzZ3VCd09CUVFFT0RuYWdBQUFBQ2cvSEp6Y3hVVEU2TWJiN3pSMzZVVWs1Q1FvQmRmZkZGdXQ3dEsxeTA4SHJaejU4N0t6czVXZG5aMmtTTmlUNTgrWFNSZzFyUnAweXJkdnk0NC8vTTRQMkIzODgwMzY5cHJyeTMzZW9XZC9BQUFBQUFBQUFEZ1lrSEFEdkJCWWNET2JyY1RzQU1BQUFCUVoxMTMzWFgrTHFHWUV5ZE9hTXFVS2NyS3lsTERoZzMxOHNzdkt5SWl3dXM4cDlPcDZkT242OENCQXpJWURPcldyVnV4TVVlT0hKRWs3ZHk1VTNmZmZYZXg1eE1tVENqeWV2WHExVVZlMzM3NzdUNjlCNWZMNWRPNDJpZzNOOWR6SFJJUzRybHUyTENoR2paczZJK1NBQUFBQUFBQUFLQldJV0FIK09EOGdCMEFBQUFBMUVVbWs2bGFqNFd0aUpNblQycnk1TWs2YythTWJEYWJubi8rZWJWcjE4N3JQTGZicmRtelordkFnUU9TcER2dXVFTmR1M2F0OHZyT25qM3IwN2lxN3J4WGsxSlNVanpYalJvMThtTWxBQUFBQUFBQUFGQTdFYkFEZkVEQURnQUFBRUJkWnpRYS9WMUNFYnQzNzlhTUdUT1VrcElpbzlHb3A1NTZTaDA2ZE5BTEw3eWcyTmpZVW84bmRidmRldVdWVjdSbXpScEpVcTlldlRSbXpKZ1N4ejcvL1BQRjdqa2NEdDF3d3cyU3BLVkxseW84UEx6VUd2L3puLy80OUY0U0VoS3E1R2pVMDZkUGwvazhKeWVuMG50Y0tEVTExWE1kRmhaVzVlc0RBQUFBQUFBQVFGMUh3QTd3QVFFN0FBQUFBSFdkd1dEd2R3a2VhOWV1MVYvKzhoYzVIQTZaeldZOS92amo2dCsvdjk1NjZ5MnRYYnRXYTlldTFiZmZmcXYvOS8vK1g1RUFuTjF1MThzdnY2ejQrSGhKVXBzMmJmVHNzOC9LYkw0NC9ubGo5T2pSTmI3bjBhTkhQZGZObXpldjhmMEJBQUFBQUFBQW9MYTdPUDRGR3FobUZvdEZCb09CZ0IwQUFBQUFWSUU5ZS9iSTRYQW9NREJRTTJiTVVKOCtmU1JKZDkxMWw5TFMwclJxMVNyOStPT1AyckZqaHg1OTlGRU5IRGhRQ1FrSmV2SEZGN1YvLzM1SlV0dTJiVFZyMWl3RkJ3ZFhXNTEzMzMyM1QrT2NUbWUxMVZEZERoOCtMRWtLRGc0dXM1c2ZBQUFBQUFBQUFOUlhCT3dBSHhnTUJ0bHNOZ0oyQUFBQUFGQUY3cnZ2UGlVbUptcjA2TkdLaVlueDNBOE1ETlRreVpQVnIxOC96WjA3VjVtWm1YcisrZWYxNVpkZmFzZU9IWjYvay9YbzBVTi8vdk9mRlJJU1V1Njl6dy9EZmZQTk44ckt5dExKa3llVm1KaW9vVU9IcW52MzdwN25wMDZkcXNTN0xML2x5NWVYK2Z5RER6N1EwcVZMcTNUUFhidDJTWkphdDI1ZHBlc0NBQUFBQUFBQXdNV0NnQjNnSXdKMkFBQUFBRkExVENhVG5uMzIyVktmRHh3NFVCMDdkdFFUVHp5aEV5ZE9hTXVXTFpJS2Z2aHA1TWlSR2pkdW5Fd21VNWw3N04yN1Y5dTJiZFBwMDZkMTVzd1pKU1VsS1NrcFNhbXBxWjR4Yjc3NVpwRTVJMGVPTFBKNjllclZQcjJmaElRRWpSczN6cWV4RndvTEMxTjBkTFNrZ29CaFdTSWlJanhqcTBKeWNySVNFaElrU2QyNmRhdXlkUUVBQUFBQUFBRGdZa0xBRHZBUkFUc0FBQUFBcUg1dXQxcy8vZlNUUHZua0U1MDRjY0p6UHlvcVNvODg4b2puT0ZsdmZ2enhSeTFhdEtqTU1RYURRZUhoNFdyUm9vV2lvcUxVb1VNSE9SeU9TdFZmWHNPSEQ5Znc0Y09yZk95RkdqZHVySTRkT3hhNUZ4OGY3N251MmJObmhkWUZBQUFBQUFBQWdJc2RBVHZBUnphYlRlbnA2ZjR1QXdBQUFBRHFsTnpjWEU4SE9xbmdpRmF6dWZnL1I1dzRjVUliTjI3VWloVXJkUFRvVWMvOW9LQWdqUnc1VXFOR2paTEZZdkY1MzBhTkdubXVMUmFMb3FPajFicDFhN1ZvMGNJVHZIdi8vZmZWdEduVEl2TUtPN3BWVkhaMnRyS3lzbVN4V0JRV0ZsYXB0YXJTalRmZXFCdHZ2TEhJdmErLy9scFNRZWU4M3IxNys2TXNBQUFBQUFBQUFLajFDTmdCUHFLREhRQUFBQUNVejltelp6VjkrblR0MnJYTGMrK05OOTdRaEFrVEpFbjc5dTNUNnRXcnRXblRKaDAvZnJ6STNKQ1FFTjF5eXkyNjdiYmJGQklTVXU2OWUvZnVyYWVmZmxwdDI3WlZpeFl0WkRRYUpVa09oOE1Uc0xzd3NPZDBPcFdkbmUxNXZYdjNidVhtNWlvbko2ZllyK3pzYk0vdjV4ODdlL1BOTjB1U3hvd1pvei8rOFkvbHJydW1iTm15UmZ2Mzc1Y2t4Y2JHeW1helNTb0lSSjQrZmRxZnBRRUFBQUFBQUFCQXJVTEFEdkJSWWNETzdYYkxZREQ0dXh3QUFBQUFxTlV5TWpJMGJkbzA3ZHUzVDVMVXNXTkg3ZHUzVDU5Ly9ybnk4L1AxcHovOVNibTV1ZnJzczgrS3pPdlJvNGVHRFJ1bXE2NjZ5aFA2cW9qbzZHaEZSMGY3TkhiLy92MmFNR0dDOHZQemk5eC8rT0dISzdTMzBXaFVaR1JraWM4cTJ5R3ZLcmhjTHIzOTl0dWUxK2QzdHZ2MTExLzE5Tk5QKzZNc0FBQUFBQUFBQUtpVkNOZ0JQaXI4eG83ZGJsZEFRSUNmcXdFQUFBQ0EyaXMxTlZWVHBrelI0Y09ISlVseGNYRjY3TEhIOU5KTEwrbmJiNy9WaWhVcnRINzllbDEvL2ZXS2pJeFVlSGk0Qmc4ZXJDdXZ2TExVWUZwcDNHNjNIQTZIbkU2bm5FNm44dkx5WkRRYUZSNGU3dk1hd2NIQnhjSjFCb05CZ1lHQkNnNE9WbkJ3c0lLQ2doUVlHS2lnb0NEUHI0Q0FBQVVHQmlvM04xZUxGeStXSkgzMTFWY3ltVXlsN2pWdTNMaHl2Yi9xc0dUSkVrL3dzVmV2WHVyV3JadWZLd0lBQUFBQUFBQ0Eyb3VBSGVDandsQWRBVHNBQUFBQUtOdDMzMzNuQ2RjTkdEQkFqejMybUF3R2d5Wk5tcVNRa0JDdFdMRkNLU2twV3JKa2lTVHA5T25UMnJObmoxNS8vWFdaeldiUEw1UEpKSXZGSXBQSkpLUFJLS2ZUV1N4TTUzSzVpdTEveXkyM2FQejQ4VDdYR3hrWnFiLzk3VytlTUYxd2NMQUNBd045N2w2ZWtKRGdDZGlWRmE2ckRkYXRXNmVGQ3hkS2tzeG1zeDU4OE1FaXovdjM3Ni9WcTFkWGVQMGhRNFpVcGp3QUFBQUFBQUFBcUhVSTJBRStLZ3pWNWVibXFtSERobjZ1QmdBQUFBQnFyN2k0T0MxYXRFak5talhURTA4ODRRbXEyV3cyUGZMSUl4bzBhSkMrL1BKTGJkaXdRUmtaR1VYbUZvYm5LbVB3NE1IbEdtODJtMnVzaTF0bHdtdmUrQkp1eThySzhsemZlKys5YXRldVhaWFdFQmNYSjBtS2lZbXAwblVCQUFBQUFBQUF3RjhJMkFFK09qOWdCd0FBQUFBb25jMW0wd01QUEtDK2Zmdktack1WZTk2OWUzZDE3OTVkTHBkTHljbkp5c2pJVUdabXBuSnpjK1Z3T0pTWGx5ZUh3eUc3M1Y2a1M1M0JZSkRSYUN6ejJtS3hxSFBuempYMFR1dWU2NisvWHZuNStkcS9mNzlHalJwVjVldFBuRGl4eXRjRUFBQUFBQUFBQUg4aVlBZjRxUENiUWdUc0FBQUFBTUM3NjYrLzN1c1lvOUdveU1oSVJVWkcxa0JGQmF4V2E1VjNrWXVPamk1enpWbXpabFc2SzU4djNuMzNYVWtGSGZuS1V0aGxEZ0FBQUFBQUFBRGdIUUU3d0VkbXMxbG1zNW1BSFFBQUFBQ2dYSm8wYVZJaiswUkZSZFhJUGdBQUFBQUFBQUJRbnhqOVhRQlFsd1FFQkJDd0F3QUFBQUFBQUFBQUFBQUFBT29KQW5aQU9SQ3dBd0FBQVBELzJidnpxS2pyL1kvanIyRVJaa0JCRkJVTVMzT25UQzJYeEMxSnE1dExvV2JYWE1xYnByZkZyRFN6N2xVcnpSYTdXWmFXWGtxdm1XYWx1ZndNaVhDNWFtWnVwV2FhaEZJa29TZ3Ftd3d6dno4NGZDOG95OHl3ak9qemNVN256TXhuZXcveGg4QnIzaDhBQUFBQUFBQUFBSEQxNElwWXdBbSt2cjQ2ZS9hc3U4c0FBQUJBTldLMzIyVXltWW9keThuSlVXeHNySHIyN0NsL2YvOHFxeWt2TDArUzVPSGhVV0p0NWJGNjlXcjk5Ny8vbFNSRlJVV3BjK2ZPRHEzYnMyZVBQdm5rRTBsUy8vNzkxYlZyMXdxdnJUU0hEeCtXSkFVR0JsYlpsWjRBQUFBQUFBQUFBT0R5UmdjN3dBbSt2cjdLeWNseGR4a0FBQUNvSnBLVGt6VjgrSEN0WHIzYUNMVVYrTzIzMzNULy9mZHJ6cHc1V3JObVRZV2NaN1BaeXB5VG5wNnVPKys4VTNmZWVhZGlZMk1yWk0rTDkxKzRjS0gyN05talU2ZE82WlpiYm5Gb25kMXUxL3o1ODdWbnp4NGRPWEpFN2RxMWMrcmNmZnYyS1NZbXhxazFGM3YwMFVmMTZLT1Bhdm55NWVYYUJ3QUFBQUFBQUFBQVhEa0kyQUZPS0FqWU9mdEhSZ0FBQUZ5ZC92V3ZmeWtsSlVYdnZQT092djMyMnlKakRSczJWTzNhdFNWSnExYXRLdmNIT2ZMeThqUnQyalRObkRsVEdSa1o1ZHFyUUZ4Y25FYU9IS21FaEFTSDF5eGF0RWhaV1ZueTh2TFM1TW1UNWVYbFdPUDAyTmhZNDV3SEhuaEFmbjUrRHArWmtKQ2dxVk9uNm8wMzN0Qy8vLzF2MmUxMmg5Y0NBQUFBQUFBQUFBQ1VoaXRpQVNmNCt2cEt5ci9LeTJ3MnU3a2FBQUFBWE03V3IxK3Z2WHYzU3BJNmRPaWdpSWlJSXVNbWswbURCdy9XbTIrK3FiUzBOQzFidGt3alI0NTArYncxYTlabysvYnRrcVNEQncvcWhSZGVVTXVXTFYzYXkyYXphY0dDQmZyc3M4OGtTWk1tVGRKSEgzMVU1alcyKy9idDA5cTFheVhsdjcvcDA2ZVhlZGE0Y2VQVW9VTUhmZlRSUjhacm4zLyt1VmF0V2xYbTJtZWVlVVp0MjdaVlhsNmVhdFFzM2RaREFBQWdBRWxFUVZTb29ZeU1EQzFidGt5Ly9mYWJKaytlTEI4Zm56TDNBQUFBQUFBQUFBQUFLQTBkN0FBbkZBVHNzck96M1Z3SkFBQUFMbWVuVHAzU0J4OThJRW55OGZIUitQSGppNTNYcDA4ZmhZV0ZTWkpXckZpaDVPUmtsODhjTUdDQUhuNzRZWGw0ZUNnbEpVVVRKa3pRbDE5KzZmUSs2ZW5wbWpKbGloR3VxMXUzcnFaUG4xNW11Tzc4K2ZONi9mWFhqZTV4dWJtNVNrbEpLZk8vN094c3paczNUNm1wcWNaZUowK2VkSGl0SkRWcjFreHo1c3hSYUdpb0pPbS8vLzJ2bm4zMldaMDdkODdwOXc4QUFBQUFBQUFBQUZBWUhld0FKeFIwd0NCZ0J3QUFnSkpZclZhOTlOSkxPbi8rdkNScDVNaVJxbCsvZnJGelBUMDlOV2JNR1AzakgvOVFUazZPWnMyYXBiZmVla3NlSHM1L0ZzcGtNbW5Ja0NGcTBhS0ZYbjc1WmFXbnAydnUzTGs2ZlBpd0preVk0TkJWclh2Mzd0VXJyN3lpdExRMFNkTE5OOStzNTU1N1RnRUJBYVd1czFxdG1qNTl1bEpTVWxTM2JsM05uejlmQVFFQit2VFRUL1hoaHg4cUtpcEtvMGVQTG5adGJHeXMwZlh1amp2dTBEUFBQQ01wUDNDNFlNRUNqUnMzVHZmZWUyK1p0WWVFaE9qdHQ5L1dzODgrcTZOSGorckFnUU1hUDM2OFhubmxsUksvL2dBQUFBQUFBQUFBQUdXaGd4M2dCRHJZQVFBQW9Deno1czNUZ1FNSEpFbmg0ZUVhT0hCZ3FmTTdkKzZzSGoxNlNKSisrdWtuTFZ5NHNGem50MjNiVm5QbnpsV2pSbzBrU1JzM2J0VFJvMGZMWEplY25Lem5ubnRPYVdscDh2VDAxS2hSby9US0s2K1VHYTZ6Mld5YVBYdTI5dTdkSzA5UFQ3M3d3Z3ZHbXZUMGRGbXRWbjM2NmFkYXQyN2RKV3NURWhJMFo4NGNTVkpnWUtBZWVlUVJZOHpUMDFOMnUxM3o1czFUZkh5OFErODlJQ0JBYjd6eGhuRTE3dW5UcDQwdWRuYTdYVWxKU2FYK1Z5QWpJNlBNdVlYbkF3QUFBQUFBQUFDQUt4Y2Q3QUFuRkFUc2NuSnkzRndKQUFBQUNyUGI3VEtaVE80dVF4czJiTkRxMWFzbFNiVnIxOVkvL3ZFUGg3clJQZjc0NC9yaGh4OTArdlJwclZpeFFxR2hvZXJidDYvTGRUUm8wRUJ6NXN6UlAvLzVUdzBlUEZndFdyUW9jMDFvYUtnbVQ1NnM2T2hvUGZ2c3MycmR1bldaYTZ4V3ExNTU1UlZ0M3J4WmtqUjI3RmlGaDRjYjR3OC8vTEJPbkRpaHpaczM2NTEzM2xIcjFxM1Z1SEZqWS96a3laUEcxMmZDaEFtcVdiT21NUllWRmFVLy8veFRuMy8rdWQ1ODgwM2RmUFBOcWxXclZwazErZnY3NjlWWFg5WE1tVE0xZlBod05XM2FWRkwraDJSR2pScFY1bnBKaW91TFUxeGNYSm56WW1Oakhkb1BBQUFBQUFBQUFBQlVYd1RzQUNkNGVIaW9SbzBhZExBREFBQzRUTlNvVVVOU2ZxZTB3TUJBdDlheWUvZHV2ZlhXVzVMeS85MDRaY29VMWFsVHg2RzFBUUVCZXVHRkZ6UnAwaVRsNWVYcDdiZmZscmUzdCs2NDQ0NVMxNTA2ZFVxWm1aa2xqai81NUpNeW1VeEZ1cTBWWEYxYnNMN3dXSk1tVGZUaWl5L0t3OE9qMUE1dFlXRmh4bDZIRHgrV0pBMGJOa3ozM0hOUGtYa21rMG1USmszU0gzLzhvVnR2dmJWSXVFNlNPbmJzcUgvOTYxL2F2bjI3dW5UcGNzazVZOGFNVVdKaW91NjQ0dzZId25VRkxCYUxYbjc1WllmbkF3QUFBQUFBQUFBQWxNUmt0OXZ0N2k0Q3FFNWlZbUlVRUJDZ3pwMDd1N3NVQUFDQXExNXljckkrK2VRVDlldlhUODJiTjNkYkhYdjM3dFVMTDd4Z2REcCsrT0dITldUSUVLZjNXYjE2dGQ1NTV4MUorZUcwUng1NXBOUXJabWZNbUtHTkd6ZTZWSE41Rk83Yzl0dHZ2eWt1TGs0alI0NlVKUFh1M2J2U3pvMk9qamJDZllVbEppYXFYcjE2c2xnczVkcS9vUGIrL2Z2cjhjY2ZMOWRlbDV2WnMyZkx4OGRIanozMm1MdExBUUFBQUFBQUFBQ2dTcG5LZVEwU0hld0FKL242K3RMQkRnQUE0RElSRWhLaTRPQmc3ZGl4UTlkZmY3MDhQVDJydklZZmZ2aWhTTGl1WDc5K0xvWHJwUHhnMStuVHA3Vmt5UkxaN1hiTm56OWZSNDRjMFlRSkUrVGo0MU9SWlZlWWE2NjV4Z2pYRmRhZ1FRTjVlM3RYeUJtbGRkTkxTVW5SeElrVFpiRlk5TUlMTDZoWnMyWVZjaVlBQUFBQUFBQUFBSUJFd0E1d21xK3ZyMDZmUHUzdU1nQUFBS0Q4TG05MzNYV1hsaXhab3ZqNGVOMTIyMjFWR3JMYnNtV0xYbnZ0TlNOYzE3dDM3M0ozUGhzNWNxUnNOcHVXTGwwcVNZcUxpOU9oUTRmMDlOTlA2OFliYnl3eTkvbm5uOWZ6eno5ZjVwNi8vdnFyWnM2Y3FjVEVSRFZ0MmxTLy9QS0xKR25peEltNjRZWWJGQm9hV3E2YWl6Tno1c3hpdTgyNW9yU3VlRjkrK2FYT25EbWpNMmZPNklrbm50RFlzV00xWU1DQUNqa1hBQUFBQUFBQUFBREF3OTBGQU5VTkhld0FBQUF1TDhIQndZcU1qTlNQUC82b2p6LytXRC8vL0xQT25Ea2p1OTFlYVdmYTdYWkZSMGZyeFJkZk5QNXQySzFiTnozenpETXFaNWR4U2RKRER6Mmt4eDkvM05qcjk5OS8xOU5QUDYzWFgzOWRxYW1wVHRXNWV2VnFQZmJZWTBwTVROUmRkOTJsbDE5KzJSamZzV09IUm80Y3FYSGp4bW50MnJYS3pNd3NkKzFWYmZUbzBSb3hZb1JNSnBPc1Zxdm16cDJyMTE5L1hSY3VYSEIzYVFBQUFBQUFBQUFBNEFwQUJ6dkFTVDQrUHNyTnpWVmVYcDVicmlBREFBREFwZHEwYWFPUWtCQ3RYNzllYTlldWRXcnRyYmZlcWk1ZHVqaTFadHEwYWRxMmJadnh2RStmUHBvd1lZSThQQ3J1TTB6OSsvZFhXRmlZWnM2Y2FRUUdOMnpZb08rLy8xNGZmdmloTEJaTHFldC8rdWtuelpzM1R6Lzk5Sk04UFQwMWJ0dzRSVVZGS1QwOTNaaVRtcHFxV3JWcTZaZGZmdEdjT1hQMHdRY2ZLREl5VXYzNjlWT1RKazNLVmYrb1VhUEt0ZDVSSnBOSnc0Y1BWMWhZbUY1NzdUWGw1dVpxdzRZTk9uYnNtS1pObTZhNmRldFdTUjNPbWoxN2RwV2ZXZEJwRVFBQUFBQUFBQUFBT0k2QUhlQWtYMTlmU2ZsL25DcnJqNW9BQUFDb09zSEJ3Um8rZkxqKytPTVBKU2NuTzl6QnpKVnJUTHQzNzY3dDI3ZEx5dTgyMTZOSER5VWtKRGk5VDJrQ0F3UFZybDA3dmYvKys1bzllN2ErKys0NytmajRhT3JVcWFYK08vVFlzV1A2K09PUEZSOGZMMGxxMHFTSm5ubm1HVFZyMXV5U3VYMzc5bFd2WHIzMDdiZmZhc09HRGRxNWM2ZldybDJydFd2WHFuWHIxdXJYcjU5NjlPZ2hiMjl2cCt0djBLQ0JTK3VLazVTVVZPYWNuajE3S2pnNFdQLzR4ejkwN3R3NW5UMTdWbDVlL01oYkdGOFBBQUFBQUFBQUFBQ2N4Mi9YQVNjVkJPeXlzN01KMkFFQUFGeG1UQ2FUUWtOREZSb2FXcW5uUkVaRzZvOC8vbENqUm8zVXZYdDNUWjA2dFVoSHU0cHc3NzMzNnU5Ly83dUNnb0kwWThZTUl6RFh1blhyUytiYTdYYnQyclZMbjMvK3ViNy8vbnRKK1dHcUJ4NTRRUGZmZjMrcHdTb3ZMeTkxN2RwVlhidDIxZW5UcHhVVEU2UDE2OWZyNE1HRE9uandvT2JQbjYrLy9PVXY2dGV2bjRLRGd4MnVmK2JNbVM2RkY0dlR1M2R2aCthRmg0ZHJ6cHc1ZXUyMTF6UjU4bVFGQmdaS2NpeWdWMWhHUm9iRGEwSkNRbHdLcmozOTlOTk9yeW1QMmJObjgvTUxBQUFBQUFBQUFBQXVJR0FIT0tsd3dBNEFBQUJYcjJIRGhsWHEvajQrUGtXZTMzYmJiWmZNK2Zubm43VnAweVp0M3J4WktTa3BrdklEYzMzNjlORUREenlnZXZYcU9YVm03ZHExZGYvOTkydklrQ0hhdTNldlZxMWFwZTNidCt1VFR6N1I4dVhMRlJFUm9ZRURCeW84UEx6TXZhWk1tVkpoSGV5Y0VSWVdwbmZlZWFmSWE4NWVWeHNYRjZlNHVEaUg1aTVhdEtqU0E1MEFBQUFBQUFBQUFNQjlDTmdCVGlKZ0J3QUFnSXVOR3pkT0kwYU11T1QxVmF0VzZhdXZ2cElrelpvMXkraW9WcHJ4NDhjckp5Zm5rb0RkeGJadTNhcnAwNmZMYnJkTGtpd1dpMjY3N1RiZGYvLzlhdENnUVlucmF0YXNxYzgrKzh4WVV4eVR5YVIyN2RxcFhidDJTa2xKMGVyVnE3VnUzVHB0MmJKRlc3WnMwWmd4WXpSNDhPQlM2enR4NGtTcDR3QUFBQUFBQUFBQUFOVUJBVHZBU1Q0K1BqS1pUQVRzQUFBQVlDZ3AwR2F6MlNUbEI5YmF0bTByVDAvUE12ZXlXcTJTL3ZmQmpwSkVSRVRvaVNlZTBKWXRXOVNuVHg5MTdkcTF6RkNlSk8zWnMwZVRKMCtXbEgrTmE0Y09IVXFkWDc5K2ZZMGVQVm9QUFBDQTFxNWRxL2o0ZU4xMTExMWxuaE1kSFYzbFY4UktVazVPams2ZlBsM2svMGxzYkd5SjgyMDJteDU1NUJFbEppWktrbDU1NVJYZGNzc3RMdGNLQUFBQUFBQUFBQUN1TEFUc0FDZVpUQ2I1K1BnUXNBTUFBRUNaL3Z6elQwbFNuVHAxSEFyWDJXdzI1ZVhsU2JyMGl0amk5TzNiVjMzNzluV3FwaU5IamtqSy8zZHR5NVl0SFY1bnNWaDAzMzMzNmI3NzduUHF2S3EyWThjT3Zmenl5K3JVcVpOR2pScWx4bzBibHpwLzdkcTFScmd1SWlLQ2NCMEFBQUFBQUFBQUFDaUNnQjNnQWw5Zlh3SjJBQUFBS0pYZGJ0Y3Z2L3dpU1dyU3BJbERhd3IvRzdPc0RuYVNjNTNkTG1hMzJ4VVZGZVhTV2tlNjAwMlpNa1hlM3Q0dTdWOGVXN2R1bGQxdTE3ZmZmcXVoUTRlV09qY2pJME9MRnkrV2xCOW9IRGR1WEZXVUNBQUFBQUFBQUFBQXFoRUNkb0FMQ05nQkFBQ2dMSW1KaVRwLy9yd2txVm16Wmc2dEtmeHZUSXZGVWlsMVZaVVRKMDVVK1psV3ExWGZmZmVkSkNrNE9Mak1EbjJMRmkxU2VucTZKR240OE9HcVg3OStrZkhjM0Z3dFg3NWNIVHAwVUlzV0xTcW5hQUFBQUFBQUFBQUFjRmtqWUFlNHdOZlhWMmZQbm5WM0dRQUFBTGlNYmQ2ODJYamN0bTFiaDlaa1ptWWFqODFtYzVuem82T2puYXBwelpvMVdybHlaWkhYZXZYcXBXSERoam0xVDBoSWlFTzFoWVdGS1M4dlQwbEpTY1k2UjY2K3pjN09WbHBhbXJHbVQ1OCtEdFcxYjk4K0k5VFlyVnMzbVV5bUV1Y2VQSGhRcTFhdGtwVGZZWERRb0VGRnhzK2RPNmZISG50TXljbkppbzJOMWJ4NTg2cDk2QkVBQUFBQUFBQUFBRGlQZ0IzZ0FyUFpyT3pzYk5udDlsTC9hQWNBQUlDcms5VnFWVXhNakNRcElDQkFiZHEwY1doZFZsYVc4ZGlSTUZkWjE3UVdkdmJzV2NYRnhVbktENVRkY01NTldyMTZ0ZUxqNDlXdFd6ZDE3ZHJWNGIxS00yM2FORWxTM2JwMUpVbXBxYWthUFhxMEpPbWRkOTRwczZ1Y0pPM2F0Y3ZZWitYS2xaZnNXWkpObXpZWmo3dDM3MTdpUEt2VnF0bXpaOHR1dDh2RHcwTlBQZldVUEQwOWk4eXBXYk9tMnJScG8rVGtaQ1VuSit2dHQ5L1c1TW1UeTZ3ZEFBQUFBQUFBQUFCY1dUemNYUUJRSFpuTlp0bHNObDI0Y01IZHBRQUFBT0F5dEdiTkdxV21wa3FTZXZmdUxROFB4MzcwT25mdW5QRzRJcnVsMmUxMnpadzUwK2pDUEhMa1NJMGVQVm9OR3phVTNXN1hqQmt6dEczYnRnbzVLeUlpUWhFUkVVWUh2b3A0VHhmdldSeWJ6V2E4aDZDZ0lMVnUzYnJFdVlzWEw5Yng0OGNsU1VPR0RDbngrdGUvLy8zdkNnME5sU1RGeGNVcFBqN2VwZm9CQUFBQUFBQUFBRUQxUlFjN3dBVUZmOWpMeXNweTZJb3JBQUFBWEQwU0VoSzBjT0ZDU1pLWGw1ZWlvcUljWG52eTVFbmpzYisvZjRYVWs1dWJxMWRlZVVXN2R1MlNKRVZHUnFwTGx5NlNwQmt6WnVpSko1N1EyYk5uTlgzNmRJMGFOVXIzM1hlZlUxMmFlL2Z1N2ZEY3YvM3RiODRWTCtuZWUrOHRjYXhUcDA1NitlV1hKZVZmRDV1ZW5pNUo2dHExYTRudlljK2VQVnEyYkptay9FNStJMGFNS0hGL3M5bXNaNTk5VmhNbVRKRE5adFBiYjcrdEcyNjRRY0hCd1U2L0R3QUFBQUFBQUFBQVVEM1J3UTV3UWVHQUhRQUFBRkRnenovLzFMUnAwNHhPeHlOSGpuUXFqUFh6eno5THlnL20xYTVkdTl6MUpDWW02c2tubjlTV0xWc2tTYTFhdGRMNDhlT044WVlORzJyV3JGbXFYYnUyYkRhYkZpNWNxSWtUSnlveE1iSGNaMWUxd3QzbFNycnU5dWpSbzVvK2ZicnNkcnQ4Zkh6MDNIUFB5Y3VyOU0rZHRXN2RXdmZkZDU4azZmejU4M3I5OWRkbHQ5c3JybkFBQUFBQUFBQUFBSEJabzRNZDRBSUNkZ0FBQUxoWVltS2lubnZ1T2FNTDNZMDMzcWdoUTRZNHZQN01tVFA2NXB0dkpFbk5talZ6cW92Y3hWSlNVclI4K1hLdFg3OWVWcXRWa3RTbVRSdTk5TkpMbDF5ejJxeFpNODJaTTBmVHAwL1gwYU5IdFcvZlBqM3l5Q1BxMGFPSEJnOGVyR2JObXBWNlZteHNiSWxqeWNuSkdqTm1qSEp5Y3RTM2I5OGk0YjdTYk4yNlZkT21UWk1rclZ5NXNzeHVmbGFyMVFnUjFxcFZTMjNhdExsa3pxWk5tL1RtbTI4cU16TlRralJ1M0RoZGQ5MTF4bmhXVnBZeU1qSjA3dHc1blRselJtZk9uRkY2ZXJyUzA5TjE1c3daWTk2ZVBYdTBldlZxRFJnd3dLSDNBZ0FBQUFBQUFBQUFxamNDZG9BTGZIeDhaREtaQ05nQkFBQkFlWGw1V3JGaWhaWXNXYUtjbkJ4SlVvc1dMZlRpaXk4V0Nja2xKeWNyTVRGUmRldldWV0Jnb0h4OGZPVHI2NnZjM0Z3ZE9YSkU4K2ZQMS9uejV5VkpQWHYyZExxTzlQUjA3ZHk1VTk5ODg0MTI3OTZ0dkx3OFNaS0hoNGZ1di85K2pSdzVVaDRleFRjeER3a0owZHk1YzdWbzBTSjk5dGxuc2xxdGlvK1BWM3g4dkJvMWFxUnUzYnFwYmR1MmF0V3FsWHg4ZkJ5cUp5RWhRVk9uVGxWT1RvNXExS2lod1lNSE8vMmVITFZ6NTA3amE5ZTVjMmQ1ZW5vV0dmL2pqejgwWThZTW8vT2N5V1RTNnRXcjlja25ueWdqSTBPWm1abXkyV3dPbjdkZ3dRSjE2TkJCb2FHaEZmY21BQUFBQUFBQUFBREFaWW1BSGVBQ2s4a2tYMTlmWldkbnU3c1VBQUFBdUluVmF0V21UWnUwYk5teUlsZXFGblNLczFnc1JlYWZPblZLVTZkT0xYUGZzTEF3M1gzMzNXWE9PM0xraVBidjM2L0V4RVFkUEhoUXg0NGR1K1RxMG80ZE8ycjA2TkZGT3JXVnhNdkxTMy83MjkvMGw3LzhSUjkrK0tFMmJkb2ttODJtNDhlUDYrT1BQOWJISDM4c1QwOVBoWWFHNnJycnJ0T2tTWlBrNit0N3lUNC8vL3l6MXExYnB3MGJOaWd2TDA4bWswbFBQLzEwcFliUnZ2NzZhK054Y2RmRGhvU0VxRmV2WG9xTGk1TWsyZTEySlNRa2xMcW52NysvQWdJQ0ZCZ1lhUHlYbHBhbTdkdTNLeWNuUjYrLy9ycmVmUFBOY25VYUJBQUFBQUFBQUFBQWx6OENkb0NMekdZekhld0FBQUN1VW5sNWVSby9mcndPSHo1c3ZPYmw1YVVISDN4UTk5MTNYN0docTBhTkdwVzViM2g0dUo1Ly9ubUh1c1NkUG4xYTc3MzMzaVd2Ky92N3EyZlBudXJmdjc4YU4yNWM1ajRYQ3drSjBaUXBVelI2OUdpdFc3ZE84Zkh4U2s1T2xwVC92cE9Ta3RTclY2OGk0YnEwdERUTm5UdFhCdzRjVUZwYW12RjZVRkNRbm43NmFYWHMyTkhwT2h4MS92eDViZCsrWFZKK3ArbjI3ZHNYTzIvNDhPSDYvdnZ2RlJnWXFOcTFhNnRPblRxcVhidTI4Ynp3NDhEQVFIbDVYZnJqY201dXJzYU9IYXZqeDQ5ci8vNzlXclZxbGU2OTk5NUtlMjhBQUFBQUFBQUFBTUQ5Q05nQkxqS2J6Y3JJeUhCM0dRQUFBSEFEVDA5UFBmWFVVM3J5eVNlVms1T2o3dDI3YThTSUVhV0c2QUlDQWpSbHloUmxaR1FvS3l0THVibTV4cldrTld2V1ZNdVdMZFdpUlF1SGErallzYU42OU9paHJWdTM2dnJycjFkNGVMZzZkZXFrTm0zYUZCc09jMVp3Y0xBZWZQQkJQZmpnZzBwSVNORE9uVHQxNE1BQm5UcDFTa09HRENreU55Z29TQ2FUeVFqWGhZU0U2TzY3NzFhL2Z2MHU2ZVJYMFV3bWt4NTY2Q0Z0M0xoUjllclZLekdjMkxCaFEzMzIyV2ZsT3N2YjIxdFBQZldVSmt5WW9FNmRPcWxMbHk3bDJnOEFBQUFBQUFBQUFGeitUUGFMN3hBQzRKQTllL1lvS1NsSi9mdjNkM2NwQUFBQWNKTjkrL1lwS0NoSVlXRmhiamsvS3l0TFhsNWU4dmIyZHN2NWhhV2xwU2srUGw1dDI3YlY5ZGRmWDY2OTB0UFRkZlRvVVVuU1RUZmRKRTlQVDRmV1dhM1dDZ2tYbGlVaElVRk5talNwOUhNcTB1elpzMVdyVmkyTkhqM2EzYVVBQUFBQUFBQUFBRkNsVE1WZFBlUUVPdGdCTGpLYnpjckp5WkhOWnBPSGg0ZTd5d0VBQUlBYjNIVFRUVzQ5MzJ3MnUvWDh3b0tDZ2pSdzRNQUsyU3NnSUtERXExNUxVeFhoT2tuVkxsd0hBQUFBQUFBQUFBQmNSeW9JY0ZIQkh6T3pzN1BkWEFrQUFBQUFBQUFBQUFBQUFBQ0F5a0RBRG5DUnI2K3ZwUHhydVFBQUFBQUFBQUFBQUFBQUFBQmNlUWpZQVM0cTZHQkh3QTRBQUFBQUFBQUFBQUFBQUFDNE1ubTV1d0NndWlKZ0J3QUFBQUJ3aDZWTGwyclhybDJTcE5teloxZm8zaHMyYkpBa05XblNSRTJiTnEzeTlZNncyKzNhdjMrL1dyVnFKUyt2Sy90WFd3VmZ6NGlJQ1BuNStibTVHZ0FBQUFBQUFPRHFkR1gvRmhLb1JON2Uzdkx5OGlKZ0J3QUFBQUNvVXNlUEg5Y1BQL3hRS1h1Ly92cnJrcVNoUTRlNkZKQXI3M3BIL1B6enozcnFxYWRrTnBzVkZSV2xCeDk4c0ZMT3VSd1VmRDFidFdwRndBNEFBQUFBQUFCd0V3SjJRRG1ZeldZQ2RnQUFBQUFBVktFZE8zWkl5dThvWDc5Ky9VbzdwM2Z2M2hXK1ozaDR1TjU2NjYwSzNYUHIxcTFPelkrSWlLalE4d0VBQUFBQUFJQXJIUUU3b0J3STJBRUFBQUNBWSt4MnUzNzQ0UWR0M3J4Wmh3NGRVa3BLaWpJeU1pUkpQajQrQ2dvS1VxTkdqWFRUVFRmcHJydnVrcSt2cnlRcE9qcGFuM3p5aVNUSnk4dExLMWFza0wrL3Y5UG52L1hXVzFxM2JwMGtLU3dzVE5IUjBjYll4VUdxOXUzYjY5VlhYM1hwZlJaWXYzNjkzbnp6elNLdnhjYkdsbXRQNU51MmJadWsvTytiSGoxNlZQcDVEUm8wa0xlM2Q3bjJ5TWpJVUZwYVdnVlZWTlMwYWRPY21zLzNJUUFBQUFBQUFPQWNBblpBT2ZqNit1cjA2ZFB1TGdNQUFBQUFMbXVIRGgzUzIyKy9yU05IamhRN2JyVmFsWkdSb2FTa0pHM2R1bFhoNGVGcTNyeTVKQ2t5TXRJSTJGbXRWbTNac2tWMzNYV1hVK2RiclZadDNyelplSDc3N2JlWE9uLzM3dDA2ZnZ5NEdqVnE1TlE1aFgzeHhSY3VyMFhKa3BPVGxaQ1FJRW02N2JiYlpMRllLdjNNbVRObktpd3NyRng3Yk5pd3dianVGUUFBQUFBQUFFRDFRc0FPS0FlejJhems1R1IzbHdFQUFBQUFsNjFObXpacDFxeFpzbHF0eG10Tm1qUlJTRWlJQWdNRGxaMmRyZFRVVkIwOWV0VG9hRmZZdGRkZXE2Wk5tK3FYWDM2UkpHM2N1TkhwZ04zMzMzK3ZjK2ZPU1pKTUpsT1pBVHRKV3JseXBjYVBIKy9VT1FWMjdkcWx4TVRFVXVja0pTVnAxS2hSTHUxZm1LdlhtSzVjdWRLbFRvQ0xGeS9XZi83em56TG5MVjI2VkV1WExpMXh2TGd1YXV2WHJ5OXozeDkrK01GNGJEYWJIVnBUbktaTm02cFpzMllPelYyK2ZMbHExcXpwMGprRmpoMDdWcTcxam9pTWpOU0lFU09LSFZ1OGVMSGk0dUlxdlFZQUFBQUFBQURnU2tUQURpZ0hzOWtzcTlXcTNOemNjbDhYQXdBQUFBQlhtcVNrSkwzMjJtdEd1SzVidDI0YU1XS0VycnZ1dWt2bTJtdzI3ZDY5VzU5Kyt1a2xZNUdSa1ViQWJ1L2V2VHB6NW93Q0F3TWRydU9iYjc0eEhyZHAwMGIxNnRVcmNXN05talYxN3R3NWZmMzExL3JiMy83bVVnaXRvSHVkeFdKUlZsYVc3SGE3MDN0VWxRc1hMaFQ3dXMxbUt6Sm1NcGtxL2VmZWk2L1VMY3ZLbFN0ZFBtdjQ4T0VPQit4aVltSmNQc2NaZVhsNXBZNFZIamVaVFBMdzhDZ3l4OC9QVDZHaG9jV3U5L1B6cTVnaUFRQUFBQUFBZ0tzUUFUdWdITXhtc3lRcEt5dUxnQjBBQUFBQVhPVFRUejgxUWxxZE9uWFNQLy81enhMbmVuaDQ2SlpiYnRFdHQ5d2ltODFXWkt4WHIxNWFzR0NCYkRhYmJEYWJObS9lclA3OSt6dFVRM1oydHJadDIyWThMNnZqVy9QbXpiVnIxeTVsWjJkci9mcjFHang0c0VQbkZFaEtTdExPblRzbFNTMWF0TkNlUFh1S25WZW5UaDFObVRMRnFiMExyRjY5V3Z2Mzc1Y2tsL2Z3OWZXVkpOMTk5OTNGamk5YnRrekxsaTB6bnRldlgxOUxsaXpSZ0FFRGROdHR0NVc0YjBGWHZyNTkreW9xS3NxbDJpNDMwZEhSVlhKRjdKMTMzbG5pMk9qUm80czhEdzBOMWFKRmk4cFZFd0FBQUFBQUFBREhFTEFEeXFGd3dLNVdyVnB1cmdZQUFBQUFTblp4YUswcTdOcTF5M2pjdDI5Zmg5ZGQzSmtyS0NoSTdkcTFNL2FMajQ5M09HQzNiZHMyNWVUa1NKSjhmSHpVclZ1M1V1ZUhoNGNiNTN6NTVaY2FOR2lRVENhVHc3Vi84Y1VYUnNlNjhQRHdFZ04yRm91bDFLQmFhWGJzMkdFRTdGemR3MVVCQVFFS0NBZ29jMTZ0V3JWY0RxVU5IejY4eEt0T3k4dVZLM1duVEpsUzdnL1ZGWGY5TVFBQUFBQUFBSURxZ1lBZFVBNEZBYnZzN0d3M1Z3SUFBQUFBcGN2TnphM3lNMCtmUG0wOEx1aVk1cXJJeUVnaitIYmd3QUdscHFZcU9EaTR6SFdGcjRlTmlJaVF4V0lwZGY3Tk45K3NMNy84VXVucDZVcEpTZEcyYmRzVUVSSGhVSTNuenAxVGJHeXNwUHdBWGFkT25iUmt5UktIMXJyTHhmVU5HelpNa2pSZ3dJQWkzZnN1RGoxZVRVNmNPRkVsNTF6Y2tXN256cDJhTzNldUpHbldyRmtLQ1FreHhyeTgrSlVlQUFBQUFBQUFVRlg0YlJ4UURnVi9JTXJLeW5KekpRQUFBQUJRdWdzWExpZ3JLOHY0b0ZCVjhQUHpVM3A2dWlScDM3NTlhdHUycmN0N2RlM2FWWFBtekZGT1RvN3NkcnMyYmRxa1FZTUdsYnJtN05telJicm9PZEs5ek5QVFUzZmZmYmVXTGwwcVNWcTVjcVhEQWJ1MWE5Y2EzZkx1dlBQT2FoR0NxbCsvZnJHdisvbjVsVGgydGFtcUsySkRRME9MUEU5SVNEQWUxNnRYNzVKeEFBQUFBQUFBQUZYajZ2MzRNVkFCUER3ODVPUGpROEFPQUFBQXdHWFBaRExwNjYrL3J0SXoyN1JwWXp4ZXNXS0Y5dTdkNi9KZVpyTlpYYnAwTVo3SHg4ZVh1V2J6NXMyeVdxMlM4cStaYmQrK2ZabHI3SGE3Qmd3WVlJVGo5dTNiVnlUb1ZCS3IxYXJWcTFkTHl2OWEzM1BQUGNiWnFKNG1UcHlvaVJNbktpZ29xTng3M1hERERabzRjYUtHRGgzcThKcWRPM2VXKzF3QUFBQUFBQUFBNVhmNWY1UWF1TXlaeldZQ2RnQUFBQUF1ZTdWcjE5Ymh3NGUxWnMwYTNYNzc3VlhTeVc3Z3dJSDY3My8vSzd2ZHJweWNIRDM3N0xPS2lvclNzR0hENU9mbjUvUit0OTkrdXhHc08zejRzSktUazB2dDZsWDRldGpJeUVpSHJqbTEyKzBLQ2dwU2p4NDlGQmNYSjBsYXRXcVZubnJxcVZMWGJkNjhXU2RQbnBRazNYcnJyUW9KQ2RHWk0yZktQSytBSTkzMVhGMzM3cnZ2cW5uejVpN3RYeUF1TGs2elpzMXllUDdTcFV1TkxvQ2xLYmhTdHpRMm0wMi8vLzY3dzJjWHFGZXZubng4ZkJ5YVc5clhzYXpPYytVMVpzeVlJdGZ4U3RLaFE0ZVVtcHBhcWVjQ0FBQUFBQUFBY0F3Qk82Q2NDTmdCQUFBQXFBN01aclA2OSsrdjJOaFlMVnk0VUEwYU5GQndjTEJxMUtoUjZycXdzRENYcjhjTUR3L1hRdzg5cE9qb2FFbjVRYW5QUHZ0TXNiR3hHakpraVByMTZ5ZGZYMStIOTd2NTVwc1ZHQmhvQk5jMmJ0eFlZa2V3MU5SVTdkKy8zM2p1YklBdEtpcktDTmg5ODgwM2V2amhoMVdyVnEwUzUzLysrZWZHNDN2dnZkZXBzMUM2YytmT2FkU29VVTZ2ZS9YVlZ4M3FXaWlwM0ZmQWxrZHgzMWRmZmZWVmtlZVptWmw2NzczM05HTEVDUG43KzFkVmFRQUFBQUFBQUFCRXdBNG9ON1BaN0ZSWEFnQUFBQUJ3bDJiTm1xbGh3NGI2N3J2dmRQVG9VUjAvZnR5aGRlVUpILzMxcjM5VlVGQ1E1czZkcSt6c2JFbFNlbnE2UHZqZ0F5MWZ2bHhEaGd4Ui8vNzlIZW8wNXVucHFaNDllMnJWcWxXUzhxK0pMU2xnRng4Zkw3dmRMa202L3ZycjFiaHhZNmZxYnQ2OHVjTER3M1hnd0FIbDVPUm8zYnAxK3V0Zi8xcnMzUDM3OSt2dzRjT1NwQ1pObXFodDI3Wk9uU1ZKa3lkUE5oNnZXTEZDUjQ4ZWxaZVhsOGFQSHk5dmIyK245anA5K3JUZWYvOTlTWktQajQvcTFhdm5kRDBYdS9YV1c0Mmc1SlhvY25wdjJkblppbytQbDRlSGgydzJteVRwcFpkZVVrcEtpbmJ2M3ExWFhubEZ3Y0hCYnE0U0FBQUFBQUFBdUhvUXNBUEt5V3cyS3pzN1cwK0ZSL01BQUNBQVNVUkJWSGE3WFNhVHlkM2xBQUFBQUVDcExCYUxldmJzcVo0OWUxYlptWGZjY1lmYXRXdW4rZlBuYTh1V0xjYnJCVUc3bFN0WGF0eTRjZXJXclZ1WmUwVkdSaG9CdThURVJCMDdka3pYWG52dEpmTUtYdy9yNnZXclVWRlJPbkRnZ0NScHpabzF1dSsrKytUcDZYbkp2QysrK01KNDdHcjN1c2pJU09PeHA2ZW5ac3lZSWF2Vktwdk5WbVRNRWUrKys2N3grSjU3N2xGZ1lLRFQ5ZGhzTnYzNDQ0L2FzV09IdG0zYnBsbXpacmtVdEh6eHhSY2xTZDI2ZGROdHQ5M205UHFMVFp3NFVYMzY5Q2x4L09qUm94bzdkbXk1ejhuS3lsTC8vdjNMdlU5eHlyb1dOelkyVnBtWm1XcmZ2cjEyNzk0dEtmOTdlT25TcFRwMjdKakdqeCt2V2JObXFWR2pSa1hXOFRzSkFBQUFBQUFBb0hKNHVMc0FvTHF6V0N5eTIrMWNFd3NBQUFBQXBhaFhyNTcrK2M5LzZ0MTMzMVhIamgyTGpLV21wdXJGRjEvVTdObXpaYlZhUzkyblpjdVd1dWFhYTR6bjhmSHhsOHhKU2tyUzBhTkhKVWtlSGg3cTFhdVhTelYzN2RwVjlldlhOMnJjdW5YckpYTlNVbEtNMXdNQ0Fwd093eFduZS9mdVJ0ZTVUei85MU9qRTU0aVVsQlN0WGJ0V2t1VHY3Ni83NzcvZjRiVy8vLzY3OFhqWnNtVjY2cW1udEh6NWNpVWxKUmtkK3B5MVpjc1diZG15UlltSmlTNnR2eHlFaG9ZYVZ5VmYvRitEQmcyTWVTWE51WGhlYWF4V3F6NzU1Qk5KS3ZKOTI2dFhMMDJaTWtVZUhoNUtUVTNWaEFrVGxKQ1FVT1I3dzh1THo5RUNBQUFBQUFBQWxZSGZ2QUhsWkxGWUpFbVptWm5HWXdBQUFBQkE4Wm8zYjY0Wk0yYm84T0hEK3Vpamo3Uno1MDVqN0t1dnZ0TFpzMmMxYmRxMFVydHhSVVpHYXRHaVJaS2tqUnMzNnNFSEh5d3lYcmg3M1MyMzNLTGF0V3U3Vkt1SGg0Y0dEQmlnRHo3NFFGSitwN3J1M2JzWG1iTnk1VXJqR3MrK2ZmczZmWjFyU2VjT0dqUkk3NzMzbm43Ly9YZXRXN2RPZmZ2MkxYT2QzVzdYdi83MUx5T2tPSHo0Y1BuNys1YzRQek16VTl1M2I5ZmV2WHUxZS9kdS9mbm5uOFhPOC9IeGNmZzY0U3ZSRzIrOFVlS1ZyRWxKU1JvMWFwU2swcStaTFR5dk5GOTk5WlZTVTFQbDYrdXJidDI2NlkwMzNqREdldlRvSWF2VnFsZGZmVlgxNnRWVGNIQ3djbkp5alBFYU5XbzQrcFlBQUFBQUFBQUFPSUdBSFZCT2hRTjJBQUFBQUFESE5HL2VYRE5uenRUdTNidjF4aHR2S0RVMVZaSzBiZHMyclY2OVdnTUdEQ2h4YmVHQTNlKy8vNjRqUjQ2b1diTm14bmpoZ04zdHQ5OWVyanJ2dXVzdUxWNjhXTm5aMlRwdzRFQ1Jzekl6TTdWKy9YcEorZDNES3ZKSzBYNzkrbW5ObWpWS1NrclN3b1VMMWFWTEZ3VUZCWlc2WnVYS2xkcTFhNWNrcVUyYk5tVmVWNXVVbEtSWnMyWVZPM2JOTmRlb1Y2OWVhdGV1blZxMmJDa3ZMeThsSlNXNTltWWtuVDE3OXBMMUpwT3BTRGZDcTExbVpxYis4NS8vU0pMNjlPbFQ3SWY0SWlNalZhTkdEZDEwMDAycVdiT20wdFBUalRGZlg5OHFxeFVBQUFBQUFBQzRtaEN3QThySmJEWkxJbUFIQUFBQUFLNW8zNzY5M252dlBZMGZQMTdKeWNtU3BPWExsNWNhc0FzSkNWSHIxcTExOE9CQlNmblh4QmFFM2c0ZE9tVHNZN0ZZRkJFUlVhNzYvUDM5MWFkUEg2MWV2VnBTZm9odDBxUkprcVNZbUJqalo4RWVQWHFVR1lCemhwZVhseDU5OUZGTm5qeFpHUmtaZXV1dHR6UjkrdlFTTy9zZFBIaFFDeGN1bEpUL3ZpZE5tbFJxRjBCSnhqVzBrblR0dGRlcVE0Y08rdXl6enlUbFgxTTdmUGp3SXZNZDZjQldrclZyMXhwWDF4Ync5ZlhWbWpWclhONnpxZ3dkT3RTaGViMTc5eTdYT1I5OTlKSFMwdEprTXBsMHp6MzNsRGl2VzdkdXh1TlRwMDRaajEzdDFBZ0FBQUFBQUFDZ2RBVHNnSEx5OVBTVXI2OHZBVHNBQUFBQWNGRmdZS0QrL3ZlLzY0VVhYcEFrcGFhbTZzU0pFMnJRb0VHSmF5SWpJNDJBM2FaTm16UjY5R2laVENiRng4Y2JjM3IwNkZFaDEyWkdSVVZwelpvMXN0dnQycmh4bzhhT0hhdGF0V3JweXkrL0xES25vdDE4ODgzcTFhdVh2dm5tRzIzZnZsMkxGaTI2NURwY1NmcjExMS8xL1BQUEt6YzNWeWFUU1JNblRsVDkrdlhMM0Q4d01GRGp4NDlYaHc0ZGpQa0ZBVHY4VDkrK2ZVdnNEbmZ1M0RuRnhNUklrZ1lOR2xUaUhvWG5GZWUzMzM0enZwOXV2LzEyaFlXRk9WVGJ5Wk1uamNkMTZ0UnhhQTBBQUFBQUFBQUE1eEN3QXlxQXhXSlJWbGFXdThzQUFBQUFnR3JycHB0dUt2SThJeU9qMVBrOWUvYlV2SG56WkxWYTllZWZmK3Jnd1lOcTNicTFObTdjYU13cGIwZXhBZzBiTmxUSGpoMjFZOGNPNWVibWFzT0dEV3JSb29WKy8vMTNTVko0ZUxpYU4yOWVJV2RkN01rbm45U1JJMGVVbEpTa2p6LytXS0dob2VyVHA0OHhmdno0Y1UyZVBGbm56NStYSkkwZE8xWmR1M1oxYUcrVHlhUytmZnM2WEV0c2JLenhPQ2tweWFFUVdNSC9nNkZEaCtxaGh4NXkrS3lTbkRwMXF0U3JhaytjT0ZIdU15NDJkT2hRQlFjSEZ6dVdsSlJrQk9jZWVlU1JFdmNvUEs4NHRXdlhscGRYL3EvcGlndFJsaVFoSWNGNEhCSVM0dkM2QWovOTlKT3lzckxVdm4xN3A5Y0NBQUFBQUFBQVZ3c0Nka0FGc0Znc3hoOHpBQUFBQUFET3k4N09Mdkk4TURDdzFQbTFhdFhTTGJmY29tKy8vVlpTZmhlNzNOeGNwYVdsU1pJYU5HaWdHMjY0b2NMcWk0cUswbzRkT3lSSkd6ZHUxUEhqeDR1TVZSYXoyYXlwVTZmcThjY2ZWMVpXbHQ1NDR3MmRPM2RPQXdjTzFLNWR1L1RTU3k4WlljUkJnd1pWYWkyU2xKZVhwK2pvYUsxWXNVS1BQdnBvcVZmNVZvYm82R2hGUjBkWDZablBQUE9NUEQwOWl4M0x6YzAxSHBkMmhXN2hlY1h4OC9OVFJFU0VtamR2WHVUcTNySWNQbnhZa3VUajQ2TnJycm5HNFhVRkRoMDZwUGZlZTA4Tkd6YlUrKysvTHg4Zkg2ZjNBQUFBQUFBQUFLNTBCT3lBQ21BMm0vWG5uMys2dXd3QUFBQUF1S3dzV2JKRWYvM3JYMHNNSnhWVytHclgwTkJRaDY2N3ZQMzIyNDJBM2M2ZE95OFpNNWxNVGxaY3N2YnQyK3U2NjY1VFltS2lEaDgrck1URVJFbFN2WHIxSE80WTU2cHJyNzFXTTJiTTBKUXBVNVNkbmEzNTgrZHI5KzdkMnJWcmwvTHk4aVJKSTBlTzFMQmh3eXExRGltLzY5M1JvMGRsdDl2MTdydnZxbmJ0MnVyZXZYdWxuK3RPeWNuSkRzMHJyYk9lSTRZUEgrNVVTQzR2TDA5Nzl1eVJKRFZ0MnRTbDcvZUNEd3VtcEtSVXlIWEtBQUFBQUFBQXdKV0lnQjFRQVN3V2l5NWN1Q0NyMVdwYzZRSUFBQUFBVjd0Rml4WXBOalpXQXdZTVVNK2VQUlVVRkhUSm5MeThQSzFmdjE0TEZpd3dYbk8wQzl1dHQ5NHFpOFdpek14TS9mNzc3MFdDZkJWMVBXeGhVVkZSZXZQTk4yVzMyNVdUa3lOSjZ0Ky92enc4UENyOHJJdmRlT09ObWpsenBwNS8vbmxsWldYcHUrKytrNVFmZUpzd1lZTHV1dXV1U3E5QmtqdzhQUFQ4ODgvcjBVY2YxUjkvL0tGWnMyYXBYcjE2YXRteVpaV2NQM0hpeENKWDVGYUZwVXVYbG5wRmJFSG51c0pYNkpZMnJ5U09YTGxiMk42OWU0MkFuS3RYdkthbnAwdVNnb0tDS2pTUUNnQUFBQUFBQUZ4SlNBSUJGY0Jpc1VpU01qTXpWYXRXTFRkWEF3QUFBQUNYaitUa1pNMmJOMC96NXMxVFdGaVlHalZxcElDQUFObnRkcDA4ZVZJLy9mU1RFUktTcEs1ZHU2cC8vLzRPN1YyalJnMTE2OVpOTVRFeHN0dnRPbmJzbUNTcGRldldDZzBOcmZEM0Voa1pxWC8vKzk5R0tNbkh4MGQzMzMxM2haOVRuSk1uVDJyejVzMUd4N29DZHJ0ZHNiR3hxbE9uampwMjdGZ2x0ZFNzV1ZQVHBrM1RZNDg5cHR6Y1hFMmJOazN2dmZkZXNRSEs2c3BzTm12bHlwV1M4cTl2TGE5cnJybkcySytpckZtenhuanM2di83MU5SVVNTb3hRQWdBQUFBQUFBQ0FnQjFRSVFqWUFRQUFBTUNsZ29LQ2xKYVdaanhQU2tvcThScE5IeDhmM1gvLy9SbzZkS2hUbmJSdXYvMTJ4Y1RFRkhtdE1yclhTZm1CdnJ2dnZsdExseTQxenZIMzk2K1Vzd3I4L1BQUCtyLy8rei9GeHNZcU56ZFhVbjdYdXV1dnYxNi8vUEtMSk9uSEgzL1Vqei8rcU91dXUwNjllL2RXejU0OVZhOWV2VXF0cTBtVEpobzFhcFRlZi85OW5UcDFTcHMzYjlZOTk5eFRLV2Y1Ky92cjNYZmZsU1ExYU5DZ1VzNlE4cTlKTGM4MXU2NTgzNVhXOWE0MGlZbUoyclp0bXlTcFVhTkdMbmNRTEFqWVZmYjNDd0FBQUFBQUFGQ2RFYkFES2tEaGdCMEFBQUFBSU4vSEgzK3M3Ny8vWHZ2MjdkT3Z2LzZxMzM3N1RlbnA2YnB3NFlMTVpyTnExNjZ0eG8wYnEzMzc5dXJldmJ0TEgxaTY2YWFiRkJ3Y2JBU0Z2THk4MUxObnp3cCtKLzh6WU1BQWZmcnBwOHJMeTNQNEtsdG5wYVNrYU92V3JmcnFxNi8wNjYrL0ZobTcrZWFiTldiTUdEVnAwa1RidG0zVGdnVUw5TnR2djBuS0QxMHRXTEJBQ3hjdVZPdldyZFdwVXlmZGROTk5hdEdpUlpIcmN5dkt3SUVEZGVqUUlmWHUzVnVkT25XcThQMExlSHA2cW5uejV1WGV4MjYzbDNtT3M5ZTA1dWJtNnNTSkU1S2N2K0xWVlhhN1hlKysrNjd4ZnZyMjdWdm1taG8xYWhpUFQ1OCtyZHExYSt2OCtmUEc5MWRsZEh3RUFBQUFBQUFBcmhRRTdJQUs0T1BqSXc4UER3SjJBQUFBQUZDSWw1ZVhPbmZ1ck02ZE8xZmFHU2FUeWVnbzV5cG51b2dGQlFWcC9mcjFEczF0MWFxVlEzdmJiRFlkT1hKRTMzMzNuYlp1M2FxalI0OFdHVGVaVE9yWXNhTUdEUnFrdG0zYkdxOTM2ZEpGblR0M1ZueDh2RmFzV0dHc3M5dnRPbkRnZ0E0Y09DQXAvN3JUMXExYjYvcnJyMWZqeG8xMTNYWFg2ZHBycjVXM3QzZVJjd3F1dnBWMHlWaHhUQ2FUWG5qaGhSTEh6NXc1NDlSK2xhMmc0NS8wdncvS0ZWYTNibDFGUjBjN3RXZFNVcEpHalJvbFNVNnZkZFdubjM2cXZYdjNTc3EvMnRXUmE0b0xYd0g3MGtzdjZjWWJiOVNlUFh0a3RWb2xTVzNhdEttY1lnRUFBQUFBQUlBckFBRTdvQUtZVENaWkxCWUNkZ0FBQUFBQWgyUm1abXJ0MnJYYXQyK2Y5dS9mWCt6UGsvNysvdXJWcTVmdXZmZGVYWFBOTmNYdTQrSGhvY2pJU0VWR1J1cW5uMzVTVEV5TXRtelpvck5uenhwenNyS3l0R3ZYTHUzYXRVdFNmdkR4M1hmZlZaTW1UZlRhYTY4cElDQkFGb3ZGQ0cxSlJRTlpqdGkvZjcvMjd0MnJ3TUJBbWMxbWVYaDRLRDQrM2hpdnlpdElseTFicHFOSGo4cmYzMTgrUGo3eTl2WldUazZPTm0zYVpNeTV1TnRjUVVqT1dRWFg5cFpuajVDUUVNMllNY09odVJzM2Jpd1M1SHY0NFllTGRLY3JTVVJFaEJZc1dDQ3IxV3BjS1Z5Z2NlUEdCT3dBQUFBQUFBQ0FVaEN3QXlvSUFUc0FBQUFBZ0tQTVpyTzJiOSt1L2Z2M0YzbTlSbzBhNnR5NXMzcjE2cVZPblRySnk4dnhYOTIwYXRWS3JWcTEwdU9QUDY1OSsvYnAyMisvMWZmZmY2K2twS1FpODBhTUdLRW1UWnBJeXUvcWR2RTF0RDQrUHVyUW9ZTlQ3eWM5UFYyTEZpMHFkc3hzTmxmcUZiSVhzMXF0MnJoeFk0bmpUWnMydmVUOVhmdzFja1ZGN0ZHYXZMdzhMVjY4V0RhYlRaSjAyMjIzcVZldlhnNnRyVisvdnFaT25hcm82R2dsSlNYSmFyWEtiRGJyeGh0djFPT1BQKzdVOXhrQUFBQUFBQUJ3dGVHM1owQUZzVmdzT25ueXBMdkxBQUFBQUFCVUF5YVRTWTg4OG9nZWYveHgxYTFiVngwNmRGQ25UcDNVdm4xN21jM21jdTN0NmVtcDl1M2JxMzM3OXBLa3RMUTA3ZCsvWHovOTlKTlNVMU0xZVBCZ1kyNW9hS2dSc1BQMDlGUllXSmpHamgycm9LQWdwODVzMkxDaFBEMDlaYlBaWkxmYkplVmZDOXU0Y1dPTkdUTkdBUUVCNVhwUHpnZ1BEMWZMbGkyVmw1ZW52THc4bzU2Z29DQzFhdFZLZ3djUGxvZUhSNUUxemx3VDdDNmVucDZhTVdPR25uamlDVFZvMEVBVEpreHdhbjFsWDljTUFBQUFBQUFBWEtsTTlvTGZNZ0lvbHdNSER1alFvVU9LaW9xU3lXUnlkemtBQUFBQVlKZzllN2F1dWVZYURSa3l4TjJsNENKSlNVbVhYRmRhMWV4MnUvTHk4dVRoNFhGSjhNelYvU1R4czNFRnlNcktraVQ1K3ZvYVg4OWZmdmxGRFJvMGtMKy92enRMQXdBQUFBQUFBS29OVXpsL1dVa0hPNkNDV0N3VzJXdzI1ZVRreU5mWDE5M2xBQUFBQUFDcUFYZUg2NlQ4SUZ4RlhoRktzSzdpRk5mTnNHblRwbTZvQkFBQUFBQUFBTGg2bGY5anlRQWs1UWZzSkNrek05UE5sUUFBQUFBQUFBQUFBQUFBQUFDb0NBVHNnQXBDd0E0QUFBQUFBQUFBQUFBQUFBQzRzaEN3QXlwSXdiVXRCT3dBQUFBQUFBQUFBQUFBQUFDQUt3TUJPNkNDZUhsNXFVYU5HZ1RzQUFBQUFBQUFBQUFBQUFBQWdDc0VBVHVnQWxrc0ZnSjJBQUFBQUFBQUFBQUFBQUFBd0JXQ2dCMVFnUWpZQVFBQUFBQUFBQUFBQUFBQUFGY09BblpBQlNKZ0J3QUFBQUFBQUFBQUFBQUFBRnc1Q05nQkZjaGlzU2duSjBkNWVYbnVMZ1VBQUFBQUFBQUFBQUFBQUFCQU9SR3dBeXFReFdLUkpHVmxaYm01RWdBQUFBQUFBQUFBQUFBQUFBRGxSY0FPcUVBRkFUdXVpUVVBQUFBQUFBQUFBQUFBQUFDcVB3SjJRQVVpWUFjQUFBQUFBQUFBQUFBQUFBQmNPUWpZQVJYSTE5ZFhKcE9KZ0IwQUFBQUFBQUFBQUFBQUFBQndCU0JnQjFRZ2s4a2tzOWxNd0E0QUFBQUFBQUFBQUFBQUFBQzRBaEN3QXlxWW41K2ZNakl5M0YwR0FBQUFBQUFBQUFBQUFBQUFnSElpWUFkVU1BSjJBQUFBQUFBQUFBQUFBQUFBd0pXQmdCMVF3Zno4L0pTWm1TbTczZTd1VWdBQUFBQUFBQUFBQUFBQUFBQ1VBd0U3b0lMNStmbkpicmNyS3l2TDNhVUFBQUFBQUFBQUFBQUFBQUFBS0FjQ2RrQUY4L1B6a3lTdWlRVUFBQUFBQUFBQUFBQUFBQUNxT1FKMlFBVWpZQWNBQUFBQUFBQUFBQUFBQUFCY0dRallBUlhNMTlkWEhoNGVPbi8rdkx0TEFRQUFBQUFBQUFBQUFBQUFBRkFPQk95QUNtWXltZVRuNTBjSE93QUFBQUFBQUFBQUFBQUFBS0NhSTJBSFZBSUNkZ0FBQUFBQUFBQUFBQUFBQUVEMVI4QU9xQVFFN0FBQUFBQUFBQUFBQUFBQUFJRHFqNEFkVUFuOC9QeVVuWjJ0dkx3OGQ1Y0NBQUFBQUFBQUFBQUFBQUFBd0VVRTdJQks0T2ZuSjBuS3pNeDBjeVVBQUFBQUFBQUFBQUFBQUFBQVhFWEFEcWdFL3Y3K2txVHo1OCs3dVJJQUFBQUFBQUFBQUFBQUFBQUFyaUpnQjFTQ2dnNTJHUmtaYnE0RUFBQUFBQUFBQUFBQUFBQUFnS3NJMkFHVndOdmJXOTdlM2dUc0FBQUFBQUFBQUFBQUFBQUFnR3FNZ0IxUVNmejkvUW5ZQVFBQUFBQUFBQUFBQUFBQUFOVVlBVHVna3ZqNStSR3dBd0FBQUFBQUFBQUFBQUFBQUtveEFuWkFKU0ZnQndBQUFBQUFBQUFBQUFBQUFGUnZCT3lBU3VMbjU2ZmMzRnhkdUhEQjNhVUFBQUFBQUFBQUFBQUFBQUFBY0FFQk82Q1MrUG41U1JKZDdBQUFBQUFBQUFBQUFBQUFBSUJxaW9BZFVFa0kyQUVBQUFBQUFBQUFBQUFBQUFEVkd3RTdvSkpZTEJaSkJPd0FBQUFBQUFBQUFBQUFBQUNBNm9xQUhWQkpQRDA5WlRhYkNkZ0JBQUFBQUFBQUFBQUFBQUFBMVJRQk82QVMrZm41RWJBREFBQUFBQUFBQUFBQUFBQUFxaWtDZGtBbEltQUhBQUFBQUFBQUFBQUFBQUFBVkY4RTdJQktWQkN3czl2dDdpNEZBQUFBQUFBQUFBQUFBQUFBZ0pPODNGMEFjQ1h6OS9lWHpXWlRkbmEyekdhenU4c0JBQUFBZ0dydHdvVUxxbEdqUnJuMjJMQmhneVFwSWlKQ2ZuNStGVkZXcGFqc09sTlNVaVJKTld2V2xNVmljWGlkMVdyVnFWT25KRW1CZ1lIeThmR3A4Tm9BQUFBQUFBQUE0SEpDd0E2b1JBVi9CTW5JeUNCZ0J3QUFBQURGK1BISEh4VVRFeU52YjIrTkh6Kyt4SGwydTEwalI0NVU3ZHExTldyVUtOMXl5eTB1bmZmNjY2OUxrbHExYW5WWkIrd3F1ODVodzRaSmtzYU1HYVBCZ3djN3ZPN1lzV01hTzNhc0pPbWxsMTVTNTg2ZEs3dzJBQUFBQUFBQUFMaWNFTEFES2xIaGdGM2R1blhkWEEwQUFBQUFWSzJrcEtSU3grdldyYXVEQnc4cUppWkdYbDVlZXZEQkJ4VVFFRkRzM0lNSEQrcmt5Wk02ZWZLazZ0ZXZYeG5sR3JadTNlclUvSWlJaUVxcUJBQUFBQUFBQUFEZ2JnVHNnRXJrNitzckR3OFBaV1JrdUxzVUFBQUFBS2h5bzBhTktuVjgyclJwdXVPT08vVFJSeC9KYXJYcTY2Ky8xc0NCQTR1ZEd4TVRJMGxxMjdhdHdzTENLcnpXaSt0eVJteHNiT1VVQWdBQUFBQUFBQUJ3T3dKMlFDVXltVXp5OC9NallBY0FBQUFBSlFnTURGU1hMbDIwZWZObXhjVEVhT0RBZ1VwUFQ5ZWdRWU9LbmI5MzcxNzE3dDI3MUQwdnQ4QmJTa3FLeTJ0UG5qeXBHalZxT0xYRzE5ZTN4RTZBQUFBQUFBQUFBQURuRUxBREtoa0JPd0FBQUFCWHUram9hS1ByWEc1dXJnWU9IS2lzckN5RmhJUklrdTY4ODA1dDNyeFp2Lzc2cXhJU0VsU25UaDEzbG11SWpJelVpQkVqaWgxYnZIaXg0dUxpSE5wbjJMQmhMdGN3YWRJa3A5ZjA2ZE5IRXlkT2RQbE1BQUFBQUFBQUFNRC9FTEFES3BtZm41LysrT01QZDVjQkFBQUFBSmVGZmZ2MktTc3JTNEdCZ1dyY3VMRWtxWDM3OXFwVnE1Yk9uajJyalJzMzZxR0hIdEtTSlV1TU5aTW1UVkp5Y3JKR2pCaWhQbjM2T0h4V1hsNWVxV09GeDAwbWt6dzhQSXJNOGZQelUyaG9hTEhyL2Z6OEhLNERBQUFBQUFBQUFGQjlFYkFES3BtZm41K3lzckprczlrdStXTU5BQUFBQUZTVjBzSm1WZW5iYjcrVkpMVnIxMDRtazBtUzVPbnBxVzdkdW1uUG5qMnFVNmVPVENhVDZ0ZXZMMG42L3Z2dmxaeWNySUNBQUEwYU5FaG1zOW5ocys2ODg4NFN4MGFQSGwza2VXaG9xQll0V3VUczIzR0lJMWZXMnUxMmZmMzExL3J3d3crVm1wcHF2TzdsNVNVZkh4OE5HelpNOTl4emo3eThuUHRWanRWcTFZRURCMG9jVDA1TzFyNTkrNHE4MXJKbFM2V25weXNuSitlUytTZE9uREFlbnp4NVVrbEpTU1h1WGRDMUVBQUFBQUFBQUFDcU13SjJRQ1h6OS9lWDNXN1grZlBuVmF0V0xYZVhBd0FBQU9BcWxabVo2ZTRTSkVrN2R1eVFsTisxcnJCSEhubWsyUERjMHFWTEpVbERodzUxS2x4WG5lemN1VlAvL3ZlL2RmVG9VUVVHQm1ycTFLbWFQbjI2SkduNjlPbjZ6My8rby9mZmYxL3IxcTNUd3c4L3JDNWR1aGpoeExLY1BYdFd6enp6VEluamE5ZXUxZHExYTR1OEZoMGRyZG16WjVjYXpKT2tPWFBtbERydVNMQVFBQUFBQUFBQUFDNTNCT3lBU2xhelprMUpJbUFIQUFBQXdLM09ueit2ckt3c3Q0YlVFaE1UalE1b0Z3ZnNpcXZydSsrKzA0OC8vaWhKbWpkdm51Yk5tMWZxL2hjSHVpN3VTTGR6NTA3Tm5UdFhralJyMWl5RmhJUVlZODUyaGl1dkN4Y3VLQzR1VGw5ODhZVVNFeE1sU2QyN2Q5Y1RUenloZ0lBQVkxNUlTSWplZXVzdGZmVFJSMXErZkxtbVRadW0wTkJRRFJnd1FIZmNjVWVaVjlWNmVub2EzUUFMNU9ibUtpMHRUZnAvOXU0elBNb3liLy80T2VsbFpoSUNTVWlRWHFRc2drZ3ZpelJScWlCckJWRldFQVRrd1JVQjBhVVhSZEFBS2lzWUJIRmhYUVZFK09NU0k2QWdUV21LSUVoRXdrWkNNQ1NrSjVPWi80czhtWWN4YllJaE04RDNjeHdleHozM1ZlN2ZOWWt2TXB4elhTcjRVdGp2NS9EMDlLeUFGUUlBQUFBQUFBREF6WUdBSFhDZEZmNURSWHA2dW9zckFRQUFBSEFyTXhnTSt2enp6OVcvZjMrWDFiQm56eDVKMG0yMzNhYXdzTEJTKzFxdFZxMWN1ZklQUFM4eU10TGhkVnhjblAwNkxDeXNTUHYxWnJQWmRPellNZTNhdFV1N2R1M1NsU3RYSkJVY3BUcHk1RWgxNk5DaDJIR2VucDc2NjEvL3F1N2R1MnZGaWhVNmVQQ2czbjc3YlVWSFI2dDE2OVpxMTY2ZDJyVnJwNUNRa0NKamc0S0N0SGJ0V29kN216ZHYxdEtsU3lVVjdBejRsNy84cGNpNE45NTRvOWhhUm84ZXJUTm56a2lTR2pac3FMZmVlc3Y1TndBQUFBQUFBQUFBYmtBRTdJRHJ6TlBUVXdFQkFVcExTM04xS1FBQUFBQnVZZlhyMTllUFAvNm9Uei85VkQxNzluVEpUbmFGQWJ2QzNlc3VYYnFrM054Y2h6NkZvYmRQUHZsRVAvLzhzLzMrUC83eGoySkRlZi85NzM4MWJ0dzRwNTUvOE9EQmE2cjdqN2gwNlpLKysrNDdIVDE2Vkh2MzdyWHZIQ2NWaE4rR0RSdW1mdjM2T2JWclhOMjZkVFZ2M2p3ZE9YSkVhOWFzMFhmZmZhYzllL1pvejU0OU1oZ01xbDI3dHVyVnE2ZTZkZXVxZnYzNmF0T21UYkh6ZlBYVlY5ZTBsbVBIanRuRGRaSjArdlJweGNYRnFWNjlldGMwSHdBQUFBQUFBQURjQ0FqWUFaWEFaREt4Z3gwQUFBQUFsd29KQ2RHQUFRTVVFeE9qbFN0WHFucjE2Z29ORFpXUGowK3A0MnJXckttYU5Xdis0ZWNuSmlicTlPblRrdjR2WURkbnpod2RQMzdjb1Y5TVRJd3VYYnBVNUhqWHdNQkFHWTNHSXZNR0JBUTQ5ZnlUSjA4cUtTbnBXa3EvWmdzWEx0VDI3ZHVMM0krSWlORGd3WU4xNzczM3lzL1ByOXp6dG16WlVpMWJ0dFRaczJmMTZhZWZLalkyVmhrWkdUcDc5cXo5dU5rSEhuaWcySURkbFN0WDdNZnVGc3JNekhUcWZkeXdZVU9SZTl1MmJkUFlzV1BMdlFZQUFBQUFBQUFBdUZFUXNBTXFnZEZvVkVKQ2dxdkxBQUFBQUhDTGE5aXdvV3JVcUtFREJ3N296Smt6T25mdW5GUGpLaUpnZCtqUUlhZjdMbDY4V0JrWkdZcU1qS3l3djZVKysrd3poOWVabVpsNjY2MjM5UGpqanhjYjNLc0lqei8rdUhidDJxV2NuQng1ZW5ycXJydnUwcjMzM3F2T25UdHI5T2pSMnJadG0yYk5tcVh3OEhDbjUweEtTdExpeFlzbFNmUG56OWY0OGVNMWF0UW9IVDU4V1B2Mzc5ZkJnd2VWbTV1cjRjT0hGenQrMTY1ZHlzL1B0Ny9ldTNldjFxMWJwd1VMRnFoUm8wWWxQamN4TVZGNzkrNlZuNStmc3JPekpVaytQajZLalkzVnFGR2o1TzN0N2ZRYUFBQUFBQUFBQU9CR1FzQU9xQVJHbzFGWldWbkt6ODkzNnRnZkFBQUFBTGhlQWdJQ2RQZmRkK3Z1dSsrdTFPZDI2OVpOR3paczBObXpaN1Y0OFdJMWJ0eFlpeGN2bHMxbVUzeDh2RWFPSENsSk9uZnVuQTRlUENpRHdhQ0pFeWRxMHFSSmtxU2hRNGRlODdPenM3TzFZOGNPZVhoNHlHcTFTcEptejU2dHhNUkVIVHAwU1BQbnoxZG9hT2dmWCtUdmhJZUhhOHlZTWJKYXJlcmF0YXZNWnJPOUxTNHVUcEtLSEpGYmx1enNiSDN6elRjTzkzeDlmZFcrZlh1MWI5OWVrcFNXbGxiaUVjQmJ0bXlSd1dDUXpXYVRKUDN3d3cvS3o4L1gxS2xUdFhqeFl0V3VYYnZZY1I5Ly9MR3NWcXQ2OXV5cExWdTJTSkk2ZGVxa0hUdDJhT2ZPbmVyVnExZTUxZ0VBQUFBQUFBQUFOd29QVnhjQTNBcE1KcE1rY1V3c0FBQUFnRnVXbjUrZnBrMmJKaTh2TDEyNWNrWC8rTWMvNU9IaElVOVBUNGN2SXRXcVZVdE5talRSa0NGRDFMUnAwd3A1ZGt4TWpESXpNOVd5WlV2N3ZWNjllc25EdzBPLy9QS0xKa3lZVU94dWZnYUQ0UTgvdTIvZnZ1cmZ2NzlEdU03Wm1tTmlZcTVwOThEQ3YwRi83K1RKazRxTGkzTjRYeDk4OEVIVnFWTkhWNjVjMGVUSms1V1ltRmhrWEdKaW9qNzk5Rk1aalViMTdOblRmcjl6NTg0S0NBalEyclZySFhiRkF3QUFBQUFBQUlDYkNRRTdvQklVSGpkRXdBNEFBQURBcmF4T25Ub2FNbVNJSkdubnpwMDZmLzU4c2YyZWZ2cHBqUmd4d3VIZTJyVnI3YUd6cS8rTGpvNHU5WmtXaTBYcjFxMlRKSFh2M3QxK3YzdjM3bnJ4eFJmbDRlR2hwS1FrVFp3NFVYRnhjZmFkM1NUSnkrdm0ydmgvdzRZTmtxU3VYYnZhNzVsTUppMVlzRURoNGVINjdiZmZORzNhdENKL3U3Nzc3cnV5V0N6cTNidTMvUHo4N1BkOWZIelV0V3RYSlNRazZELy8rVS9sTEFJQUFBQUFBQUFBS2hrQk82QVNCQVlHeW1Bd0tDMHR6ZFdsQUFBQUFJQkxEUmt5UkY1ZVhyTFpiQ1dHc3BvMWExWmg0YmJQUHZ0TVNVbEo4dlB6VTVjdVhSemF1bmJ0cWhkZWVFRUdnMEZoWVdFS0RRMVZUazZPdmQzSHgrY1BQejh6QlgveEJRQUFJQUJKUkVGVU0xUHA2ZWxGL25PbXZiajdtWm1aOXJIRnRhZW5wenVzb1ZCOGZMeDI3dHdwZzhHZ3pwMDdPN1JWclZwVjgrZlBsOGxrMGkrLy9LS1pNMmZLWXJGSWtrNmRPcVdkTzNmS3c4TkRBd1lNS0RMdnZmZmVLMG42NElNUDdHTUFBQUFBQUFBQTRHWnljMzBWRzNCVEhoNGVDZ3dNWkFjN0FBQUFBTGU4b0tBZ3RXalJRdDkrKzYwT0hUcWt2LzcxcjlmdFdabVptWHIvL2ZjbFNmZmNjNDhDQWdLSzlPblJvNGQ4Zkh6VW9rVUxtVXdtcGFhbTJ0dXUzcTN0V28wWk0wWUpDUWtsdG84Yk42N1krekV4TVJvMGFGQ3BjNWZVUG1qUUlEM3p6RE1POTlhdFd5ZWJ6YWJXclZzck5EUzB5SmlhTld0cTVzeVpldUdGRjNUdTNEbWxwS1NvYXRXcVdyNTh1V3cybTNyMTZxWEl5RWlkT1hQR1lWelRwazNWcEVrVG5UaHhRaDk5OUpFZWZ2amhVbXNHQUFBQUFBQUFnQnNOQVR1Z2toaU5SbmF3QXdBQUFBQkprWkdSK3ZiYmIzWHg0a1dueHd3ZE9yVGN6M252dmZlVW5Kd3NnOEdnKysrL3Y4UitWKzlzOTl0dnY5bXZxMVNwVXU1bnVxT2ZmLzVac2JHeGtxUytmZnVXMks5NTgrYWFOR21TNnRhdHEyclZxbW5qeG8zNjdydnY1T25wV2VyNy85QkREMm5HakJsYXMyYU5PblRvb05xMWExZjRHZ0FBQUFBQUFBREFWUWpZQVpYRVpESXBQajdlMVdVQUFBQUFnTXNaalVaSkt2WW8wNHB5L3Z4NWZmTEpKNUtrbmoxN3FtYk5tazZOdTNUcGt2MjZhdFdxZjdpTzFhdFhGN24zM252djZZTVBQcEFrUlVkSGwxaGJURXlNdyt2MDlIUk5tREJCNTg2ZGsxVDhUblhGZWZQTk4yVzFXaFVhR3FyMjdkdVgycmQ3OSs2U3BIUG56bW5seXBXU3BONjlleXNpSXFMRU1SMDdkbFRObWpVVkh4K3ZWMTk5VlV1V0xKR25wMmVaZFFFQUFBQUFBQURBallDQUhWQkpqRWFqc3JPemxaZVhKMjl2YjFlWEF3QUFBQUF1VXhoaTgvZjNkM3JNMnJWckZSNGVYdVIrZkh5OFJvd1lVZVIrbFNwVjVPVlY4TEhIRTA4ODRmUno0dUxpN05lbGhjcEtjdUxFQ1dWbFphbFZxMWJGdGg4NWNrVC8vT2MvN2E4M2JkcWtxbFdyNnFHSEhpbzFsR2F4V0RSejVreDd1RTZTTm03Y3FQcjE2NnQzNzk0bGp0dTllN2VPSGowcVNSb3laSWo5UFNsTmZuNitGaXhZb056Y1hBVUVCR2pZc0dHbDlqY1lEQm8yYkpqbXpadW5VNmRPNlovLy9HZVpZd0FBQUFBQUFBRGdSdUhoNmdLQVcwWGhEZzNwNmVrdXJnUUFBQUFBS3RmbHk1ZGxzOWtrU1QvOTlKTysrdW9yU1ZMOSt2V3Yyek1EQXdQVnFWTW5QZm5ra3dvTEMzTjYzS2xUcHlSSnZyNit1dTIyMjhyOTNKTW5UMnJ5NU1sNjRva25pdXpRbDVTVXBQbno1OHRrTXRudmZmcnBwMXExYXBXZWVlWVpuVGx6cHRnNUxSYUxGaXhZb0NOSGpxaHo1ODcyKzUwN2Q5WWJiN3loZ3djUGxsaVBqNCtQSkNrb0tFaDkrdlJ4YWczdnZQT09UcDgrTGFrZ25GaXRXclV5eDNUcjFrMU5temFWSkwzLy92dmF2WHUzVTg4Q0FBQUFBQUFBQUhkSHdBNm9KSVgvZ0VMQURnQUFBTUN0NXYzMzMxZmZ2bjAxY09CQVBmUE1NOHJPenBha1VuZGVjMVp1Ym02SmJjT0dEZE1ERHp6ZzlGejUrZms2ZlBpd0pLbEJnd1l5R0F6bHJxZndiNzdFeEVSN3VFMlNNak16TlczYU5DVW5KMnZpeEluMit5KysrS0xxMXEycnVMZzRqUnMzVGg5ODhJR3NWcXU5UFRjM1Z6Tm56dFN1WGJ0MHh4MTNhUGp3NGZhMkNSTW1LREF3VU5PblQ5ZisvZnVMcmFkTm16WUtEdy9Yc0dIRDVPZm5WMmI5bXpkdjFvWU5HeVJKRFJzMjFNQ0JBNTFlKzVneFkyUXdHR1N6MlRSLy9ud2RQMzdjNmJFQUFBQUFBQUFBNEs0STJBR1ZKQ0FnUUI0ZUhnVHNBQUFBQU54eTJyWnRxN3k4UEdWbVpzcG1zOGxnTU9qQkJ4OVUxNjVkeXoxWFptYW1MQmFMSkNrbkowZi83Ly85UDBrRlI4TCtYczJhTmNzVmtqdHk1SWo5YjdhU2puZ3RTMnBxcWlRcEpDVEUvdXljbkJ4Tm56NWRQLy84cys2NTV4NkhYZWpxMTYrdk45OThVNE1HRFpMRll0Rjc3NzJubDE5K1daS1VuSnlzeVpNbmE5KytmWXFNak5STEw3M2tjSXhzY0hDd3BrNmRxdno4Zk0yWU1VTmJ0bXdwVW8vQllOQ0lFU1BVcjErL01tdmZ2MysvM256elRVbVNsNWVYbm52dU9YbDRPUC9SVWVQR2plMjc1T1htNXVydmYvKzdFaElTbkI0UEFBQUFBQUFBQU83SXk5VUZBTGNLZzhHZ3dNQkFwYVdsdWJvVUFBQUFBS2hVTFZ1MjFKUXBVNVNkbmEzQXdFQTFidHhZMWF0WHQ3ZC8vdm5uVHMvMXdnc3Y2TWNmZjdUdmxGYW84SGpTUCtMVFR6KzFYN2R0Mi9hYTVraEtTcElraFlhR1NwS3lzN00xYmRvMEhUdDJUTldyVjlmWXNXT0xqUEgyOXRZenp6eWo1czJiYTlteVpYcjQ0WWQxN05neHpaMDdWOG5KeVFvSkNkRXJyN3lpS2xXcUZQblMxbDEzM2FXeFk4ZHE2ZEtsaW9xSzB2SGp4elYrL0hnRkJBVFkrM1R2M3IzTXV2UHo4L1hXVzIvWmQ4OGJNMmFNR2pSb1VPNzFqeDQ5V2tlUEh0WDU4K2RWdTNidFlvT1BBQUFBQUFBQUFIQWpZUWM3b0JLWlRDWjJzQU1BQUFCd3kvSHo4MU9QSGozVXQyOWYzWDMzM1E3aHVqMTc5bWpkdW5YMjExZGZGNmRodzRhUzVCQ3VxMVdybGthTkd2V0hhang3OXF5Ky92cHIrM3lOR3plK3Bua0tBM1poWVdGS1NrclNjODg5cDJQSGpzbG9OR3JHakJrT3diZmY2OUtsaTFhc1dLRTllL1pvMHFSSlNrNU9Wbmg0dUY1NzdUV0g5K3ozQmd3WW9OR2pSOHRnTU9qenp6L1g4T0hEdFczYk5vZjNxQ3llbnA1YXRHaVJHalJvb0c3ZHVtbkFnQUhPTC9vcWZuNStldkhGRjNYNzdiZHJ6cHc1OHZmM3Y2WjVBQUFBQUFBQUFNQmRzSU1kVUltTVJxTXVYYnJrNmpJQUFBQUF3QzNFeDhmcjFWZGZsYzFtVTNoNHVCSVRFN1ZxMVNwSjBzTVBQeXd2THk5Tm1qUkprbVEybXlWSlE0WU1VZXZXclNVVmhNS3FWYXVtT25YcXlNdnIyai9pc05sc2V2UE5OKzJCTkdlT1UvWHg4YkZmWDc1ODJiNjczTTgvL3l4SmlvaUkwSlFwVTNUdTNEa0ZCQVJvd1lJRnFsKy9mcWx6cHFhbWF1ellzVXBNVEpRa05XclVTTE5uejFaSVNFaVo5VHp3d0FNeW1VeUtpb3BTU2txS1RwdzRvZnZ1dTYvTWNWZXJWcTJhRmk5ZVhLNWpkWXZUc0dGRFJVVkZPUnhuQ3dBQUFBQUFBQUEzS2dKMlFDVXltVXpLemMxVmJtNnV3ei9HQUFBQUFNQ3RKaWNuUjdObXpWSm1acWJDd3NLMGZQbHlyVnExU3BzM2IxWjBkTFMrK3VvcjllM2JWODJhTlZOWVdKaDlKN1FhTldxb1JvMGE5bmxzTnB2eTgvT1ZuWjB0aThXaTNOeGNHWTNHY3YzTjllR0hIK3JJa1NPU0NvNTI3ZHUzYjVsakNvK0FsYVRaczJlcmVmUG1Pbno0c0N3V2l5U3BSWXNXNnRLbGk2Wk5tNmFYWDM1WnQ5OStlNWx6QmdVRjZkbG5uOVhzMmJQVnAwOGZqUnc1c2x6QndYdnV1VWNOR3piVTJyVnJOWDc4ZUtmSFhhMmlkcHdqWEFjQUFBQUFBQURnWmtIQURxaEVScU5Sa3BTZW51N1VEZ1FBQUFBQWNMTmF0bXlaenA0OUswOVBUNzM0NG9zeUdvMGFOMjZjSWlJaXRHclZLcDArZlZwdnZQR0d3eGd2THkvNzdtbzJtMDFXcTFWV3E3VkluL1hyMXpzZHNOdTVjNmVpbzZQdHI1OTY2aW1ueG5icTFFa3JWcXlReFdMUmQ5OTlwKysrKzg3ZVZyZHVYZDF4eHgzeTh2TFM2dFdyNWVmbjUxUXRrdFMyYlZ0OThNRUg5aDM3eXF0dTNicDYrZVdYcjJrc0FBQUFBQUFBQUtBb0QxY1hBTnhLcmc3WUFRQUFBTUN0S2ljblIzdjM3cFVrUGZMSUkycldySmtreVdBd2FNaVFJWXFPanRiamp6K3VPblhxeU52YjJ6N09ZckVvTHk5UGVYbDVzbGdzUmNKMWt0U3hZMGNGQlFVNVZVZCtmcjdXckZsam42ZGJ0MjdxM3IyN1UyUER3OE0xZmZwMDFhMWIxNzdMbkwrL3Y5cTJiYXRaczJiWjc1VW5YRmZvV3NOMUFBQUFBQUFBQUlDS3h3NTJRQ1h5OS9lWHA2ZW4wdExTWEYwS0FBQUFBTGlNcjYrdm5uLytlYTFaczBhUFBmWllrZmJ3OEhBTkd6Wk13NFlOazgxbTAyKy8vYWIwOUhSbFpXVXBOemRYRm90RitmbjVzdGxzc3Rsc01oZ004dkR3a0tlbnAycldyT2wwSFo2ZW5wbzdkNjZlZmZaWlZhOWVYUk1uVGl6WE90cTNiNi8yN2R1WGF3d0FBQUFBQUFBQTRNWmlzTmxzTmxjWEFkeEt0bS9mcnFDZ0lMVnIxODdWcFFBQUFBQzRSU3hhdEVnZE9uUlF4NDRkSy9XNVo4K2VsU1RkZHR0dDloM2RycGFSa2FIQXdNQktyU2tySzB0U3djNXloY2ZOL3ZUVFQ2cGV2YnA5MS9GYndhRkRoeVFWL0d6Q3dzS2NIcGVWbGFVVEowNUlrdXJYcisvMGJvRUFBQUFBQUFBQTRDcUd3ZytEcnhFNzJBR1Z6R2cwc29NZEFBQUFnRnRDblRwMVNtMnY3SENkVkxDeitPODFhTkNnMHV0d3RWYXRXbDNUT0g5Ly8yc2VDd0FBQUFBQUFBQTNJZzlYRndEY2Frd21rOUxUMDExZEJnQUFBQUFBQUFBQUFBQUFBSUF5RUxBREtwblJhRlJlWHA1eWNuSmNYUW9BQUFBQUFBQUFBQUFBQUFDQVVoQ3dBeXFaeVdTU0pJNkpCUUFBQUFBQUFBQUFBQUFBQU53Y0FUdWdraG1OUmtuaW1GZ0FBQUFBQUFBQUFBQUFBQURBelJHd0F5cVpuNStmdkx5OENOZ0JBQUFBQUFBQUFBQUFBQUFBYm82QUhlQUNScU9SSTJJQkFBQUFBQUFBQUFBQUFBQUFOMGZBRG5BQms4bkVEbllBQUFBQUFBQUFBQUFBQUFDQW15TmdCN2hBNFE1Mk5wdk4xYVVBQUFBQUFBQUFBQUFBQUFBQUtBRUJPOEFGekdhejh2UHpsWm1aNmVwU0FBQUFBQUFBQUFBQUFBQUFBSlNBZ0IzZ0FtYXpXWktVbHBibTRrb0FBQUFBQUFBQUFBQUFBQUFBbElTQUhlQUNKcE5Ka25UbHloVVhWd0lBQUFBQUFBQUFBQUFBQUFDZ0pBVHNBQmZ3OVBSVVlHQWdBVHNBQUFBQUFBQUFBQUFBQUFEQWpSR3dBMXpFYkRZVHNBTUFBQUFBQUFBQUFBQUFBQURjR0FFN3dFVUkyQUVBQUFBQUFBQUFBQUFBQUFEdWpZQWQ0Q0ptczFsNWVYbkt6czUyZFNrQUFBQUFBQUFBQUFBQUFBQUFpa0hBRG5BUnM5a3NTZXhpQndBQUFBQUFBQUFBQUFBQUFMZ3BBbmFBaTVoTUpra0U3QUFBQUFBQUFBQUFBQUFBQUFCM1JjQU9jQkZ2YjIvNSsvc1RzQU1BQUFBQUFBQUFBQUFBQUFEY0ZBRTd3SVhNWmpNQk93QUFBQUFBQUFBQUFBQUFBTUJORWJBRFhNaHNOaXN0TGMzVlpRQUFBQUFBQUFBQUFBQUFBQUFvQmdFN3dJWE1ack95czdPVm01dnI2bElBQUFBQUFBQUFBQUFBQUFBQS9BNEJPOENGekdhekpIRk1MQUFBQUFBQUFBQUFBQUFBQU9DR0NOZ0JMa1RBRGdBQUFBQUFBQUFBQUFBQUFIQmZCT3dBRi9MeDhaR3ZyNi9TMHRKY1hRb0FBQUFBQUFBQUFBQUFBQUNBM3lGZ0I3aVkyV3htQnpzQUFBQUFBQUFBQUFBQUFBREFEUkd3QTF5TWdCMEFBQUFBQUFBQUFBQUFBQURnbmdqWUFTNW1OcHVWbVprcGk4WGk2bElBQUFBQUFBQUFBQUFBQUFBQVhJV0FIZUJpWnJOWmtwU1dsdWJpU2dBQUFBQUFBQUFBQUFBQUFBQmNqWUFkNEdJbWswbVNPQ1lXQUFBQUFBQUFBQUFBQUFBQWNETUU3QUFYOC9mM2w3ZTNOd0U3QUFBQUFBQUFBQUFBQUFBQXdNMFFzQVBjZ05sc0ptQUhBQUFBQUFBQUFBQUFBQUFBdUJrQ2RvQWJJR0FIQUFBQUFBQUFBQUFBQUFBQXVCOENkb0FiTUp2TnlzaklrTlZxZFhVcEFBQUFBQUFBQUFBQUFBQUFBUDRYQVR2QURaaE1KdGxzTnFXbHBibTZGQUFBQUFBQUFBQUFBQUFBQUFEL2k0QWQ0QWJNWnJNa2NVd3NBQUFBQUFBQUFBQUFBQUFBNEVZSTJBRnVJQ0FnUUo2ZW5nVHNBQUFBQUFBQUFBQUFBQUFBQURkQ3dBNXdBd2FEUVdhem1TTmlBUUFBQUFBQUFBQUFBQUFBQURkQ3dBNXdFMmF6bVIzc0FBQUFBQUFBQUFBQUFBQUFBRGRDd0E1d0U0VTcyTmxzTmxlWEFnQUFBQUFBQUFBQUFBQUFBRUNTbDZzTEFGREFaRExKYXJVcVBUMWRKcFBKMWVVQUFBQUFBSUJLbEorZkwwbnk4UENRd1dCd2NUV3V0WG56WnUzZXZWdVNOSGp3WUxWdjM5NnBjWWNQSDlhNmRlc2tTUU1HREZEbnpwMnZXNDNGT1hYcWxDUXBPRGhZWVdGaGxmcHNBQUFBQUFBQVhEOEU3QUEzWVRhYkpVbHBhV2tFN0FBQUFBQUF1TVhjZSsrOWtxUng0OFpwNE1DQkxxN0dkVkpUVTdWeTVVcGxaV1dwVnExYWF0MjZ0VlBqYkRhYmxpOWZycmk0T0JtTlJ0MTU1NTNsZXU3Um8wZDE0Y0lGOWU3ZCsxcktsaVNOSFR0V1VrRzRiL3o0OGRjOER3QUFBQUFBQU53TEFUdkFUUmlOUm5sNGVDZzFOVldSa1pHdUxnY0FBQUFBQUxpaFR6NzVSTXVXTFhPNmYybUJ2ZHpjWFBYdDI3ZWlTaXVYbUppWVl1K3ZYcjFhV1ZsWjh2THkwcFFwVStUbDVkekhsekV4TVlxTGk1TWtQZmJZWXdvTURIUzZscmk0T0UyZlBsMFpHUms2Zi82OFJvd1k0YkpkQkh2MTZtVy9YckpraVpvMGFlS1NPbTRHZS9mdTFSdHZ2Q0ZQVDAvOXovLzhqOXEyYmV2cWtnQUFBQUFBd0EyS2dCM2dKZ3dHZzB3bWs2NWN1ZUxxVWdBQUFBQUFBQ3JkMGFOSHRXWExGa2tGbjVQTW5EbXp6REZqeG94Um16WnQ5TjU3NzludmZmenh4OXEwYVZPWlk1OS8vbm0xYk5sUytmbjU4dkh4VVVaR2h0YXZYNi96NTg5cnlwUXA4dlgxdmVhMXdQV2lvcUtVbkp3c1NYcjk5ZGZ0eHdjREFBQUFBQUNVRndFN3dJMEVCd2ZyOHVYTHJpNERBQUFBQUFDNE9ROFBENjFjdWJMRTloRWpScFE1aDQrUFQ0azd5VjJ0Y0ZlMTZPaG8xYXhaczBoN2ZIeTgvWG5PekZlYzlQUjBMVnk0VURhYlRaS1VsNWVueE1URU1zZGxaMmZyN2JmZlZsSlNrdjNlcFV1WG5IcG1kbmEySktsaHc0YUtpb3JTbENsVGxKQ1FvTjI3ZDJ2eTVNbWFQWHUyVENiVE5hd0c3cUR3ZCtuMzF3QUFBQUFBQU9WRndBNXdJMEZCUVRwMzdwenk4L1BsNmVucDZuSUFBQUFBQUlDYnNWcXRrZ29DZHNXRjNXNUVGb3RGTTJmT1ZHSmlvcXBWcTZibHk1Y3JLQ2hJSDM3NG9WYXRXcVhCZ3dkcjVNaVJ4WTZOaVlteDczclh1M2R2UGYvODg1S2tmLy83MzFxeFlvWEdqQm1qUVlNR2xWbERSRVNFbGl4Wm9zbVRKK3ZNbVRNNmZ2eTRKa3lZb1BuejV5czhQTHppRm90SzgreXp6MnJKa2lYeThQRFFoQWtUWEYwT0FBQUFBQUM0Z1JHd0E5eEljSEN3YkRhYjB0TFNGQndjN09weUFBQUFBQUNBbThuTXpKU2ttK2I0VXF2VnFrV0xGdW5Ja1NQeTlQVFVTeSs5cEtDZ0lFbFNhbXFxTEJhTFB2endRMFZHUnFwdjM3NE9ZK1BpNGhRVkZTV3A0RE9WcDU5KzJ0N202ZWtwbTgybXQ5OStXOEhCd2VyV3JWdVp0UVFGQmVtMTExN1QxS2xUZGZMa1NWMitmRmxwYVdrS0R3K1h6V2JUK2ZQbm5WcFRSa2FHNHVQankreDNzd1FrM1ZXblRwM1VxVk1uVjVjQkFBQUFBQUJ1QWdUc0FEZFMrQUZ5U2tvS0FUc0FBQUFBQUc1aWhjZXUvdDZ5WmN1MGJOa3krK3QrL2ZvNTdMNTE3dHc1U1ZKSVNFaUYxWEwvL2ZjNzFXL2N1SEV5R0F4RjdsOTkvR1paYzIzYXRNbCtiYkZZTkgvK2ZIMzU1WmVTcE5HalI2dFpzMmIyOXFlZWVrb1hMbHpRbDE5K3FhVkxsNnBwMDZhcVc3ZXV2ZjNTcFV2eThQQ1FKRTJjT05IaE9OZkJnd2ZyNHNXTCt2ampqN1Y0OFdMZGRkZGRNcHZOWmE3UmFEVHFsVmRlMGJ4NTh6UnMyREExYU5CQVVzRnhzczRjdXl0SnNiR3hpbzJOTGJQZnRSNm5Dd0FBQUFBQWdNcEZ3QTV3STM1K2Z2TDE5VlZxYXFxclN3RUFBQUFBQUc0bVB6OWYzMzc3clNTcGR1M2FGVFp2UmthR1UvMEtkOCtyaUxra0tUMDlYYWRPblpJa0RSMDZ0RWc0ejJBdzZJVVhYdEN2di82cURoMDZPSVRySktsdDI3WjYvZlhYdFhmdlhuWHMyTEhJL0tOR2pkTFpzMmZWdTNkdnA4SjFoUUlDQWpSbnpoeW4rd01BQUFBQUFPRG1Sc0FPY0RQQndjRktTVWx4ZFJrQUFBQUFBT0E2aW82T2RuaGR1RHZhWTQ4OXBoNDlldGp2RzQxRysvWDI3ZHZ0WDhwcjJiSmxxZk43ZTNzckx5K3ZYSjh4UkVkSEYzdHNhZUZ1ZXlXMXg4ZkgyK3N2YmxlMnE5dXZGaHdjclBuejV5czJObGJEaHc5M2VOYnZuVDU5V212V3JDbXg5dFdyVjVmWTl1MjMzMnJldkhrbDFuLzI3Rm1GaFlVcElDQ2d4RG44L2YzTDNIR3VzUFlCQXdaby9QanhwZllGQUFBQUFBREFqWU9BSGVCbWdvS0M5TXN2djdpNkRBQUFBQUFBY0IwVkYvU1NwQ3BWcWhUYmxwaVlxSGZlZVVlUzVPWGxwYTVkdTVZNmY0MGFOWFQyN0ZsdDJyUkpQajQrQ2dzTHM3ZjUrdnFxYytmT2Y2RDZpblBiYmJmWnczVlhxMTY5dXJ5OXZTdmtHZkh4OFNXMkpTWW1hdEtrU1FvSUNOQkxMNzJraGcwYlZzZ3pLNUxGWXRIT25UdjErZWVmNjl5NWM3cDgrYktNUnFOcTFhcWxUcDA2cVcvZnZ2TDE5UzF6bnJpNE9PM1lzVVBIang5WGZIeTgwdFBUNWVYbHBkRFFVTjF4eHgyNi8vNzdWYWRPSGFmclNraEkwR2VmZmFadnZ2bEdpWW1KeXNyS1VraElpSm8yYmFvK2ZmcW9aY3VXT25IaWhKNTk5bG43R0dlT3hhMm9lYThPYXk1WnNrUk5talJ4cWs5S1NvbzJiTmlndlh2M0tpRWhRUWFEUVdGaFlXclhycDBlZXVnaEJRY0h1L1Q5QVFBQUFBQUFsWStBSGVCbWdvT0RkZXJVS1dWblo4dlB6OC9WNVFBQUFBQUFBQmY3NzMvL3E2bFRweW85UFYyU2ROOTk5NVVaOHVuZnY3K1dMbDJxOVBUMElydmwzWFhYWFc0VHNDdkp2SG56U2d3aGxsZEp1K0pKMGllZmZLS1VsQlNscEtUbzJXZWYxZWpSb3pWdzRNQUtlVzVGU0VoSTBPelpzL1hUVHo4NTNDK3MrZGl4WS9yb280ODBhOVlzTldqUW9OZzVVbEpTdEhEaFFoMDRjS0JJbThWaVVYeDh2T0xqNC9YWlo1OXAzTGh4NnRldlg2azEyV3cyclZtelJ1dlhyNWZGWW5Gb1MweE1WR0ppb25iczJLRkJnd2FwVzdkdVRxLzFlczFiSGtlT0hOSHMyYk4xNWNvVmgvdUY3MUZNVEl4ZWZmVlYxYXRYejYzWEFRQUFBQUFBS2hZQk84RE5CQVVGU1NyNDhMTjY5ZW91cmdZQUFBQUFBTGlLeldiVDVzMmJGUjBkcmN6TVRFbFNhR2lvbm56eXlUTEg5dS9mWDE1ZVh2cmtrMC8wNjYrL0tpc3J5OTdXckZtejYxYnpqV2JreUpIeTkvZlgrKysvTDR2Rm9tWExsdW5VcVZPYU1HR0NmSHg4WEZyYjVjdVhOV3ZXTEYyNmRFbCtmbjVxM3J5NVFrTkRsWldWcGVQSGordml4WXVTcEtTa0pQM3RiMy9UMHFWTFZhdFdyU0x6bkQ5LzNoNnVNeGdNcWwrL3ZtclhyaTEvZjM5ZHZIaFJodzRka3NWaVVYNSt2cFl1WGFxNmRldVcranV5ZVBGaWZmYlpaL2JYM3Q3ZWF0Njh1Y0xEdzVXYm02dmp4NC9yd29VTDJyaHhveElURTUxZTcvV2ExMWx4Y1hGNisrMjNsWk9UbzRZTkc2cGV2WHJLeTh2VDBhTkg5ZHR2djBtU1VsTlROWFBtVEsxWXNhTEUzdzlYcndNQUFBQUFBRlE4QW5hQW16R2J6VElZREVwTlRTVmdCd0FBQUFCQUpjdk16TlNCQXdmMDAwOC9LVFUxdGN6K0hUcDBVTWVPSGE5TExRYURRUmFMeFI2T0N3d00xTXlaTTJVeW1ad2EyNmRQSC9YcDA4ZnA1NDBiTjA0R2c2SGM3VGFielg1OS8vMzNsOXJ1ckJFalJwUjd6TFV3R0F3YU5teVlhdGFzcVZkZmZWVjVlWG5hdm4yN2Z2bmxGODJZTVVQVnFsV3JsRHFLRXhVVnBlVGtaQTBhTkVqRGh3OVhZR0NndmMxbXMrbXp6ejdUa2lWTFpMRllsSm1acVFVTEZ1ak5OOThzOW1mazYrdXJ3WU1IYStEQWdhcGF0YXBEMi9uejUvWDg4OC9ydDk5K2s5VnExZnIxNnpWNzl1eGlhOXEyYlp0RGVLeEhqeDRhTTJhTS9RdWpoYlY5OGNVWGlvcUswdGRmZiszVVdxL1h2T1h4emp2dnlOdmJXek5tekZEcjFxM3Q5L1B5OGhRVkZhWC8vT2Mva2dwMkZkeTVjNmZ1dWVjZXQxd0hBQUFBQUFDb2VBVHNBRGZqNGVFaHM5bXNsSlFVVjVjQ0FBQUFBTUF0NWZUcDA0cUppVkYrZnI0aUlpTFVvRUdETW5jeHE2aGpUSXRqc1ZqMHdBTVB5R0F3YU9QR2pab3hZNGJxMTY5LzNaNVh1RXZldGJaTFVrWkdSb1hVVXIxNmRYbDdlMWZJWFBIeDhXWDJ1ZnZ1dXhVYUdxcVhYMzVaYVdscHVuTGxpcnk4WFB2UmFYSnlzb1lQSDY2aFE0Y1dhVE1ZRExydnZ2dms0K09qQlFzV1NDcjQvVDE0OEtEYXRtM3IwRGMwTkZUdnZQT09JaU1qaTMzT2JiZmRwdUhEaDJ2eDRzV1NwTU9IRHlzL1AxK2VucDRPL1hKemMvWHV1Ky9hWC9mbzBVTlRwa3dwdHJZZVBYcW9XclZxZXVHRkYyUzFXa3RkNS9XYXQ3eXlzckswY09GQ3RXalJ3dUcrdDdlMy91ZC8va2RIamh5eDd6aTNaOCtlSWdFN2Qxa0hBQUFBQUFDb2VBVHNBRGNVRkJUazFMZmtBUUFBQUFCQXhUaDkrclEyYjk2c1JvMGFxV2ZQbnZMMzkzZEpIVmFyVlljUEgxWk1USXppNCtPMWRPbFNEUjQ4V0MxYXRKQ1BqNDlUWWJIaW1Fd21CUWNIbDlvbk9qcjZ1Z1FHNCtQank3MGozYng1OHlxc2xsNjllam5WcjFtelpvcUtpdEtycjc2cUtWT20yTit2OHI3bkdSa1pUbytKaUlnb01jaFhwMDRkUGZiWVk2V083OUdqaHpadDJxU1RKMDlLa25idjNsMGtZQmNlSGw1bUhWZnYySmFUazZQRXhNUWlnYnlkTzNmYVA2OEtDQWpRdUhIalNwMnpSWXNXNnRHamgySmlZa3J0ZDczbUxhLzI3ZHNYQ2RjVjh2THlVdmZ1M2JWdTNUcEowcGt6WjRyMGNaZDFBQUFBQUFDQWlrZkFEbkJEd2NIQmlvK1BsOVZxbFllSGg2dkxBUUFBQUFEZ3BwYVptYW1ZbUJnMWF0UkkvZnYzci9UbjUrVGsySy9mZWVjZFdTd1dTVktOR2pYczkwZVBIdjJIbmpGbzBDQTk4OHd6eGJadDNicFZraXBzeDdqZnUrMjIyK3pQY05hTEw3NTQzZW9wVGMyYU5iVjA2VktIZStVTkI4Ykd4aW8yTnRhcHZxdFhyeTV4WjdsNzdybW4xQ043Qy8zNXozKzJCK3hPbkRqaGZLSC9LeTB0VFJjdlhuUzRWOXhPaEljT0hYSjRwdEZvTEhQdWpoMDdsaGtndTE3emxsZW5UcDFLYlcvWXNLSDl1cmd2eHJyTE9nQUFBQUFBUU1VallBZTRvYUNnSU5sc05sMjVjcVhNYjVjREFBQUFBSUEvNXNDQkE4clB6MWZQbmowcjdabEpTVWs2Y09DQTl1M2JwOE9IRDl2dkY0YnJ3c0xDMUtWTGx3cDdYbWxCcmFpb0tHM2Z2cjNDbmxVYVo4TkVGeTVjdU02VnVMOTY5ZW81MWE5MjdkcjI2MHVYTHBYWUx5Y25SNGNQSDlhcFU2Y1VIeCt2aElRRUpTUWtLRDA5dlVqZnd0L0RxNTA2ZGNwKy9hYy8vY21wMmtKQ1FzcnNjNzNtTGEvcTFhdVgybjcxWjNUWjJkbEYydDFsSFFBQUFBQUFvT0lSc0FQY1VPRUhkcW1wcVFUc0FBQUFBQUM0em43NjZTZEZSRVJVMnJHd3UzYnQwcHc1YzRwdDY5eTVzeDU5OUZHSDNiS2tnbURhUng5OXBILzg0eCtxV2JPbW9xT2p5M3pPM0xsenRYUG5Ua21PUjREZUNDcnl1RnBuajRpVkNrSm9seTlmZGdoYmxSWUt0RnF0ZXZycHAzWDI3RmxKMHZ6NTh5dnN2UTRJQ0NoM3Y2eXNyQ0x0Rm90RmE5YXMwYVpObTRwdGQ5Ymx5NWZ0MTZHaG9VNk5jV1lIdnVzMWIzbjUrUGlVMmw3U1ViNkYzR1VkQUFBQUFBQ2c0aEd3QTl5UW41K2ZmSDE5bFpLUzR2QXRaQUFBQUFBQVVQRlNVMVBWb0VHRFNudGVVRkNRL2JwV3JWcnEyYk9uUFREWHNtWExJdUc2UXQyN2Q5ZUtGU3NVSHgrdjc3Ly92dFJkc3M2Y09hTmR1M1pKS3RoTnEwMmJOaVgyblRScGtpWk5tblF0UzducDdOKy9YM1BtekZHN2R1MDBZc1FJMWExYnQ5VCtXN1pzc1lmck9uWHE1SklnNDlXaHVkK0hSQzBXaTZaT25hb2pSNDdZNzlXdFcxZk5talZUalJvMUZCRVJvWWlJQ0ZXdlhsMERCdzUwK2psbGhkSEs0M3JOVzlsdWxuVUFBQUFBQUlDaUNOZ0JiaW9vS0VpcHFhbXVMZ01BQUFBQWdGdENaUVppYXRTb29RRURCcWgzNzk1cTFLaVJKRG0xSTExSVNJamF0bTJyZmZ2MmFmMzY5U1h1Z21lMVdyVTFlK09kQUFBZ0FFbEVRVlJreVJMWmJEWVpEQWFOSERteVF1dXZEQysrK0tLOHZiMHIvYmw3OXV5UnpXYlR2bjM3OU9pamo1YmFOeU1qUTJ2V3JKRWsrZnI2YXN5WU1SVmFpOVZxZGFyZnI3Lythcit1VXFXS1E5dW1UWnZzNFRxejJhenAwNmZyamp2dUtES0h6V1lyOHpsK2ZuN0t5TWlRSktXbHBUbFZXMkYvVjh4YjJXNldkUUFBQUFBQWdLSUkyQUZ1S2pnNFdPZk9uWE4xR1FBQUFBQUFvSUtGaG9acS9QangxelIyMkxCaDJyZHZuL2J2MzYvRGh3L3J6anZ2TE5Mbnd3OC8xQTgvL0NCSkdqeDRzSm8yYmZxSDZuV0ZDeGN1VlBvekxSYUxEaHc0SUtuZ1o5UzRjZU5TKzY5ZXZkcis1Y2hodzRZcFBEemNvVDB2TDAvLyt0ZS8xS1pORzkxKysrM2xydWUzMzM1enF0LzMzMzl2dnk0TWJCYUtqWTIxWHc4ZE9yVFljSjBrcGFTa2xQbWNhdFdxMlFOaHAwNmRVb2NPSGNvY2MrYk1HWmZOVzlsdWxuVUFBQUFBQUlDaUNOZ0JiaW9vS0VqWjJkbkt6czZXbjUrZnE4c0JBQUFBQUFCdW9GR2pSdXJjdWJOMjc5NnRSWXNXYWZueTVUSWFqZmIyQXdjT2FOV3FWWktrMnJWcjY4a25ueXgybnR6Y1hQWHQyN2RTYWk3TzY2Ky9YdW9SdDlIUjBhcFpzNmJ5OC9NVkh4OHZTWXFJaUpDdnIyK1pjMmRuWnlzNU9kays1cDU3N25HcXBxTkhqeW85UFYyUzFLVkxGeGtNaGhMNy92REREOXEwYVpNa3FWNjllaG95WkloRGUxcGFtc2FORzZlRWhBVEZ4TVRvN2JmZlZrQkFnRk4xRk5xelo0LysvT2MvbDlvbk5UVlZYMy85dGYxMXExYXRITm9MM3p0SnBSNkRmT2pRb1RMcmFkcTBxWDc1NVJkSjBoZGZmS0hISDMrODFQZklaclBwODg4L2Q5bThsZTFtV1FjQUFBQUFBQ2pLdzlVRkFDaGVjSEN3SkhGTUxBQUFBQUFBY0RCKy9IaVp6V1lsSmlacS92ejVzbGdza3FRVEowNW96cHc1c2xxdENnb0swdXpaczUwS3BMbVRHVE5tYU1hTUdhcFdyWm9rS1NrcFNTTkhqdFRJa1NQMTg4OC9PelhIdDk5K3ErSERoMnY0OE9IS3lNZ29NbWRKZHUzYVpiOHVMZGhtc1ZpMGFORWkyV3cyZVhoNDZMbm5ucE9ucDZkREg1UEpaTjh0TGlFaFFVdVdMSEdxOXF2dDJMSERmcnhyY1d3Mm01WXNXYUtjbkJ4SkJWL1c3TnExYTRuOUwxNjhXT3o5ckt3c3JWMjd0c3g2N3I3N2J2dDFRa0tDMXE5Zlgyci85ZXZYNit6WnN5NmJ0N0xkTE9zQUFBQUFBQUJGc1lNZDRLYk1ack1NQm9OU1UxT0xIREVDQUFBQUFBQnVYU0VoSVpvNGNhSm16WnFsQXdjT2FNNmNPYnIzM25zMWQrNWMrMDc0czJiTlVrUkVSSWx6K1BqNEtDWW1wc1IyaThXaXpNeE1tYzNtSW0wN2R1elF2SG56SkVuLy9PYy9GUm9hNmpET3krdmFQM0xzMUttVHcrdTB0RFQ3ZFhsM2dDdHB6dUpZclZiN1RuQWhJU0dsSHF1N1pzMGFuVHQzVHBMMDBFTVBsWGo4NnpQUFBLTmp4NDRwSVNGQnNiR3hhdGV1bmJwMTYrWjAzVGFiVFgvLys5ODFZY0lFZGUvZTNXRTN0TFMwTkMxYnRreGZmdm1sL2Q2SUVTT0tCQ3JyMUttakgzLzhVVkxCa2JiTm16ZFhXRmlZdlQwcEtVbno1ODkzNmtqZVZxMWFxVW1USmpweDRvUWthZFdxVmNyUHo5ZkREei9zOERQUHljblIyclZydFg3OWVnVUVCQ2d6TTlNbDgxYTJtMlVkQUFBQUFBQ2dLQUoyZ0p2eThQQ1EyV3hXU2txS3Ewc0JBQUFBQUFCdXBuUG56bnI2NmFlMWZQbHk3ZG16UjN2MjdKRlVzSFBhdkhuejFMaHg0MnVlKzZlZmZ0SXJyN3dpZzhHZ3hZc1hPeHhCVzVhNWMrZnE4dVhMR2pwMHFGcTNibDFtLzE2OWVqazk5MS8vK2xlbit4WWFOR2hRaVczdDJyWFRuRGx6SkJVY0QxdDRpa0RuenAxTFBOcno4T0hEOXAzSjZ0V3JwOGNmZjd6RStmMzkvVFY1OG1STm5EaFJWcXRWUzVZczBaLys5Q2VIUUdKcDdybm5IbTNmdmwwTEZpelFxbFdyMUt4Wk0vbjUrZW5peFlzNmR1eVljbk56SGZyMjZkT255Qng5Ky9hMUIreCsvZlZYalJneFFxMWJ0MVp3Y0xBU0V4TjE5T2hSNWVYbGFjU0lFWXFPamk2enBpbFRwbWpzMkxGS1QwK1h6V2JUNnRXcnRXblRKclZvMFVJbWswbkp5Y2s2ZHV5WU1qSXlaRFFhTlc3Y09DMVlzTUJsODFhMm0yVWRBQUFBQUFEQUVRRTd3STBGQlFWeFJDd0FBQUFBQUNoV3k1WXRGUklTb3VUa1pQdTkzcjE3cTJIRGh0YzBYMVpXbHQ1Ly8zMXQyTEJCK2ZuNWtxU2xTNWRxNnRTcFRvM2Z1M2V2ZHUvZUxVbWFPbldxR2pkdXJLRkRoNnBkdTNiWFZFOWwyckZqaC8yNmMrZk94Zlk1YythTVpzNmNLWnZOSmw5ZlgwMmRPclhNM2ZxYU5tMnFCeDk4VU92WHIxZDZlcm9XTGx4b0R5K1dwVisvZm9xTWpOVHExYXVWbUppb3hNVEVJbjI4dkx6MDRJTVA2b2tubmloMmpudnZ2VmNuVHB6UXRtM2JKQlhzbmxZWXhpelV2MzkvUGZ6d3cwNEY3Q0lqSS9YNjY2OXIrdlRwU2toSWtDU2xwcVk2N0tSWDJPK2xsMTVTWGw2ZVE2MlZQVzlsdTFuV0FRQUFBQUFBSFBGWE8rREdnb0tDZFA3OGVWbXRWbmw0ZUxpNkhBQUFBQUFBNEFaKytlVVhyVisvWHJHeHNiTFpiQTV0SDMzMGtmYnQyNmRISG5sRVhidDJMWEprYUhGc05wdSsrT0lMdmZ2dXUwcEtTcEpVc0xQKzRNR0ROWHo0OEdMN0Y2ZHQyN2FhTUdHQzNuLy9mU1VuSit2a3laTjY2YVdYMUtoUkl3MGZQbHh0MjdZdE1xYTBZMm9URWhJMGF0UW81ZVRrcUYrL2Zwb3dZVUtaYTVHa1BYdjJhTWFNR1pLa2pSczNscmtEbjhWaTBWZGZmU1ZKTXB2TnV1T09PNHIwMmJWcmx4WXZYbXcvem5QTW1ER3FVNmVPdlQwckswc1pHUmxLUzB0VFNrcUtVbEpTbEpxYXF0VFVWSWZUQ1E0ZlBxek5temRyNE1DQlRxM2xzY2NlVSt2V3JmWEpKNS9vMkxGalNrNU9scCtmbjhMQ3d0UzZkV3ZkZDk5OXFsR2pSb25qRFFhRG5udnVPYlZ2MzE1YnQyN1Zqei8rcUxTME5BVUdCcXBKa3lZYU9IQmdzVCtYMHRTcFUwZnZ2dnV1dG0zYnBxKysra28vLy95ejB0UFRaVGFiVmFOR0RYWHIxazA5ZS9hVXY3Ky92dm5tRy9zNGs4bmtrbmtyMjgyeURnQUFBQUFBOEg4STJBRnVMRGc0V0ZhclZXbHBhUW9LQ25KMU9RQUFBQUFBNERxNGVnYzZUMC9QWXZ0a1oyZHIvLzc5MnJKbGk0NGNPV0svWDZWS0ZUMzExRk5xMUtpUmxpeFpvdSsrKzA3bno1L1h3b1VMOWRaYmIrbnV1KzlXeDQ0ZDFhSkZpMkxEZHQ5Kys2M2VmZmRkblQ1OTJuNnZVYU5HbWpoeG9obzBhRkJzTFdmUG5yVmZCd1FFT05UZXIxOC85ZXJWU3hzMmJOQy8vdlV2WldSazZOU3BVNW8yYlpxYU5XdW1KNTU0UWkxYnRpenpQWW1MaTlQMDZkT1ZrNU1qSHg4Zi9lVXZmeWx6ekxVNmVQQ2cwdFBUSlVudDI3Y3Y4alA0OWRkZk5YZnVYSHV3MEdBd2FQUG16VnEzYnAweU1qS1VtWmtwcTlYcTlQTldyRmloTm0zYUtESXlza2hiY1lIRDIyKy9YUys4OEVKNWxsUkV4NDRkMWJGangxTDdsQloyL0Qwdkx5LzE3OTlmL2Z2M0w3WGZ4WXNYN2RmQndjR1ZPcTh6NnluUG1wczBhZUowLyt2MS9nQUFBQUFBQU5jZ1lBZTRzY0pRWFdwcUtnRTdBQUFBQUFCdUlnc1hMcFNYbDVmOC9QejAvZmZmMis5WHExWk5Vc0V1Y2VmT25kUDMzMyt2Z3djUDZwdHZ2bEZPVG82OVgyQmdvQVlNR0tDSEhucElnWUdCa3FSRml4YnBpeSsrMEFjZmZLRDQrSGhsWkdSbzY5YXQycnAxcTN4OGZOUzRjV00xYk5oUXQ5OSt1MnJWcXFVbFM1Ym9oeDkrY0poeitQRGhHamh3b0R3OFBMUjM3MTZkUFh0V0pwTkpmbjUrTWhnTSt2bm5uN1Z4NDBaSkJZR2d3bWRmemRmWFY0ODg4b2o2OWV1bk5Xdlc2Tk5QUDFWK2ZyNk9Ieit1U1pNbXFXWExscG83ZDY1OGZIeUtqUDN4eHgrMWRldFdiZCsrWGZuNStUSVlEUHJiMy81V2JCaXRvbnorK2VmMjYrS09oNDJJaUZEMzd0MFZHeHNycWVCbkV4Y1hWK3FjUnFOUlFVRkJDZzRPdHYrWG5KeXN2WHYzS2ljblJ3c1hMdFRpeFl1ZE9pcjJSbmJzMkRIN2RlUEdqZDErM3NwMnM2d0RBQUFBQUlDYkhRRTd3STM1Ky92TDE5ZFhLU2twcWxXcmxxdkxBUUFBQUFBQUZTUStQbDRuVHB4d3VHYzBHdlduUC8xSmt2VDN2LzlkKy9idEt6SXVNakpTZmZyMFVmLysvUjEyajVNS2RsYnIwYU9IdW5mdnJxKy8vbHBidG16Um9VT0haTFZhbFp1YnEyUEhqdW5Zc1dONjZLR0gxS3BWSy90eHNBYURRYjE2OWRMSWtTTWRkdEc2Y09HQ29xT2pTMXpEa0NGRFNsMmp5V1RTMkxGak5XREFBQzFmdmx3SERoeVFKSVdGaFRtRTY1S1RrN1ZzMlRJZFAzN2NZVGUva0pBUS9lMXZmeXYzRWFibGtaNmVycjE3OTBvcUNBYTJhdFdxMkg3RGhnM1ROOTk4bytEZ1lGV3BVa1ZWcTFaVmxTcFY3Syt2dmc0T0RwYVhWOUdQWGZQeThqUjY5R2g3Y0hMVHBrMGFOR2pRZFZ1YnExMitmTmwrOUs0azNYbm5uVzQ5YjJXN1dkWUJBQUFBQU1DdGdJQWQ0T2FDZ29LVW1wcnE2aklBQUFBQUFFQUZpb3lNdEFmc3ZMeThWS2RPSFkwZVBWcEdvMUdTTkdyVUtIM3p6VGV5V0N5cVhyMjYyclp0cSs3ZHU2dFpzMlpsem0wd0dOU3BVeWQxNnRSSktTa3ArdkxMTC9YdHQ5L3EyTEZqQ2c0TzF2RGh3K1h0N2EycFU2ZnFuWGZlMGRpeFk0dmRQYXQyN2RyeTlQU1UxV3ExSDQvcTYrdXJ5TWhJOWUvZlgvMzY5WE5xclRWcjF0VGN1WFAxelRmZmFPM2F0Um81Y3FSRGUwaElpQXdHZ3oxY0Z4RVJvYjU5K3hZYklxeG9Cb05CVHo3NXBIYnUzS213c0xCaWo5R1ZwQm8xYXVpamp6NzZROC95OXZiV2M4ODlwNGtUSjZwZHUzWmxIdG5xanRMUzBtUXltY3JzWjdGWTlNb3JyeWczTjFlU1ZMVnFWWFhwMHFYUzU2MXNOOHM2QUFBQUFBQ0FJNE90OE5NeEFHN3A2TkdqT25mdW5QcjM3Ky9xVWdBQUFBRGNvQll0V3FRT0hUcmNrR0VPb0RLNDYvOGpodzRkVXZYcTFTdnNlRlNiemFhTWpBeDdpSys4WTIwMm16dzhQQ3FrbHQ5TFRrN1dqaDA3MUxKbFM5V3ZYLzhQelpXYW1xb3paODVJa2xxMGFDRlBUMCtueGxrc2xtSjNucXRvY1hGeHFsZXYzblYvenZYdzhzc3Z5OHZMUzMzNjlGR3JWcTJLZlcrUEh6K3U1Y3VYNitUSmsvWjdVNmRPVmZmdTNTdDkzc3AyczZ3REFBQUFBSUNiamNGZ01QeVI4ZXhnQjdpNW9LQWdaV2RuS3ljbnA4UnZVUU1BQUFBQWdKdFBTY2VWWGl1RHdYQk40YnJDc1gvd2M4aFNoWVNFNklFSEhxaVF1WUtDZ3E3cHZhdU1jSjJrR3paY0p4VUVMWGZ2M3EzZHUzZkwzOTlmalJvMVVyVnExZVRsNWFVclY2N29wNTkrc2g4OVhPamhoeDh1TXp4MnZlYXRiRGZMT2dBQUFBQUFnQ01DZG9DYkN3NE9sbFR3N2V1d3NEQVhWd01BQUFBQUFJQmJWV0Jnb1AwNkt5dExSNDhlTGJGdlNFaUlSbzBhcFI0OWVyaHMzc3AyczZ3REFBQUFBQUE0SW1BSHVEbVR5U1NEd2FDVWxCUUNkZ0FBQUFBQUFIQ1pLVk9tcUhmdjN0cS9mNzkrL1BGSEpTUWtLRDA5WFRhYlRZR0JnYXBTcFlvYU4yNnNPKys4VTMvKzg1K2QzaFh3ZXMxYjJXNldkUUFBQUFBQUFFZjhCUSs0T1U5UFQ1bE1KcVdtcHJxNkZBQUFBQUNvRlBuNStjckx5NU9mbjUrclMxRnNiS3pPblRzbkx5OHZEUnMyekg3L2wxOStVV0ppb3RxMmJWdnVPVGR2M3F6ZHUzZExrZ1lQSHF6MjdkczdOZTd3NGNOYXQyNmRKR25BZ0FIcTNMbHp1Wi85UjV3NmRVcFN3VTdyZkFFTXVEVVpEQWExYXRYcXVoeGZmRDNtcld3M3l6b0FBQUFBQUlBakFuYkFEU0E0T0ZncEtTbXVMZ01BQUFBQS9yQ3RXN2NxTVRGUkF3Y09WTldxVll1MG56NTlXcSs5OXByQ3dzSTBhOVlzR1F3R0YxVDVmNzcrK210OStlV1g4dmIydGdmc01qSXlOSDM2ZFAzM3YvOVY1ODZkOWN3enp5ZzBOTlNwK1ZKVFU3Vnk1VXBsWldXcFZxMWFhdDI2dFZQamJEYWJsaTlmcnJpNE9CbU5SdDE1NTUzbFdzZlJvMGQxNGNJRjllN2R1MXpqcmpaMjdGaEpCZUcrOGVQSFgvTThBQUFBQUFBQUFIQWo4WEIxQVFES0Zod2NyTlRVVk9YbjU3dTZGQUFBQUFDNFpvbUppVnErZkxuV3JWdW5XYk5tRmR2bndvVUxpb3VMMDc1OSs3UisvZnBLcnJBb2IyOXZTUVVCdDBJMm0wME5HemFVSk8zZXZWdFBQZldVdG0zYjV0UjhxMWV2VmxaV2xyeTh2RFJseWhTbmp3ZU1pWWxSWEZ5Y0pPbXh4eDVUWUdDZzAydUlpNHZUOU9uVDlkcHJyK25kZDk5MVdBc0FBQUFBQUFBQW9IVHNZQWZjQUtwVXFTS2J6YWJVMUZTRmhJUzR1aHdBQUFBQXVDWkxsaXhSZG5hMlBEMDlTOXdCclV1WEx1cldyWnQyN05paE5XdldxRU9IRHFwVHAwN2xGbnFWd21OcXIvN0NrOUZvMUxScDA5U3BVeWRGUlVVcFBUMWRpeGN2MXBFalJ6UjE2dFFTNXpwNjlLaTJiTmtpcWVBWXdaa3paNWI1L0RGanhxaE5telo2NzczMzdQYysvdmhqYmRxMHFjeXh6ei8vdkZxMmJLbjgvSHo1K1Bnb0l5TkQ2OWV2MS9uejV6Vmx5aFQ1K3ZxV09RY0FBQUFBQUFBQTNPb0kyQUUzZ0NwVnFraVNMbCsrVE1BT0FBQUF3QTFwdzRZTk9uRGdnQ1Rwa1VjZVVZTUdEVXJzTzNyMGFPM2Z2MS9ObXpjdjEwNXQxNE9QajQra2dsM3JyRmFyUER6Kzd6Q0F1KysrVzAyYU5OR3NXYk4wK3ZScDllalJvOFI1MHRQVHRYRGhRdnZ1Y1hsNWVVcE1UQ3p6K2RuWjJYcjc3YmVWbEpSa3YzZnAwaVduYXMvT3pwWWtOV3pZVUZGUlVab3laWW9TRWhLMGUvZHVUWjQ4V2JObno1YkpaSEpxTGdBQUFBQUFBQUM0VlJHd0EyNEEzdDdlTXBsTXVuejVzcXRMQVFBQUFJQnkrK0dISDdSaXhRcjc2N1ZyMTJydDJyVmxqdHUvZjc4ZWZmUlJwNTh6YXRRby9lVXZmN21tR2t0U3VJT2RWQkNLKy8ydWIrSGg0WXFLaXRLaFE0ZlV0bTNiWXVld1dDeWFPWE9tRWhNVFZhMWFOUzFmdmx4QlFVSDY4TU1QdFdyVktnMGVQRmdqUjQ0c2RteE1USXg5MTd2ZXZYdnIrZWVmbHlUOSs5Ly8xb29WS3pSbXpCZ05HalNvekhWRVJFUm95WklsbWp4NXNzNmNPYVBqeDQ5cndvUUptajkvdnNMRHc1MTZMd0FBQUFBQUFBRGdWa1RBRHJoQlZLbFNSY25KeWE0dUF3QUFBQURLNWVMRmk1bzllN1lzRm9za09ld0FWeEtyMWVwMDM2c1pESVlTMjNyMTZsV3V1WXJUcjE4L3Avdk9temRQYmRxMGtkVnExYUpGaTNUa3lCRjVlbnJxcFpkZVVsQlFrQ1FwTlRWVkZvdEZIMzc0b1NJakk5VzNiMStIT2VMaTRoUVZGU1ZKQ2c0TzF0TlBQMjF2OC9UMGxNMW0wOXR2djYzZzRHQjE2OWF0ekpxQ2dvTDAybXV2YWVyVXFUcDU4cVF1WDc2c3RMUTBoWWVIeTJhejZmejU4MDZ0TFNNalEvSHg4V1gycTFtenBsUHpBUUFBQUFBQUFJQTdJMkFIM0NDcVZLbWkrUGg0NWVmbnk5UFQwOVhsQUFBQUFMakJGQjVOV3BsU1UxTTFaY29VaHlOTlAvNzRZeG1OeGxMSEZZYmhWcTVjZVVPSHRDd1dpK2JQbjY4dnYveFNVc0hSdDgyYU5iTzNQL1hVVTdwdzRZSysvUEpMTFYyNlZFMmJObFhkdW5YdDdaY3VYYktIRENkT25PaHduT3Znd1lOMThlSkZmZnp4eDFxOGVMSHV1dXN1bWMzbU1tc3lHbzE2NVpWWE5HL2VQQTBiTnN4K1ZHOTJkclpHakJqaDFMcGlZMk1WR3h0YlpyK1ltQmluNWdNQUFBQUFBQUFBZDBiQURyaEJoSVNFeUdhektTVWxSVldyVm5WMU9RQUFBQUJ1SU43ZTNrcE5UYTNVWjE2NWNrVlRwMDUxYXFlenluVG5uWGVxWjgrZVR2ZS9mUG15VnE1Y0tVbTY5OTU3MWJ4NWM2ZkcxYTFiVitucDZUcDE2cFFrYWVqUW9ici8vdnNkK2hnTUJyM3d3Z3Y2OWRkZjFhRkRCNGR3blNTMWJkdFdyNy8rdXZidTNhdU9IVHNXZWNhb1VhTjA5dXhaOWU3ZDI2bHdYYUdBZ0FETm1UUEg2ZjRBQUFBQUFBQUFjQ3N6MkZ6eEZYWUE1V2F4V0xSeDQwYmRlZWVkOWgwR0FBQUFBTUFaSDMzMGtkTFQwL1hFRTA5VXl2TVNFeE1kd25VOWUvYlU1NTkvZmwyZnVYWHJWdm40K0pUWVhyZ3Izb0FCQXpSKy9IaW41MDFLU3RLamovNS85dTQ4UE1ycTd2LzRaekxaOTB3eVdZa2laUk5GRUdWSFpBdUtnb3FpV0JVUUVGQXEySmJhWXJWcWl5dFVGTFNQL3NBRkxDb1VrVTBFREJnVWtiV3NzZ2xCSkNTUWZkOG5tZDhmZVppSG1HMUNsc255ZmwyWDEzWG12czk5em5jRy9NUHhNOS96a0NUcHlTZWYxTjEzMzEycnVzNmZQNit0VzdkcXdvUUo1ZXBvQ0I5KytHR2xIZi9PbmoycjRPQmdlWHA2MW1uOUsvME1tNE0zM25oRGZmdjJyVFRJQ0FBQUFBQUFBS0I1TXhnTWhybzhUd2M3b0psd2RuYVdyNit2MHRQVEhWMEtBQUFBZ0dhbVc3ZHVXcmR1blg3NjZTZDE3Tml4UWZleVdxMTYvdm5uYmVHNmtTTkhhdHk0Y2JhQW5kbHN0aDE3V3BYRXhFUkpVbUJnb0p5ZDdmdnFvbzdmajFUSjNkM2ROczdQejYvMTgyM2F0TEdGNnk0WEdob3FGeGVYT3RWMlNYVmRBaE1URS9YMDAwL0wwOU5UenozM25EcDA2RkF2ZXdJQUFBQUFBQUJBYTBIQURtaEdBZ0lDbEphVzV1Z3lBQUFBQURRekhUcDBVS2RPbmJSbHl4YjUrL3NyT0RpNHdmWXlHQXlhT1hPbVpzMmFwZEdqUjJ2cTFLbmxmaWkwYU5FaWVYdDdWN3ZHcFU1cDgrYk5xN1FqVzJQeThQQ3dqWE56Yyt0dDNWZGVlYVhlM2x0MVhmSFdybDJyakl3TVpXUmthT2JNbVhyODhjZHIzWVVQQUFBQUFBQUFBRnF6Nm44eURxQkpNWmxNeXM3T2xzVmljWFFwQUFBQUFKcVpvVU9IeXRmWFY1OTg4b20yYjkrdStQaDRGUlVWTmNoZTExMTNuUllzV0tCcDA2WTFXR2U1eHVMczdDdzNOemRKVWs1T1RxVnpZbU5qTldYS0ZHM2V2Rm5GeGNXTldWNk5wa3lab3ZIang4dGdNTWhpc2VpZGQ5N1J2SG56R3V6UEhnQUFBQUFBQUFCYUdqcllBYzFJUUVDQXJGYXJNakl5RkJRVTVPaHlBQUFBQURRakhoNGVldWloaDdSNzkyN3QyclZMZS9ic3NldTV2bjM3cWwrL2ZyWGVyMU9uVHBWZUh6MTZ0TjFyVEpvMHllNjVHelpza0t1cmE0M3p6cDA3cDQwYk4xWTdKelEwVkRmZWVLUHR0YmUzdHdvTEM1V1ptVm5wL1BYcjErdnMyYlA2NXovL0thUFJxR0hEaHRWWVIyM2VXMTBZREFhTkd6ZE9rWkdSbWp0M3JvcUxpL1gxMTEvcmwxOSswWXN2dnRoay85dnlqVGZlYVBROXF6dHFGd0FBQUFBQUFFRHJSY0FPYUViOC9mMWxNQmlVbnA3ZVpQOG5DQUFBQUlDbXk4bkpTWDM3OWxYMzd0MzE4ODgvS3pNelUxYXJ0ZHBuNnZ1SVZyUFpMQ2VuNmh2cUp5WW1TcElDQXdQbDdHemZWeGYyZHNvN2VQQ2dEaDQ4V08yY3dZTUhsd3ZZK2ZuNUtUVTFWUmtaR1JYbTV1WGw2WnR2dnJIVk8yalFJTHZxQ0EwTmxZdUxpMTF6YTJKUE1HelFvRUV5bTgzNjI5LytwdXpzYkdWbFpkbjkyVHBDbXpadEduVy84K2ZQeTgvUHIxSDNCQUFBQUFBQUFOQThOTjF2VWdGVVlEUWE1ZXZycS9UMGRFZVhBZ0FBQUtBWjgvRHdVSmN1WFJ5eTk2SkZpK1R0N1YzdG5LaW9LRW5TdkhuejZpWGdaN0ZZYWpYLzBwR3dsd1FFQkVpU2twT1RLOHhkdTNhdDh2UHpKWlYxNTdNM3RQYktLNi9VVzNqeDB1ZFZrMHRIOTg2ZE8xZXpaOCtXdjcrL3BOcDNic3ZOemJYN21iQ3dzQ3NLOG8wZE83Yld6OVRGRzIrOElWOWYzMGJkRXdBQUFBQUFBRUR6UU1BT2FHWUNBZ0tVbHBibTZESUFBQUFBb05tNFBHRDMyOS8rdHNyaldVZU5HcVdDZ29JS1I4MEdCZ1pLa2xKU1VtUzFXbTNkOGdvTEM3VnExU3BKa28rUGowYU9IR2wzVFgvOTYxL3JyWU5kYlVSR1J1cnR0OTh1ZDYyMng5VnUzYnBWVzdkdXRXdnUwcVZMRlI0ZVhxdjFBUUFBQUFBQUFLQXBJV0FITkRNbWswbG56NTZWeFdKcDBzZjVBQUFBQUVCbFJvOGViZmZjMmdhL3hvd1pvMm5UcGxXNFhsUlVaQnQ3ZUhoVStYeGhZV0dsYzRLRGd5V1ZCZlZTVWxKa05wc2xTYXRXclZKbVpxYWtzdUNlbDVlWDNiVmV2SGpSN3JrQUFBQUFBQUFBQU1jaG5RTTBNNWVPSmtwUFQ3ZjlUeDBBQUFBQVFOV3lzN050WTA5UHowcm5GQmNYeTJxMVNwTGMzZDNMM1FzTEM3T056NTA3SjdQWnJMUzBOSDMyMldlU0pMUFpyTHZ2dnJ0V05YMzQ0WWVOZmtTc1ZCWWlURTlQVjJob3FPMWFkSFIwbGZOTFMwczFiZG8wblQxN1ZwTDA2cXV2NnVhYmI3N2lXZ0VBQUFBQUFBQ2d1U0ZnQnpRemZuNStNaGdNQk93QUFBQUFORXVyVjYrV3Q3ZDNwZmVzVnF1eXNySWtTYjYrdnJhaldPdnEwcHJTLy8xbzZkY0tDZ3BzNDE5M3NHdlRwbzF0SEJzYnE1dHV1a21MRmkyeVBUTjU4dVFLeDhvMlZidDM3OVpMTDcyazNyMTdhOUtrU2JybW1tdXFuZi9sbDEvYXduWDkrL2NuWEFjQUFBQUFBQUNnMVNGZ0J6UXpScU5SZm41K1NrOVBkM1FwQUFBQUFHQVhMeTh2UGZIRUU1SWtOemUzS3VmbDV1WnF6Smd4a3FRVksxYklaRExWeS82SmlZbTJjVlZyNXVYbDJjYS9QdXExYmR1Mk1oZ01zbHF0T25ueXBIYnUzS210VzdkS2ttNjY2U1lOSFRxMDFqWDk5YTkvbFl1TFM2MmZxNnNkTzNiSWFyVnExNjVkZXVpaGg2cWRtNXVicTQ4Ly9saFMyWi9icFQ5REFBQUFBQUFBQUdoTkNOZ0J6WkRKWkZKeWNyS2p5d0FBQUFBQXU3aTV1ZW5lZSs5MTJQNFhMMTYwalVOQ1FpcWRrNXViYXh2LytoaFpUMDlQdFduVFJuRnhjVHA0OEtCKy9QRkhTV1h2NjZtbm5xcHpUWTNGWXJGb3o1NDlrc3FPdGUzY3VYTzE4NWN1WGFyTXpFeEowcmh4NHlwOGRzWEZ4VnF4WW9WNjl1eXBUcDA2TlV6UkFBQUFBQUFBQU9CZ0JPeUFaaWdnSUVCbnpweFJjWEd4UXpvZUFBQUFBRUJOb3FLaTZ2VDgyTEZqcitpNTZPam9DdGN1SFhIcTRlRWhzOWxjNlhPWEh5UHI0K05UNGY3MTExK3Z1TGk0Y3ZNZWYveHhoWVdGWFZHZEgzNzRvU0lqSTFWU1VxSzR1RGhKVWxoWVdMVWQvaTRwS0NoUVdscWE3Wm5odzRmYnRlZWhRNGVVazVNalNicmxsbHVxUFlMMzJMRmpXck5talNTcFhidDJ0czZDbDJSblordkpKNTlVUWtLQ29xT2o5ZTY3NzFZSUpnSUFBQUFBQUFCQVMwREFEbWlHQWdJQ0pFbnA2ZWtLRGc1MmNEVUFBQUFBMExUOTlOTlBrcVNycjc2NnlqbXBxYW0yc2JlM2Q0WDdQWHYyMU1hTkcyMnZCdzRjcUpFalIxYVl0MmpSSWlVbUppb3FLa3A5K3ZTcGNQL0ZGMStVSkFVRkJVbVNrcE9UTldYS0ZFblMyMisvWFdOWE9VbjY3My8vYTF0bjllclZGZGFzeXJmZmZsdXUvcXBZTEJhOThjWWJzbHF0Y25KeTBoLy8rRWNaamNaeWMzeDhmSFRERFRjb0lTRkJDUWtKV3Jod29XYlBubDFqN1FBQUFBQUFBQURRM0JDd0E1b2hQejgvT1RrNUViQURBQUFBMEdTdFhyM2FybmxmZmZXVmxpeFpvdUxpWXBsTUpsdG5OajgvUDJWbVpzclgxMWZUcGsxVHYzNzlycWlPdExRMG5UOS9YcExVcFV1WEt1Y2RPWExFTnY3MWYyZFpMQlp0MjdhdDNMV3BVNmRXdWs1Y1hKeDI3ZHFsWDM3NXBkS0FYZi8rL2N1OXpzN090bzJ2dEFQY3I5ZXNUR2xwcVg3NDRRZEprc2xrcXZheitQampqM1h1M0RsSlpaMEVxenIrZGZyMDZUcDgrTEFTRWhLMGRldFc5ZTdkVzRNSEQ3NkNkd0FBQUFBQUFBQUFUUmNCTzZBWmNuSnlrcisvdjlMVDB4MWRDZ0FBQUFCVXFySXVjSmRMVFUzVi9Qbnp0V2ZQSGtsUzM3NTlOWDM2ZEkwYk4wNlM5TTkvL2xQdnZ2dXU5dS9mcjNuejVtbkFnQUg2M2U5K1YyT1h0bC9idDIrZnJGYXJKT21HRzI2UUpIMzU1WmNLREF5VW41K2ZYRjFkZGV6WU1XM2V2Rm1TRkJFUklUOC9QOXZ6eGNYRm1qTm5qbmJ1M0ZsdTNmWHIxK3V4eHg2cnNOK0ZDeGNrU1pHUmtaSnFkMVR1NU1tVGEvSE95b3dlUGJyS2U3MTc5OVpMTDcwa3FleDQyTXpNVEVuU2dBRURxandlOXNDQkExcStmTG1rc3FOaHg0OGZYK1g2SGg0ZStzdGYvcUkvL0Y0YmllRUFBQ0FBU1VSQlZPRVBLaTB0MWNLRkMzWDk5ZGRYZVF3dkFBQUFBQUFBQURSSEJPeUFaaW9nSUVDSmlZbU9MZ01BQUFBQWFpVS9QMStyVnEzU3lwVXJsWmVYSjZQUnFFbVRKdW4rKys5WGJtNnViWjZ2cjY5ZWZmVlZmZlRSUjFxeFlvVysvLzU3N2QyN1YzZmVlYWZHamgwcms4bGsxMzVidDI2VkpMbTZ1cXBIang2U3lzSnhaODZjcVhUK3ZmZmVheHNYRlJYcHhSZGYxTjY5ZXlWSmJtNXU4dlgxVlhKeXNsYXRXcVdvcUtoeXg4NWFMQmJGeDhkTGt0cTJiV3YvaDlJSVltSmliT01CQXdaVU9pYzJObFovLy92ZlpiVmE1ZWJtcG1lZWVVYk96dFYvZGRTbFN4Yzk4TUFEV3I1OHVYSnljalJ2M2p5OS92cnJWUWI0QUFBQUFBQUFBS0M1SVdBSE5GTUJBUUdLalkxVlVWR1JYRjFkSFYwT0FBQUFBRlFyTHk5UG16ZHYxcWVmZnFxTWpBeEowblhYWGFlbm5ucEsxMXh6VGFYUE9EazVhZkxreWVyVnE1Y1dMbHlvczJmUDZvc3Z2dENYWDM2cDIyNjdUU05HakZDSERoMnEzRE0rUGw0SERoeVFKUFhzMlZNZUhoNlN5anF6L1RwZ1p6UWFkZDk5OTJuVXFGR1N5anJSdmZUU1MvcnBwNThrbFFYK1huNzVaV1ZsWmVuWlo1K1Z4V0xSU3krOXBBVUxGdGlPZG8yTGk1UEZZcEVrdFcvZlhwSVVIUjFkWlgwSkNRbWFPbldxQ2dzTE5YTGtTRDMxMUZQVmY0ai9hOGVPSFhyeHhSY2xsUjNGVzFPM1FJdkZvdTNidDl2ZXg2Vk9mcGY3OXR0dk5YLytmT1hsNVVtU25uamlpWElod2Z6OGZPWG01aW83TzFzWkdSbkt5TWhRWm1hbU1qTXpiWCtlVWxrSHZIWHIxdW51dSsrMjY3MEFBQUFBQUFBQVFGTkh3QTVvcGk1MWE4akl5RkJ3Y0xDRHF3RUFBQUNBeXAwNWMwYnIxNi9YMXExYmxaK2ZMMG55OC9QVFk0ODlwdHR1dTgydVRtZGR1M2JWdSsrK3ExV3JWbW5ac21VcUtDalErdlhydFg3OWVyVnQyMVpSVVZIcTFhdFhoYTV4eTVZdHN4MFBPM0xrU052MUtWT21hT1RJa2NyUHo1ZkZZcEdMaTR2YXQyOXZPeHIydSsrKzAvejU4MjBkOWN4bXMxNS8vWFhic2E4alJvelF4bzBiZGZic1dmM2xMMy9STTg4OG8vRHdjSDMxMVZlMlBUcDE2bFRqNS9MQ0N5K29zTEJRcnE2dXV2LysrMnY4SEs3VTNyMTdsWk9USTBucTA2ZVBqRVpqdWZzWExselF5eSsvYlB1c0RBYUQxcTFicDg4KysweTV1Ym5LeTh0VGFXbXAzZnN0WHJ4WVBYdjJWSGg0ZVAyOUNRQUFBQUFBQUFCd0VBSjJRRFBsNitzcm85R290TFEwQW5ZQUFBQUFtZ3lyMWFwRGh3NXAxNjVkMnJWcmwrM0lWS21zRS9lbExuR1h1cjdaeTluWldXUEhqdFh0dDkrdUw3NzRRdXZXclZOT1RvN09uajJyeFlzWGEvSGl4ZkwzOTFlUEhqMDBhOVlzblR4NTBuWThiTnUyYlhYVFRUZloxaktaVEZVZU1idDA2Vkl0VzdiTTl2cTY2NjdUYzg4OXA2Q2dJTnUxR1RObTZNS0ZDenA0OEtCT25EaWhSeDk5VkVGQlFVcE9UcFlrUlVaR2xwdC91Wk1uVDJyRGhnMzYrdXV2VlZKU0lvUEJvRm16WmpWb0dHM0xsaTIyY1dYSHc0YUZoV25Ja0NHMno4dHF0Vlo1aE80bDN0N2U4dlB6azcrL3YrMmZ0TFEwN2R5NVU0V0ZoWm8zYjU3bXo1L1BVYkVBQUFBQUFBQUFtajBDZGtBelpUQVk1Ty92ci9UMGRFZVhBZ0FBQUFEbHJGaXhRdnYyN2JPOWpveU0xRjEzM2FVUkkwYkl6YzJ0VG12NytmbHA0c1NKR2p0MnJEWnMyS0NOR3pjcUxpNU9VbG1INzRDQUFMbTZ1dXJDaFF1MmpteFRwa3l4TytnMWVQQmdyVisvWGxsWldmcnRiMytyQ1JNbXlNbkpxZHdjRnhjWHZmenl5NW8vZjc2MmJ0MHFxOVZxQzlkSjByMzMzbHR1ZmxwYW10NTU1eDBkUFhwVWFXbHB0dXNtazBtelpzMVNyMTY5cnVpenNFZE9UbzUyN3R3cFNYSnpjMU9QSGowcW5UZHUzRGp0MjdkUC92NytDZ2dJVUdCZ29BSUNBbXl2THgvNysvdkwyYm5pVjByRnhjVjYvUEhIZGU3Y09mMzQ0NDlhczJhTlJvOGUzV0R2RFFBQUFBQUFBQUFhQXdFN29Ca0xDQWpRaFFzWEhGMEdBQUFBQU5nWURBYk5uajFiczJiTlVyZHUzUlFWRmFYT25UdlgrejZlbnA2Ni8vNzdkZi85OSt2VXFWT0tpWW5Sc1dQSDlPaWpqMHFTaGc4ZnJnTUhEc2hpc2RRcXdIYlZWVmZwbFZkZVVWNWVucnAzNzE3bFBGZFhWODJlUFZ1REJnM1N1blhyZFByMGFYbDRlT2lPTys0b2R4eXRWQmFrTXhnTXRuQmRXRmlZN3J6enppdnE1RmRiQm9OQkV5ZE8xTFp0MnhRY0hGeGx3REVpSWtLZmYvNTVuZlp5Y1hIUkgvLzRSLzNoRDM5UTc5NjkxYTlmdnpxdEJ3QUFBQUFBQUFCTmdjRjY2ZWZjQUpxZFgzNzVSWHYyN05IZGQ5OHRWMWRYUjVjREFBQUFBSFZTVWxLaXZYdjNTcEp1dXVrbXViaTQxR205Z29JQ1dTd1dlWHQ3MTBkNWRaS1dscWFZbUJoMTc5NWR2L25OYitxMFZtWm1wbUpqWXlWSjNicDFrOUZvdE9zNWk4VlNhZWU1K25ibXpCbTFhOWV1d2ZlcFQyKzg4WWI2OXUxTEtCQUFBQUFBQUFCb2dRejJIbkZTQlRyWUFjMVlRRUNBSkNrOVBWMGhJU0VPcmdZQUFBQUE2c1pvTktwUG56NzF0cDY3dTN1OXJWVlhKcE5KOTkxM1g3MnM1ZWZuVitWUnI5VnBqSENkcEdZWHJnTUFBQUFBQUFDQTZqZzV1Z0FBVjg3SHgwZk96czYyWTRZQUFBQUFBQUFBQUFBQUFBQUExQjhDZGtBelpqQVk1Ty92ci9UMGRFZVhBZ0FBQUFBQUFBQUFBQUFBQUxRNEJPeUFaczVrTXRIQkRnQUFBQUFBQUFBQUFBQUFBR2dBQk95QVpzNWtNaWsvUDE5NWVYbU9MZ1VBQUFBQUFOU3ppeGN2NnV6WnM3SmFyWTR1UlZKWlBUdDI3SEIwR1FBQUFBQUFBRUNqSVdBSE5IT0JnWUdTcE5UVVZBZFhBZ0FBQUFBQTZ0dW5uMzZxS1ZPbTZQNzc3OWVKRXljYWRLK0xGeS9xZi83bmYyU3hXQ3E5Ly9YWFgydnk1TWw2K2VXWEZSc2JXK042UlVWRmV2cnBwN1Z0MjdaNnJoUUFBQUFBQUFCb1BBVHNnR2JPMDlOVEhoNGVTa2xKY1hRcEFBQUFBQUNnSGxrc0ZsdTN1T0xpWXJWcjE2N0I5b3FOamRXMGFkTzBldlZxelo4L3Y5STVuVHAxa3RWcVZYRnhzVjUrK1dVVkZoWld1K1k3Nzd5amd3Y1A2dVdYWDlhNzc3N2JFR1hYcTZpb0tOcy94NDhmZDNRNXJjTE9uVHMxZHV4WVBmVFFROXF6WjQranl3RUFBQUFBQUtpVXM2TUxBRkIzUVVGQmRMQURBQUFBQUtDRjJiMTd0N0t5c2lSSnQ5NTZxMXhkWFJ0c3IzYnQydW42NjYvWG5qMTdGQjBkcmZEd2NEM3l5Q1BsNWx4OTlkV2FNR0dDM24vL2ZjWEZ4V254NHNWNjhza25LMTF2MDZaTjJyaHhveVRKMWRWVnQ5eHlTNVY3Yjlpd1FVZU9IS20vTjFPTklVT0dxRmV2WG8yeUYycTJZTUVDcGFXbFNaTGVmUE5OZmZiWlp3NnVDQUFBQUFBQW9DSUNka0FMRUJnWXFQUG56OHRpc2NqWm1YK3RBUUFBQUFCbzZpNkZ6NnF6ZWZObTI5amQzZDJ1Wit3UkZSVlY0ZnNEZzhHZ1o1NTVSazgrK2FUaTQrUDE4Y2NmcTJQSGpoWENhUGZmZjcrKy9mWmJuVHAxU3V2V3JkT3R0OTZxcmwyN2xwdnozLy8rVndzV0xKQWtPVGs1NmRsbm45WDExMTlmWlQzSGpoM1QxcTFiNitXOTFhUno1ODZOc2c5azYzRG81dVpXNVJ5cjFWcnBHQUFBQUFBQW9Da2hpUU8wQUVGQlFiSmFyVXBQVDVmWmJIWjBPUUFBQUFBQW9BWlZIY05hbGRXclY5ZmIzcmZjY291OHZiMHJYUGYyOXRaenp6Mm5HVE5teUdLeDZOVlhYOVY3NzcybmtKQVEyeHduSnlmTm5EbFRNMmZPbE5WcTFaSWxTL1RHRzIvWTdwODVjMGIvK01jL1pMRllKRW0vLy8zdjFhOWZ2M3FydmE3NFlXTEQyN2h4bzNidTNLbjkrL2RyM3J4NXV2YmFhNnVjTzNQbVRDMWN1RkJPVGs1NjZxbW5HckZLQUFBQUFBQUErL0dORXRBQytQbjV5V2cwS2lVbGhZQWRBQUFBQUFDNFl1M2J0OWZFaVJQMXdRY2ZhUFRvMFpWK3o5QzVjMmZkYzg4OTh2YjIxdGl4WTh2ZDgvYjJWbEJRa002ZE82ZkhIbnRNSTBhTXFISFBwNTkrV2s4Ly9YUzl2WWRmZSsrOTk3UnExU3BKQk93YVEyM0NvLzM3OTFmLy92MGJzQm9BQUFBQUFJQzY0eHNsb0FWd2NuS1N5V1JTYW1xcW8wc0JBQUFBQUFCMmlJNk9ydktleFdMUm80OCtxc1RFUkFVRkJlbmYvLzUzZ3dYRDR1TGlLbHpyMDZlUFFrSkMxSzVkTzhYSHgxZjYzS2hSb3lSSlNVbEpGZTdObWpWTE1URXg2dGV2WDZYcisvcjZ5cy9QcjQ2VjIrOVNOejFKY25GeGFiUjlBUUFBQUFBQTBESVFzQU5haUtDZ0lNWEd4c3BxdGNwZ01EaTZIQUFBQUFBQW1wV2lvaUpIbDJEejFWZGZLVEV4VVpKMDk5MTNOMmpYdFVtVEpqWFkybXZXcktuMCtwZ3hZelJ0MnJRcW55c29LTkNGQ3hkMHpUWFgxRXNkSlNVbHRqRWQ3QUFBQUFBQUFGQmJmS01FdEJDQmdZRTZmdnk0Y25KeTVPUGo0K2h5QUFBQUFBQm9Odno4L0pTU2t1TG9NaVJKaFlXRit2VFRUeVZKN3U3dUdqbHlaTFh6Rnl4WUlLbnMyTmJiYnJ1dHdldHJESXNYTDlhNmRldlVvMGNQM1hmZmZlclpzMmVkZmt4SXdBNEFBQUFBQUFCMXdUZEtRQXNSR0Jnb1NVcEpTU0ZnQndBQUFBQkFMYlJ2MzE1SGpoeFJmbjYrUER3OEhGckwyclZybFpxYUtrbTY3YmJiNU8zdFhlMzhMNy84VXBLVW41OWZwNEJkVkZTVTdydnZ2aXQrM2g2UFAvNTRqWE1TRWhMMDFWZGZTWkwyNzkrdi9mdjNLekl5VW1QR2pGRlVWTlFWSGZGNmVjQ3V0czliTEJadDI3Wk5XN1pzMGJsejU1U2VuaTV2YjI5ZGRkVlY2dCsvdis2ODgwNjV1Ym5adlY1aFlhRzJiZHVtblR0M0tqWTJWbWxwYWJKWUxQTDA5RlNiTm0xMHd3MDM2TGJiYnROVlYxMVZxenJyZTkyaW9pSnQzYnBWTzNic1VHeHNyREl5TWlSSkFRRUJhdGV1blhyMjdLa1JJMGJJMWRWVlV0bmZuOHJNbkRtendyWExqMGUrL0xtRkN4ZnEybXV2clRDL3Nqa1pHUm42NG9zdnRIUG5UaVVrSk1oZ01DZzRPRmk5ZS9mVzJMRmo1ZS92YjlmN1RFaEkwS1pObTdSdjN6NGxKaVlxUHo5ZkpwTkpYYnAwMFIxMzNLSHUzYnZyK1BIajVkNUhkY2M3QXdBQUFBQ0Fsb21BSGRCQ3VMcTZ5dGZYVjZtcHFmVjJoQW9BQUFBQUFLMUJyMTY5ZE96WU1XM1pza1dqUm8xeVdCM0p5Y2xhdG15WnBMSk9hMlBHakdtMHZmMzgvUFNiMy95bTBmYXJTbmg0dUQ3KytHTjkvdm5uMnJoeG8vTHo4eFVYRjZjMzMzeFRTNVlzMGVqUm8zWFhYWGZKeTh2TDdqV0xpNHR0NDlvRTdCSVNFalJuemh5ZFBuMjYzUFdNakF4bFpHVG84T0hEK3Z6enovV1BmL3hEN2R1M3IzRzltSmdZdmZ2dXUwcFBUNjl3THljblJ5ZE9uTkNKRXllMGN1VktqUnc1VW84Ly9yZ3R3TmFZNng0K2ZGaHo1ODYxSFZOOHVlVGtaQ1VuSjJ2Mzd0M3EyYk9ud3NQRGE2eXZ2aDA4ZUZCejVzeFJWbFpXdWV0eGNYR0tpNHRUZEhTMDVzNmRxM2J0MmxXNWh0VnExY2NmZjZ6bHk1ZkxZckdVdTVlWW1LakV4RVRGeE1SbzlPalJHang0Y0lPOER3QUFBQUFBMEh3UXNBTmFrTURBUU51djNBRUFBQUFBZ0gwOFBUMFZGUldsZGV2V2FmMzY5Um8yYkpoRE90bTkvZmJieXMvUGx5U05HalZLb2FHaGpWNURVMkEybS9YRUUwL280WWNmMXFwVnE3UjI3VnJsNXVZcVBUMWRIMzc0b1pZdlg2NVJvMFpwekpneGRuVXF1enhBWmU4UnNlbnA2ZnJIUC82aGxKUVV1YnU3cTJ2WHJqS2J6Y3JQejlmUm8wZVZsSlFrcVN4d05tdldMTDM5OXR2VmRvZjcrT09QOWU5Ly85djIybUF3cUZPblRvcU1qSlN6czdPU2twSjA5T2hSRlJRVXlHcTFhdjM2OVRwMzdweGVmZlhWYWtPQjliM3VUei85cE5telo5dENpVzV1YnJyeHhoc1ZGQlNrL1B4OHhjZkg2L1RwMHhWQ2FYZmRkWmR0dkc3ZE90dDQ0TUNCZG5lVHM4ZVpNMmYwN3J2dnFyQ3dVQjA2ZEZDN2R1MVVYRnlzUTRjTzJiNFR5OHpNMU4vLy9uY3RYcnk0eWlEaC9Qbnp0V25USnR0ckZ4Y1hkZTNhVlNFaElTb3FLdExSbzBkMThlSkZyVjY5dXRLZ0lRQUFBQUFBYUYwSTJBRXRTR0Jnb0g3KytXY1ZGUlhaOVF0bkFBQUFBQUJRcGtPSERycnJycnNVSFIydDk5OS9YNkdob1RLYnpUWCs5M1ZrWktRaUl5UHJ2UC8zMzMrdm5UdDNTaW9ML0QzODhNTjFYdk5LN2RpeFEwVkZSZld5VmwyNmYvbjYrbXJpeElsNjRJRUg5UG5ubit1TEw3NVFYbDZlOHZMeXRHTEZDcTFaczBhalJvM1NwRW1UcWcyaFhVa0h1d1VMRmlndExVMmpSNC9XaEFrVHluWE1zMXF0MnJScGt4WXVYQ2lMeGFLOHZEeTk5dHByK3RlLy9pV0R3VkJoclMxYnRwUUx3ZlhxMVVzelpzeW9FS0RNeTh2VHNtWEx0SExsU2tuU29VT0h0SGp4WWsyZlByM1NHaHRpM1E4Ly9ORDJlWFhxMUVsejVzeFJRRUJBdVRsWldWbjY2cXV2eXYyN01XUEdETnY0OG9EZG1ERmpLajMyOVVvdFdyUklMaTR1ZXZIRkYzWHp6VGZicmhjWEYydkJnZ1hhdkhtenBMTHVnOXUyYmRQdzRjTXJyTEZ4NDhaeTRicWhRNGZxaVNlZWtKK2ZuKzJhMVdyVk45OThvd1VMRnVpSEgzNm90L29CQUFBQUFFRHpSTUFPYUVHQ2dvSWtTYW1wcVFvTEMzTndOUUFBQUFBQU5DOGRPblJRUkVTRTl1elpvOWpZV0owN2Q4NnU1K29hc0V0TFM5UENoUXR0cng5ODhNRnlZWitHTkh2MmJFa3ExMzF0L3Z6NUZZN2Z2RktYQit3cTI4c2VYbDVlbWpCaGd1Njk5MTZ0WExsU3ExZXZWa0ZCZ1FvTEMvWHp6ei9YR0pxN3ZOdWF2VDlJVEV0TDA0UUpFL1RJSTQ5VXVHY3dHRFJpeEFpNXVycnF0ZGRla3lTZE9uVktlL2Z1VmE5ZXZjck56Y3ZMMDN2dnZXZDczYjkvZnozLy9QTnljbktxc0s2bnA2ZW1UcDBxZDNkM1czQnU3ZHExdXVlZWV5b2N4ZHBRNi83NDQ0KzI4Zmp4NHl1RTY2U3k0T09ERHo1WTRYcGp5TS9QMTd4NTg5U3RXN2R5MTExY1hQVDczLzllQnc4ZXRIV2MyN0ZqUjRXQVhWRlJrVDc0NEFQYjY2RkRoOXIrWGw3T1lEQm82TkNoQ2dvSzBwLy8vR2VWbHBZMndMc0JBQUFBQUFETkJRRTdvQVh4OGZHUnE2c3JBVHNBQUFBQUFLNlFwNmVuQmcwYXBFR0RCalhLZmxhclZhKzk5cHJTMDlOdDErNjk5MTVKWlVkZDJodDB5ODNOVlZ4Y1hMVnpLZ3NDRGgwNnRCYlYxazFkOS9MeDhkR2tTWk0wZXZSb0xWdTJURnUyYkNuWE9hMHFsd2ZzN08xZzE3WnQyeHE3Q0E0ZE9sUnIxcXpSaVJNbkpKVjFJZngxd082YmI3NVJabWFtcExLL1czLzYwNThxRGNGZDd1R0hIOWFtVFp1VW5KeXMwdEpTUlVkSGE4S0VDWTJ5N3VYcXE0dGhmZXJUcDArRmNOMGx6czdPR2pKa2lENzc3RE5KVW14c2JJVTUyN1p0Sy9lNVBmbmtrOVh1MTYxYk53MGRPbFRSMGRGMXJCd0FBQUFBQURSbkJPeUFGaVl3TUZDcHFhbU9MZ01BQUFBQUFOamhrMDgrMFlFREI4cGRjM056a3lTdFhMbFNLMWFzc0d1ZFhidDJhZGV1WGRYT3NUY2t0R3JWS3J2bVhTNHhNVkZMbGl6UjFxMWJaYlZhWlRRYWRmdnR0OWQ2SFhzRUJBUm94b3dabWp4NXNqdzlQU3ZjVDAxTjFZNGRPM1RYWFhkSktoOFVzemRnTjN6NDhFcVBlLzIxZ1FNSDJnSjJ4NDhmcjNCLzkrN2R0dkhnd1lQbDdlMWQ0NXBHbzFGRGhneXgvZGtmUEhpd1FoQ3VvZGJ0M0xtekRoMDZKS25zdU5pcnJycXExaDBIRzFMLy92MnJ2ZCtoUXdmYitGS1E3bkw3OSsrM2pRY09IR2pYNTlhdlh6OENkZ0FBQUFBQXRISUU3SUFXSmlnb1NNZU9IWlBWYXJYcmkyQUFBQUFBQU9BWSsvYnRzeDNaMlZ5bHA2ZnJrMDgrMFlZTkcyeWQ0Z1lNR0tCSmt5YlYrZWpjbWx3ZXJzdk96dFozMzMybm1KZ1lIVDU4V0Y1ZVhwVUc3T3c5SXJaZHUzWjJ6YnY2NnF0dDQ1U1VsQXIzTCsraTFyVnJWN3ZXbE1vSHhTcnJUTmhRNno3eXlDTTZmUGl3ckZhcjR1TGlOR1hLRk4xNjY2MjYrKzY3ZGQxMTE5bTlUME1KRFEydDlyNi92Nzl0WEZCUVVPSCtUei85WkJ0ZmYvMzFkdTFwTXBuc3JBNEFBQUFBQUxSVUJPeUFGaVl3TUZBbEpTWEt5TWhRUUVDQW84c0JBQUFBQUFDVk9IUG1qT2JNbWFQUzBsSkprb2VIaC9Mejg4dk5lZXl4eC9UWVk0OVZ1MDVVVkpTa3N1TktaOCtlM1RERlZpSTNOMWNyVjY3VXFsV3JiRUdtRzI2NFFWT21URkhuenAwYnBZYWNuQnp0MkxGRDMzMzNuZmJ2MzEvdUtOakxGUmNYMjhiMkJ1d3E2NHhYMDd4Zi8vbEpLbmYwYjJCZ29GMXJTdVdEWWprNU9ZMjJidmZ1M1RWbnpoeTkrZWFiU2sxTlZXbHBxV0ppWWhRVEU2T3JycnBLZDkxMWwwYU1HR0gzNTFqZmF0clgyYm42cjdzdi85ek1ack5kZS9JRFZnQUFBQUFBUU1BT2FHRk1KcE1NQm9OU1UxTUoyQUVBQUFBQTBBUWxKeWZyMldlZlZWNWVuaVNwVzdkdTZ0eTVzOTNId1RZRjQ4YU5VM1oydGlUcG1tdXUwZVRKazlXN2QrOEczemM3TzlzV3FqdHc0RUNGVUoyN3U3dDY5KzZ0UVlNRzJhNWQzc0h1MHZHNzllWHlVSjJIaDBlRit5VWxKYmF4azVQVEZlMVJXY0Nyb2RhVnBONjllMnZwMHFYNjhzc3Z0VzdkT2lVa0pFaVN6cDA3cDNmZWVVY3JWcXpRbi8vOFozWHYzdjJLOW5Xa3kvKzhIQlVTQkFBQUFBQUF6UThCTzZDRk1ScU5DZ2dJVUdwcXF0cTNiKy9vY2dBQUFBQUF3Sys4OWRaYnR1TkVJeUlpOU1JTEwranp6ejl2OURvdUQyblYxcVZ3WFo4K2ZmVENDeS9JWUREVWFqMG5KeWU3TzRPbHBLVG9oeDkrMFBidDIzWGt5SkVLKzF3SzFRMGNPRkM5ZS9ldUVLSXJMQ3lVVkJZb2MzRnhzV3ZQUzUwRmEzTGh3Z1hidUxJZk92cjQrQ2dySzB1U2xKYVdadGVha3BTUmtlR1FkUzl4YzNQVGZmZmRwM3Z2dlZlSER4L1d1blhydEgzN2RsbXRWaVVuSit1Wlo1N1JQLy81enlaeGJHeHR1THU3S3pjM1Y5TC8vUjJ1eWFYNUFBQUFBQUNnOVNKZ0I3UkFnWUdCaW8rUGQzUVpBQUFBQUFDZ0VtUEhqdFhldlhzVkZCU2sxMTkvWFQ0K1BnNnA0L2JiYjYvekdydDI3ZEtJRVNOcS9kem8wYU0xZmZyMEt1L0h4Y1hwaHg5KzBQZmZmNitUSjAvS2FyV1d1Ky9tNXFiZXZYdnIxbHR2clRSVWQ3bExBYnZhZEs5TFRVMjFhOTZQUC81b0czZnMyTEhDL2F1dnZscEhqaHlSSkIwOWVyUmNaNzNxbkRwMXlqYit6VzkrMDJqci9wckJZRkMzYnQzVXJWczNuVDU5V3M4Ly83eVNrNU5sc1ZpMFpNa1N6WnMzejY1OW00cWdvQ0JiWU82bm4zNVMzNzU5YTN3bU5qYTJvY3NDQUFBQUFBQk4zSldkSHdDZ1NRc0tDbEplWGw2NVl5OEFBQUFBQUVEVGNNTU5OK2lSUng3UjNMbHpGUklTNHVoeW1vVFMwbElkT1hKRWl4WXQwc1NKRXpWcDBpUzkvLzc3T25IaWhDMWM1K3JxcWdFREJ1alpaNS9WNTU5L3JyLzk3VzhhT0hCZ2pjRzVTd0U3ZDNkM3UrdlpzV05IalhNeU16UDF3dzgvMkY3MzZOR2p3cHliYjc3Wk50NjZkYXRkMzlXVWxKUW9KaWJHOXJwUG56Nk50bTUxMnJkdnI2bFRwOXBlSHo5KzNLNDltNUl1WGJyWXh0OTg4MDJGNE9hdldhMVdiZG15cGFITEFnQUFBQUFBVFJ3ZDdJQVdLREF3VUZMWnI2M2J0R25qNEdvQUFBQUFBTUN2alI4LzN0RWw2SzkvL2VzVlAvdktLNjlJa3JwMzc2NDc3cmlqMXM5SFJrWktrcEtUazdWa3lSTHQzcjFibVptWkZlWTVPenZyNXB0djFxQkJnOVN2WHo5NWVIalVhcC9pNG1KWkxCWkprcWVucDkzUHhjVEVhTVNJRWVyZXZYdWw5NjFXcXhZdVhHZ0w3L241K2VuV1cyK3RNTy8yMjIvWEo1OThvcUtpSW1WbloydkJnZ1g2eTEvK1V1M3h1Sjk4OG9tU2twSnM2dzRaTXFUUjFpMHFLcEtycTJ1VmEzaDdlMWQ1N3hKM2QzY1ZGQlJJa2hJVEUzWDk5ZGZYK0V4akdUUm9rRFp1M0NoSlNraEkwUExseS9YYjMvNjJ5dm5MbHkvWDJiTm5HNms2QUFBQUFBRFFWQkd3QTFvZ0R3OFBlWHA2RXJBREFBQUFBQUJWR2p4NDhCVS9leWxnRnhZV1ZxZDF2THk4OU8yMzM5cUNhcEprTkJyVm8wY1BEUm8wU1AzNzk1ZVhsOWNWcjUrY25Hd2IrL241MmYyYzFXclY4ODgvcjZlZWVrcERoZ3dwRjF6THpzN1dPKys4bysrKys4NTJiZEtrU1pWMjBqT1pUQm8zYnB3KytPQURTZi9YYlc3NjlPa1Z1aGZtNWVYcDAwOC8xWW9WSzJ6WGZ2ZTczMVVhS215b2RTZE5tcVR4NDhkcjBLQkJGWUoyZVhsNTVkYW9LamdYRVJGaE8xWjF3NFlOdXZYV1crWHNYUFkxdE1WaXNZMGRvVWVQSHJyMjJtdHQzZmMrK3VnamxaU1U2TUVISHl4WFYyRmhvWll0VzZibHk1ZkwwOU5UZVhsNWppb1pBQUFBQUFBMEFRVHNnQllxTURCUUtTa3BqaTREQUFBQUFBQ2dTcDZlbnVyZnY3OWlZbUxVdFd0WERSNDhXTGZjY2t1dHduRFZ1ZndZMDlvY3h6dDgrSEI5L2ZYWGV1MjExL1RSUngvcHV1dXVrN3U3dTVLU2tuVDQ4R0VWRlJXVm0xdGRGNyt4WThjcUxpNU9YMy85dFNUcGh4OSswSzVkdTlTNWMyZTFhZE5HUnFOUnljbkordkhISDIyZDN5UnB3b1FKMVlZWEcyTGR4TVJFelpzM1QyKy8vYlk2ZCs2czRPQmd1YnE2S2lVbFJVZU9IRkZ1YnE2a3NzNkNqejc2YUtWckRCZ3d3QmF3TzNMa2lDWk9uS2h1M2JySmFyWHF3SUVEK3ZUVFQ2dDhUNDFoOXV6Wit0M3ZmcWVjbkJ4WnJWWXRYYnBVYTlhc1ViZHUzZVRqNDZPMHREUWRQbnhZdWJtNTh2YjIxcE5QUHFuWFhudk5vVFVEQUFBQUFBREhJbUFIdEZCQlFVR0tqNDlYU1VtSmpFYWpvOHNCQUFBQUFBQ28xTVNKRXpWdDJqU1pUS1o2WGRkcXRXcnQyclcyMTEyN2RyWDcyWkVqUnlvOFBGeExseTVWWW1LaUVoTVRLOHh4ZG5iV0F3ODhVR1hRN0JLRHdhQS8vZWxQdXVxcXEvVHZmLzliaFlXRktpMHQxYkZqeDNUczJMRUs4LzM4L0RSOSt2UktqM0J0NkhVTkJvT3NWcXNLQ2dwMDhPREJTdWNFQlFYcFQzLzZrenAzN2x6cC9URmp4bWo3OXUwNmMrYU1KT25peFl1NmVQRml0ZStsTVlXSGgrdk5OOS9VQ3krOG9JU0VCRWxTWm1abXVZNkVsK1k5OTl4ektpNHV0bDF6WlBjOUFBQUFBQURnT0h3akFMUlFnWUdCS2kwdFZYcDZ1b0tDZ2h4ZERnQUFBQUFBcUlXNHVMaGF6Yy9OemJYN21UWnQycFE3OHJTMnJGYnJGVDlibWREUTBGcnZYMXBhV3UwUENoTVRFN1Y0OFdKYkJ6czNOemNOSERpd1Z2czgvUEREdXZubW03VjI3Vm9kUG54WWFXbHBjbmQzVjNCd3NHNisrV2FOR0RGQ0VSRVJkcTFsTUJnMGR1eFlSVVZGYWZQbXpkcTNiNTkrK2VVWFpXZG55OG5KU1FFQkFXclhycDM2OU9tam9VT0hWbnA4YTJPcys4RUhIeWc2T2xxSERoM1MrZlBubFp1Yks2UFJLSDkvZjdWcjEwNzkrdlhUa0NGREtqME85eEozZDNlOTlkWmIrczkvL3FQdDI3ZnJ3b1VMS2lrcGtjbGtVdmZ1M2UxNlh3MnRiZHUyK3VDREQ3Ung0MFp0Mzc1ZFAvLzhzM0p5Y3VUcjY2dUlpQWdOSGp4WXc0WU5rNGVIaC9idDIyZDd6c2ZIeDRGVkF3QUFBQUFBUnpGWTYvc2JNUUJOZ3RWcTFabzFhOVNsU3hkMTZ0VEowZVVBQUFBQUFJQnFmUFRSUjdhak16ZHQycVRiYjcrOXdmWmF2WHExdkwyOXIvajU4K2ZQYStMRWlaS2swYU5IYS9yMDZmVlZtbDJ5c3JJMFpzd1llWGg0eU12TFN4NGVIbkozZDVlTGk0c3NGb3ZTMDlPVmxKUlU3cG5ISG50TVk4ZU9iZFE2MFRKODlkVlhldlBOTnlWSjExeHpqUll0V3VUZ2lnQUFBQUFBUUcwWjZ2SnJVOUhCRG1peERBYURUQ2FUVWxKU0NOZ0JBQUFBQUlCYTI3eDVzM2JzMkNGL2YzOTVlWG5adXBaZGZwUm1telp0R3IwdVgxOWZtYzFtSlNVbEtTOHZyOXE1bHpxOEVhN0RsVHA4K0xCdFhOV3h1QUFBQUFBQW9HVWpZQWUwWUlHQmdUcHo1b3lqeXdBQUFBQUFBTFZnTkJvVkhSM3Q2RExrN095c25UdDNWbm5mMTlkWGd3WU5hcnlDTHRPdVhUdWxwYVhKWXJGVXVPZms1S1RRMEZCMTY5Wk41SFR3ZHdBQUlBQkpSRUZVbzBhTlVvY09IUnhRSVZxQzlQUjBiZCsrM2ZiNnhodHZkR0ExQUFBQUFBREFVUWpZQVMxWVVGQ1FqaDgvcnB5Y25Eb2QvUUlBQUFBQUFGcWZzTEF3R1kxR2xaU1VsTHZ1N2UydHpwMDdhOHFVS2ZMMTlYVkliWFBtekpFa1dhMVdXU3dXbFpTVXFMUzBWSkxrNGVHaE9wNzZnUllzT3p0YlBqNCtOYzZ6V0N4Ni9mWFhWVlJVSktuc2g2eTMzSEpMUTVjSEFBQUFBQUNhSUFKMlFBdG1NcGtrU1NrcEtRVHNBQUFBQUFCb3drYVBIcTNCZ3djN3VveHl1blRwb2syYk5rbVNTa3RMYlFFMlorZW04NVdpd1dDUWk0dUxYRnhjSEYwS21vbTVjK2ZLMmRsWmQ5eHhoM3IwNkNHajBWaGh6dEdqUi9YZWUrL3B4SWtUdG10VHAwNXRVbi8zQVFBQUFBQkE0K0ViQWFBRmMzVjFsYSt2cjFKVFU5VzJiVnRIbHdNQUFBQUFBS3JnNys4dmYzOS9SNWRSSlNjbkp6azVPVG02REtET3JGYXJ2di8rZTMzLy9mZnk4UEJReDQ0ZEZSUVVKR2RuWjJWbFplbjA2ZE5LVGs0dTk4eUREejZvSVVPR09LaGlBQUFBQUFEZ2FBVHNnQll1S0Npb3dwZUNBQUFBQUFBQVFHdms1ZVZsRytmbjUrdlFvVU5WempXWlRKbzZkYXFHRGgzYUdLVUJBQUFBQUlBbXltQzFXcTJPTGdKQXd6bDM3cHgyNzk2dFVhTkd5ZDNkM2RIbEFBQUFBQUFBQUE1anRWcDE0TUFCN2Q2OVd5ZFBubFJDUW9KeWNuSmt0VnJsNWVXbGdJQUFkZTdjV1RmZWVLTUdEaHpJc2JBQUFBQUFBTFFBQm9QQlVKZm4rWFlBYU9ITVpyTWtLVGs1V1pHUmtRNnVCZ0FBQUFBQUFIQWNnOEdnSGoxNnFFZVBIbzR1QlFBQUFBQUFOQk5Pamk0QVFNUHk4UENRdDdjM3g4UUNBQUFBQUFBQUFBQUFBQUFBdFVUQURtZ0Z6R1l6QVRzQUFBQUFBQUFBQUFBQUFBQ2dsZ2pZQWEyQTJXeFdWbGFXQ2dzTEhWMEtBQUFBQUFBQUFBQUFBQUFBMEd3UXNBTmFBYlBaTEVsMHNRTUFBQUFBQUFBQUFBQUFBQUJxZ1lBZDBBcDRlbnJLeTh1TGdCMEFBQUFBQUFBQUFBQUFBQUJRQ3dUc2dGYkNiRFlUc0FNQUFBQUFBQUFBQUFBQUFBQnFnWUFkMEVvRUJ3Y3JNek5UUlVWRmppNEZBQUFBQUFBQUFBQUFBQUFBYUJZSTJBR3RoTmxzbGlTNjJBRUFBQUFBQUFBQUFBQUFBQUIySW1BSHRCS2VucDd5OHZJaVlBY0FBQUFBQUFBQUFBQUFBQURZaVlBZDBJcVl6V1lDZGdBQUFBQUFBQUFBQUFBQUFJQ2RDTmdCcllqWmJGWkdSb2FLaTRzZFhRb0FBQUFBQUFBQUFBQUFBQURRNUJHd0Exb1JzOWtzU1hTeEF3QUFBQUFBQUFBQUFBQUFBT3hBd0E1b1JieTh2T1RwNlVuQURnQUFBQUFBQUFBQUFBQUFBTEFEQVR1Z2xUR2J6UVRzQUFBQUFBQUFBQUFBQUFBQUFEc1FzQU5hbWVEZ1lHVmtaS2k0dU5qUnBRQUFBQUFBQUFBQUFBQUFBQUJOR2dFN29KVUpEZzZXMVdwVlVsS1NvMHNCQUFBQUFBQUFBQUFBQUFBQW1qUUNka0FyNCtucEtXOXZid0oyQUFBQUFBQUFBQUFBQUFBQVFBMEkyQUd0VUhCd3NCSVRFeDFkQmdBQUFBQUFBQUFBQUFBQUFOQ2tFYkFEV3FHUWtCQmxaMmNyUHovZjBhVUFBQUFBQUFBQUFBQUFBQUFBVFJZQk82QVZNcHZOa3NReHNRQUFBQUFBQUFBQUFBQUFBRUExQ05nQnJaQ2JtNXY4L2YwSjJBRUFBQUFBQUFBQUFBQUFBQURWSUdBSHRGSWhJU0ZLVEV4MGRCa0FBQUFBQUFBQUFBQUFBQUJBazBYQURtaWxnb09EbForZnIrenNiRWVYQWdBQUFBQUFBQUFBQUFBQUFEUkpCT3lBVmlvb0tFaE9UazRjRXdzQUFBQUFBQUFBQUFBQUFBQlVnWUFkMEVvNU96c3JNRENRWTJJQkFBQUFBQUFBQUFBQUFBQ0FLaEN3QTFxeDRPQmdKU2NueTJxMU9yb1VBQUFBQUFBQUFBQUFBQUFBb01raFlBZTBZc0hCd1NvcUtsSkdSb2FqU3dFQUFBQUFBQUFBQUFBQUFBQ2FIQUoyUUN0bU1wbms3T3pNTWJFQUFBQUFBQUFBQUFBQUFBQkFKUWpZQWEyWWs1T1R6R2F6a3BLU0hGMEtBQUFBQUFBQUFBQUFBQUFBME9RUXNBTmF1ZURnWUtXa3BLaTB0TlRScFFBQUFBQUFBQUFBQUFBQUFBQk5DZ0U3b0pVTENRbFJTVW1KVWxKU0hGMEtBQUFBQUFBQUFBQUFBQUFBMEtRUXNBTmFPVjlmWDdtNXVTa3hNZEhScFFBQUFBQUFBQUFBQUFBQUFBQk5DZ0U3b0pVekdBd0tEUTNWeFlzWEhWMEtBQUFBQUFBQUFBQUFBQUFBMEtRUXNBT2drSkFRWldSa3FLQ2d3TkdsQUFBQUFBQUFBQUFBQUFBQUFFMEdBVHNBQ2cwTmxTU09pUVVBQUFBQUFBQUFBQUFBQUFBdVE4QU9nTnpjM0JRUUVNQXhzUUFBQUFBQUFBQUFBQUFBQU1CbENOZ0JrRlRXeFM0eE1WRldxOVhScFFBQUFBQUFBQUFBQUFBQUFBQk5BZ0U3QUpLa2tKQVFGUllXS2lNanc5R2xBQUFBQUFBQUFBQUFBQUFBQUUwQ0FUc0FrcVRBd0VBNU96dHpUQ3dBQUFBQUFBQUFBQUFBQUFEd3Z3allBWkFrT1RrNUtTUWtoSUFkQUFBQUFBQUFBQUFBQUFBQThMOEkyQUd3Q1EwTlZXcHFxb3FMaXgxZENnQUFBQUFBQUFBQUFBQUFBT0J3Qk93QTJJU0VoTWhxdFNvcEtjblJwUUFBQUFBQUFBQUFBQUFBQUFBT1I4QU9nSTJYbDVkOGZIdzRKaFlBQUFBQUFBQUFBQUFBQUFBUUFUc0F2eElhR2tyQURnQUFBQUFBQUFBQUFBQUFBQkFCT3dDL0Vob2Fxcnk4UEdWblp6dTZGQUFBQUFBQUFBQUFBQUFBQU1DaENOZ0JLTWRzTnN2SnlZa3VkZ0FBQUFBQUFBQUFBQUFBQUdqMUNOZ0JLTWRvTk1wc05oT3dBd0FBQUFBQUFBQUFBQUFBUUt0SHdBNUFCYUdob1VwT1RsWkpTWW1qU3dFQUFBQUFBQUFBQUFBQUFBQWNob0FkZ0FwQ1EwTlZVbEtpcEtRa1I1Y0NBQUFBQUFBQUFBQUFBQUFBT0F3Qk93QVYrUHI2eXN2TFN4Y3VYSEIwS1FBQUFBQUFBQUFBQUFBQUFJRERFTEFEVUttd3NEQUNkZ0FBQUFBQUFBQUFBQUFBQUdqVkNOZ0JxRlI0ZUxqeTh2S1VtWm5wNkZJQUFBQUFBQUFBQUFBQUFBQUFoeUJnQjZCU1pyTlp6czdPZExFREFBQUFBQUFBQUFBQUFBQkFxMFhBRGtDbG5KeWNGQklTUXNBT0FBQUFBQUFBQUFBQUFBQUFyUllCT3dCVkNnOFBWMnBxcW9xS2loeGRDZ0FBQUFBQUFBQUFBQUFBQU5Eb0NOZ0JxRkpvYUtpc1Zxc3VYcnpvNkZJQUFBQUFBQUFBQUFBQUFBQ0FSa2ZBRGtDVjNOM2RaVEtaT0NZV0FBQUFBQUFBQUFBQUFBQUFyUklCT3dEVkNnc0wwNFVMRjJTMVdoMWRDZ0FBQUFBQUFBQUFBQUFBQU5Db0NOZ0JxRlo0ZUxpS2k0dVZtcHJxNkZJQUFBQUFBQUFBQUFBQUFBQ0FSa1hBRGtDMS9QMzk1ZUhob1lTRUJFZVhBZ0FBQUFBQUFBQUFBQUFBQURRcUFuWUFhblRwbUZnQUFBQUFBQUFBQUFBQUFBQ2dOU0ZnQjZCRzRlSGh5c3JLVW01dXJxTkxBUUFBQUFBQUFBQUFBQUFBQUJvTkFUc0FOUW9PRHBiUmFLU0xIUUFBQUFBQUFBQUFBQUFBQUZvVkFuWUFhbVEwR2hVY0hFekFEZ0FBQUFBQUFBQUFBQUFBQUswS0FUc0FkZ2tMQzFOU1VwS0tpNHNkWFFvQUFBQUFBQUFBQUFBQUFBRFFLQWpZQWJCTGVIaTRTa3RMZGZIaVJVZVhBZ0FBQUFBQUFBQUFBQUFBQURRS1owY1hBS0I1OFBEd2tNbGtVbng4dkNJakl4MWREZ0FBQUFBQUFORG9zck96dFhmdlh1M2J0MCt4c2JIS3lNaFFWbGFXREFhRFBEMDlGUmdZcUxadDI2cHIxNjRhTUdDQS9QMzl5ejBmRlJWVjd2WFRUeit0NGNPSDE2cUd5OWRZdUhDaHJyMzIybXJuTk9RK0FBQUFBQUMwQmdUc0FOZ3RJaUpDeDQ4ZlYybHBxWnljYUlBSkFBQUFBQUNBMWlFN08xdi8rYzkvdEdiTkdoVVVGRlE2SnpNelU1bVptVHB6NW95KytlWWJwYVdsYWZ6NDhkV3UrLy8rMy85VDc5Njk1ZWZuMXhCbE4vbytBQUFBQUFDMFJDUmtBTmd0SWlKQ0ZvdEZTVWxKamk0RkFBQUFBQUFBYUJSSGp4N1Y1TW1UdFh6NWNsdTR6bUF3cUgzNzlob3dZSUR1dlBOT0RSczJURDE2OUtqUXNhNG1XVmxaZXUrOTl4cWliSWZzQXdBQUFBQkFTMFFIT3dCMjgvSHhrYSt2citMajR4VWFHdXJvY2dBQUFBQUFBSUFHRlJNVG83bHo1OHBpc1VncSszN3N3UWNmMVBEaHc2c00wNTA4ZVZKZmYvMjEzTnpjcWwzYllERElhclZxeTVZdEdqNTh1RzY4OGNaNnI3OHg5d0VBQUFBQW9LV2lneDJBV29tSWlGQjhmTHlzVnF1alN3RUFBQUFBQUFBYXpMRmp4OHFGNjdwMzc2NmxTNWZxZ1FjZXFMWlRYYWRPblRSanhneU5IVHUyMnZYNzl1MXJHNy8xMWxzcUtpcXFuOElkdEE4QUFBQUFBQzBWQVRzQXRSSVJFYUhDd2tLbHBxWTZ1aFFBQUFBQUFBQ2dRZVRrNU9qdmYvKzdMVnpYcTFjdnZmcnFxL0x4OGFtM1BlNjU1eDc1K2ZsSmtoSVNFclJzMmJKNlc5c1Ird0FBQUFBQTBGSVJzQU5RS3dFQkFmTDA5RlI4Zkx5alN3RUFBQUFBQUFBYXhLcFZxNVNXbGlaSkNna0owVFBQUENOblorZDYzY1BEdzBPUFAvNjQ3ZlhLbFN0MTl1elpldDJqTWZjQkFBQUFBS0NsSW1BSG9OYkN3OE1KMkFFQUFBQUFBS0JGeXN2TDB4ZGZmR0Y3UFg3OGVIbDdlemZJWHNPR0RkTk5OOTBrU2JKWUxIcnJyYmRrdFZxYjdUNEFBQUFBQUxSRUJPd0ExRnBFUklSeWMzT1ZtWm5wNkZJQUFBQUFBQUNBZXZYZi8vNVhlWGw1a2lTVHlhUWhRNFkweUQ2WEFtNVBQZldVM056Y0pFbEhqeDdWaGcwYm11VStBQUFBQUFDMFZBVHNBTlNhMld5V3E2c3JYZXdBQUFBQUFBRFE0dXpmdjk4MnZ2SEdHK3Y5YU5oZkN3c0wwN2h4NDJ5djMzLy9mZHZ4dE0xeEh3QUFBQUFBV3BxRy9XWUFRSXRrTUJoc3g4UjI2ZExGMGVVQUFBQUFBQUNnaGN2THk5T2VQWHQwK3ZScHUwNVY2TnUzci9yMTYzZEZlNTA4ZWRJMnZ1NjY2NjVvamRvYU0yYU1ZbUppRkJzYnE5emNYUDNyWC8vUzMvNzJ0MmE3RHdBQUFBQUFMUWtCT3dCWEpDSWlRbWZQbmxWdWJxNjh2THdjWFE0QUFBQUFBQUJhcUZPblRpazZPbG9sSlNVS0N3dFQrL2J0NWVycVd1MHprWkdSVjd4ZlJrYUdiUndZR0hqRjY5U0cwV2pVSC8vNFI4MllNVU9scGFYNjdydnZ0R3ZYTHZYcDA2ZFo3Z01BQUFBQVFFdEN3QTdBRlFrSkNaSFJhRlI4Zkx3NmR1em82SElBQUFBQUFBRFFBcDA2ZFVycjFxMVR4NDRkTld6WU1IbDRlRFQ0bmxsWldiYXhqNDlQZys5M1NjZU9IWFhQUGZmb2l5KytrQ1M5L2ZiYjZ0Njl1OXpkM1p2bFBnQUFBQUFBdEJST2ppNEFRUE5rTkJvVkdocXErUGg0UjVjQ0FBQUFBQUNBRmlndkwwL1IwZEhxMkxHalJvMGExU2podWw4cktpcHExUDBtVHB5b2tKQVFTVkpTVXBLV0xGblNyUGNCQUFBQUFLQWxJR0FINElwRlJFUW9KU1ZGQlFVRmppNEZBQUFBQUFBQUxjeWVQWHRVVWxLaVljT0dOZXErdnI2K3R2SGwzZXdhZzd1N3UyYk9uR2w3dlhyMWFwMDZkYXJaN2dNQUFBQUFRRXRBd0E3QUZRc1BENWVUazVQT256L3Y2RklBQUFBQUFBRFF3cHcrZlZwaFlXR04zcm5PWkRMWnhqLy8vSE9qN2kxSnZYcjEwdURCZ3lWSnBmK2Z2VHNQMTdvczhBYitQUXY3Y3BBZFpFZUlKVlJBTVUxMHpEUjlYZXQxNjgybXN0Skd4NXpYbVVickxhdlJNYzAwTmNzeXgzRW1zNFdTTXRRbTk0VkZSWE5EU1dRWFNBNGl5d0VPMnpudkh3N1BpQUt5UEp6bkhQaDhyb3ZyK3YyZTUvN2Q5L2ZJSThyaHkzM1gxZVg3My85KzZ1cnFtdXc2QUFBQTBOUXAyQUU3clZtelp1bmV2YnVDSFFBQUFBQkZ0M3o1OG5UdTNMbkIxeDAyYkZqaCt2bm5uMi93OVpQay9QUFBUOXUyYlpNa00yYk15UGp4NDV2ME9nQUFBTkNVS2RnQnU2UlhyMTZwcnE3T21qVnJTaDBGQUFBQWdEMU04K2JORzN6TlVhTkdGYTVmZnZubGt1eGkxNkZEaDV4NzdybUYrOXR2dnoyTEZ5OXVzdXNBQUFCQVU2WmdCK3lTVGNmRUxsaXdvTlJSQUFBQUFHQ1hIWFRRUWVuU3BVdmgvdmJiYnk5Smp1T09PeTRISEhCQWtxUzJ0alkvK01FUGtpVGw1Y1g5dG41RHJRTUFBQUJObGQ4aEE3dGswekd4OCtmUEwzVVVBQUFBQU5obGxaV1ZPZXVzc3dyM2t5Wk55dTkrOTdzR3oxRldWcFovK0lkL1NMTm16WklrVTZaTXlSTlBQRkgwWGYwYWFoMEFBQUJvcWhUc2dGM1d1M2Z2TEZteXhER3hBQUFBQU93UlRqamhoT3kvLy82Rit4Lzk2RWNaTjI3Y0RzMnhldlhxWGM3UnExZXZuSDMyMllYN20yKytPUzFhdE5qbGVVdTFEZ0FBQURSRkNuYkFMdXZaczJjcUtpcnkrdXV2bHpvS0FBQUFBT3l5aW9xS2ZQM3JYMCszYnQyU0pQWDE5Ym5sbGx0eThjVVg1L25ubjA5OWZmMFduMXUzYmwwbVRweVlTeSs5TkwvOTdXK0xrdVdNTTg1SXYzNzlraVNMRnkvTzh1WExpekp2cWRZQkFBQ0FwcWF5MUFHQXBxK3lzakxkdTNmUDY2Ky9ua0dEQnBVNkRnQUFBQURzc24zMjJTYzMzbmhqdnZuTmIyYjY5T2xKa2hkZmZESC85RS8vbFBidDIyZklrQ0hwMEtGREtpc3JzM3IxNml4WXNDQno1c3pKK3ZYcmt5VERoZzByU283S3lzcGNmUEhGdWVpaWk3WmE3R3RLNndBQUFFQlRZd2M3b0NnY0V3c0FBQURBbnFaang0NjU5dHByODRVdmZDSHQyN2N2dkw1aXhZbzg5ZFJUK2RPZi9wUjc3NzAzanp6eVNHYk1tRkVvMTVXWGw2ZFRwMDVGeXpGMDZOQ2NkTkpKUlp1djFPc0FBQUJBVTJJSE82QW9ldlRvVVRnbTFpNTJBQUFBQU93cG1qZHZualBQUERNbm5YUlNubnp5eVV5ZE9qV3Z2dnBxbGk5Zm5oVXJWcVM4dkR5dFc3ZE9seTVkMHJ0Mzc0d1lNU0tISG5wb09uZnVYTlFjbi8vODV6TjU4dVJVVjFjWGRkNVNyUU1BQUFCTlJWbTl2ZDZCSXBrOGVYTFdyRm1UajN6a0k2V09BZ0FBQUVBVGQrMjExK2JRUXcvTllZY2RWdW9vQUFBQVFCTldWbFpXdGl2UE95SVdLSnJldlh2bnpUZmZ6T3JWcTBzZEJRQUFBQUFBQUFBQWRwbUNIVkEwN3p3bUZnQUFBQUFBQUFBQW1qb0ZPNkJvS2lvcTByTm5Ud1U3QUFBQUFBQUFBQUQyQ0FwMlFGRTVKaFlBQUFBQUFBQUFnRDJGZ2gxUVZOMjdkMDlsWldYbXo1OWY2aWdBQUFBQUFBQUFBTEJMRk95QW9xcW9xTWkrKys2YnVYUG5sam9LQUFBQUFBQUFBQURzRWdVN29PajY5dTJiNWN1WFovbnk1YVdPQWdBQUFBQUFBQUFBTzAzQkRpaTZybDI3cG1YTGxuYXhBd0FBQUFBQUFBQ2dTVk93QTRxdXJLd3NmZnIweWJ4NTgxSmZYMS9xT0FBQUFBQUFBQUFBc0ZNVTdJRGRvaytmUGxtelprMnFxNnRMSFFVQUFBQUFBQUFBQUhhS2doMndXK3l6eno1cDM3NjlZMklCQUFBQUFBQUFBR2l5Rk95QTNhWnYzNzU1L2ZYWHMzSGp4bEpIQVFBQUFBQUFBQUNBSGFaZ0IrdzJmZnIweVlZTkc3Snc0Y0pTUndFQUFBQUFBQUFBZ0IybVlBZnNOcTFidDA2WExsMHliOTY4VWtjQkFBQUFBQUFBQUlBZHBtQUg3Rlo5K3ZUSm9rV0xzbmJ0MmxKSEFRQUFBQUFBQUFDQUhhSmdCK3hXdlhyMVNsbFpXVjUvL2ZWU1J3RUFBQUFBQUFBQWdCMmlZQWZzVnMyYk4wK1BIajB5ZCs3Y1VrY0JBQUFBQUFBQUFJQWRvbUFIN0haOSsvYk5tMisrbVZXclZwVTZDZ0FBQUFBQUFBQUFiRGNGTzJDMzY5R2pSNW8zYjI0WE93QUFBQUFBQUFBQW1oUUZPMkMzS3k4dlQ2OWV2UlRzQUFBQUFBQUFBQUJvVWhUc2dBYlJ0Mi9mMU5UVVpNbVNKYVdPQWdBQUFBQUFBQUFBMjBYQkRtZ1FuVHQzVHJ0MjdUSjc5dXhTUndFQUFBQUFBQUFBZ08yaVlBYzBtSDc5K3VYMTExL1BoZzBiU2gwRkFBQUFBQUFBQUFEZWw0SWQwR0Q2OWV1WGpSczNadjc4K2FXT0FnQUFBQUFBQUFBQTcwdkJEbWd3TFZ1MlRJOGVQVEpuenB4U1J3RUFBQUFBQUFBQWdQZWxZQWMwcUg3OSttWEpraVZadVhKbHFhTUFBQUFBQUFBQUFNQTJLZGdCRGFwSGp4NXAwYUtGWGV3QUFBQUFBQUFBQUdqMEZPeUFCbFZlWHA1Ky9mcGx6cHc1cWErdkwzVWNBQUFBQUFBQUFBRFlLZ1U3b01IMTY5Y3Z0YlcxK2V0Zi8xcnFLQUFBQUFBQUFBQUFzRlVLZGtDRGE5KytmVHAxNnBUWnMyZVhPZ29BQUFBQUFBQUFBR3lWZ2gxUUV2Mzc5OC9DaFF0VFcxdGI2aWdBQUFBQUFBQUFBTEJGQ25aQVNmVHUzVHNWRlJXWk4yOWVxYU1BQUFBQUFBQUFBTUFXS2RnQkpWRlpXWmxldlhvNUpoWUFBQUFBQUFBQWdFWkx3UTRvbWY3OSsyZkZpaFZadW5ScHFhTUFBQUFBQUFBQUFNQjdLTmdCSmRPNWMrZTBhOWZPTG5ZQUFBQUFBQUFBQURSS0NuWkFTZlhyMXkvejVzM0wrdlhyU3gwRkFBQUFBQUFBQUFBMm8yQUhsRlQvL3YxVFYxZVhlZlBtbFRvS0FBQUFBQUFBQUFCc1JzRU9LS2tXTFZxa1Y2OWVtVGx6WnFtakFBQUFBQUFBQUFEQVpoVHNnSkliT0hCZ2xpOWZuaVZMbHBRNkNnQUFBQUFBQUFBQUZDallBU1hYdVhQblZGVlYyY1VPQUFBQUFBQUFBSUJHUmNFT2FCUUdEaHlZMTE5L1BXdlhyaTExRkFBQUFBQUFBQUFBU0tKZ0J6UVNmZnIwU1hsNWVlYk1tVlBxS0FBQUFBQUFBQUFBa0VUQkRtZ2ttalZybHI1OSsyYm16Sm1wcjY4dmRSd0FBQUFBQUFBQUFGQ3dBeHFQZ1FNSFp0V3FWWG5qalRkS0hRVUFBQUFBQUFBQUFCVHNnTWFqcXFvcW5UdDN6c3laTTBzZEJRQUFBQUFBQUFBQUZPeUF4bVhnd0lGWnRHaFJWcTllWGVvb0FBQUFBQUFBQUFEczVSVHNnRWFsVjY5ZWFkNjhlV2JObWxYcUtBQUFBQUFBQUFBQTdPVXFTeDBBNEozS3k4dlR2My8veko0OU84T0dEVXQ1dVI0d0FBQUFBTkIwMWRiVzV0bG5uODNVcVZNemZmcjBMRnUyTE11WEwwOWRYVjFhdG15WlRwMDZwWHYzN2hreVpFaEdqaHlaWWNPR3BheXNiSXR6SFhQTU1WdGRwNnlzTEczYXRFbVhMbDB5Yk5pd0hIUE1NUmsrZlBqNzVudm5uRGZlZUdPR0RoMjYzVi9iSzYrOGtpOS8rY3VGKy92dnYzKzdud1VBQUdncUZPeUFSbWZBZ0FHWlBuMTZGaTVjbUY2OWVwVTZEZ0FBQUFEQURsdTdkbTErOTd2ZjVWZS8rbFZXcmx5NXhURTFOVFdwcWFuSjNMbHo4K1NUVCtZLy91TS9jdEpKSjIxV1d0dGU5ZlgxaGZsbXo1NmRlKzY1SjJQSGpzM0ZGMStjdG0zYjd1cVhBd0FBc05kU3NBTWFuVFp0MnFSSGp4NTU3YlhYRk93QUFBQUFnQ1puenB3NStlWTN2NW1GQ3hjV1hpc3JLOHQrKysyWDd0MjdwMzM3OXFtdHJjM0tsU3N6YTlhc0xGbXlwREJ1N2RxMTI3WEdFVWNja1E0ZE9oVHUxNjlmbjhXTEYrZmxsMS9PbWpWcmtpU1BQLzU0bGk1ZG1tdXV1U2JObWpVcjBsY0hBQUN3ZDFHd0F4cWxnUU1INW9rbm5zaXlaY3MyK3lZUkFBQUFBRUJqTm5YcTFGeCsrZVZadlhwMWtxUmR1M2I1NUNjL21XT1BQVFpWVlZWYmZLYTZ1am9QUC94d0preVlzTjNybkhiYWFWczh6blgxNnRYNTZVOS9XcGhyMnJScHVldXV1M0xtbVdmdXhGY0RBQUJBZWFrREFHeEo5KzdkMDY1ZHU4eVlNYVBVVVFBQUFBQUF0c3VjT1hNMks5ZU5HREVpdDk5K2UwNC8vZlN0bHV1U3BFdVhMam5qakROeTIyMjM1ZFJUVDkybERLMWJ0ODVGRjEyVUQzLzR3NFhYN3Jubm5sMmFFd0FBWUcrbVlBYzBTbVZsWlJrMGFGRG16WnVYMnRyYVVzY0JBQUFBQU5pbTJ0cmFYSGJaWllWeTNVRUhIWlR2ZnZlN2FkKysvWGJQVVZsWm1VR0RCaFVseittbm4xNjRYclJvVVpZdVhWcVVlUUVBQVBZMkNuWkFvOVczYjk5VVZsWm01c3lacFk0Q0FBQUFBTEJONDhlUHo2SkZpNUlrWGJ0MnpkZSs5clZVVmxhV0xNL0FnUU0zdTMvcnJiZEtsQVFBQUtCcFU3QURHcTNLeXNvTUdEQWdNMmZPek1hTkcwc2RCd0FBQUFCZ2k5YXNXWk54NDhZVjdqL3ptYytrWGJ0MkpVejA5aWtoNzFSUlVWR2lKQUFBQUUyYmdoM1FxTzIzMzM1WnQyNWQ1czJiVitvb0FBQUFBQUJiOU13enoyVGx5cFZKa2s2ZE91WG9vNDh1Y2FKazd0eTVoZXZ5OHZKMDc5NjloR2tBQUFDYUxnVTdvRkZyMWFwVmV2ZnVuVmRmZmJYVVVRQUFBQUFBdG1qcTFLbUY2OUdqUnplSzNlTCsrTWMvRnE3MzMzLy90R3pac29ScEFBQUFtcTdLVWdjQWVEK0RCdy9PQXc4OGtEZmVlQ1BkdW5VcmRSd0FBQUFBb0ltb3I2L1Bva1dMc25EaHdxeGJ0MjZiWTN2MzdwM2V2WHZ2MURwLytjdGZDdGZEaGczYnFUbUs2ZkhISDgrRUNSTUs5NS84NUNkTG1BWUFBS0JwVTdBREdyMTk5dGtublR0M3pxdXZ2cXBnQndBQUFBQnNsK3JxNnR4MzMzMnBycTdlN21kMnRtQzNiTm15d25XblRwMTJhbzVkdFhidDJzeWJOeS8zM1hkZkpreVlrUHI2K2lUSjJXZWZuVkdqUnBVa0V3QUF3SjVBd1E1b0VnWVBIcHhKa3labHhZb1ZhZCsrZmFuakFBQUFBQUNOMkFzdnZKQUhIM3d3blR0M3pra25uWlN1WGJ1bXFxb3FaV1ZsdTJXOTVjdVhGNjdidG0yN3piSDMzWGRmcnJ2dXVtMk91ZkhHR3pOMDZOQnRqdm55bDcrOHpmZXJxcXB5M25ubjVaaGpqdG5tT0FBQUFMWk53UTVvRW5yMjdKazJiZHBreG93WkdUMTZkS25qQUFBQUFBQ05WSFYxZFI1ODhNSHN2Ly8rK1p1LytadFVWRlRzOWpVckt5dXpmdjM2SkVsdGJlMXVYKy85c3B4NzdyazU3cmpqMHFwVnE1Sm1BUUFBMkJNbzJBRk5RbGxaV1FZTkdwUVhYM3d4STBhTVNQUG16VXNkQ1FBQUFBQm9aT3JyNjNQZmZmZWxjK2ZPRFZhdVM1TDI3ZHRuelpvMVNaS1ZLMWR1YzJ6ZnZuMXo4c2tuditmMXUrKytlNGZXUE9LSUk5S2hRNGZVMWRWbDBhSkZlZjc1NTdOaHc0WnMyTEFoNDhhTnk0Z1JJN0xmZnZ2dDBKeTdZbmZ0RGdnQUFGQnFDblpBazlHL2YvOU1tell0TTJmT2ZOL2pFUUFBQUFDQXZjK2lSWXRTWFYyZGswNDZxY0hLZFVuU3VYUG52UEhHRzBtU1diTm01YWlqanRycTJHSERobVhZc0dIdmVYMUhDM2FublhiYVp0OG5mZU9OTjNMbGxWZm01WmRmVG5WMWRTNjU1Skw4NkVjL1NyZHUzYlk1VDdObXpRcTc3NjFkdTNhSE1teDZMb25kOGdBQWdEMVdlYWtEQUd5dnlzcks5Ty9mUDYrOTlscnE2dXBLSFFjQUFBQUFhR1FXTGx5WUpPbmF0V3VEcmp0aXhJakM5WXN2dnRpZ2EyL1NyVnUzWEhubGxlbmR1M2VTWk1XS0ZibjY2cXRUWDErL3plZmF0bTFidUY2eFlzVU9yVmxUVTdQRmVRQUFBUFlrQ25aQWt6Sm8wS0NzWGJzMmMrZk9MWFVVQUFBQUFLQ1JXYmR1WFpLa3FxcXFRZGNkTldwVTRmcmxsMS9PdkhuekduVDlUZHEwYVpOTEw3MjBjRnpyaXkrK21IdnV1V2ViejNUcTFLbHdQWHYyN0IxYTc1M2ZwKzNacytjT1BRc0FBTkJVS05nQlRVcnIxcTNUdTNmdlRKOCsvWDMvNWlVQUFBQUFzSGZhVkRCcktBY2VlR0Q2OU9tVEpLbXZyODhkZDl6Um9PdS8wK0RCZzNQeXlTY1g3bSs5OWRZc1hicDBtK00zZWZMSkozZG9yV2VmZmJad1BXVElrQjE2RmdBQW9LbFFzQU9hbkNGRGhxU21waWF2di81NnFhTUFBQUFBQUtTc3JDeWYrdFNuQ3ZjUFAveHcvdlNuUDVVc3oyYy8rOW5DTG42clZxM0tqMy84NDYyT1BmREFBd3ZYTTJiTXlKLy8vT2Z0V3VPMTExN0w4ODgvWDdnLzVKQkRkakl0QUFCQTQ2WmdCelE1VlZWVjZkbXpaNlpQbjE3cUtBQUFBQUFBU1pLampqb3FoeDkrZU9IK3V1dXV5NFFKRTBxU3BXM2J0dm5pRjc5WXVILzQ0WWZ6ekRQUGJISHMyTEZqMDZGRGg4TDlOZGRjazRVTEYyNXovbVhMbHVXcXE2NHFuREl5WU1DQWZQQ0RIeXhDY2dBQWdNWkh3UTVva29ZT0hacGx5NWJscjMvOWE2bWpBQUFBQUFDa3JLd3NYL25LVnpKZ3dJQWt5Y2FORzNQRERUZmtra3N1eVlzdnZsZ29vNzNieXBVcjg5dmYvcmJvZVk0OTl0Z01IVHEwY0gvampUZG03ZHExN3hsWFdWbVp6My8rODRYNzZ1cnEvUDNmLzMzR2pSdVhKVXVXYkRhMnBxWW1mL3pqSDNQKytlZG43dHk1U1pMeTh2SmNlT0dGUmM4UEFBRFFXRlNXT2dBcUlaeHNBQUFnQUVsRVFWVEF6dWpZc1dPNmR1MmFWMTU1SmQyN2R5OTFIQUFBQUFDQXRHN2RPdC8vL3ZkejFWVlhaZkxreVVtU1o1OTlOczgrKzJ6YXRXdVhJVU9HcEVPSERtblJva1ZXclZxVjExOS9QVE5uemt4ZFhWM1JzNVNWbGVYQ0N5L01CUmRja1ByNitpeGN1REEvLy9uUGM4NDU1N3huN0hISEhaZFhYbmtsOTk1N2I1SzNTMyszM0hKTGJybmxsblRvMENIdDJyWExtalZyOHVhYmIyNVdGQ3dySzhzRkYxeGc5em9BQUdDUHBtQUhORmxEaHc3Tm80OCttaVZMbHFSejU4NmxqZ01BQUFBQWtOYXRXK2ZiMy81MjdyLy8vdnpzWno4cm5NS3hjdVhLUFAzMDA5dDh0aytmUGpuMTFGT3ozMzc3RlNYTG9FR0RjdUtKSitZUGYvaERrbVRjdUhFNSt1aWowN2R2My9lTS9iLy85LyttVjY5ZXVlT09PN0o2OWVyQzY4dVdMY3V5WmN2ZU03NUhqeDY1NElJTGNzZ2hoeFFsS3dBQVFHT2xZQWMwV1YyN2RrM0hqaDN6eWl1dlpPellzYVdPQXdBQUFBQ1E1TzJkM1k0OTl0aDg1Q01meWJQUFBwdXBVNmRtMnJScGVldXR0d3BsdGRhdFc2ZGp4NDdwMjdkdkJnMGFsREZqeHFSZnYzNUZ6M0xPT2Vma3NjY2V5L0xseTdOaHc0YmNjTU1OdWZiYWExTldWdmFlc2FlZmZucU9QLzc0M0gvLy9mbnpuLytjV2JObVplWEtsVm03ZG0zYXRtMmJmZmJaSjBPSERzM28wYU56K09HSHA2S2lvdWg1QVFBQUdoc0ZPNkJKR3pwMGFDWk9uSmhseTVhbFE0Y09wWTREQUFBQUFGQlFXVm1aTVdQR1pNeVlNVVdaNy83Nzc5L2haOXEyYlp2Zi9PWTNPelQrNHgvL2VENys4WS92OEZvQUFBQjdvdkpTQndEWUZUMTY5RWo3OXUwemZmcjBVa2NCQUFBQUFBQUFBR0FQbzJBSE5HbGxaV1VaT25SbzVzK2ZuNVVyVjVZNkRnQUFBQUFBQUFBQWV4QUZPNkRKNjkyN2Q5cTBhWk8vL09VdnBZNENBQUFBQUFBQUFNQWVSTUVPYVBMS3lzb3laTWlRekowN042dFhyeTUxSEFBQUFBQUFBQUFBOWhBS2RzQWVvVy9mdm1uZXZMbGQ3QUFBQUFBQUFBQUFLQm9GTzJDUFVGRlJrUTk4NEFPWk5XdFcxcXhaVStvNEFBQUFBQUFBQUFEc0FSVHNnRDNHZ0FFRDByeDU4N3p5eWl1bGpnSUFBQUFBQUFBQXdCNUF3UTdZWTFSV1ZtYklrQ0daUFh0MlZxOWVYZW80QUFBQUFBQUFBQUEwY1FwMndCNWx3SUFCYWRHaVJWNSsrZVZTUndFQUFBQUFBQUFBb0lsVHNBUDJLQlVWRlJrMmJGam16Sm1UbXBxYVVzY0JBQUFBQUFBQUFLQUpVN0FEOWpqOSt2Vkw2OWF0N1dJSEFBQUFBQUFBQU1BdVViQUQ5ampsNWVVWk5teFk1czZkbXhVclZwUTZEZ0FBQUFBQUFBQUFUWlNDSGJCSDZ0dTNiOXExYTJjWE93QUFBQUFBQUFBQWRwcUNIYkJIS2lzcnkvRGh3ek4vL3Z3c1g3NjgxSEVBQUFBQUFBQUFBR2lDRk95QVBWYXZYcjFTVlZXVmFkT21sVG9LQUFBQUFBQUFBQUJOa0lJZHNNZmF0SXZkZ2dVTDh0WmJiNVU2RGdBQUFBQUFBQUFBVFl5Q0hiQkgyM2ZmZmJQUFB2dmtwWmRlS25VVUFBQUFBQUFBQUFDYUdBVTdZSS8zd1E5K01ILzk2MS96NXB0dmxqb0tBQUFBQUFBQUFBQk5pSUlkc01mcjNyMTdPblhxbEJkZWVLSFVVUUFBQUFBQUFBQUFhRUlVN0lDOXdvZ1JJN0preVpJc1dMQ2cxRkVBQUFBQUFBQUFBR2dpRk95QXZVS1hMbDJ5Nzc3NzVvVVhYa2hkWFYycDR3QUFBQUFBQUFBQTBBUW8yQUY3alJFalJtVFZxbFdaTld0V3FhTUFBQUFBQUFBQUFOQUVLTmdCZTQxMjdkcGw0TUNCbVRadFd0YXZYMS9xT0FBQUFBQUFBQUFBTkhJS2RzQmVaZGl3WWFtdnI4OHJyN3hTNmlnQUFBQUFBQUFBQURSeUNuYkFYcVZGaXhZWk9uUm9ac3lZa1ZXclZwVTZEZ0FBQUFBQUFBQUFqWmlDSGJEWDJXKy8vZEtxVmF1ODlOSkxwWTRDQUFBQUFBQUFBRUFqcG1BSDdIVXFLaW95WXNTSXpKczNMMHVYTGkxMUhBQUFBQUFBQUFBQUdpa0ZPMkN2MUx0MzczVHMyREhQUC85OHFhTUFBQUFBQUFBQUFOQklLZGdCZTYwRER6d3dTNVlzeVlJRkMwb2RCUUFBQUFBQUFBQ0FSa2pCRHRocmRlclVLYjE2OWNvTEw3eVF1cnE2VXNjQkFBQUFBQUFBQUtDUlViQUQ5bW9qUm96STZ0V3JNM1BtekZKSEFRQUFBQUFBQUFDZ2tWR3dBL1pxYmR1MnpYNzc3WmRwMDZhbHRyYTIxSEVBQUFBQUFBQUFBR2hFRk95QXZkNndZY05TVVZHUkYxNTRvZFJSQUFBQUFBQUFBQUJvUkJUc2dMMWVzMmJOc3YvKysyZnUzTGxac21SSnFlTUFBQUFBQUFBQUFOQklLTmdCSk9uYnQyKzZkT21TWjU5OU5uVjFkYVdPQXdBQUFBQUFBQUJBSTZCZ0IvRGZSbzBhbFJVclZ1UzExMTRyZFJRQUFBQUFBQUFBQUJvQkJUdUEvOWErZmZzTUhqdzQwNlpOeTVvMWEwb2RCd0FBQUFBQUFBQ0FFbE93QTNpSFljT0dwVm16Wm5uKytlZExIUVVBQUFBQUFBQUFnQkpUc0FONGg4ckt5aHg0NElHWlAzOStGaTllWE9vNEFBQUFBQUFBQUFDVWtJSWR3THYwNnRVcjNicDF5N1BQUHB1NnVycFN4d0VBQUFBQUFBQUFvRVFVN0FDMllOU29VVm0xYWxWZWZmWFZVa2NCQUFBQUFBQUFBS0JFRk93QXRxQnQyN1laTW1SSVhuNzU1YXhldmJyVWNRQUFBQUFBQUFBQUtBRUZPNEN0R0RKa1NGcTJiSm5ubm51dTFGRUFBQUFBQUFBQUFDZ0JCVHVBcmFpb3FNaklrU096WU1HQ0xGaXdvTlJ4QUFBQUFBQUFBQUJvWUFwMkFOdlFvMGVQOU9yVks4OCsrMnpXclZ0WDZqZ0FBQUFBQUFBQUFEUWdCVHVBOXpGeTVNalUxZFU1S2hZQUFBQUFBQUFBWUMrallBZndQbHEyYkptUkkwZG03dHk1V2JSb1VhbmpBQUFBQUFBQUFBRFFRQ3BMSFFDZ0tlalRwMDllZi8zMVBQUE1NL25ZeHo2V1pzMmFsVG9TQUFBQUFMdkpNY2NjczlYM3lzckswcVpObTNUcDBpWERoZzNMTWNjY2srSERoKy93bkYvNXlsZHk3TEhIN25TdUcyKzhNVU9IRGkzWk9yeFhNZis1MWRmWDU0VVhYc2hqanoyVzZkT241NDAzM3NpcVZhdVNKQzFhdEVqSGpoM1RwMCtmSEhEQUFUbisrT1BUc21YTExlYllGZmZmZi85bTkrK2VkOVNvVWJuNjZxdDNhWTM3N3JzdjExMTMzVGJYQlFBQUtEVUZPNER0TkdyVXFQelhmLzFYbm52dXVSeDg4TUdsamdNQUFBQkFDZFRYMTZlbXBpWTFOVFdaUFh0Mjdybm5ub3dkT3pZWFgzeHgyclp0dTkzei9PUW5QOGtoaHh5U3FxcXEzWmkyNGRhaGVLWlBuNTRiYjd3eE0yYk0yT0w3R3pac3lLcFZxekovL3Z4TW5EZ3h3NGNQeitEQmd4czRaZkxzczg5bTNyeDU2ZE9uejA3UGNkZGRkeFV4RVFBQXdPNmhZQWV3blZxMmJKa0REend3VHozMVZIcjM3cDN1M2J1WE9oSUFBQUFBdTlrUlJ4eVJEaDA2Rk83WHIxK2Z4WXNYNStXWFg4NmFOV3VTSkk4Ly9uaVdMbDJhYTY2NVpydFBQbGl4WWtWKy9PTWY1NUpMTHRrdHVSdDZIWXJqMFVjZnpWVlhYWlVOR3pZVVhoc3dZRUI2OU9pUkRoMDZwTGEyTnRYVjFaazVjMlpoUjd0M08vbmtrN2M2LzkxMzMxMjRmdmRuZTJlTUh6OCtGMTEwMFU0OSs4d3p6MlRPbkRtN3RENEFBRUJEVUxBRDJBRjkrL2JOL1Buek0zWHFWRWZGQWdBQUFPd0ZUanZ0dEMwZTlibDY5ZXI4OUtjL3pZUUpFNUlrMDZaTnkxMTMzWlV6enp6emZlY3NLeXRMZlgxOUhuamdnUng3N0xFWk9YSmswWE0zNURvVXgvejU4L1BkNzM2M1VLNGJPM1pzL3Zadi96YjkrdlY3ejlpNnVybzgrK3l6K2ZXdmYvMmU5eTY4OE1LdHJ2SE9ndDNXUHR2Ym8xMjdkbG01Y21VZWVPQ0JmUDd6bjkraDNSczMyYlI3WGV2V3JiTm16WnJVMTlmdlZCWUFBSURkcmJ6VUFRQ2FtdEdqUjJmRGhnMTU0WVVYU2gwRkFBQUFnQkpwM2JwMUxycm9vbno0d3g4dXZIYlBQZmRzMTdPSEhucG80ZnI2NjYvUHVuWHJpcDZ2SWRlaE9INzk2MThYZm80T09lU1FYSGJaWlZzczF5VkplWGw1RGpyb29IejN1OS9OZnZ2dDE0QXAzN2JwU05yYTJ0cmNkOTk5Ty96OC9Qbno4L1RUVHlkSlB2Q0JEeWpYQVFBQWpacUNIY0FPYXRXcVZRNDg4TURNbWpVcml4Y3ZMblVjQUFBQUFFcm85Tk5QTDF3dldyUW9TNWN1ZmQ5blRqMzExRlJWVlNWSkZpNWNtRHZ1dUdPM1pHdW9kU2lPWjU1NXBuQjk0b2tuYnZkejVlVU4vMGM5dzRjUEwxei8vdmUvMytHQzNGMTMzVlY0NXAxekFRQUFORVlLZGdBN29WKy9mdW5ldlh1bVRwMWFPTElCQUFBQWdMM1B3SUVETjd0LzY2MjMzdmVaVnExYTVVdGYrbExoZnR5NGNaa3paMDZ4b3pYWU9oVEhPejg3TFZ1MkxHR1M5emQ2OU9oQ2VmT05OOTdJcEVtVHR2dlpsU3RYNXY3NzcwL3k5azZRaHh4eXlHN0pDQUFBVUN3S2RnQTc2YUNERHNxNmRlc2NGUXNBQUFDd0Z5c3JLOXZzdnFLaVlydWUrK2hIUDVyUm8wY25TVFpzMkpEcnI3OSt0eHlUMlZEcnNPdmF0R2xUdUg3KytlZExtT1Q5VlZSVTVJUVRUaWpjang4L2ZydWZuVEJoUXRhdVhac2tPZTY0NDFKWldWbjBmQUFBQU1Xa1lBZXdrMXExYXBVRERqZ2dNMmZPek1LRkMwc2RCd0FBQUlBU21EdDNidUc2dkx3ODNidDNmOTluTmhYY0xycm9vclJvMFNKSk1tM2F0Tnh6enoxRnpkWlE2MUFjKysrL2YrRjYzTGh4ZWU2NTUwcVladHZxNit0enlpbW5GTXB4enovL2ZHYk5tdlcrejIzWXNDRjMzMzEza3JmTHFhZWVlcW9UUWdBQWdFYlBYd3NDMkFYOSsvZlBva1dMOHZUVFQrZllZNDlOcTFhdFNoMEpBQUFBWUkrMFpzMmF6SjQ5Tzh1WEwzL2ZIZGg2OSs2ZDNyMTdOMGl1UC83eGo0WHIvZmZmZjRlTzl1elJvMGMrL2VsUDU5WmJiMDJTM0hycnJUbnNzTVBTc1dQSG9tWnNxSFcyNU1FSEg5eXU0bFd4ckZpeElrbDI2TWpTVFJyeWM3TWwvL3QvLys4ODhjUVRxYSt2ejlxMWEzUEpKWmZrRTUvNFJNNCsrK3pOZHJkckRPcnI2OU94WThjY2VlU1JlZkRCQjVNa3YvdmQ3M0x4eFJkdjg3bkhIbnNzUzVZc1NaSWNldWloNmRHalI1WXRXN2JiOHdJQUFPd0tCVHVBWFhUUVFRZmwvdnZ2ejVOUFBwa2pqenp5UGNlQ0FBQUFBTER6NnVycU1tWEtsRHo1NUpPcHE2dmI3dWNhb2lqMStPT1BaOEtFQ1lYN1QzN3lrenM4eDJtbm5aYUhIMzQ0TTJmT3pLcFZxL0xESC80dzMvakdONG9aczBIWGViZFpzMllWU204TmFmTGt5VHYxWENrTGRzT0hEOC9uUHZlNTNIYmJiVW5lL3V6LzVqZS95ZjMzMzU4enp6d3pKNTEwMGc0Vk9CdkNKejd4aVVMQjdxR0hIc29YdnZDRnRHL2ZmcXZqZi92YjN4YXVQLzd4aisvMmZBQUFBTVdnWUFld2k1bzNiNTVERGpra2p6enlTS1pQbjU2aFE0ZVdPaElBQUFEQUhtSDkrdlc1ODg0N1UxMWRuWU1QUGpqOSsvZFBseTVkMHJ4NTg1SmxXcnQyYmViTm01Zjc3cnN2RXlaTUtPeW1kL2JaWjJmVXFGRTdQRjlGUlVVdXZ2amlYSGpoaGFtcnE4dGpqejJXS1ZPbTVFTWYrbEJSY3pmVU91LzJ4UzkrY2JmTy8yNlRKazNLNU1tVDg0Ly8rSThOdW02eGZQS1RuMHpIamgxejAwMDNwYmEyTmtteWZQbnkzSExMTGZuVnIzNlZNODg4TXllZmZITGh5TjlTR3p4NGNJWVBINTVwMDZabDdkcTF1ZWVlZTdaYU5IM3BwWmZ5NnF1dkpra0dEQmlRQXc4OHNDR2pBZ0FBN0RRRk80QWk2Tnk1YzRZTkc1WnAwNmFsYTlldTZkU3BVNmtqQVFBQUFEUjVzMmZQenVyVnEvT3BUMzBxWGJ0MkxVbUdMMy81eTl0OHY2cXFLdWVkZDE2T09lYVluVjVqOE9EQk9mWFVVM1BYWFhjbFNYN3dneC9rd0FNUExQcHVaUTIxRHJ2bVl4LzdXRWFPSEprZi8vakhlZnp4eHd1dmJ5cmFqUjgvUG4vM2QzK1hzV1BIbGpEbC8vakVKejZSYWRPbUpVbis4SWMvNUl3enpraEZSY1Y3eG0zNjNDVjJyd01BQUpxVzhsSUhBTmhUREIwNk5KMDdkODZUVHo2Wjlldlhsem9PQUFBQVFKUDM1cHR2NXFNZi9Xakp5blhiVWxsWm1mUFBQejgvKzluUGRxbGN0OG5uUHZlNWRPdldMVW15ZVBIaTNINzc3YnM4WnluWFlkZDA3ZG8xbDExMldYNzR3eDltekpneG03MVhYVjJkZi9tWGY4bTExMTZiRFJzMmxDamgvemo4OE1NTG42bnE2dXBNbkRqeFBXUGVlT09Od3V0VlZWVTUrdWlqR3pRakFBREFybEN3QXlpU3NyS3lqQmt6SnV2WHI4OHp6enhUNmpnQUFBQUFUVjZyVnEweWVQRGdrbVk0NG9namN2TEpKK2ZFRTAvTTZOR2pVMW41OXNFd0d6WnN5TGh4NDdKZ3dZS2lyTk95WmN2TmRzc2JQMzU4WnN5WVVaUzVTN0VPeFRGNDhPRDg2Ny8rYTM3NHd4L200SU1QM3V5OVAvN3hqN244OHNzTHh4U1hTbmw1ZVU0NTVaVEMvVHQzcXR0ay9QanhxYXVyUzVLY2VPS0phZGFzV1lQbEF3QUEyRlVLZGdCRjFMcDE2eHgwMEVHWlAzOSs1c3laVStvNEFBQUFBRTFhbXpadFNoMGhwNTEyV2k2ODhNSmNkTkZGdWVxcXEzTDc3YmRuMkxCaFNkN2VyZXVTU3k3SkcyKzhVWlMxeG93Wms2T09PaXBKVWxkWGwrOS8vL3VGVWxJeE5kUTZGTS9nd1lOejVaVlg1dXFycjA2WExsMEtyMCthTkNsMzMzMTNDWk85N2Zqamp5OGNOVHh0MnJUTlNwdXJWNi9PZmZmZGwrVHRuUjlQUHZua2ttUUVBQURZV1FwMkFFVzI3Nzc3WnVEQWdmbnpuLytjbFN0WGxqb09BQUFBUUpPMXFiRFRtSFRyMWkxWFhubGxldmZ1blNSWnNXSkZycjc2NnFMdEluYisrZWVuYmR1MlNaSVpNMlprL1BqeFJabTNWT3RRWEtOR2pjcVBmdlNqOU96WnMvRGFyMzcxcXhJbWVsdmJ0bTF6N0xISEZ1N2YrWG42ci8vNnI2eGV2VHBKY3VTUlI2Wmp4NDRObmc4QUFHQlhLTmdCN0FZSEhIQkEyclJwa3lsVHB2amJ2d0FBQUFCN21EWnQydVRTU3k5TldWbFprdVRGRjEvTVBmZmNVNVM1TzNUb2tIUFBQYmR3Zi92dHQyZng0c1ZGbWJzVTYxQjhIVHAweVBubm4xKzRyNjZ1emwvLyt0Y1NKbnJiSno3eGljSy9FNDg4OGtoV3JGaVJKUG45NzMrLzJSZ0FBSUNtUnNFT1lEZW9xS2pJaHo3MG9heGN1VEl2dlBCQ3FlTUFBQUFBVUdTREJ3L2U3S2pMVzIrOU5VdVhMaTNLM01jZGQxd09PT0NBSkVsdGJXMSs4SU1mSkVuS3k0djdMZjJHV29maTIvVHp0c21xVmF0S2xPUi83THZ2dmhrelpreVNaUDM2OWZuVG4vNlVGMTk4TVFzV0xFaVNEQjgrUElNSER5NWxSQUFBZ0ozaWQ4a0F1MG43OXUxejRJRUhac2FNR1prN2QyNnA0d0FBQUFCUVpKLzk3R2RUVlZXVjVPMkMwNDkvL09PaXpGdFdWcFovK0lkL1NMTm16WklrVTZaTXlSTlBQSkhtelpzWFpmNkdYb2ZpcTYydDNleStRNGNPSlVxeXVYZnVVUGZJSTQvay92dnYzK0o3QUFBQVRZbUNIY0J1TkdEQWdQVHYzei9QUFBOTTNucnJyVkxIQVFBQUFLQ0kyclp0bXk5KzhZdUYrNGNmZmpqUFBQTk1VZWJ1MWF0WHpqNzc3TUw5elRmZm5CWXRXaFJsN2xLc3cvdTc0NDQ3c25Ianh1MGErL0RERHhldWUvYnNtVTZkT3UydVdEdGsxS2hSNmRldlg1TGsxVmRmelVNUFBaUWs2ZHExYXc0Ly9QQVNKZ01BQU5oNUNuWUF1OW5Ja1NOVFZWV1ZTWk1tWmUzYXRhV09Bd0FBQUVBUkhYdnNzUms2ZEdqaC9zWWJieXphOTRET09PT01RbGxwOGVMRldiNThlVkhtTGRVNmJOdC8vTWQvNUp4enpzbGRkOTIxMWVPR04yN2NtQWtUSnVTblAvMXA0YlhHdGpQY3BqejE5ZldGZnhkT1B2bGtSdzhEQUFCTlZtV3BBd0RzNlNvcUtuTFlZWWZsZ1FjZXlPVEprM1BFRVVmNFpoSUFBQURBSHFLc3JDd1hYbmhoTHJqZ2d0VFgxMmZod29YNStjOS9ublBPT1dlWDU2NnNyTXpGRjErY2l5NjZLUFgxOVVWSVc5cDE5aVpYWDMzMWR1MEUrSk9mL0dTeis0VUxGK2JtbTIvT3pUZmZuTjY5ZTZkUG56NnBxcXBLZlgxOWxpeFprbGRlZVNVMU5UV0Y4WWNmZm5oT1B2bmtvdWZmRlVjZmZYVCs3ZC8rclZEVWJOR2lSVTQ0NFlRU3B3SUFBTmg1Q25ZQURhQlZxMVk1OU5CRDgraWpqK2I1NTUvUHlKRWpTeDBKQUFBQWdDSVpOR2hRVGp6eHhQemhEMzlJa293Yk55NUhIMzEwK3ZidHU4dHpEeDA2TkNlZGRGTHV2dnZ1WFo2ck1heXp0MWl3WU1FT1A5T3hZOGZOZHE2YlAzOSs1cytmdjhXeExWcTB5RmxublpYLzgzLytUOHJLeW5ZNjUrN1F2SG56bkhEQ0Nibnp6anVUSk1jY2MwemF0bTFiNGxRQUFBQTd6eFpLQUEya2MrZk9HVGx5WkY1NzdiWE1tVE9uMUhFQUFBQUFLS0p6emprblZWVlZTWklOR3pia2hodHVLTnB1Y0ovLy9PZlRwVXVYb3N6VkdOWmh5MzcrODUvbjhzc3Z6Mm1ublpiUm8wZW5XN2R1YWRteVpjckx5OU9tVFp2MDZ0VXJZOGVPelVVWFhaUTc3N3d6WjU5OWRxTTlLZU9VVTA1SlpXVmx5c3JLR3QwUnRnQUFBRHVxck41Kzd3QU42cGxubnNtY09YTnkxRkZIcFdQSGpxV09Bd0FBQU5Bb1hYdnR0ZW5WcTFmT1BQUE1Va2VoQ1prMGFWSW1UNTZjZi96SGZ5eDFGQUFBQUJxSnNsM2MrcnR4L3RVbWdEM1l5SkVqMDdGangweWFOQ20xdGJXbGpnTUFBQUFBQUFBQXdGWW8yQUUwc1BMeThoeDY2S0ZKa3NtVEo2ZXVycTdFaVFBQUFBQUFBQUFBMkJJRk80QVNhTm15WlE0NzdMQXNYYm8wenozM1hLbmpBQUFBQUFBQUFBQ3dCUXAyQUNYU3NXUEhqQjQ5T2pObnpzeGYvdktYVXNjQkFBQUFBQUFBQU9CZEtrc2RBR0J2MXE5ZnY2eFlzU0l2dlBCQ1dyVnFsVDU5K3BRNkVnQUFBQUFBQUFBQS8wM0JEcURFUm93WWtkcmEyano5OU5OcDJiSmx1bmJ0V3VwSUFBQUFBQUFBQUFERUViRUFKVmRXVnBhRERqb29YYnAweWNTSkU3TnMyYkpTUndJQUFBQUFBQUFBSUhhd0EyZ1V5c3ZMYzloaGgrV1JSeDdKNDQ4L25xT1BQanF0VzdjdWRTd0FZQWRObXpZdFR6enhSSkxrdlBQTzIrN25Ibnp3d1R6ODhNTkpraXV1dUdLM1pHc0kxZFhWbVQ5L2ZwSms1TWlSS1NzckszRWlHcE8xYTlkbXhZb1ZTWkl1WGJxODcvaVZLMWVtWGJ0MjczbDkwYUpGNmRHalI5SHpOU1pUcGt6Sm1qVnJraVJEaGd3cDJkZTdZY09HMU5YVkpVa3FLaXBTVVZGUjFQblhyRm1UVnExYWJYUE1uWGZlbVkwYk4rWURIL2hBeG93WnM5Vnh5NVl0UzRjT0hZcWFqNzNYRzIrOGtRNGRPcVJGaXhhbGpnSUFBQUJBSTZCZ0I5QklWRlpXNXZEREQ4OUREejJVeHg1N0xCLzV5RWZTdkhuelVzY0NBSGJBYTYrOWx0Lzg1amRKZHF4Z04yL2V2RHo1NUpORnpmTGNjOC9sM252dnpYbm5uWmRPblRvVmRlNnRtVFJwVW02NjZhWWt5VDMzM09QL1pkak1Rdzg5bE91dXV5NUpjdi85OTI5emJIVjFkVDc5NlU5bjBLQkIrZEtYdnBUaHc0ZG40Y0tGK2Q3M3ZwZFhYMzAxdDl4eVMzcjI3TGxENjk5eHh4MVp2SGp4VHVmZmxvc3Z2cmdvODlUVjFlV0dHMjdJdmZmZW15UTUrT0NETTNiczJLTE12YU5Xcmx5WmM4NDVwN0REOXZlKzk3MGNjTUFCUlp0LzRzU0orZDczdnBmTExyc3NJMGVPM09xNDhlUEhaOW15WmVuWHI5OVdDM1p6NTg3TmhSZGVtRkdqUnVYY2M4L2Q0YzhHVzdkMDZkSXNYcnc0UTRZTTJTM3pQLzMwMHhrNGNHQTZkdXk0VTgvLys3Ly9lKzY4ODg0azcvL3J5bzY0NG9vck1tdldyQnh3d0FHNStPS0wwN2x6NS9lTStkYTN2cFZGaXhZbFNYN3lrNThVYlcwQUFBQUFHaDhGTzRCR3BHWExsaGs3ZG13ZWZ2amhUSnc0TVVjY2NVVFJkNGtBQVBaOE5UVTErZTUzdjV2cTZ1cE1tVElsTjl4d1EvcjE2MWZVOHNGQkJ4MjBVNFdJWTQ0NVpwZld2ZTIyMjlLN2QrK2l6VGxreUpEODRBYy8yS1ZNRk4rOTk5NmJqUnMzNWk5LytVdGh0N3YyN2R0bjNyeDVXYnQyYmI3M3ZlL2wybXV2M2FGZEVoOS8vUEhNbWpWcnQrUXRSc0Z1M2JwMXVmTEtLek54NHNRa3llalJvL090YjMwcmxaV2wrZGJOelRmZlhDalhKY21qano1YXRJTGR4bzBiYzl0dHQ2V21waWJmK01ZM2N1V1ZWMmIvL2ZkL3o3Z0ZDeFlVTW93ZVBYcUxjNjFldlRyZi92YTNzMmJObWt5Y09ERWRPM2JNbDcvODVaM0tWVjlmbnpmZmZET0xGaTFLOSs3ZHQydW54VjJ4cTc4ZWJxOXp6ejAzcDU5Kyt2dU9XN0prU1Y1NzdiVzgrdXFybVRGalJsNTk5ZFVzWGJvMExWdTJ6RzkrODV1aTcrYjJwei85S2RkZWUyMnFxcXB5eVNXWGJQWG51S0hObno4LzA2ZFBUL0oyZVhOckpmVjU4K1lWZG0wdGhzYjJlUUFBQUFEZ2Z5allBVFF5N2RxMXkrR0hINTVISG5ra1R6NzVaQTQ5OUZESHF3RkFJN1Znd1lMODlhOS9UZi8rL1hkNjk1MWkyN0JoUTY2NDRvcFVWMWNuU1Q3MG9RK2xmLy8rMmJoeFk2NjU1cHFpclhQMTFWYzNtcTk1VjB5ZlBuMm5TdzNGTEN6eVB6WnUzSmo3N3JzdlNUSm16SmgwN2RvMVNkSzJiZHQ4N25PZnkvWFhYNThYWDN3eDk5NTdiMDQ0NFlUdG52Y25QL2xKcGt5WmtvMGJONlo3OSs3cDNyMTcyclJwczkzUEwxKytQUGZlZTI4bVRKaFEyQW12ZCsvZU9mWFVVM2ZncTl1eTZ1cnEvTXUvL0V1aDFETm16Smo4di8vMy81SzhYYnpiRVpXVmxTa3ZMOStsUEk4OTl0aDdQdDhUSmt6SWtVY2VXWlNTWFVWRlJiNzk3Vy9ud2dzdkxKVHNycm5tbWd3ZVBIaXpjZE9tVFN0Y2p4bzE2ajN6Yk5pd0laZGZmbm1oNURSbXpKaGNjTUVGVzF5enRyWTJVNmRPVFUxTlRXcHFhckp5NWNxc1dMRWl5NVl0eTF0dnZaVWxTNWJrelRmZnpJWU5HNUlrbi9uTVozTDIyV2RuL3Z6NWVlMjExM2JwNnozcXFLTjI2ZmxpcXEydHpTdXZ2SktGQ3hlKzUwZHRiZTFXbjNudXVlZHl5Q0dIRkRYTHhvMGJVMVpXbHJmZWVpdGYvZXBYYzlaWlorV3puLzNzTG45K2Q5VTdQL3Nubm5paTM0OERBQUFBb0dBSDBCaDE3Tmd4aHg1NmFDWk9uSmcvLy9uUFcvekRKQUNnOUNaTm1wUmJicmtsKyt5elQzNzk2MStYT2s3cTYrdHozWFhYNVpsbm5rbVM5T3ZYcjJoSFZ4YmJUVGZkbEgzMzNYZTd4My84NHgvZjZudTMzWFpia3VTUlJ4N0pmLzduZjI3MjJydWRjODQ1U1pKUGZlcFRPZnJvby9Qa2swODYycStSbVR4NWN0NTg4ODBreWNrbm43elplLy9yZi8ydi9QNzN2OC9zMmJQemIvLzJieGs3ZG16YXQyKy9YZk91WExreVYxeHhSZGF1WFZ0NHJWMjdkdW5SbzBmMjNYZmZ6WDcwN3QwN2JkdTJ6ZnIxNi9QVVUwL2xvWWNleXVUSms3TisvZnBVVmxibXd4LytjRTQ4OGNTTUhqMTZsOHMzVTZkT3pYZSs4NTJzV0xHaThOcFRUejJWVTA0NVphZm11L2ppaTNQODhjZnZkSjZGQ3hmbTJtdXZUWktVbFpYbGIvLzJiL09mLy9tZnFhK3Z6M2UrODUzY2ZQUE4yV2VmZlhaNi9rMTY5ZXFWeXk2N0xKZGVlbWxXcjE2ZHIzM3RhL24rOTcrLzJRNlZreWRQVHZMMlR0L3ZMdmJWMWRYbFgvLzFYek4xNnRRa3lRYys4SUY4L2V0ZjMrb080QlVWRmJueXlpdXpmdjM2N2NyMzRvc3ZKa21tVEptU1cyNjVaWWUvdm5kNnY0TGRtV2VlbVk5OTdHTzd0TWFXYlByMTdwM1dyVnVYcjM3MXE5bTRjZU5Xbit2VnExY0dEQmlRQVFNR1pMLzk5c3VnUVlNS2hlcVhYMzQ1YytmTzNhazg3LzVjSG4vODhlbmF0V3N1di96eXJGcTFLci80eFMveXlpdXY1T3RmLzNxcXFxcVN2UDBaZU9xcHA1SWtGMTEwMFU2dHV5UHE2K3Z6d0FNUEpIbTdySHJjY2NjVlpkN2x5NWVuWGJ0MjIxVWViTWpQQXdBQUFBRGJSOEVPb0pIcTBhTkhSbzhlbmFsVHA2WkZpeFlaUG54NHFTTUJBTyt5YVplNFRUdHNiY3RuUHZPWkxGeTQ4SDNIdmQ5dWFsdmJOYTJ1cmk3WFhudHQ0ZjB1WGJya3lpdXZUTXVXTFpPOFhTNjU1NTU3M25mOVRUdUNuWFhXV2ZuMHB6KzkxWEhObWpWNzM3bTJwWFhyMW1uYnR1MHV6YkhKcGtMT08wcy83ejVHOXQzMjJXZWY5TzdkTzUwNmRjckFnUVB6ei8vOHowbVNmLzduZjg2UUlVTzIrdHlFQ1JOeTExMTNwVU9IRGtWSXpwYjg2cGtHN3ZvQUFDQUFTVVJCVkZlL1N2SjJ5ZWZnZ3cvZTdMMnlzcktjYzg0NStjWTN2cEdhbXBwTW1USWx4eDU3N0hiTjI2cFZxOXgwMDAxWnZIaHhGaTllbk9ycTZyenh4aHRac0dCQm5uNzY2VHo4OE1PYmphK3Fxc3FHRFJ1eWF0V3F3djFaWjUyVmozM3NZMm5YcnQwdWY1M3IxNi9QejM3MnMvenlsNzlNZlgzOUxzOVhERFUxTmZuNjE3K2UxYXRYSjBsT1BmWFVuSDMyMlZteFlrWEdqeCtmTjk5OE0xZGNjVVd1dnZycW9oeGRPM0xreUp4enpqbTU5ZFpiMDdObno4MTJGS3l0cmMzVFR6K2Q1TzJkNmQ1OVBPbnp6eitmS1ZPbUpFa0dEUnFVcTY2NktxMWF0ZHJxV3MyYU5VdmZ2bjB6YytiTXRHM2JOdTNidDAvejVzMHplL2JzSk1teHh4NWIySTIwWThlTzZkYXQyM3ZtZUw5ZlY5NXB4WW9WV2I1OCtYYU5yYXFxMnFHNWQwWDc5dTB6WXNTSXpKbzFLOTI3ZDAvUG5qMno3Nzc3WnQ2OGVYbjg4Y2VUSlAvKzcvKysxZWNmZlBEQjNIMzMzVHUxOXBhS242TkhqODcxMTErZnIzM3RhNm11cnM1enp6Mlh2L3U3djh0Tk45MlVqaDA3WnZyMDZaa3dZVUtTaGluWVBmYllZNFgvdG84ZE83WW9aZEsxYTlmbWtrc3VTZXZXcmZQVnIzNzFmWThlYnNqUEF3QUFBQURiUjhFT29CSHIzNzkvYW10cjg5SkxMeVdKa2gwQU5ES2Jqb25zMmJOblNYT3NXN2N1VjE1NVpTWk9uSmprN1YyNXZ2T2Q3N3puRC9HYk4yKyszWE9XbDVlLzcvalZxMWNYZGhwTGtyZmVlcXR3L2ZycnIyOVd3dXZSbzhkbWhaejE2OWZ2OE5HWHUwUHIxcTN6d1E5K3NIQmZYbDYreldMRHBzSk12Mzc5ZG5lMHZkSnp6ejFYT0NiMWIvN21iN0preVpMM2pCazRjR0NPUFBMSWZQU2pIODNBZ1FNTFpaaDNhdGV1WGFGY3VrbGxaV1g2OWV0WCtMbGJ2MzU5NXMyYmx6bHo1bVQyN05sNTZhV1g4dkxMTHhmS2JxdFhyMDZIRGgwS0Jidmx5NWZubGx0dXlZUUpFemJiM1d1Ly9mWkw1ODZkZCtqcmZPV1ZWM0x0dGRjV2RnTGJaNTk5OGsvLzlFL3AyN2Z2RHMzejJtdXY1Y1liYjh6U3BVdVRKQWNmZkhBT08reXdIWnBqay9YcjErZXl5eTRySExjNlpNaVFmUEdMWDB5U2ZPRUxYOGhMTDcyVUdUTm01SVVYWHNnMTExeVRTeSs5dENoSFo1NTU1cGxwMWFwVmpqLysrTTErelhqeXlTY0x1dzBlZnZqaDczbHU1TWlSK2RHUGZwUmYvT0lYdWZEQ0M3ZXJzSHY5OWRlbmVmUG1oZHd6Wjg3TWw3NzBwU1RKS2FlYzhwNGphdDl0YXp0amJzbTRjZU4yZWVlNzNlV3FxNjU2ejA1LzQ4YU5LeFRzR2xxL2Z2MXkvZlhYNTlKTEw4MzgrZk56eEJGSEZQMEk4cHFhbWt5ZlBqMEhISERBTmd2aXYvakZMd3JYWjUxMVZsSFd2dUdHR3pKejVzd2t5VmUrOHBYY2R0dHRKVDhHRndBQUFJQWRvMkFIME1nTkhUbzA5ZlgxbVRadFdoSWxPd0JvVERidGZOUzFhOWZVMU5Sc2R2UmtUVTNOWm1PLzg1M3ZiUFZJdnJ2dXVxdXdROCtPRkRpU3QzZlIrOWEzdnBWWFgzMDF5ZHZGb3F1dXVtcUhpem83WStyVXFibjg4c3UzK041NTU1MjMyZjF0dDkyMldYSHQzZStYVXJObXpWSlZWWlhseTVjWFNwTmJzK25udkgvLy9nMFJiYS96eTEvK3NuQjl4eDEzNUk0Nzd0anEyRWNmZlhTcjcvMzkzLzk5NFlqVjVjdVg1N2JiYnN1S0ZTczIrN0ZzMmJMVTFkVWxlWHRudkc3ZHV1V3d3dzdMa0NGRE1uejQ4QXdaTWlUTm1qVkxUVTFOWG52dHRjMStQUEhFRTV1VmtUcDA2SkFQZnZDRHVleXl5N1paT3F1cHFjblBmdmF6akI4L3ZsRGsyMy8vL2ZPMXIzMHRuVHAxMnI1L1NFazJiTmlRWC83eWwvbjV6MytlRFJzMnBLS2lJcC83M09keXhobG43RlRwYmQyNmRmbm1ONzlaT0JaMW4zMzJ5V1dYWFZZb0lqVnYzanpmL09ZM2MvNzU1MmZGaWhWNTZLR0gwclp0Mi94Lzl1NDhMS3J5L2VQNGUxaGxFUkJGQkVWd1Jkd0ZFVVZ6Q1UwdGwweEx6VEkxczlVbDA5UTBSVTAwdjBVbCtjdlMwa3pUckRTM2NNY05kOXh3d1ExeEFRUUVCV1NUWlg1LzhPVjhHWm1CWVhlNVg5ZlYxWERPYzU3enpIQ1ljWVlQOS8zUlJ4OFYrM3k2cW5RR0JBVG9QTWJQenc4L1B6K2QreCt0UHBqbjBmYmRqMWJCZTFicGFxTmJYTG9xcXVZWEVCQ2dWOFc3bWpWcjhzMDMzeEFZR01qZ3dZTkx0YTZzckN6Q3c4TUpDd3ZqNHNXTGhJV0ZFUmtaaVZxdFp0T21UVG9EZHNlT0hWT0NjSjZlbnRTdlg3OVU2d0Q0NjYrL2xNZkowTkNRanovK1dNSjFRZ2doaEJCQ0NDR0VFRThnQ2RnSkljUVRvR25UcGdBU3NoTkNDQ0VlSStucDZVUkhSd081TFMzejJscm1HVEJnZ01iWG16WnQwdG0rME1yS1NybGRuTFp3VjY1Y1lkcTBhVXBWdFdyVnF2SGxsMThxNGErc3JDd3VYYnIwV1A3YndjaklxRmpCbk16TXpISmNUVzZGdmFJQ2Rua1Z6d0FhTm14WXJ1dDVHdVJWUXN1VFYyWHQwWDFHUmtZNE9EaHcvdng1UWtKQ3lud2QxdGJXM0xwMWk4dVhMMU90V2pXcVY2OU92WHIxY0hSMHhOSFJrVHAxNnVEaTRvSzV1Ym5XNHkwdExXbmR1ald0VzdkV3RxV21wbkxod2dYT256L1BoUXNYQ0FzTHc4ek1UT2MxbloyZHpaWXRXMWk1Y2lWSlNVbEFickR6cmJmZVVrSnhKMDZjb0UyYk5rV0duMEpDUWxpOGVMSHlHTHE0dURCcDBpUmNYVjFMOHZDUW5wNk9yNit2OHRpYm01dmo1K2RYb0FLbXZiMDljK2JNWWNxVUtXUmtaTEJwMHlaU1UxT1pOR2xTbVFXMm5sVkpTVWw2dFJCLzJ1VzFZUzZwSDM3NGdiQ3dNSzVldmFxelFtcGhsVm5MdW5wZFVGQ1FSaFhEOTk5L24xYXRXaFY1bkZ3UFFnZ2hoQkJDQ0NHRUVJOGZDZGdKSWNRVG9tblRwcWhVS21rWEs0UVFRandtcmwyN3BsU2dxaXhXVmxaSys4cmF0V3N6Yjk0OGF0ZXVyZXovNjYrLytPV1hYK2pmdnoralI0OHU4K3BOblR0MzFxaGd0SEhqUnI3Ly9uc0F0bTdkV21pUTRhZWZmaXBXbUZCWDFhdXlHdS9rNUVSWVdCZ3hNVEU2eDRTSGg1T1ZsUVZRWkN0SkFhTkdqZEpybjZPakk3LysraXRMbGl6UkdLT3Q2bFZvYUNqVHAwOEh3Ti9mWDJmUU1hOUMxWUVEQjdoNTh5YXRXclhDdzhPandMaTR1RGppNHVJNGRlcVV4dlpodzRhaFZxdjUvZmZmZGQ0SHlBMEh0bXpaa2hZdFdwQ2VuczdxMWF2eDlQVFV1RDdVYWpXZmZ2b3BaOCtlVmJhMWFOR0Nqei8rR0Njbko3S3pzL0gzOTJmSGpoMTA3TmlSR1RObWFMUlR6aE1SRWNIeTVjczVkT2lRY3U3Qmd3Znp4aHR2YUIydmo0U0VCR2JNbU1HVksxZUEzQXB2czJmUDF2bTRObXZXak04Ly94eGZYMSt5c3JMWXRXc1g4Zkh4VEo4K0hXdHJhNzNPcVUrVnptWExsaW4zMDlmWGw3cDE2K3A1anpROUtjRy90V3ZYYWxSdmZCYWtwcVp5NHNRSk9uZnVYS3pqc3JPekNROFA1OXk1YzV3L2Y1N1RwMDhyKzlhdlg2OHgxc1RFaEVhTkduSG56aDNpNCtNeE1ERFFlVTBjT25SSWVhOE51WlVsU3lNa0pJU0ZDeGNxLzA3bzI3ZXZVbFd6S00vaTlTQ0VFRUlJSVlRUVFnanh1Sk9BblJCQ1BFSGMzTndBSkdRbmhCQkNQQWJ5ZnFsdlpXWEYwcVZMQWRpK2Zic1NIbm0wb2wyVktsWEtmQTMyOXZiMDZ0V0wyN2R2TTNQbVRLcFdyYXJzaTRtSllkV3FWYWpWYXZidjM4OWJiNzBsN1JFTGtSZjJ5MnNQcUUxWVdCZ0FabVptRmRLQzkxa1NGQlNrUEw1NXRGVjh6SDhObTVxYTZxd0ttWC9lL0sxYzlUVnMyREJ5Y25KWXNXSkZzWSsxdExUVUNOaXBWQ3JHamgzTGhBa1RNRFUxNWUyMzM2WkhqeDVLdFR0RFEwTWNIUjBCQ0E0T3h0ZlhGMTlmWHlVMEZ4a1p5ZXJWcTltMWE1Y1MxbW5kdWpVZmZQQkJxVm9WaDRXRk1XZk9IT0xpNG9EY3gvdUxMNzRvTWxqazVlWEZuRGx6bUQxN05oa1pHWnc2ZFlyMzMzK2Z6ejc3ak9iTm14ZDUzcUtDdGZmdjMrZkVpUk1BMUs5Zm40NGRPK3A1andxWG1wcEtmSHk4eHJZN2QrNG90Mk5pWWdwY1Q4VUpBVDhwRml4WXdPN2R1d3Nkb3l1Z3JFOUxXSDFrWjJjemQrNWNUcHc0d1FzdnZNQzRjZU4wdmo3bEQ3SlBuanlac0xBdzB0UFR0WTYxdDdlbmFkT211TG01NGVibVJzT0dEVEV5TW1MeTVNbkV4OGZyUEVkbVptYUJnRzlwbkRoeGdsbXpaaW1CYkI4Zkg4YU9IVnRtOHdzaGhCQkNDQ0dFRUVLSWlpY0JPeUdFZU1LNHVibWhVcWtJRFExRnJWYnI5VXNzSVlRUVFwUzl2SXBYelpzM3g5YldGa0NqeFdUZXR2STJZc1FJTEN3c0NsU3dDZ2dJSUNNakE0QVBQL3dRUzB2TENsbVB2bEpUVTNudzRFRzV6Yjlod3dhdDJ4OXQzWnNucjJKWFFrSUNjWEZ4QmRwalFtNzFOTWo5STRmaXRMZDlWajBheGdrTURNVGYzNy9BdnZUMGRFYVBIbDB1YTVnNWN5Wi8vUEVIVmxaV3RHblRobHExYW1rZHQzLy9mdjd2Ly82UHhNUkV4b3daQStRRzN5Wk5tb1Nqb3lPdXJxNDZLekllT1hLRTVjdVhFeDRlVHJkdTNlamF0V3VCTVM0dUx2ajcrK1BnNEtBMUZEaHMyRENNakl4WXRtd1pSNDhlWmZiczJieisrdXY4OWRkZkhEaHdRQWtaMmR2Yk0yYk1tR0pYL1hyVVAvLzh3NDgvL3FnRWdHeHNiSmc3ZHk1Tm1qVFI2M2hQVDA4V0xGaUFyNjh2aVltSnhNWEZNWEhpUlByMzc4K29VYU9LREQ0V1p1M2F0VXA3ejRFREI1WjRua2NkUFhvVVB6OC9uZnZuekpsVFlGdFpCY3FLTW5yMGFBWU5HbFRtOC9icTFhdk01eXdMMGRIUlN0WEVIVHQyY09uU0pXYk5tcVVFR2k5Y3VNQzJiZHU0ZVBFaU4yN2NVSTdMWDYzTzBOQ1FCZzBha0pXVlJYaDRPQUNyVnEzU2VyN3M3R3hBZDN2WWRldldLUzNmU3l2djV6ZXZyYm0zdHplVEowOHUxbXZHczNZOUNDR0VFRUlJSVlRUVFqd0pKR0FuaEJCUG9MeGZmT1g5a2xkQ2RwVXZLeXVMR3pkdUVCY1hSMXBhbXZKTEhDR0VlSm9aR2hwaVptYUduWjBkenM3T0pXNVJXSmJVYWpYUjBkRkVSVVVwQVkyaU9EazVGYnRLVVdKaW9sSlJ0a1dMRmtXT0wwNjdVbjNHZW50N00zdjJiQUN0YlJrREF3TTVldlFvQUIwN2R0UUk0N3p4eGhzQXZQTEtLN3p5eWl0NnI2czBzck96QzdUbCsraWpqOHIxbk1VTkZPYXZPSGI1OHVWQ0EzYWxiUjBJS08wdm53UWwrUmtwam1YTGxpbXRlVjFjWElpSWlDaXp1ZVBpNHZqOTk5OUpUVTBGY2dOcWJkdTJ4ZDNkSFhkM2Q2NWV2Y3JLbFNzSkRRMmxYcjE2ekowN2wwYU5HZ0Z3OCtaTnZ2cnFLeUMzNVd5VEprMlU0NXlkbmRtM2J4OWJ0bXpoeXBVcjFLdFhEejgvUHp3OVBYV3VwWDc5K29XdWRmRGd3VHg4K0pDVksxZHk1TWdSamh3NW91eXp0YlZseUpBaDlPblRSMmwvVzlMSHc5L2ZYNmtRQjFDM2JsM216WnVuTlh6NDhzc3ZBMkJoWWNIcTFhczE5alZ2M3B5QWdBQm16cHhKUkVRRWFyV2FmLzc1aDMzNzlqRjgrSEI2OSs2dC9Ody9mUGl3MFBiTGVSSVRFOW00Y1NPUSs5eld1SEZqYnQyNlZlTDdtMGRYc1BKeFVWanIwdExJYTdPYy81b1pNMllNdzRZTjB4Z1hHeHZMMUtsVGxhLzFhZU5iR25YcTFPSDc3Ny9uODg4L0p5SWlnaHMzYmpCMjdGZysrK3d6MnJWclIwUkVCSUdCZ1FXTzgvRHdvRm16WmpSdjNodzNOemVxVkttaWhGc0xreGQyMHhhd2k0dUxZODJhTldWeXY3WnUzVXBBUUlEeVh0RGIyNXNaTTJZVSszdGJrZGREU2VSVjdhMUllWDh3SUlRUVFnZ2hoQkJDQ0ZGWkt2ODNZRUlJSVVxa1NaTW1xRlFxenA0OUMwaklyaklsSkNSdy9zSUZVaXlzeUhad1JtMW1qdHJBb0xLWEpZUVE1VTZWazBOcVdpcjNFK0tJT25LRVprMmJWbGpWTm0zaTR1SUlEQXhVMmgwV1IzSERRMEZCUWNvdjBOdTJiVnZzODVXbmlJZ0lGaTllRE9TR2NqNysrR09OL1hraGwvS3NIcGNuSVNHQmRldldFUnNieTh5Wk04djlmS1ZoYlcyTmc0TUQwZEhSWEx4NHNVQmJ5dXZYcjVPUWtBQkFtelp0U24yK3c0Y1BsM3FPaWxSZUFidHo1ODRwb1k4bVRacnczSFBQS2VFTmJkZG9XbHFheG0xdFk0eU5qWlZXa0haMmRxeGZ2NTdMbHk5eit2UnBUcDA2eFk0ZE85aTZkU3NxbFVxcEROZTdkMi9HangrdkVXcXBXN2N1di8zMkd4Y3ZYdVRjdVhPY1BYdVdYMy85bFY5Ly9WVVpZMmhveUpneFl4ZzBhRkNwcWhyZXVYT0h3TUJBdG0vZnJySGQxdGFXUVlNRzBhQkJBLzc4ODA4T0h6Nk1qWTBONDhlUHg4TENRdS81MVdvMVc3ZHVaZG15WmFTa3BDamJPM2Z1ekNlZmZLSlJmVE8vL0dPMWNYQnc0UHZ2djJmeDRzVktJT3Jldlh0ODk5MTNyRjI3bGxkZWVZVmV2WHB4NDhZTnhvMGJwL2Q2SVRkczk4NDc3eFRyR0YyV0xGbEN0MjdkNk5hdG04YjJXYk5tS1dIWHhZc1hhd1J0bndiYUtnbmEydG9XZUszZXUzZXZ4dGNWMFJxM1ZxMWFmUGZkZDBxcjJKU1VGR2JNbU1HNGNlTm8yTENoMHU0MUlTR0JNMmZPQUxudGJVc2lMMkQzYUl0WXRWck53b1VMbGZCVy91ZUU0bHE2ZENucjFxMVR2dTdkdXpjVEprekE0REY2WDFpYXlwTDVKU1VsbGNrOHhTRUJPeUdFRUVJSUlZUVFRbFEyQ2RnSkljUVR6TlhWRlpWS3haa3paOGpNektSMTY5YlNycXlDSlNRa0VCSjZqb2ZPRGNpeHRLcnM1UWdoUklWU0d4aWd0ckFreDhLU3BBZEpoSVNldzZORjgwb0oyWjA5ZTViZHUzZFRvMFlOK3ZidFM4MmFOYkcydGk2MzEwVXJLeXRNVEV5d3M3UER4Y1dseVBGbFhRMUkxeS9KTXpJeW1EZHZIaGtaR2FoVUtxWk9uYXExd3AwK0VoSVN1SHo1c3RaOTl2YjJSYzRiRUJEQTd0Mjd5Y3pNcEc3ZHVzcjJ2RURpeElrVHRWYUowMlhhdEdrQVZLbFNSZTlqaXF0VnExWkVSMGR6N05peEFpMUxqeDA3QnVRRzhWeGRYVXQ5cms4KythVFVjendOa3BPVGdkeWcydmp4NDVYV3k2QzduVytlU1pNbWFkMyt3Z3N2TUhueVpPWHJoSVFFa3BPVFNVbEo0Y0dEQjBwYjFKbzFhNUtUazZPRWM4K2RPMGVuVHAxNDdybm5hTlNvRWZIeDhkeStmWnU0dURoaVkyTzVlL2N1a0Z0ZHFtblRwdHkrZlp2NzkrL3owMDgvOGUrLy8rTGg0WUducHlldFc3Y3VFT1RSSmpFeGtYMzc5aEVVRk1UNTgrYzFnajB1TGk0TUdqUUlIeDhmTm0vZXpQVHAwOG5LeXNMT3pvNnhZOGNXSzF4MzVjb1YvUDM5dVhyMXFyTE54TVNFMGFOSEYva1k2OFBVMUpTSkV5Zmk1ZVhGb2tXTGxDQnFURXdNUC96d0E4N096am9EZkpVcEpTVkYrYm11RFBrclh1ZC9yU3FMaW4zNU9UZzRGRnBoVnExV3MyM2J0akk5cDc3TXpjMzU0b3N2OFBmM1o4ZU9IWmlhbXVMcTZrcWpSbzJVZHEvTGx5OVhBbllsbFJmT2VyU0MzZDkvLzYyMG5XM1ZxcFh5TTE4UytjTjFRNGNPWmRTb1VjVTYvbkc1SHZSUjBhOWZYMy85TmMyYU5hdlFjd29oaEJCQ0NDR0VFRUk4U2dKMlFnanhoR3ZjdURFcWxZclRwMCtUbHBhR2w1ZFh1YlNURVFWbFpXVngvc0lGQ2RjSklRU1FZMm5GUStjR25MOXdnUTd0MjFkb3U5aTR1RGgyNzk1Tnk1WXQ2ZHExYTRXOERqNy8vUE80dUxodzhlSkZ2WThwYmtXZ2YvLzlseDA3ZGdEdzdiZmZGamxlclZiejVaZGZLdTAxNjlTcFU2cEthOXUyYmRNWnVwZzRjU0s5ZS9jdThuZ0FJeU1qMnJkdnIyeWZQMzkraWRaVDB1T0t3OFBEZzIzYnRuSDkrbldpb3FKd2RIUlU5aDA4ZUJBQUx5OHYrWU9HTXRTaFF3ZmVlZWNkRWhNVGFkaXdvVWJBcnJTaW9xTDQ4TU1QTmFyY1dWdGIwN2R2WDdwMTY2WUVOaTVjdU1DQkF3Y0lDZ3BpelpvMVhMNThtZm56NXpOMzdsek9uejhQNUFZQW16UnBRdGV1WGVuYXRTczJOamFvMVdvdVhickVzV1BIT0hMa0NCczNibVRqeG8wWUd4dnp6anZ2YUEydlJVVkZjZmp3WVE0ZE9zUzVjK2ZJeWNsUjloa1pHZUh0N2MyTEw3NkloNGNINmVucGZQbmxsMHAxTVZkWFYrYk1tVlBzRUxPUmtaRkcyOTJHRFJzeWRlcFVuSjJkaXpWUFVUcDI3RWlyVnEzNCtlZWYyYnAxSzJxMW1zNmRPK1BoNFFIQXpwMDdkUjY3Yk5reS92ampEMlY5MzM3N2JhRWh4ZnpqQnc4ZVhDQVFxNCtEQnc4cVljczhEeDgrMU5wR3REemtWVlVEelphZHhRMW1GV1hwMHFXRkJzRVBIVHBFYkd5c3hyYUlpQWpPblR0SG56NTl5blF0MmhnYUdqSjU4bVJxMUtoQjgrYk5sUmJOWlNrdllKYy9vQjBlSHE2RTMwMU5UZm5razArWVBuMTZxYzVqYW1yS3h4OS9qSStQVDdHUGZWeXVCeUdFRUVJSUlZUVFRZ2loblFUc2hCRGlLZENvVVNQTXpNdzRldlFvKy9idG8yUEhqbnBWelJDbGMrUEdEVklzckNSY0o0UVEvNVZqYVVXS2hSVTNidHlnUVlNR0ZYSk90VnBOWUdBZ05XclVxTEJ3WFo3NjlldFR2MzU5bmZzakl5UFpzMmNQZS9ic0lUVTFWUW1ENkNzbUprWUo5K2dqSUNDQUF3Y09GT3NjWlNVcEtZbS8vLzZiZi83NVIyUDdjODg5eCtqUm96RXpNMU5hMDVZbGUzdDduZnQ2OU9oUjdQazhQVDB4TWpJaUt5dUw0T0JnWG4zMVZRQ2lvNk81ZE9rU0FGMjdkaTNSV29WdWd3WU4wcWplbEVkYklPdk1tVE5LNWJxaVdubzZPam95Y09CQTR1TGljSE56bzJuVHBqZzVPUlVJU0RacjFveG16Wm94WnN3WWpoOC9qcVdsSlNxVmlna1RKckJ2M3o1YXRteEowNlpOQy96N1dxVlMwYVJKRTVvMGFjTHc0Y09KaVluaHdJRURIRGh3Z0ZhdFdpbmpqaDQ5eXJGanh3Z0pDU0V5TXJMQU91dlhyMC8zN3QxNTRZVVhsTXFRNTgrZjUrdXZ2OWFvWG5YcDBpVUdEeDZzOC80K2F1dldyWmlZbUZDdlhqMkdEaDNLdW5YcmVQUE5OeGswYUZDNVBWZGFXbG95ZnZ4NCt2WHJ4eSsvL01LWU1XT0tQR2JseXBYSzg2TzF0VFcrdnI1RnZwY1pOV29VbHk1ZDR2VHAwL3p4eHgra3A2Zno0WWNmRml2OCttZzczb01IRCtMcjY4dFhYMzJsRWE3TnJ5VFBLN284ZlBoUXVWMVJvVDV0MXF4WkErUldac3dMZkg3NjZhZmN1M2VQZS9mdThlYWJiMWJJT2thT0hGbHVjK2VGYlBOWGYvM3BwNStVVU52bzBhTnhjSEFvMW53Ly9mU1R4cytubzZNanZyNisxS3RYcjBScmZGeXVCeUdFRUVJSUlZUVFRZ2loblFUc2hCRGlLVkduVGgycVZLbENjSEF3ZS9iczRibm5uc1BTMHJLeWwvVlVpNHVMSTl1aGJDdC9DQ0hFa3k3YjFvNjdkMjVXV01BdU9qcWF1TGc0K3ZidCsxaFVjTTFmaldyRWlCSEs3ZklPdnYvMjIyOXMzcnk1VE9mczNiczMvZnYzMTdxdlpzMmFRTzVyNFo5Ly9rbGdZQ0RwNmVrYVk3NzY2aXNsWkRSdDJqUk9uRGhScHV1RHdpdGlsWVNGaFFYdTd1NGNPM2FNWGJ0MktRRzdIVHQyb0ZhcnNiR3h3ZDNkdlV6UEtYS0RhdVZWOWJKTGx5Nk1HaldLZi8vOXQxem0xeVYvK1BiS2xTdHMyclJKWTcrenN6TmR1blNoYTlldUd0VXQwOVBUK2VXWFgvam5uMzgwV3NhVzF0Q2hRK25aczJlaG9kU3lWSzllUGViT25Wdm9tS3lzTEJZdlhzeVdMVnVBM0o4L1B6OC92ZFpvWUdEQXJGbXptRHg1TWxldlhtWGp4bzJFaDRjemFkSWtuZUc0L0NJaUlnZ05EVlVDdFFBYk4yNGtOVFdWR1RObXNHalJvbkovTDVXWW1LamN6bDlacmF5ZjF3b1RFaEtpaEljN2RPaEFjSEF3a0h0OTNydDNqNVVyVjVLY25Nd0hIM3hRWVdzcWF6RXhNYVNscFFGUXJWbzFaYnVYbHhjaElTRzBiOStlbDE5K1dlLzU5dTNieCtMRmk3bDM3NTdHOXYvN3YvOHJWdXZtUnowTzE0TVFRZ2doaEJCQ0NDR0UwRTBDZGtJSThSU3BVYU1HenovL1BBY09IR0RQbmoxMDZ0U3AyQzJraFA3UzB0SlFtNWxYOWpLRUVPS3hvall6SnpVMXRjTE9GeFVWQmZ3djhGVVowdFBUT1hUb0VFRkJRVnBEWkEwYU5LQkxseTRhbFc3MGtaU1VwTnpXZHF5VGt4TnF0Wm9sUzVhd2Z2MTZJTGVDVHQ1alVsclZxbFVyTWlpNWRldFdObXpZb0h4dGFXbXBWQXB5YzNNcmszV1VWUDUxNWFldGJXZCtQWHYyNU5peFk0U0hoeE1TRWtLTEZpMlVBRkRQbmowZml5Q25LSm1pMmhxWFZrcEtDdnYzN3krdy9mWFhYK2ZvMGFOWVdsclNybDA3dkx5OHRJYkFRa0pDK1BiYmI3bHo1dzRBTGk0dWpCczNEaHNiRzczT1BYLytmT1hudjNYcjFocHRKbzJOalNzc1hLZVBoSVFFL1B6OE9IUG1ESkFibUh2Ly9mY3hNek1yMW5QbFJ4OTl4THg1ODRpTGl5TTBOSlIzMzMyWG9VT0gwcTlmdjBJRGNubUJSMDlQVHc0ZlBnekEyTEZqK2U2Nzc3aDE2eFp6NXN4aHdZSUZHQmdZYUJ5WDExSlVIOXUzYnkrMGNtbis1L2o4d2ErS29sYXJXYkZpQlpCYkViMVpzMlpLd0c3T25EbE1tVEtGaXhjdnNtSERCbkp5Y3Zqb280L0tkVDFwYVdrYUZlWks2dkxseTZoVUtpd3NMTWpPenVibm4zOVc5dVZ2amRxelowKzJidDNLcDU5K3F0ZThFUkVSTEYyNmxHUEhqbW5kWDVwd0hWVCs5U0NFRUVJSUlZUVFRZ2doQ2ljQk95R0VlTXBVclZxVjU1OS9udURnWVBidTNVdjc5dTMxcXVJZ2lpODdPeHYxSTc5MEUwS0laNTNhd0VCcnE4ZnlrdGRTTGErdFlrWEp6TXprMkxGakJBVUZjZVRJRVRJeU1ncU1HVHg0TU4yN2Q4ZkZ4WVdJaUFoR2pScFY0dk5wT3pZd01KRDU4K2NyZ1I1YlcxdSsvUExMQ212bkI3a3RXbFVxRmQ3ZTNnd2NPSkR3OEhDKy8vNzdBdVBtejUrdjEzeGJ0bXpodSsrK0EwcGZ0YWVrMWFlOHZiMnBYcjA2OGZIeHJGMjdscHMzYjNMLy9uME1EUTNwMjdkdnFkWWtLdGZFaVJQTGRmNWJ0MjVwRGRnWkdCZ1FFQkNnODdqdzhIQ1dMVnZHOGVQSGdkeUtmdjM3OStlZGQ5N1JxMVZrWW1LaVJyak8zZDJkT1hQbUZLdGRha1hhdlhzM2l4Y3ZKams1R1FBN096dmk0dUw0NnF1dlNqeG5seTVkMkxkdkgrbnA2U3hmdnB5MWE5ZlNxMWN2dW5UcGdwdWJtMFpRN3Q2OWUrellzUU9BN3QyN0t3Rzd1blhyTW5IaVJQejgvRGgxNmhSTGx5N2wzWGZmMVRoUC9tcURSU25xZFNrdlNBbFV5aDlGN2RxMWk3Q3dNQUJlZmZWVjd0NjlxK3d6TXpQRHo4K1BUejc1aFBEd2NEWnUzQWhRYmlFN3RWck55SkVqOGZiMlp0Q2dRYVY2LzdwdDJ6YXRGVjN6WHF2eW1KdWI4KzIzM3hiNVdoRVpHY212di83SzNyMTdsYXFTS3BXSzNyMTdjL3o0Y2VMaTRrcTgxdndxKzNvUVFnZ2hoQkJDQ0NHRUVJV1RnSjBRUWp5RnFsU3BRcGN1WFRoNjlDaUhEaDJpVFpzMkZkYXFUd2doaEtnTUZSMGtPWFhxRkw2K3ZocmJURTFOc2JlMzUrYk5td0NNSGoyNlhOZWdWcXM1ZS9Zc2tCc21tejkvUHJWcTFTclhjejdLM2QyZEZTdFdLR0dJOFBEd1FzZG5aV1V4YU5BZ3NyT3o4ZlgxeGNQRG95S1dXU3hHUmtZTUhEaVFuMzc2aWRPblQzUDU4bVVBZkh4OEhxc0tZTStDdkdxSStlVzFlc3k3clcyTXNiR3h6cmJNTVRFeHZQSEdHMlczU0dEVnFsVWx1alppWTJOWnNXSUZ1M2J0VW9JN2pvNk9USmd3Z1RadDJ1ZzF4L1hyMS9IMTlWWENkUjRlSHN5ZVBidmMyMUtYeExWcjExaTZkQ2toSVNIS3RtYk5takZyMWl4ZWUrMjFFczlyWkdURWpCa3o2Tnk1TXovODhBTjM3OTRsTFMyTkRSczJzR0hEQml3dExYbi8vZmQ1NFlVWEFGaTNiaDBaR1JtMGFOR0MyclZyYTh6VnJWczN6cHc1dzlhdFcvbnJyNzlvMHFRSnJWcTFZc3lZTWNWZVYxSEhSVWRIQTdtdlh6VnExQ2gybGRPU2NIQnd3TWpJaUxTME5LV3ltNHVMQzEyN2R1V3Z2LzdTR0d0cGFZbWZueC9qeG8wak5qYVd4TVRFTW0xYm5GOVlXQmp4OGZGczNyeVprSkFRZnYzMTF4TFAxYWhSb3dMYmpJeU1HREZpUklHQVpGSGh1bTNidHZIdHQ5OXEvT0ZBNDhhTkdUZHVISzZ1cnFVS3pqK3FNcThISVlRUVFnZ2hoQkJDQ0ZFMCtSUkZDQ0dlVWtaR1JuaDdlM1BxMUNsT25qeEphbW9xelpzM2Yyd3JXUWdoaEJCUGt2ekI5V2JObXRHelowKzZkT25DenAwN3RWWndjM0Z4VVNxeVpXVmxrWm1aV1dRcnZPWExsL1A3Nzc4RHVxdTU5ZW5UaDgyYjE3MTUxUUFBSUFCSlJFRlVOL1BsbDE5U3YzNzlrdDZkRWl0dXFDZ3lNcEtVbEJTZ2N0djZQaW85UFoyY25Cek16WE5idi9mcjE0OE5HellRRnhkSGFtb3FKaVltREI4K3ZKSlgrZXdwcXAzdnBFbVR0Rzd2MDZjUDQ4ZVBCNkI2OWVwOC92bm5Xc2NOR2pTb1ZPdDdOSkJVMkxueXUzYnRHbi8vL1RkQlFVRmtaV1VCdWY5Mkh6SmtDRU9IRHNYRXhJVFUxRlNpb3FKbzJMQ2h6bm1DZ29MdzkvY25QVDBkZ0Y2OWVqRisvUGpITWpDemF0VXFWcTVjcVJIUTZ0T25EeDkrK0tIR2VsOS8vWFZHamh5cDE1eSt2cjRFQndjcnJUazdkKzZNbDVjWDY5ZXY1KysvL3lZeE1SRUFRME5EMnJkdkQrUzJwczJyYnZieXl5OXJuZmY5OTkvbjdObXo1T1RrMEtoUkl4d2RIV25jdUhHeDczUGp4bzBMUGU3NjlldEE3dk5vZkh4OG1ZYTFkRm02ZENrdUxpNzgrT09QeE1mSEEvRFdXMi9wZkk5WXZYcDEvUHo4V0xObURaTW1UU3EzOTVMNTI2NTI2TkNoVkhPMWI5K2VxVk9ua3BPVEErUldlRy9TcEFrMk5qYWNQWHVXT25YcTZGMGhya09IRGl4ZnZweUVoQVFjSEJ3WVBudzRQajQrSlg0Y0xseTRnSkdSa2Ricm9qS3ZCeUdFRUVJSUlZUVFRZ2hSdE1mdlUxY2hoQkJsUnFWUzRlN3Vqb1dGQldmUG5pVXBLWWwyN2RwaGJHeGMyVXNUUWdnaG5talZxMWZucmJmZW9sdTNiZ1VxSUJVbVBqNmUyYk5uWTJabXhyeDU4MG9kaEhueHhSZnAyclVyenM3T3BacW5vdHkrZlJzQUV4TVRIQndjQ2gzYm8wZVBRdmYvOGNjZnhXcWpwMWFyaVkyTlZiN2V2WHMzQnc4ZTVQYnQyOFRIeHlzVnNDQzNHbUgzN3QxWnMyWU5rQnZZa09wMTVTTXRMWTJRa0JEQ3dzTEtwZXFqdWJtNThuMTkxS1B0UDR2cjBZQmRZZWNDT0hyMEtILzk5UmVuVDU5V3RxbFVLcnAwNmNMSWtTT1ZTcENYTDE5bTNyeDUzTDkvbjYrLy9ycEF5QzQ1T1pudnYvK2VQWHYyQUxrdGFNZU1HY1BBZ1FOTGRYL0swOHN2djh6Um8wY0pDd3VqVnExYVRKZ3dvZFFWTFBQQ3VsWldWc28yVTFOVGhnNGR5aXV2dk1LK2ZmdllzV01IM2J0M1Y4Yjg5Tk5QWkdSa1lHZG5SOGVPSFltSWlDZ3dyNm1wS2JObXpjTEd4cVpBbTllRWhBUlNVbElLYlJVYkd4dXJWNEE0cnoxclJWY2FQM0hpQkZ1M2JnV2dkZXZXZE9yVXFkRHh6czdPVEowNnRWelhsTmNlR2RCbzQxb1MxYXBWdzhmSFIrdStQLzc0ZzVDUUVOcTBhY1BubjMrdWhLcDFzYmEyWnVMRWljVEd4dEs3ZCs5U3YyWUhCd2V6YnQwNjdPM3RtVFp0R3MyYU5WUDJWZGIxSUlRUVFnZ2hoQkJDQ0NIMEl3RTdJWVI0QnJpNnVtSnViczd4NDhmWnVYTW5IVHAwb0ZxMWFwVzlMQ0dFRU9LSlZwSTJrM3YyN09IaXhZc0FmUFhWVjB5Wk1xVlVGWUhzN094S2ZHeGx1SHIxS3BBYklDanZLbHU3ZCsvbTl1M2IzTHAxaTF1M2JoRVpHVWxHUm9heVArLzdrQ2QvUzgxTGx5NnhmdjE2NWVzREJ3NFFFaEx5V0xhMGZWTDkvZmZmSER0MmpMTm56NUtWbFlXVmxWV0JnSjIyeW8xbnpweFJLdGN0WHJ5NFJKWEY4cXhldmJyRXg1YkVpUk1uTk1KMUhoNGVqQm8xcXNCOXlNN09KaUVoZ2ZUMGRENzc3RE1DQWdLd3Q3ZEhyVmF6ZCs5ZWxpeFpRa0pDQXBBYjlwMDhlZkpqZjIxYVdscXlZTUVDTm0vZXpJQUJBMHJkd2pZbkowY0p4MmxyalcxcWFzb0xMN3lndElVRkNBME5aZmZ1M1VCdXBUeERRME9kODJzTExhdlZhdWJQbjgvRml4ZDU3NzMzNk5PblQ0SDk2OWV2NTVkZmZ1R05OOTVnNk5DaE91ZVBpWWxSQXIvTm1qWER5Y2xKWjZYU2pJd01KaytlckR4bnZmWFdXMXBmZnpJeU12UjZYSC81NVJjZ3Q3TGZoeDkrV09UNDhwYVltS2kwNHJheXNxSjU4K2JsZHE3WTJGaXlzN001YytaTWtWVms4M2g1ZVpYWitmT3FLc2JFeEdpMG5hM002MEVJSVlRUVFnZ2hoQkJDNkVjQ2RrSUk4WXh3Y25MQzJ0cWF3NGNQczJmUEh0cTBhVk1wcmVTRUVFS0laOW1ycjc3S3BVdVgyTGR2SDd0Mzc4YkJ3WUczM25xcnNwZFZZZmJ0Mndma0J1M0N3c0pvMHFTSnpyRWJObXdvZEs2OHRwQW5UNTVrdzRZTnhNYkdFaDBkcmV4ZnNHQkJvY2UzYk5tUzl1M2JVN3QyYlJ3ZEhhbFRwdzZRRzhDWU9YTW1HUmtabUptWlVhVktGZTdkdTRlZm54OEJBUUZLbFRHaHY0U0VCRTZmUHMzZXZYdVZiVXVXTE5FWWs5Zk9zU0t0V0xHaVFzODNac3dZenB3NWc1T1RFME9HREtGUm8wWmF4N201dVRGNzlteW1UNS9Pdlh2M21ERmpCdSs5OXg0clZxeFFxbHdCZE92V2pYSGp4bUZwYVZsUmQ2RlVMQ3dzR0RKa1NMR1BPM2p3SU5uWjJkamEybUpoWVVGS1NncWJOMi9tL3YzN0FCcFZ3QjQ4ZU1EMTY5ZHAzcng1Z2ZCeVhqdGVlM3Q3ZXZYcVZleDFyRnk1VWdsSUhqeDRrQmRmZkJFREF3TmxmMFpHQnYvKyt5OFBIejVrK2ZMbDFLNWRXMmRGdzZOSGp5cTNXN1pzcWZPYytVTjlBRU9HRE5FYXBnb0tDbUxSb2tXOC9mYmJCWUovaityZHV6ZUhEeDlteUpBaGowVjcwQk1uVGlpdGc5dTNiNi94bUphMU8zZnVBRkM3ZHUxeWEzZGJtTHQzN3lxMzh3ZmtLL042RUVJSUlZUVFRZ2doaEJENmtZQ2RFRUk4UTZ5c3JQRHg4U0VrSklTUWtCRHUzcjJMdTd0N3VWZVFFVUlJSWNUL1RKNDhtY2pJU0s1ZXZjcXFWYXR3Y1hHaFM1Y3VsYjJzY2hjZUhzNnRXN2NBeU16TXhOZlhsLy84NXo4Nld5M3FHeHBLU1VuaHlKRWpHdHRVS2hVMWE5YkUyZG1adW5Yckt2ODVPenN6WU1BQUFEcDM3a3ovL3YwMWpvdUppV0hTcEVra0pDU2dVcW1ZTm0wYVZhdFdaZkxreVNRbEpURjU4bVQ4L2YybFhhd2VJaUlpV0w5K1BhR2hvVXByNEVlNXVMalFybDA3UEQwOXk3VnFsUzY2S2tUcHE2ZzJ4bzh5TmpibWh4OStLTFJ5V2g1M2QzZkdqaDNMTjk5OFEwUkVoRWFMVGpzN085NTc3NzFDMjlFK1RjNmZQMStnSFc4ZVcxdGIrdlhycDN3ZEZoYkd0R25UdEQ1R2JkcTB3Y25KaVJFalJoVDcvVTl3Y0xCUzhkRFIwWkVaTTJZVUNJSlZxVklGWDE5ZlB2cm9JMUpUVTFtNGNDRzFhdFhTV21VeEwyeHFhMnVyc3dxaldxM21tMisrSVRnNEdJQUJBd2J3OXR0dkZ4aVhtWm5KdG0zYmVQRGdBZDk5OXgxWHIxN2xvNDgrMG5rZjI3ZHZqN2UzZDRtcXNKYUhvS0FnNVhaSjJzUFdxVk9IdG0zYkZqbnU3dDI3cEtlbkExQ3ZYcjFpbjZjczVEMFhHaGtaYWJRUnJzenJRUWdoaEJCQ0NDR0VFRUxvUno1ZEVVS0laNHlSa1JGZVhsN1kyZGx4NnRRcDd0MjdSNGNPSGJDeXNxcnNwUWtoaEJEUEJGTlRVMmJPbk1rSEgzekFnd2NQT0g3OCtETVJzTnU4ZVRPUUd5QlFxVlRFeDhjelljSUVaczZjU2F0V3JVbzhiNzE2OVdqWHJoMHVMaTQ0T3pzci8xV3BVcVZZODBSRlJmSHBwNThTRXhNRHdOdHZ2MDJIRGgwQWVPKzk5L2orKysrSmpZMWwwcVJKK1BuNTZRd0dpbHpHeHNZRUJnWnFiRE16TThQZDNSMHZMeTg4UFQycFVhTkdKYTB1VjBXM2lBWDBDdGNsSkNTd2MrZE9yWS9ma0NGREdEaHc0RFBWK3JGaHc0WVlHUmtwRmVnQWJHeHNhTm15SlcrLy9UWlZxMVpWdGwrNWNnV0F1TGc0VEV4TUNzejE4Y2NmMDZKRmkyS2RQenc4bkMrLy9CSzFXbzI1dVRtelo4L1dHUUIyY25KaXlwUXArUHI2a3BHUndlZWZmODRQUC95QXJhMnRNaVl5TXBMUTBGQUFPblhxcExXU21scXQ1dXV2djJiNzl1MUFidlhUTVdQR2FEMm5zYkV4OCtmUFo4bVNKV3pZc0lHdFc3Y1NHUm5KckZtenRLNVRwVkl4YTlhc01xa1VWOXlRNmFNU0V4TTVjZUlFQUNZbUpscGJIZWRmWjFwYVdvSFdyajE2OU5CckhYblhCdVJXaVN4cldWbFpoWWJZVWxOVGxUYXdqbzZPeW5OQlpWOFBRZ2doaEJCQ0NDR0VFRUkvRXJBVFFvaG5WUDM2OWJHMXRlWHc0Y1BzM3IwYkR3OFA2dGF0VzluTEVrSUlJWjRKRGc0T1RKa3loZWpvYUtXaTJxTXlNaklxZUZYbDU5cTFhMnpkdWhXQXZuMzcwcVpORzZaTW1hSlVoZXZWcXhmRGhnMHIwZHgxNnRSaDNyeDVwVnJmOGVQSDhmUHo0OEdEQndBTUhUcVV3WU1ISy92NzkrOVBkSFEwZi8vOU4zZnUzR0hzMkxGTW56NGRUMC9QVXAzM2FWYTdkbTFjWFYyNWYvOCtYbDVlZE9qUWdWYXRXbUZzYkt6M0hIbmZqL3pTMHRJMGJtc2JBN2toazZKQ2FCWGRJcll3Q1FrSkhENThtRU9IRGhFU0VrSjJkcmF5ejl6Y25ONjllek40OEdDcVZhdFdpYXNzUDRhR2htUm5aMnY5ZnZyNCtPRGo0NE5hclNZckt3dVZTcVV6eUhUNDhHRWc5L3V2TGJoYjNIQmRYRndjbjMzMkdXbHBhUmdZR0RCanhvd2kyNnA2ZTNzemJOZ3dWcTFhUlVKQ0FuUG16T0dycjc1UzF2ekhIMzhvWTN2MzdsM2crTWpJU0FJQ0FnZ0pDUUZnK1BEaHZQbm1tMXJQcFZhcnljN09KaXNyaStIRGgyTmxaY1d2di83SzZkT25HVHQyTEg1K2ZqZzRPQlE0cmp6YnNCWkhVRkNRY3EyN3U3dHJEVWJuRDRXZE9IR0M1NTU3cnRqblVhdlZiTm15UmZtNmFkT21KVmh0UWVibTVzcnRjK2ZPMGJwMWE1MWpkK3pZb2JUQ2JkaXdvYkw5Y2JnZWhCQkNDQ0dFRUVJSUlVVFJKR0FuaEJEUE1Cc2JHN3AzNzg3eDQ4YzVldlFvZCsvZXBYWHIxby9OTDF5RUVFS0lwMW43OXUxMTdzdkp5ZUhVcVZNQVpWS3Bhc2VPSFFXMlhidDJUZXYyUE9IaDRZWHVOelEweE1mSFIyTmIvbEJnM3I4bmNuSnlDQWdJUUsxV1kybHBTYjkrL2JDeXNzTFB6NDg1YythUW1KaElZR0FnMjdadDAyaVpsNWlZaUlXRmhVYVFKanM3bTh6TVRESXpNOG5JeU1EQ3dxSkFOYVBpeU1yS1l0V3FWZnorKys5SzhPSFZWMTlsMUtoUkJjYSsrKzY3M0x0M2p6MTc5cENTa3NMMDZkUHAyN2N2YjcvOXRrYklRdnpQZ2dVTFNsVXhTVmY0Tk0ra1NaTjA3dXZUcHcvang0OHY5UGlLYmhHYjM0TUhEemgzN2h6bnpwM2p6Smt6WExwMFNia0c4OVNvVVlPWFgzNlpQbjM2WUdGaFVhcTFQdTVxMWFwRlpHUWtRVUZCZE8zYUZUYzN0d0loT3BWS3BUV2dtWm1aU1hSME5KczNiK2JpeFlzQWVIcDZsdXE1QVNBNU9abHAwNllSSHg4UHdJY2ZmcWgzcUhiNDhPR2NPWE9HME5CUXpwOC96dzgvL01EWXNXTzVkZXVXY3QwMWJkcFVJMmlWbEpTRXY3OC9odzhmSmljblI3blBHelpzWVAzNjllVGs1R2o4bDUyZFhlQ2F5ZS8yN2R1TUh6K2VlZlBtMGFoUm81SStESVg2NVpkZmloeXpldlZxZHUvZXJYVmYvdTE1RlVNZmxUOE10M0RoUWk1ZXZJaXpzN1BlTFUrVGtwSTRjT0NBVWlXdWJ0MjZ1THE2Nm5Wc1VSbzNic3lsUzVjQW1EdDNMaSs5OUJLMWF0WFNxRUtYbFpYRjFhdFhOVjVQTzNic0NQRFVYUTlDQ0NHRUVFSUlJWVFRVHpNSjJBa2h4RFBPMk5nWWIyOXZybHk1d3BrelowaElTTURUMHhOcmErdktYcG9RUWdqeDFFdFBUK2Z6enovSHlzb0tTMHRMVEV4TVVLdlZoSWFHRWg0ZUR1UzJRQzJ0Ly96blB3VzJIVHAwaUVPSER1azg1c2lSSXh3NWNrVG4vaXBWcXFCU3FUaDI3QmcyTmpZWUdocXlhOWN1QUt5dHJURXlNa0t0VnVQdjc4LzU4K2NCR0Rac21OS1d2bVhMbHZ6NDQ0OHNYYnFVUFh2Mm9GYXJsZmFzQUlNR0RTcnlmZ1VFQk5Da1NaTWl4Mmx6K2ZKbE5tM2F4TTJiTjRIYzRNS1lNV04wbmxlbFVqRmx5aFFNRFEzWnVYTW5hcldhVFpzMllXMXR6ZkRodzB1MGhxZGRaYmNqM0w1OXUzTHQ1Y2xmQWMvZjM3OU16ck5zMlRLdFlhNkpFeWNDdVZXbERoMDZ4UFhyMTVYL2J0KytyVFVNWTJabWhyZTNOejQrUG5oNGVEd3pmL2pTcDA4ZmZ2enhSNUtUazVYSHJhUk1UVTBaTVdKRXFlWklUVTFseXBRcDNMaHhBNERYWG51TmZ2MzY2WDI4U3FWaTZ0U3B2UHZ1dXp4NDhJQk5temJoNnVyS3pwMDdsVmEzajFidHJGcTFLdUhoNFVxWUNuS3ZuZVRrNUJMZmozdjM3akZwMGlTKytPS0xZbGZ2MDRjK3JiSjFoVU1qSXlNSkN3c0RjaDh2WGFGek56YzNQRDA5T1g3OE9PbnA2Zno1NTU4bFhxK1JrUkVmZlBCQmlZOS8xSUFCQTlpNWN5ZnA2ZWtrSlNXeFpzMmFJbzlwMDZhTkVyQmJ0R2pSVTNVOUNDR0VFRUlJSVlRUVFqek5KR0FuaEJBQ2dFYU5HbUZyYTh1UkkwZll1WE1uYm01dXVMbTVQVE8vMUJOQ0NDRXFRNVVxVmJoNTh5WUpDUWs2eHd3Wk1xUUNWMVE4YXJWYWEyVWliMjl2QUZhdVhNbjI3ZHNCYU42OE9hKzg4b3JHdU9yVnF6TjE2bFJHamh6Sjd0MjdPWFhxRk5ldlh5Y3hNYkhJYzFldFdyVlVWWWhNVEV5NGQrOGVrTnZtNzVOUFBxRno1ODZGSG1OZ1lNRGt5Wk94c2JIaHp6Ly94TlBUVTJlclBsRjZwYTB3OTUvLy9LZlFLb3lCZ1lHbG1qL1AzcjE3dFc3UEM0cXBWQ29PSERpZ3M0cVh2YjA5N3U3dXRHM2JGaTh2cnpLcFd2bWtHVGh3SUptWm1mejk5OTk2L2Z4clkyUmtSTnUyYlJrNWNtU3BnOG1yVjYvbXlwVXJRRzZMMnRHalJ4ZDdqcG8xYXpKaHdnUysrT0lMQUs1ZXZVcmJ0bTA1ZmZvMExWcTBvRjI3ZGhyalZTb1ZBd1lNWVBQbXpkU3JWNC9xMWF0allXR0JoWVVGbHBhV21KcWFZbVptaHFtcEthYW1waGdaR1dGc2JLejgzOERBQUpWS2hhR2hJUVlHQm16ZnZwMWx5NWFSbXByS3dvVUwrZm5ubnpFeE1TblY0MUtXYnR5NGdhbXBLUmtaR1RScDBnUmJXMXVkWTJmTm1zV3Z2LzdLcmwyN2xPZnQ0akF4TWFGcDA2WU1IejY4VElObFRrNU8rUHY3OC9QUFB4TWFHc3JEaHcrMWpqTXdNTURPem80ZVBYcnc2cXV2WW1ob0NDRFhneEJDQ0NHRUVFSUlJY1FUUkFKMlFnZ2hGTldyVjZkbno1NkVob1p5NGNJRmJ0KytqYWVuWjZHLzdCQkNDQ0ZFNlRSczJKQ1FrQkN5czdPVmJlYm01alJvMElEWFhudXQwRmF5K2lwdFVFbVh5NWN2WTJSa2hFcWx3dFRVRkd0cmF6dzhQSGpublhjQWVQSEZGemx4NGdUeDhmRjg5dGxuT29QNzl2YjJ2UDc2Njd6Kyt1dEFic3ZIMU5SVTB0UFRlZmp3b2RJV1ZxMVdvMUtwTURBd3dOemNYS01OWDNHNXVMalF2WHQzbGl4WndwUXBVNmhUcDQ1ZXgrVlZ1bk4xZGNYZDNiMVVheERsYS9Ma3lVeWVQTG15bHdIQWUrKzl4K0hEaDhuS3lzTEZ4WVdHRFJ2U3FGRWoyclJwUSszYXRTdDdlWlZPcFZJeGRPaFFoZ3daUW54OHZFYWxRWDFZV0ZoZ2JXMnRCSmRLYStUSWtVUkdScEtWbGNYa3laTkwvSFBlcFVzWFFrTkRhZHEwS2M4Ly96eVEyNTQ3NzdudVVRTUdEQ2l5TmJLK0JnOGVUSHg4UEtkT25lS0xMNzRvc3pCVjI3WnRpOVYrVjlkNGIyOXZWcTllemViTm02bFdyVnFoYzVpYW1qSm16QmpHakJsRGFtb3FHUmtaaGJaRHpjL0l5RWlwbkZvZUdqVnF4SUlGQzFDcjFhU2xwV2xVbk10alptYW05ZG9jUEhqd0UzODlDQ0dFRUVJSUlZUVFRandyVkdwOVA1RVNRZ2p4VExsNzl5NG5UcHpnd1lNSE5HclVpT2JObTVmWkw2eWVGcnQyN1NLdHRWZGxMME1JSVI0N1pxZVAwcjE3OXdvNTE2RkRoemg4K0RDZmZQSkpoWnl2dk9XOVBTdE5hR3Y1OHVVQTJOallsTmt2NWtzakl5T0QrUGg0SEIwZEszc3A0Z2tRRVJIQjVjdVhBWGpoaFJjcWVUVmxLejQrWG1tbkxCNFBVVkZSZlB2dHR3Q01HemRPSTJpYmxaVkZkbloybVZjVXpBc0tWd1MxV2sxNmVycGVnYmlUSjA5eTRNQUJBTWFQSDEvZVMzc3NKU1ltS21IM2l2b2pzOGYxZW5pY2ZQMzExM1RvMEVHcGppdUVQcDYyOXdoQ0NDR0VFRUlJSVVwUFZjb1BZYVNDblJCQ0NLMXExS2hCang0OXVIRGhBcGN1WFNJcUtvcTJiZHRpWjJkWDJVc1RRZ2dobmxwbDhVdjJrU05IbHNGS3lvNnBxYW1FNjRUZVhGeGNjSEZ4cWV4bGxJdnExYXRYOWhMRUl4d2RIVm00Y0tIV2ZVWkdSaGdabGYzSFpoVlo5VktsVXVrZHBuSjNkOGZkM2IyY1YvUjRzN2EycnZCelBxN1hneEJDQ0NHRUVFSUlJWVRRcEwwL2p4QkNDQUVZR2hyU29rVUxmSHg4TURJeVl1L2V2Wnc4ZVpMTXpNektYcG9RUWdnaGhCQkNDQ0dFRUVJSUlZUVFRZ2doUkxtVGdKMFFRb2dpVmF0V0RSOGZINW8zYjg3MTY5ZlpzV01IVVZGUmxiMHNJWVFRUWdnaGhCQkNDQ0dFRUVJSUlZUVFRb2h5SlFFN0lZUVFlakV3TU1ETnpZMGVQWHBnWm1aR2NIQXdRVUZCeE1mSFYvYlNoQkJDQ0NHRUVFSUlJWVFRUWdnaGhCQkNDQ0hLaFFUc2hCQkNGSXVWbFJYZHVuWEQwOU9UMU5SVTl1elp3K0hEaDBsT1RxN3NwUWtoaEJCQ0NDR0VFRUlJSVlRUVFnZ2hoQkJDbENtanlsNkFFRUtJSjQ5S3BjTEZ4UVVuSnlldVhyM0t4WXNYaVl5TXBINzkralJ0MnBRcVZhcFU5aEtGRUVJSUlZUVFRZ2doaEJCQ0NDR0VFRUlJSVVwTkFuWkNDQ0ZLek5EUUVGZFhWK3JWcTBkWVdCaFhybHpoeG8wYk5HN2NHRmRYVjR5TTVHV21wRTV1MlFpQVU0dVcyRG5YSy9ieGQyOUVjRFAwREFEdWZmcVg2ZHBFUVlreGR3alovQThPalp2ZzFybHJoWjQ3S1RhR3VKc1JOR2pyVmFIbnJReXgxOE94clYwSEl4TVR2WStKdm5LSm1pNzFNVFEyTHZYNXorNEk1TnJ4b3dDMDd2MFM5ZHc5OVRydTFybXpuTmk0SG9DV1BYclJvRjM3VXErbE9HTERyd0ZnWm1WTjFSbzFLdlRjUWdnaGhCQkNDQ0ZLN3ZEaHczejc3YmNZR2hveVljSUUyclZyVjlsTEVrSUlJWVFRUW9obmtpUWZoQkJDbEpxSmlRa3RXN2FrWWNPR25EOS9uZ3NYTG5EdDJqV2FObTFLL2ZyMU1UQ1FqdVRGZFhEMXJ3QjBHVEc2UkFHNzZDdVhsRG1lbElCZFRuWTJRVC8vU0lzZVBhbFpyMEZsTDBkdkQ5UFNXUHZaWkRKU1U3aDI3QWoxM050U3hkS3lUT1pPaW8zaDlMYXRkSHg5T0laYUFxc1g5KzFoejg4L0F2RGEzQVZGWGl2Wm1abHMvSEl1elgxNjByaER4ekpaWTBWNW1KYktuN09tQWVEUzJwMlhKazRwOHBqNzBWSDhPWE1haHNiR3RPN2RoNDVEM3l6eCtkT1NrZ2hlOHh1WjZlblkxcTVEM1padDlEcE9yVlp6NExmbDNMMTVBMU1MUzV5YXR5eldlVzlmT0VkU2JDeE51ejVma21VRHNIYjZaQUJhdnRDYnJpUGZLZkU4UWdnaGhCQkNDQ0VLMTZOSEQ1MzdqSXlNc0xLeW9rR0RCbmg3ZTlPalJ3OU1UVTBMbmUrNzc3NGpJU0VCZ0crKytZWTFhOVlVZXM1Rml4Ymg1dVpXd3RYbnZvYzllL1lzKy9mdkp5d3NqSmlZR0ZKU1VnQXdOVFhGMXRhV3VuWHIwcXBWSzNyMzdxM1J4YUt3KzE0Y08zZnUxUGo2MFhuZDNkMzU4c3N2UzNXT3dNQkEvUDM5Q3oydkVFSUlJWVFRUXVRbkFUc2hoQkJseHR6Y0hFOVBUeG8zYmt4b2FDaW5UcDNpOHVYTHVMcTY0dUxpZ3FHaFlXVXZVVHpHOWl4YndvVzl1N200UDRqMnJ3N0ZvOThBVkNxVnNqOGg4amJKZCtQSzlKeFZhOWhoVzd0T3FlWXdNVFBEODVWWE9iaHFCV25KU1J4YnY0N093MGVWZW0xeE42N3o5K3daUEV4TEl5UGxBVDNlSDFkZ2pIMkRSa0J1Y0c3YkluK0crbjJGVVNFZnp1OWR2cFRiNTg5eCsvdzU3bHk1VkNicnJDalhqaDBoT3pNVEFBdWJhbm9kYytYb1lTRDM4YW5tNEZpcTh4LzVheTJaNmVrWUdCcnl3b2ZqdFFZZXRRbmJIOFRkbXpjQThCd3dDQk56YzczUGVmZm1EYlo4dllDSHFhbmN2eE9GOStCaGtPOW5RZ2doaEJCQ0NDSEVreU1ySzR1RWhBUVNFaEk0ZnZ3NGYvenhCek5tek1EVjFWWG5NV3ExV3V2dDhoQVdGc2FpUll1NGN1V0sxdjFaV1Zta3BLUnc2OVl0Z29PRGFkYXNHWTBiTnk3WE5XbHo4dVJKYnQ2OFNkMjZkVXM4eC9yMTY4dHdSVUlJSVlRUVFvaG5nUVRzaEJCQ2xEbHJhMnM2ZGVwRVhGd2M1ODZkNCtUSms1dy9mNTVHalJyUm9FRURUSXJSM3ZHcHAxYVRuWldsZTNkT2poSXFLbzZjN0d6bHRyYmpEWXlNTk1KckFGdStYa0Q0aVdQRlBsZEpqRnRUOElOTVI5Y21YRDU4a0t5TURBNnRYY1dOTTZmb05mWmpMS3JaQXJudE9jL3VDQ3pUZFpSVlJhOVdQVi9rN1BaL1NZcUxKWFRuTmxyM2VnbXJtdmFsbXJOR1hSY2NYTjI0Y2Zva0YvZnZ4ZHJlZ1hhdnZLb3h4cmFPRSswSERTRjR6Vy9jaTRva2VNMXZkQmt4V3V0OEYvYnU1bnpRTGdBTWpZMXA2TlZCNTduUDdkNUJaTmlGVXExZlgwMDZkc2E1dFh1UjR5NGUyS3ZjYnRuelJiM212bllzTjJCbmFHeGNxcmFzdHkrY0kzVFhkZ0JVQmdaczlWOVk1REdkM3hxRlN5dDNqdnk1VnRsMit0OU5uTm0ydGNoamU3ejNFWFdhdFNBbk94c2pZeE1la3NxSmpldTVGeDFGenc4bkZLdEZyaEJDQ0NHRUVFS0l5dEc1YzJkc2JHd0F5TW5KSVRrNW1VdVhMbkhuemgwQTd0eTV3NVFwVXdnSUNNREp5VW5ySE9QR2pXUFJva1VZR0Jnd2Z2ejRjbHZydm4zN1dMQmdBVm41UHFPcVg3OCtEZzRPMk5qWWtKNmVUbHhjSE5ldVhWTXEyajJxWDc5K091ZmZ0R21UY2p2LzQxSlNHelpzS1BIakVSSVNRa1JFUktuT0w0UVFRZ2doaEhqMlNNQk9DQ0ZFdWJHenM2TmJ0MjdFeDhkejZkSWx6cDA3UjFoWUdQWHIxNmRCZ3daWWxsRWJ6U2RaM00wSTFrejlST2YrL1N0L1lmL0tYMHAxanNYREJ4ZlkxbmZ5WjlSemIxdXFlY3RhMDY0KzJEZG95RmIvaGR5L0UwM2t4ZlA4UHZVVGVvMzl1Tmh0TlV0cjhmREJKUW8yQW1SblpiRmkvUHZGT21iQVo3NDR0ZEM4anlxVmlsNWpQK2FQNlo5eS8wNDBSLzVhUzgzNkRYQjVKSXptM3FjL1Y0NGNJdmI2TmM3c0NLU2hsemUxM1pwcWpMa1plb1k5eTVia3ptdGdRTzl4bitEb3FydGxUUFRsUzF3NnVMOVk5NkdrYWpWc2pITVJZKzdmaWViMmhmTUFPTGRxbzFmVndZVEkyOFJlRHdlZ3ZvY25wdVlXSlZwZlJzb0RkaTM1SHY1YktTQTdNMU92U29xWjZlbnNYL2tMeWZGM2xXMFAvdHZXcDhoak16SUFxRm12UHEvT21jL0crWE80ZnllYWE4ZU9zQ0hSbDc2VFBpdXpOc1JDQ0NHRUVFSUlJY3JIb0VHRHRMWnJEUTRPWnNHQ0JhU25wNU9Ta3NKUFAvM0UzTGx6dGM3UnNXTkhPbmJzV0s3cnZIWHJGZ3NYTGxUQ2RjODk5eHpEaHcvSHhjV2x3TmljbkJ4T25qekp1blhyQ3V3Yk8zYXN6blBrRDlqcGVsejBVYlZxVlpLVGs5bTFheGR2di8xMmlUNWJ6S3RlWjI1dVRscGFXcmxYQmhSQ0NDR0VFRUk4SFNSZ0o0UVFvdHhWcjE0ZGIyOXZrcE9UdVh6NU1sZXZYdVh5NWN2VXFsV0xCZzBhNE9EZ1VLQ2FtcWg0RGRxMnc4YStWckdPT2JrMTl3UFNLcGFXTk8zeWZLblhVTjNKbWNIekZySnRrVDgzenB3aUxTbVJmL3htMDJuWVd4cmpoaTM4dGxUbldmM3BoRklkWDFGTXpTM29QWDRTNno2ZlFuWldGdHNEdnVIMUwvMnBXc05PR2FNeU1LRHJxSGRZTjNNYXFOVWMrWE1OQTJmKzc0UDV1emNpK1BlYmhVcFZ3K2RIdjBmOXR1MHEvTDdvb2srcjFmTjdkaWtCdHpZdjZmNkxlSTFqL2x1dEQ4Q2xqUWVwOSs4WGVZeUptWmxHaTkyYzdHeTJmck9RcExoWUxHMXRHVHJmSHpNckswNXUvb2ZENjM2blZlOCtkSHA5dU5hNUx1N2ZxMVM5YTlyMWVicS8reEVBSjdkc0pQajNsWFFlUG9wV3ZWNHFjazNXTmUxNWRmWjgvdkdiVGR5TjYwUmZDdVBQV2RONGVkcE1qZXRBQ0NHRUVFSUlJWVFtdFZyOVdIN2UxTEZqUjk1NTV4MENBZ0lBT0g3OE9LbXBxWmlibTFmS2V0YXRXOGZEaHc4QjhQTHlZdWJNbVRySEdoZ1kwTFp0VzlxMmJVdE9UazVGTFZIUnVIRmpRa0pDU0U5UEp6QXdrRmRmZmJYb2cvSzVkZXNXeDQ4ZkI4RFYxWlZUcDA2Vnh6S0ZFRUlJSVlRUVR5RUoyQWtoaEtnd1ZhdFd4Y1BEZytiTm0zUDkrblhDdzhNSkRnN0czTnljK3ZYcjQrenNYR2tmSmxhV0drN092UHZ6YndXMi8vajJtd0IwZW4wNHpYeDZGSHZlQzN2M2NPQzM1UUJhNXpjMnJWSmdtMXNKQW5KNUFUc3pLMnM2dlRHaTJNZHJZMnBVR2VhakFBQWdBRWxFUVZSdVFiOVBwM1B3OTVXYzJyb0psWUVCTlp4ZFNJeU5VY1pVZDZwYkp1Y3FTdE91eitQUmQwQ3A1c2pKeVNFbk8vZXZ3STJNdGJmMnJGcTloczdqN1Z6cTBlRzExd2xldTRyV3ZmdGdhVnU5d0poYURSdlRxdWVMVkxHd3hLUHZ5eHI3VEMwc3NiU3RUa0xrYlRvT2ZaTm0zYm9YdWVZZTc0K2x4L3U2Ly9LOHRBNzh0cHhULzI0R3dNRFFVT3VZUlVOZjBicjlINy9aV3JmbmIvZWJuWlZGMlA2OXlyNmRQd1RvdGE0dUkwYlQ2ci90WjlVNU9lejY4WHR1bnorSGdhRWh2Y2ROd3N6S0NvRFU1Q1N5czdJNHVma2ZiT3hyMGR6bkJZMTU3dDZJSU9qbjNJcUJabGJXZEJvMlF0bG5ZR2lJV3ExbTM4cGZNTE95cHJGM3B5TFhaV1pseFN1ZnorYWYrWE9KdVhhRjFNUkUwaDg4eUEzWXFkWGNpNDdTNi81bHBLWndMeXF5eUhIVkhHdnJOWjhRUWdnaGhCQkNQSTVNVEhMZmV5Y21KcGE2RldsNTZkU3BreEt3eTg3TzVzNmRPOVN2WDc5UzFoSVNFcUxjN3RPbmo5N0hHUmdZbE1keUN0V3NXVE5sdlJzM2JtVFFvRUhGQ2xHdVg3OWVxVmpYckZrekNkZ0pJWVFRUWdnaDlDWUJPeUdFRUJYTzFOU1VKazJhNE9ycXlwMDdkN2gyN1JybnpwM2ozTGx6MUt4WkUyZG5aMnJYcm8yeHNYRmxMN1hjcVF3TUNtMWRhV2hpVXFMV2xrWW0vd3R5bGJRMVptVlNHUmp3M0JzamxGYWdUczFiY3UzNFVhMWowNUtUMkwveUY3d0h2MEhWR3BwQnRVTnJWMkZsVjdOQUFFcGZWU3dzdFlhTjhzSmZuWWE5aFh1Zi9vWE9jWEhmSG5ZdStSNkFkMzVhZ1ZsVnEwTEhhd3RBdWJpM3BhcWRIVFhxdW5EL1RyVFc0MXIyNkFXZzBaSTBqOCs3SDNJNStBRDEyN2JUT244Vnk2cEtlS3dpNUZYVEF6RFFvNEpkY1YwK2RKQzA1S1JpSDJmNDMrZWNuT3hzdG4vL0RWZU9IQUxndVRkSDR1RGFSQm5YYWVpYkpNZkZjdVhJSWZZdVg0cERZMWVxTy8ydjBXM0t2UVJVLy8xRmc4ODc3MnUwYzIzZHV3L0pkK000OWU5bWR2LzBmOVJ0MllvcWxsV0xYSnVwaFNVRHB2dXlMY0FmcjRHRHNYT3BCK1Myay8zdEUvM0NrSmNPN3RlcjllKzROZXYxbWs4SUlZUVFRZ2doSGtlT2pvNEF4TWJHUHJZQk82dEgzb05YWnFXOWUvZnVLYmVyVkNuNEI1bVBFdzhQRHpadTNFaGlZaUl4TVRFY09uUkk3eGE2eWNuSjdOeTVFOGh0RCt2bDVjV3FWYXZLYzdsQ0NDR0VFRUtJcDRnRTdJUVFRbFFhbFVxRmc0TUREZzRPcEthbWN1UEdEVzdldk1ueDQ4YzVlZklram82T09EazVZVzl2ajFFNWhIQ2VCUHRXTEdQZmltV1Z2WXhLazcvYW11ZUFRYlRvM2xOamYvenRXMno1YWo2Sk1YZUlDcnZBYTNNV1lGSE5Gb0NRVFJzNHNURTNLSFQxNkdGOHhueW9CUER5cXZvWkdqMStJVTU5dzFJbGNXYjd2MXEzdTcvVXI5QUtoSmtaNlNURnhtaUV5RW9qZjhDdXFCYXhEZHA2MGFxMzdsYXE2K2MrMHJwR3JTWmtVKzczM2N6S2lsZG16TkZaSlEvZytxa1FEcTVhb2JHV2pKUUh4SVJmQTZEZHdOZVVxbllLbFlvZTc0MGxNZVlPOVR3OEN6d3V6cTNkR2VRN2orc2hKN1MyNCswMDdDM2liOStpYVpmbjlRclg1VEV4TTZQZnA5UDFIaStFRUVJSUlZUVF6eUlIQndmczdPdzRldlFvRFJvMHdMQ1E5NFNWSlQ0K1hybHRaR1NraEFJZjFhUEgvN29hTEZxMENEYzN0ekpmaTRXRkJZbUppUUNjT1hPRzFxMWJsL2s1eW9xaG9TRXZ2ZlFTdi8vK093QWJObXpRTzJDM1pjc1dNakl5QU9qVnE5Y3orMW1qRUVJSUlZUVFvbVRrSFlRUVFvakhncm01T1c1dWJyaTV1WEgvL24wbGJIZnIxaTBNRFEyeHQ3ZkgwZEVSUjBkSFRFMU5LM3U1b296RjM3cEp5S1lOZEJ3MkhBdWJhbHJIV05oVTA5aDM2ZUIrOWl4YlFtWkdPZ0N1SFR0am5tKy9XNWR1UkY0OFQ4VHBrOXdNUGNQcVQ4ZlQ2WTBSTkgrK1I3R3ErcVVsSlpMNTN3OWdINVdSOG9Da3VOakNqMDlPVm00L2lJOG5NejI5d0JncnU1cDZyNmN5Qks5ZXlkbWQyM0JxMFpJMkwvYkRwVlViS01WZjF4ZW5ncDJGclMxMW1qYlhlKzVySjQ2UkVIa2JBUGVYK2hmWlRqam0ybFhsZGw3ZzBzekttcGVuZms3WXdYMjBIelFFME4yeU52WjZPRWYvK2tQbi9FZitYS056MzgyenA5a1c0TStiWHdkb3JaUVlmL3NXVmF0WHg4Uk1kK3RzNHlwVmlxdzRsN2YyL0cxMGhSQkNDQ0dFRU9KcHBWS3A2TjI3TjZ0V3JTSW9LSWh1M2JvOWRpRzc0T0JnNWJhWGwxZWxmdGJWc21WTERodzRBTUNmZi81SnExYXRIdHVRblZxdHBuLy8vcXhidDQ2c3JDek9uRGxEZUhoNGtlMTFzN0t5MkxScEU1QjdmYno4OHN0S3FGQUlJWVFRUWdnaDlDRUJPeUdFRUk4ZEd4c2JiR3hzYU5teUpYZnYzaVVxS29ySXlFaWlvcUlBcUY2OU92YjI5dFNzV1pQcTFhdGo4TjlXakUrakxpTkdGNnllcFlmUVhkc0ordm5IY2xoUjJVdTVsOERHQlhONGtKQkErTW5qZEhwOU9NMmY3NkV6d1BVd05aVzlLNVlTZG1BZkFNYW1WZkFaOHdHTnZUdHBqRE8zdHFIZmxCbWMzYm1OZzZ0LzVXRmFHbnVXL3NDTjB5ZnAvdTZIbUZwWWFwdStnTjFMZnlEOHhER3QrNDcvOHpmSC8vbGI3L3U2WnRvbldyZHJDMGk1ZGU1SzZ4Zjc2ajEzU2F5WnFuMDkrU1hHM09GODBDNEFib1dlNVZib1dhbzUxcWJOUy8xd2U2NnIwbGExT0RRcjJKVmRGY0djN0d3T3I4djlLL1lxbHBhMCtHL2JYUDNYOHI5L0d0czRPTkwrMWFFRnhsdlZ0Qyt5NnA2K3RMWHJ6Wk1VRjh2NnVUTXhNVE9qOS9oUHFGbXZRWm1jVXdnaGhCQkNDQ0dlQlhaMmR2ajQrTEI3OTI2aW9xTHc4dkxDM3Q0ZWEydnJTbTNIQ25EcjFpMmxOYW1wcVNralJveW8xUFVNSERpUWd3Y1BvbGFyeWNqSVlNcVVLYnp5eWl1ODhjWWJXRmpvL3dlS0ZVR3RWbU5yYTB1WExsM1l2WHMzQVAvODh3OFRKMDRzOUxqOSsvZHo5KzVkQURwMDZJQ0Rnd1AzNzk4djkvVUtJWVFRUWdnaG5oNFNzQk5DQ1BIWVVxbFUyTm5aWVdkblI2dFdyVWhNVENRcUtvcW9xQ2d1WHJ6SWhRc1hNRFEweE03T2pwbzFhMkpuWjRlTmpjMVRIYmg3R3BsYjI5QzBXM2VPYi9pTGg2bXA3Rm0yaE11SER0TGovWEZLUzljOE4wNmZaTS9QUzBqKzc0ZWkxUnhyOCtMSG4xSzlqcFBPK1Z2MjZJVlRzeFpzVytSUDNJM3JYRHQrbE5qd2EvUWMrekdPcm1YZldxV3NtRlcxd3M2NVhtVXZBMnY3V2d6Lzl2ODR0WFVUNTROMmtabWV6cjJvU1BZcy9ZRWo2OWJRcXRkTHRIcWhOeWJtdXF1c1BTbzdLMHU1WFZaaE5jZ05saWJjdmdWQTI1Y0hZV0ptVnVReGFuWE8vOWFpUjFpdy81UVpXcXZObFlTdXFuZ0FaM2NFa3BhVVNGcFNJbi9PbkVhbk4wYVVLR3dyaEJCQ0NDR0VFTStxbGkxYjR1RGdRR0JnSUZ1MmJOSHJtQTRkT3VEdDdWM21hOG5LeWlJNk9wcmc0R0RXcmwxTFNrb0t4c2Ivejk1OWgwZFZyVzhmdnljOUlRVkNRdSs5OXlwTk9ncUNZcUdJRFk5aUFWVDBDTDQvVkZBUFdGQ1VJb2lpWWtHeGdZcTAwS1VGa0NZUWl0UkFJQVJDNnFSTzV2MGpacHVZU1RKSkpwbUkzODkxY1owOXMvZGE2OWt6RXp3a2Q1N2xydW5UcDZ0T25Ub09YNjh3bWpkdnJvY2Vla2dmZi95eEpDa2pJMFBmZmZlZFFrSkNOR0xFQ04xMjIyM3k4dkp5YW8xL04zejRjQ05ndDNIalJ2M25QLytSdjc5L250ZC8vLzFmdnh4NXh4MTNsSGg5QUFBQUFHNDhCT3dBQVA4WUFRRUJDZ2dJVU5PbVRaV1dscWFvcUNoZHVYSkZWNjVjMGFGRGh5UkpMaTR1S2wrK3ZBSURBNDAvdnI2K1R2L3RaT1RONU9LaUxuZU5WSzJXcmJWMjNydUt2eHFsQzBjUDY4dkpUNnYzUTQrcWNmZWVrcVF0bjM2a2cydFhHZU9hOXVxam14LzhqOXl6ZlpOMzJ4ZWZhdDh2bVZ0K1pPOEtWNkZhZGQzOXlreHQvSENCam0zYm92aHJWL1g5S3k5cTBJUkphdGdsLzIrY0QzbDJTcTduc29KUjNlOTlRTzJHRE10M2ZOaVdqUXBaT0UrUzlNaWlUK1h0bC9jM2ZNc3F2NHBCNm5uL1dIVWFmcmYyci9wWkI5ZXVVcXJaTEhOc2pIWXUrMUsvL2JSY0xmc1BWTHZCUStYdEgxRGdmQmtsRkxCTHVIWk5ybTV1OGd1dXBEYURCdHMxSm5zdEJXMVhXNXE2ajc1ZjdsNWVDdjMrRzFuUzA3WGwwNDkwNWN4cDlYbDRYSkc2QmpyRHNtVjViNTNyU0JjdVhDaVZkUUFBQUFEODh3UUhCK3UrKys3VHBVdVhGQkVSb2RUVTFIeXZyMWt6NzEvZ0s2eUpFeWZtZWE1bno1NTY2S0dIVktOR0RZZXRWeHlqUm8xU1lHQ2c1czJicCtUa1pFbFNiR3lzRmkxYXBHWExsbW5FaUJFYU9uU29VN2V5emE1Um8wWnEzcnk1amh3NW9wU1VGUDN5eXk4YU5TcDNGM3BKT256NHNFNmNPQ0ZKcWxldlhwbmQvaFlBQUFCQTJWWjJmb29JQUVBaHVMdTdxMXExYXFwV3Jab2tLU1VsUmRldVhWTjBkTFNpbzZOMTd0dzUvZkhISDVJeVEzZCtmbjd5OS9jMy92ajUrY25IeDBmdVpUeW9zdVhUajdUbDA0K2NYVWFwcU5hNHFlNTlZN1pDRnN6VnFiMmhTaldidFhiK3UvS3ZYRmxWR3paVy9ZNWRkR2pkYW5tVzgxWHZoeDlWd3k3ZENqVy9tNGVIQmp6NWxDclhiNkJmdi9oVTVhdFdVKzNXLzR4dnFwN2FFeXBMV3BwRDV2cjdWcnFGNGVYcnA2NzNqRmI3SWJkcjM2cWZkR0RWU3FVbW1aV2FaTlp2UHkzWHdiV3IxS3JmUUhVZGNXKytJYkFjSGV3YytEWFliZlI5YXQ2bm41TGo0NVdlbXFxdG4zMnNkb09IS2pDZkRvY1pHZGs2Mk5teFhlM256MDV3U0swRk1wblUrYzRScWxDdGhrSVd6SkVsTFUxaFd6WXErc0o1RFo0MFJiNkJnYVZUUnpFUWZBTUFBQUJRRnBoTXBoemZReW9MOXU3ZHEvajRlUFh0MjFmOSsvY3ZFN3N4REJ3NFVHM2J0dFhDaFF2MTY2Ky9HczluQmUyV0wxK3V4eDkvWEQxNjlIQmlsWDhaUG55NGpodzVJa242K2VlZmRjODk5OGpWMVRYWGRULzg4TmN2WU5LOURnQUFBRUJSRWJBREFOd1FQRDA5YzN5ejFHcTFLaUVoUWRIUjBZcUxpMU5jWEp5dVg3K3U4UER3SE9QYzNkM2w0K05qL1BIMDlKU0hoNGM4UER6azd1NXVITHU2dXNyRnhTWEhueHRGZnR0VTJ1dDZ4TVVpelZPN1ZSc05lK0VsNDdHSGo0OEdUM3BlZTM5YXJwM2ZMRldIWVhlcWFzUEdrcVFhelZ1bzMyUGpWYnQxVy9rRWxDOXlyYTBIRFZad25icnlEYXdvRDIvN3R6VzF4WktXcWhSellyN1hwQlh3Mi9GL04rREpweVJKZ2RYL0NvVnRXUFMra2hQaUMxK2dEZGtEZHJiV3NvZUhqNCs2M0RWU2JRWU4wYjZWUCtyZ21sK1VscEtzOUpRVVhUMS9yc0RRWEViNlgyRkJlMEp0aFZHK1NsVmxCRmZTMHNuUEtQcmlCVjBNTzZJUnI3MGhMMSsvUEdySkh2WXIrUDhhKzFlcTdMQ3VlOWNqTGhaNFRhT3UzZVFYV0ZFL3o1cWg1SVFFSmNmSHk5VXQ5dzhNeXFKbm4zMjJWTmJac1dPSGR1N2NXU3ByQVFBQUFJQzlldmJzcWZMbC8vcitSVXBLaXE1ZnY2NC8vdmhEMGRIUjJyOS92L2J2MzY4VksxWm8rdlRwcWxTcGtoT3J6VlNwVWlXOTlOSkxPbkhpaEpZc1dhTGR1M2NiNTZLaW92VEtLNjlvMEtCQmV1cXBwK1RtNUM3dzNidDNWK1hLbFJVWkdhbW9xQ2h0Mzc1ZFBYdjJ6SEZOWkdTa3RtL2ZMaWx6WjR5K2ZmczZvMVFBQUFBQU53QUNkZ0NBRzVMSlpKS2ZuNS84L0hLR2Fpd1dpK0xqNHhVZkg2K2twQ1NaeldhWnpXWWxKU1hwK3ZYclNrbEprZFZxdFd1TkNoVXFsRVRwT2ZSNjhEOXFQZkRXUW8vN2ZmMWFiVnI4UVFsVVZBcE1KblVZTmx5MVdyVldjSjE2T1U0MTdkbmJJVXRVYTlMTUlmUHMvT1lyN2Z6bUs0Zk1sYVZKOTE0T25hOGsxL0x5OWRWTkkrOVZtMXNHYS9jUDMrcllyNXQxODloSEN4eG5zWlJNQjdzc0xxNnVhdGE3bjdaOThhbGlJeTlyMWJ0djZmWVhYcGFMamQ5a0wydzN2V0dUcDZwQ3Rlb09xZFBlVUdyVnhrMTA5L1NaV3ZmK0hBMGMvN1N4RGE4OUFiM3NVc3lKZG84SnFGekY1dXNGQUFBQUFMRFBYWGZkcGFaTm0rWjYzbXExYXYvKy9aby9mNzdPbnordlAvNzRRMU9tVE5IOCtmUGw3ZTN0aEVwemE5U29rZjczdi8vcHhJa1QrdlRUVDdWbnp4N2ozSm8xYXhRWEY2ZHAwNmJKWkRJNXJVWVhGeGNOR3paTWl4WXRrcFRacWU3dkFidmx5NWNibmV1SERCbFM1bmV5QUFBQUFGQjJFYkFEQVB5cnVMcTZxbno1OGpsK2d6ZzdxOVdxOVBSMHBhYW01dmhqc1ZpVWtaR1I0MDl4dHovTXNGaVVISjkvVjdLMDVDU1pZMklLUFhkcWt0azR6bXU4bDUrZlhGeGQxVzd3MEVMUG4yWGZMejlsenVYcnEyYTkraFI2ZklYcU5mSThWNmx1ZmVNNDRuaVl2cHYyZjRXYTI5N3cwc1N2ZnNqMVhJYkZJa2t5bFpHQTBhTWZMaW4wbUxpb0s5cjE3VmM2dm0ycnJGWnJadWpzNXBMNVRXMmZnUEs2K2FGSGROUElNZkt3OGNPQXhPdlJPclVuVkswRzNDSkpzcVJtNzJDWC8vOGRQYlJ1dFE2dFcxM29tdHJkZXBzdUhENmtzd2YyNmNLUncvcjFpMC9WNjRHSGMxMlg5VjVMa3B1N1I0SHovdmpHYXc3cllGY1lGYXBWMTRqWDNzanhYR0czcXoyK2JhdU9iOXRxMTdYM3o1NnY4bFdxRm1wK0FBQUFBRURCVENhVDJyVnJwM2ZmZlZmanhvMVRWRlNVd3NQRHRYejVjbzBlUGRyWjVlWFFxRkVqelpneFEvdjI3ZE9zV2JNVUZSVWxLYk9UK0U4Ly9hUmh3NFk1dGI1YmJybEZuMzMybVpLVGszWGt5QkdkUEhsU0RSczJsQ1NaeldhdFhwMzUvUVEzTnpjTkhWcjA3MzhCQUFBQUFBRTdBQUN5TVpsTWNuZDNsN3U3dThxVks1ZnZ0Y1VOMkYyN2NGNWZUY2wvQzhVZFgzK3BIVjkvV2F4MVBucDhyTTNuUjczK3RvSnIxMVgzTVE4V2VlNnNnSjIzZjBDeDVpbExyQmtac3Y3NTI4MEZkVFRyZnU4RGFqY2svMjhtaDIzWnFKQ0Y4eHhXWDBITXNUSGFzL3c3SGQ2d3p1ak9WcjlURjkwMDRsNkhkVjdMUy9ad1hYSkNndjRJM2FFVE83YnBZdGdSZWZpVU13SjI2V2wvYlp2cjV1RlpNc1dZVE9yL3hFUXRuVHhKaWRlamRYRE5MNnJhc0pFYTNkUWp4MlU1T3RqWkVaeUx1eExwOEZJQkFBQUFBUDgrZm41K0dqNTh1RDc0SUhNSGdpMWJ0cFM1Z0YyV2R1M2E2ZjMzMzlkVFR6MmxpSWdJU2RLeVpjdWNIckR6OWZYVmdBRUQ5Tk5QbWQrZldyNTh1WjUvL25sSjB0cTFhMlUyWi80Q2FxOWV2UlFZR09pME9nRUFBQUQ4OHhHd0F3QUFaYzZ2bjMraUpqMXZWbkR0dXBLa0NsV3JhOENUVCtVNzV0U2VVSjNhdmN0NEhGQ3BzanJmUGJMUWE2ZW4vaFgrY25XekhiQWJ0L2h6U2ZaMVBHdlM0MllqMUZVUzI2Rm1TVFdiOWR2S0gzVmcxYzlLUzBtV0pGVnYybHpkUnQrbktnMGFsZGk2MmFVa0p1alVudDA2R2JwRDRiOGZ6TkVkTHJzY29UYVAvRitUeHQxN3F0TWRkK2Q1UHI4dWJ0NSsvaHI0NUZQNjRYL1RKS3RWR3o1Y29PQTY5WElFRFMzcDJicnBlUlQ4ZnQ3Mzl0eFMzeUpXa3RKVFVtU09qWkYvcGNyR2M3YTZMMmF4Wm1SbzZlUm5kTzFDdUNScDJKU1hWTHQxbTZJWEN3QUFBQUJ3dUFZTkdoakhGeTllZEdJbEJTdGZ2cnllZU9JSlRaMDZWWklVRlJXbHk1Y3ZxMHFWS2s2dGEvanc0ZnI1NTU5bHRWcTFlZk5tUGZiWVkvTDM5OWVQUC82WTR4b0FBQUFBS0E0Q2RnQUFPRWx3N2JwNUJtVFNVMVAxeSt3M2RlN0FQcm02dTJ2SXN5OFVHSTdKc0ZqMDg1di8wN2xEQitUaTZxcStqenl1cGtYWXR0WFpybDBJMS81VlAydi9xcC9WdkhjLzlYMzBDWG43KzZ0SjkxNTVqcmx5K3BRMjdIOC94M094VnlLVmNPMnFPZ3k3czFEcko4WEhHY2VlZjNZeGpJdTZZdlBhRkNVV2F1NHM1U29FT255YjBVK2Zla3pKQ1FtU3BJbzFhNnZicURHcTA3YTlROWV3SlRraFFhZjNodXJrcmgwS1Azd29WNmpPM2ROTGRkcTJWNk91M1l6bkxObENqQVdGRkQxOXloVXIwRmFqZVV1MTZOTmZoemVzVTFweXN0Yk1lVWYzdlBhRzhmcG5aQXY3dVpWZ0FMSzR6dXovVFd2bXZLMDZiVHZvcHBHalZiRm03WHl2LzMzRE9pTmNWNzlEWjhKMUFBQUFBRkFHV2JMOUc5clYxZFdKbGRpbmRldldPUjRuSmhidCt5S09WTDE2ZFhYcTFFbWhvYUZLUzB2VHVuWHIxTGh4WXlPdzJMeDVjelZxVkRxL2VBZ0FBQURneGtYQURnQ0FNaWJGbktpZjM1cXBpR05INWVydXJ0dWVlMEcxV3VVTXgyeFlsQmttYTlLamw2bzNiUzVKY25GMTFhM1BQSy92WDVtcUsyZE9LMlRoUE1WRVhsYVh1MGJLNU9KUzZ2ZFJWT2NQN2plTy9ZS0NDN3crTWVhNlZyNDlVNUpVcTJWcm5mLzlvQ1NwYXFNbTJybHNxUUpyMUZLOTloM3RYajg1UHQ0NDl2YnpreVI5T3ZFeHU4ZmJZK1QvM2xLbGV2VnpQWjlYeHpkN1pJWHI2cmJycUZ1ZithOU1KbE9oNWpPNXVNaGtNdGwxYlVKMHRFN3ZEZFVmdTNjcDR0alJQRU4xRGJ2Y3BEcHQyc25OTStjMnNHbXBLWmxybWt3bDJ0VXZTL2Q3NzlmWi9YdVZFQjJ0aE9ocmlybDAwUWlvNWVoWWFFZEh3aC9mZU0zaDRVaDduTjRiS3F2VnFqUDc5cWpqN2ZtSFJsUE5ab1YrKzdVa3ljM0RRejN1ZjZnMFNnUUFBQUFBRk5LeFk4ZU00NnBWcXpxeEV2c2tKeWZuZUZ5K2ZIa25WWkxUOE9IREZSb2FLa25hdkhtenpwOC9uK01jQUFBQUFCUVhBVHNBQU1xUXErZk82cGZaYnlvMjhySzhmSDAxZU5JVVZXL2FMTmQxUnphdGx5UlZxbGZmQ05oSmtydVhsNFpOZVVrL3Z2NnFycHc1cFQzTHYxUDQ0VU1hOFBoRWxhOWFyZFR1b3pqT1pRdllGZFNCTFRIbXVwYS85cklTb3FQVjY4SC9LRDdxaWhHd0cvREVSQzJkTWtscjVyNmpJYzlPVWEyV3JmT2RLMHYyYm5VK0FSV0tjQWQyeUNQSE5tOU0zbHVoMnV2TXZqMmFmOTg5aFI3WDVwWWg2bm4vMkR6UFg0KzRxTk43ZCt1UDNic1VlZm9QeVdyTmNkN04wMU4xMnJSVHd5N2RWTGR0KzF5aHV1eXlRbTF1SG5sZjQwZ2UzajdxL2ZCajJyZnlSdzJhOEl6S1ZRak1Wa3VLY1d4UEI3dTRLNUVsVW1OK01pd1duZDIvVDVMa1Z6RklWUm8welBmNm5kOStaWFJpN0h6bkNQa0hWOHB4M3BLV3B0OStYcUhhcmR1cWN2MEd0cVlBQUFBQUFKU3c2T2hvTFYrKzNIaDgwMDAzT2FXT0w3NzRRcU5HamJLcmc5Nm1UWnVNNDJyVnFxbGl4WW9sV1pyZDJyVnJwenAxNnVqczJiTTZjZUtFenA0OUswbXFWS21TdW5mdjd0emlBQUFBQU53UUNOZ0JBRkFXV0swNkZMSkcyNzVjb3ZUVVZBVlVxcXloazZjV2FXdE1iMzkvM2ZuU3ExcjV6dXNLLy8yUUxwODhvUzhuUDZQV0EyOVZoMkhENWVYclZ3STM0QmpwcWFtNmVPeW9KS2xjK1FxcVZLZHVudGZHWDd1cTVhKzlySmpMbDFTdmZVZTFIbmlydG4zeHFYRStvSElWOWJ4L3JEWXNlbDgvdnpWRHR6NzluT3EySzdpVFhXemtaZU80ZkpVcWttUnM1WnVlbXFwdlgzNUJVV2ZQeURjd1VMZS84TElDYTlUTWYwS3JWVHUvV2FvOUs3NlhsTmwxTUxoMjN2ZFZWbGd6TW5UcHhER2QvbTJQVHYrMlJ6R1hJbkpkNCtydS9tZW51bTZxMjY2OTNEMjk3Sm83YTR2WS9FSjRqbGEzWFFmVmJkdGUrbHVYdnJTVXpJQ2RxN3Q3cm5PMjNQZjJYRldvVmwwWkZvdXVSMlJ1TnhOUXFiSmQ5NUtXa3F6RTY5Y3p4MVN1b3JtajdkdSsrTUtSMzVWaXp0eDJwMzZuTHZuV2VlbmtjUjFhdTBxU0ZGUzdqdG9PSHByamZISkNncjU1Y2JKaUxsOVMyTlpOR2pYemJYbDRlOXRWQndBQUFBREFNUTRlUEtqWnMyY3JOalpXa2hRUUVPQzBUbXRMbGl4UlNFaUloZzBicHB0dnZsbUJnWUc1cnJGWUxGcTllclUrL1BCRDQ3bXkxaGx1K1BEaGV1ZWRkMlMxV3BYeTU3LzFodzRkS3BkLzBLNE9BQUFBQU1vdUFuWUFBRGhaOUlWd2JWejhnU0wrREpaVmI5cE1WOCtkMCtmUFRpaHc3S2JGSDJqVDRnL3lQTis4ZHo4ZDJiUmVsclEwN1Z2NW93NXZDRkdMdnYzVm9rLy9NdG5SN3VMUnc3S2twVW5LREVUbEZTUzZldTZzZnA0MVUvRlhvMVNwYm4wTkhQK016ZXVhOSs2bnFMTm5kR2pkYXYzeXpwdTZlZXlqYXRHbmY3NDFSSjA3SXltekcyRDJUbWRTNW5hYmd5ZE4xamN2VGxGQ2RMUyttLzUvR3ZyOFZGVnAyTWptWEdrcHlWbzM3ejJkMnB1NVRVbUx2Z1BVNStGeGVkN1hvQW1UOHEwdFAydm12aU5KcXRHOGhWcjBHVkRvOFZsaHp2aHJWN1hybTY5MGR2OXZSaGUwN0Z6ZDNGU3JWVnMxNnRwTjlUcDBrcnVYZmFHNkxKYTBORm5TMHlXcDlJTmRObDczOUQrM3QzRXZJQ0EzK05uSmtpVGZ3TXpmemsrNGRsVmZQdiswSk9tZVYxOVhsUWEyUHdQWm5mLzlvSDU1K3cxSjByakZuK2VhTXk4bmQrMHdqaHQyenJ1amdTVTlYUnMrbUMrcjFTcVRpNHY2UHZLRVhQN1dnY0RMMTFmVm1qUlR6T1ZMaW8yOHJNMGZMOUtBSjU4cXNIWUFBQUFBUU9GODk5MTNPYlpRemNqSVVGeGNuRTZjT0tITGwvLzY1VDR2THk5Tm16Wk52cjYreFY3empUZmVrS2NkdndEMndRYzV2NWNVRVJHaEJRc1dhTUdDQmFwWnM2WnExYXFsZ0lBQVdhMVdYYjE2VldGaFlVcElTREN1Nzk2OXU0WU9IZnIzYVoycWI5KytXcng0c1JGYTlQVDAxT0RCZzUxY0ZRQUFBSUFiQlFFN0FBQ2NKUEY2dEhaOSs3V09idGtvYTBhR0pLblJUZDNWLzdFSittVENPSWVzMGZmUkoxU25UVHR0K1BCOUpTY2tLRFhKckgwcmY5UytsVDlxMk9TcHF0Mm1uVVBXY1pTejJiYUhyZHUrZzgxcmp2MjZSUnMvV21CMCtoczJaV3ErSWE5ZUQvNUhDZEhYZEhydmJtMzhjSUV1SFE5VDc3SGo4dXc0RnZuSFNVbFNwYnIxYko3M0Q2NmtPLzV2bXI1LzVVVWxKOFRyaC8rOXJGNFBQS3ptdmZ2bHVPN1N5ZVBhK09FQ1hRcy9MMGxxTzNpb2VveDVNTTg2cGN6M3Y2aXlBbllCbGFvVWF4NVBuM0k2R2JwRDZTbC9iWjNxNHVxcW1pMWFxVkhYYnFyZnNZczhmSHlLUEg5QzlEWGoyTnZmdjhqek9FcXFFYkRMUHloWXYwUG5ISStURS8vNndZS0hkOUZlajcvUGFZczFJME9uOSs2V2xOblZzV3FqeG5sZUcvcmRNa1ZmdkNCSjZqRDBqankzZiszMXdNT0tPSFpVTVpjdjZkaTJMYXJUdG4yeFBqTUFBQUFBZ055MmJ0MWE0RFVOR2pUUTg4OC9yN3AxSGRQcC91TEZpNFVlRXhnWXFPam9hT054ZUhpNHdzUERiVjdyNmVtcGtTTkhhdlRvMFRMWjBRVytOSGw0ZUdqdzRNRmF1blNwSktsLy8vNE9DUzBDQUFBQWdFVEFEZ0FBcHpISHhlcllyNXRsemNpUXlXUlN4K0YzcTh1ZEl5U1RTUSsvLzVHc1ZtdWVZK2VOdVZ1UzdPcklWcjlURjFWcDFGZzd2djVTeDdadWt0VnFWY011M2NwY3VNNXF0ZXJVN3AyU01qdkYxV3pST3NmNTlKUVViZnR5aVE2RnJKRWsrVmVxck52L2I1cTgvUVB5bmRka01tblFoRWxhT1d1bXp2OStVR0ZiTit2SzZWUHE4OGpqcXRxb1NZNXJZNjlFS3ZaS3BDU3BjajRkeVNyV3JLVzdwOC9RVDIvK1Q3R1JsN1ZoMGZzNnZuMnIrdnpuY1htV0s2ZnRTei9YMFMwYkphdFZIajQrNmoxMm5CcDM2MUhvMThRWlBMeTlWYjlESjUzWXNVM1ZtalJUbzV1NnEwSG5ydkwyYzB3WTd0TEo0OGF4ZjFDd1ErWXNqcXl0Vi84ZTBwd3p5djZ0YnI1NGJtS2gxLzNnNGZ2eVBGZW5iWHNOZmY3L0pFa1hqaDQyT2duVzc5ZzV6KzZINFljUDZiZWZNcmN5RHFwVlc1M3VISkhuL081ZVh1ci94RVI5TiszL1pNM0kwS2JGSDZocTR5YnlxeGhVNlBzQUFBQUFBTmpIWkRMSjI5dGJGU3RXVk5PbVRkV3JWeTkxN05qUjZVRzFMNy84VW52Mzd0WEJnd2QxNXN3WlhiaHdRYkd4c1VwTlRaVzN0N2NxVktpZ3VuWHJxbDI3ZHVyWnM2Zjh5OEF2eStWbDJMQmgrdWFiYjJTeFdNcmNGcllBQUFBQS90a0kyQUVBNENUQnRldXEwL0I3ZEhqRE9nMTQ4bWxWYjlyTU9HZHljWkU5MzE0MW1VRFdQQnNBQUNBQVNVUkJWRXk1dG9DMHBWejVDdXIvMkhpMXZmVTIvZmJURDdwNTdLUEZxUHhQK1FRQWl5TGlXSmdTL3Z5TjZWb3RXOHZOdzhNNEYvNzdJVzM0YUlIaS9neS9CZFdxcldFdnZLUnk1U3ZZTmJlYmg0ZUdUcDZxa0FWemRIejdyN3AySVZ6ZlR2cy9OZTNSUzkxRzNTK2ZQN2RzeWVvVWxsVkRmaXBVcTY0UnI3Mmg5UXZuNmZSdmUzVGh5R0Y5K2Z6VGNuUDNNRUpiMVJvMzFjRHhUOHV2REFUSkNxUHJQYVBWZmN5RGRyKys5ckphclRxMGJyWHh1RnJUNWdXT3VSNXhVV0ZiTmpxMGppd1pGb3Z4bVNwT1Y3NlNkR0xITnVPNGZxY3VOcStKT25kR3Y4eCtVMWFyVlc0ZUhobzRZWkpjM2ZML3YvbFZHelpXKzl0dTE5NGZmMUNLT1ZIckY4N1RIZi92NVR3RGZBQUFBQUNBZ29XRWhKVDZmTVZkMDgzTlRWMjZkRkdYTHJiL3pla0l4YW14TUdNREF3TzFldlhxZ2krVTFMUnBVNGUvWHdBQUFBQnVYQVRzQUFCd29uYTMzYTVXQTIrUnAwKzVVbGt2cUZadERSei9qRVBteWdxUlNYTEliMXVmMlBsWGtLaGVoMDdHOFpaUFA5TEJ0YXVNeHpXYXQ5RGdTWk1ML1pxNXVMcHE0Sk5QeXkrb2t2Yis5SU5rdFNwczYyWlZhOUxNMk43MTZPWU5rakszL0t4dVIvakx5OWRQSGUrNFM5RVhMeWptOGlWWjB0SmtTVXVUSkhuN0I2alRuZmZJdHpTNmdqazQ3T2hmcVhJaGw3ZkttcEdSYjlnekx1cUt0aS85WEpkUG5wQWt1WGw2cW1IbnJnWE9IWDc0a01JUEh5cFVQZlk2ZDNDZjBsTlRKVW0rRlNybU9EZnhxeC95SEJkeitaS1dUbjVHNmFtcGF0bHZvSG8vYk4rV3pxZjJodXFYdDkrUUpJMWIvSG1CbjJGTGVycisyTDFMVXVabnpkWm44dVN1N2Rxd2FJRlNrOHlTcEo3M2oxWEZHaldOODJuSnlVb3htNVdTR0M5emJLeVM0dUtVRkIrbnBMaFltV05qamV2Q0R4L1N3WFdyMVhyZ3JYYmRDd0FBQUFBQUFBQUFBUEJ2UWNBT0FBQW5jblZ6a3lVMVZlYVltQ0tOVDAweUYzcHNWcmMyZXlRbkpNamtZcEtudDArT3psWi83MFJXM081ZjFvd00vUkc2UTFKbVdLOXV1dzdHdVVZM2RkZVJ6UnVVbnBxcWpyZmZxUzUzalpUSnhhVm9DNWxNdW1ua3ZhclpvcVhXdlQ5SFZSbzBOTUoxNXc3czA3WHc4OGFhK1hVQXUzTG10TTc4dGtjbmQyMVg5TVVMeHZOdUhoNnlXcTJ5cEtVcEtTNVdLMlpNVjdrS2dhcmJyb05xdG1pbEdzMWJPR3lyMWV4aUxsOHlqdisrMVdscFNFbE0wS0pISDVTSGw1Yzh2SDNrNGUwdE4wOVB1YnE1SzhPU0xuTnNqT0t2WHMweHB2T2Q5eFM0dlc5eG5mLzlvTnc5UE9YdDd5OVBYMSs1dVh2STFkMWRhY2xKQ2ovOHV6Wi8rcUZ4YmJVbVRlMmE4K3I1YzFyNTl1dEtUMDJWcTd1NzJnMFpWbExsNjl6Qi9VcEpUSkFrMVczZk1WZUFNZlpLcE5iTWVjZllUdHBrTXVsUXlKby91OUtabFpwa2xqVWp3KzcxdG4vMXVXcTNicXZ5VmFvNjdpWUFBQUFBQUFBQUFBQ0FmemdDZGdBQU9ObVdKWXNWdG5WVGtjWnVYL3E1dGkvOXZGQmo4dXZNOVhlSE42elZqcSsvbEV3bWVYaDV5OTNUVXk1dXJrcE9TRkJhY3JKeFhYQ2Rlb1dxNGUvQ2oveXVwTGc0U1ZLVlJvMXpCSytxTm1xaVc1LytyMHdtRjlWdTNhWlk2MlNwMmFLVjduMXp0dlRuUnJ5VzlIUnR5L1k2dHV3MzBEak9zRmgwUGVLQ0lvNGZVOFN4bzdwdzlJZ1NyMGZubUs5YytRcHFOV0NRV3ZRYktGbXRPclJ1alE2RnJGRlNYS3dTcjBmcjhJWjFPcnhoblNUSlA3aVNnbXJYVVZDdDJ2SVByaXkvb0NBRjFhcHRWOWpzNk9hTk9yMDNWTjcrQWZMdzhaR2JoNmNrR2VGRVNVNEpSM241K3NtdllrWEZYNzJxMUtTay9DODJtZFJoNkIxcWY5c2RkczNkb3U4QTlSanpZSjduRnp3ME9zOXorMWYrcUhPSERoUzRocGV2bjVyMnZEbmZheUpQL2FIREc5WXBiT3NtWlZnc01wbE02amR1dkFJcVZ5bHcvcUk2OXV0bTQ3aCt4ODY1emdkVXFxeEczWHJvK0xhdGtqS0RyMWZQbmMxM1RrK2ZjdkwyOTVkM1FJQjgvQUxrSFJBZ2M4eDFuZjV0ajlKVFVyUis0VHpkK2ZKckR1bEtDUUFBQUFBQUFBQUFBTndJQ05nQkFJQThWYXJYSVBQQWFsVnFrdG5ZaGpJN0QyOGZ0UmswdUZqclhENXgzRGl1M3lGM2tLaE9tM2JGbXQ4V0wxOC80L2o0dGkyNkZuN09XRCs0VGwyZDNydGJ1My80UnRjdWhCdmJ2bWJuNnU2dWV1MDdxbkczbnFyVHRuMk83bUtkN3hxaGpuZmNwZk8vSDlUSm5kdDFldTl1WTB2ZHVLZ3Jpb3U2b3RON2R4dlhqM2p0VGJzQ2RpNXVyanI5MjU1ODc2blJUZDBMdnZrU0VGU3Jqc3d4TWJLa3ArYzZaM0p4a1g5d0pkVm8xa0l0K3c5U3BicjJCekpkWEYyTDNKVXZxSGJkQWdOMjVjcFgwSzJUbnBkbk9kOWM1eEpqcm12TEp4OHA0a1JZams2UjVjcFhVTDl4VDZwMkNYd3VzNlNZRTNWbTMxNUptZHZwMW1yWjJ1WjFuZThjb2ZNSEQyUUc1Z0xLcTF5RkN2SUpLQytmUHgvN0JKU1h0My9Bbi8vcmI3TXpveVV0VFYrOThLeWlMMTVReFBFd0hWenppOXJjTXFURTdnMEFBQUFBQUFBQUFBRDRKeUZnQndDQWsvVi9mSUw2UHo3QjJXWFlWS0ZhZGFNam1qVWpROVkvLzlmRnhVVmVmdjZxMHFDaFdnOGFYT3l1YVozdXZFY05PbmZWMGEyYlZMOVRGd2RVWGpoTmV0eXNZOXUyNk5LSjQ3cHAxQmhKVXZXbXpSUVhGWlVqWE9kWE1VaTFXclZSN1RadFZhdGxHM2w0ZStjNXA0dXJxK3EwYWFjNmJkb3B3MkxSbFRPbmRESHNpQzZHSGRXVk02ZU13RmFkdHUxVnVYNER1K29NcUZ4RkxxNnV5ckJZY2p6dldjNVhWZW8zVUxkN0g4Z1JIQ3hOdC8zMy8yVWVXSzJ5cEtjckk4UHk1L2FrSm5sNGVlWFlZdGdlRFRwMWxTUUYxNm1iNzNYZDczMGd6K3NhZCs4cEwxOWZwU1luS3owbE9iT3VQMTg3VDU5eUNxNWJUL1hhZDVTYmg0Zk51Y3VWcnlDWlpMeFhBWlVxcTBYZkFXclpmMUMrNzcwam1HUlMxM3RHNjhUT2JmSUxDczZ6eHZKVnF1cVJSWjhXYXkxWGQzZjFmZlFKZlRmdC8xU25iUWViM2ZJQUFBQUFBQUFBQUFDQWZ5dVQxV3ExT3JzSUFBRCtpZGF2WDYra05nUlJ5aEtyMWZwbnFFczVPc3JaSXpraFh1Y083RmZqN2oyTjU0Nzl1a1ZYenB4U2xRYU5WTGxCUXdWVXF1eXdXcE1URW5RdC9KejhLZ2JKdndqeldqTXlsUEhudmRycVNnYkhTSXk1cmhNN3RxbEc4eFlLcnAxLzJLOGdTWEZ4eGhhdTFaczF0L3N6YWtsUEw1WDMrT3E1c3dxcVhjY2hjM2tmQ0ZXL2Z2MGNNbGRCZHV6WW9aMDdkK3JaWjU4dGxmVUFBQUJRZXQ1KysyMTE3ZHBWTjkxMGs3TkxBUUFBQUFBQS8yQW1VeUc3Z2Z3TlA0MEZBQUEzREpQSkpGTWhnM1Zadkh6OWNvVHJKS2xKajE1cTBxT1hJMHF6c1o2dnFqZHRYdVR4SmhjWHVicTRPTEFpMkZLdWZBVzF2ZlUyaDh6bDdlK3ZtaTFiRlhwY2FRVW9IUld1QXdBQUFBQUFBQUFBQUc0ay9GUVdBQUFBQUFBQUFBQUFBQUFBQUFBYkNOZ0JBQUFBQUFBQUFBQUFBQUFBQUdBREFUc0FBQUFBQUFBQUFBQUFBQUFBQUd3Z1lBY0FBQUFBQUFBQUFBQUFBQUFBZ0EwRTdBQUFBQUFBQUFBQUFBQUFBQUFBc0lHQUhRQUFBQUFBQUFBQUFBQUFBQUFBTmhDd0F3QUFBQUFBQUFBQUFBQUFBQURBQmdKMkFBQUFBQUFBQUFBQUFBQUFBQURZUU1BT0FBQUFBQUFBQUFBQUFBQUFBQUFiQ05nQkFBQUFBQUFBQUFBQUFBQUFBR0FEQVRzQUFBQUFBQUFBQUFBQUFBQUFBR3dnWUFjQUFBQUFBQUFBQUFBQUFBQUFnQTBFN0FBQUFBQUFBQUFBQUFBQUFBQUFzSUdBSFFBQUFBQUFBQUFBQUFBQUFBQUFOaEN3QXdBQUFBQUFBQUFBQUFBQUFBREFCZ0oyQUFBQUFBQUFBQUFBQUFBQUFBRFlRTUFPQUlBaWNuVjFsU2tqdzlsbEFFQ1pZc3JJa0t1cnE3UExBQUFBQUFBQUFBQUFBQnlDZ0IwQUFFWGs3ZTB0VTVMWjJXVUFRSmxpU2pMTHg4ZkgyV1VBQUFBQUFBQUFBQUFBRGtIQURnQ0FJZ29PRHBacmRKU3p5d0NBTXNVMU9rcEJRVUhPTGdNQUFBQUFBQUFBQUFCd0NBSjJBQUFVVWUzYXRWVXVNVTR1Q1hIT0xnVUF5Z1NYaERpVlM0eFRuVHAxbkYwS0FBQUFBQUFBQUFBQTRCQUU3QUFBS0NJM056YzFiOVpNSHVkT0ViSUQ4Sy9ua2hBbmozT24xTHhaTTdtNnVqcTdIQUFBQUFBQUFBQUFBTUFoM0p4ZEFBQUEvMlNCZ1lGcTM3S0ZqaHc5cXNSeS9ySUVCc3ZxN1NPckN4bDJBRGMrVTBhR1RFbG11VVpIcVZ4aW5KcTNiS0hBd0VCbmx3VUFBQUFBQUFBQUFBQTREQUU3QUFDS0tUQXdVRjI3ZE5HNWMrZDA5Zko1bWMxbVdTd1daNWNGQUNYTzFkVlZQajQrQ2dvS1V1Mld6ZVRteGo4dkFBQUFBQUFBQUFBQWNHUGhKMkFBQURpQW01dWI2dGV2ci9yMTZ6dTdGQUFBQUFBQUFBQUFBQUFBNENEc1h3Y0FBQUFBQUFBQUFBQUFBQUFBZ0EwRTdBQUFBQUFBQUFBQUFBQUFBQUFBc0lHQUhRQUFBQUFBQUFBQUFBQUFBQUFBTmhDd0F3QUFBQUFBQUFBQUFBQUFBQURBQmdKMkFBQUFBQUFBQUFBQUFBQUFBQURZUU1BT0FBQUFBQUFBQUFBQUFBQUFBQUFiQ05nQkFBQUFBQUFBQUFBQUFBQUFBR0FEQVRzQUFBQUFBQUFBQUFBQUFBQUFBR3dnWUFjQUFBQUFBQUFBQUFBQUFBQUFnQTBFN0FBQUFBQUFBQUFBQUFBQUFBQUFzSUdBSFFBQUFBQUFBQUFBQUFBQUFBQUFOaEN3QXdBQUFBQUFBQUFBQUFBQUFBREFCZ0oyQUFBQUFBQUFBQUFBQUFBQUFBRFlRTUFPQUFBQUFBQUFBQUFBQUFBblNVdExjM1lKZGt0SlNkR0JBd2ZzdXZiVXFWTktUMDh2MFhxc1ZxdFdyVnFsUTRjT2xlZzZ0c1RFeE9qZ3dZT2x2dTY1YytjVUZoYW1zTEF3V1N5V1VsOGZBUDZOQ05nQkFBQUFBQUFBQUFBQUFGREtVbEpTdEdqUklqM3l5Q05LU0Vod1NnMVdxMVhidDIrWDFXb3Q4TnJ3OEhBOStlU1RtakpsaXZiczJaUHZ0VkZSVVpvMGFaSWVlT0FCclYyN050OXIzMzc3YlMxY3VGQVpHUm1Gcm4zeTVNbWFQWHUycGsyYnBvaUlpRUtOTDQ2VksxZHE5T2pSZXZIRkYzWDkrdlZTVzFmS2ZMMG1UcHlvaVJNbktqazV1VlRYQm9CL0t6ZG5Gd0FBQUFBQUFBQUFBQUE0VXYvKy9ZM2pPWFBtcUduVHBrNnM1dCtKOStER3RYUG5UcjM3N3J0eWRYWFYwMDgvclU2ZE9qbTdwSCtza0pBUWZmdnR0NUtrdDk1NlM5T25UODl4ZnNPR0RYcjk5ZGNkdWw1MkNRa0ptamx6cG5idjNxMEhIM3hROTk1N2I3N2p2YjI5RlI4Zkw0dkZvbGRlZVVYdnZ2dXU2dGV2Yi9QYU9YUG15R3cyeTJ3Mkt6NCtQczg1bHkxYnBqVnIxa2pLN0hnM2RlcFVCUVFFMkhVL0pwTkpuVHQzMXY3OSt4VWZINitwVTZkcTd0eTVLbGV1bkYzamk2TkRodzZ5V3ExS1NrclNGMTk4b1FrVEpwVDRtbG15ZHdWMGN5UHlBUUNsZ1E1MkFBQUFBQUFBQUFBQUtGUGk0K08xY2VOR3Zmbm1teG8zYnB4R2pCaWhXMjY1UmJmZWVxdnV1dXN1alJzM1RqTm56dFRLbFNzVkV4UGo3SExoSk51M2IxZi8vdjJOUDU5ODhvbXpTL3BYZU8rOTl4UWRIYTJvcUNqTm5qM2IyZVU0emJKbHk5Uy9mMzhOR0RCQTI3ZHZMOUljZ3djUFZxdFdyU1JKTzNiczBQTGx5eDFaWW9FOFBEeDA5ZXBWU2RLU0pVdTBhOWV1Zks4UENnclN0R25UNU9ibXB1VGtaTDM0NG9zMk82aUZoSVFZYy9YdDIxZDMzWFZYbm5NT0dqVElDT0FlT0hCQVR6enhoTTZmUDIvM1BkeDU1NTNxM3IyN3BNd09lNlgxbWF4U3BZcUdEQmtpU1ZxOWVyWHhPcGFHN052Q3VycTZsdHE2V1VKRFF6Vmd3QUQxNzk5ZlgzLzlkYW12RHdET1FKd1pBQUFBQUFBQUFBQUFaVUo4Zkx5KytlWWJyVml4SXM5dDcySmpZeFViRzZ2VHAwOXI0OGFOaW82TzF2MzMzMS9LbGFJc3lPcDZsU1VrSkVRUFB2aWdUQ1pUa2VaTFNVbVJKSGw2ZXBib21MTE1udnZKdnBXb1BkdUszb2hDUTBPMWVQRmlTZEtvVWFQVXJWdTNJczFqTXBuMDMvLytWNDg4OG9pU2s1UDE0WWNmcW5YcjFxcFhyNTRrcVZldlh1cmN1WE9PTVhGeGNmTDM5ODkzM3RPblQydmh3b1U2ZWZLa0pNblB6MDlqeG96SmRaMkhoNGVtVHAycUo1OThVa2xKU1pvNWM2WVdMbHlvcWxXclNzcnNjSmVZbUpoalRHQmdvRzYvL1hhdFdMRkNkOTU1cC9GM2N2YjY1cytmTDBtcVVhT0c3cjMzWGtWR1J1WmF1M0xseXBLa2dJQUF2ZlhXVzVveFk0WjI3TmloSzFldTZPbW5uOWFycjc2cTVzMmI1M3VmV1o1NTVoa2RQWHBVMGRIUjJySmxpL3IyN2F1dVhidmFOVGJMNGNPSDljd3p6eFJxVEphMHREU05HaldxVUdObXo1NnRGaTFhRkdtOTdGdnBPaU5nMTdselo5MS8vLzFhc21TSlB2NzRZOVdxVlVzMzNYUlRxZGNCQUtXSmdCMEFBQUFBQUFBQUFBQ2M3c2lSSTVvK2ZicXVYNzl1UEdjeW1WUy9mbjFWcVZKRkFRRUJTa2xKVVhSMHRFNmZQazNudW4rNTY5ZXZhOCtlUFRtZWk0cUswcjU5KzlTK2ZmdEN6YlY2OVdydDNMbFQrL2J0MDF0dnZXWFhkclpGR1ZPV0ZlWitKazZjcURsejVzakZ4VVZQUGZWVUtWWlpOc1RFeE9pdHQ5NlMxV3BWdzRZTml4M3dyVktsaWg1KytHSE5uejlmYVdscG1qbHpwdWJQbnk4UER3KzV1Ym5KMTlmWHVQYVRUejdSdDk5K3E0RURCK3J1dSs5V3RXclZjdFgyeVNlZmFQWHExYkphclhKemM5UFFvVU4xMzMzMzVaZ251NW8xYTJyQ2hBbDY4ODAzWlRhYjliLy8vVS92dnZ1dTNOemM5T1dYWCtxNzc3N0xzL2FGQ3hkcTRjS0ZlWjYvY09HQ3hvNGRhL05jOXUxcVBUMDk5ZkxMTDJ2MjdObGFzMmFONHVQak5YbnlaTTJkTzFkMTY5Yk5jLzRzL3Y3K2V1YVpaelJyMWl3OThzZ2poUTdYU1psQk5WdGJ5eVlsSmNuRnhhVklJVnF6MlN5VHlTUnZiMitiNnhWVldscWFwTXp0WVlzYUtDNnUwYU5IYS9mdTNRb0xDOU9zV2JQMDRZY2ZxbUxGaWs2cEJRQktBd0U3QUFBQUFBQUFBQUFBT05XbVRadjA1cHR2S2owOVhWSm10NldSSTBkcXdJQUJLbCsrdk0weHg0OGYxN3AxNjI2WXptRW9uSkNRRUdPYnhJWU5HeHFkdXRhc1dWUG9nTjA3Nzd4VDZQV0xNcVlzSzh6OWRPdldyY2dkMjI0RTgrYk5VMnhzckV3bWs1NTc3am1IZEJBYk5teVlObTdjcUxDd01KMDllMWFMRnkvVzQ0OC9udU9hdUxnNEhUeDRVR2xwYVZxNWNxVldyVnFsbTIrK1dhTkdqVktOR2pYMC9mZmZhK25TcFRLYnpaSXkzNmRISDMwMFZ3alBsdjc5KzJ2cjFxM2F0V3VYamg4L3JzV0xGMnZjdUhIRnZxL0NjSEZ4MGFSSmsrVGw1YVVWSzFhb1g3OStxbE9uamo3NjZDTXRXN2JNN25sbXpacWxXYk5tRlhoZDlvQ2ZKRFZ0MmxRclZxekk4ZHo2OWVzMWE5WXNlWGg0Nkttbm5sTHYzcjN0cnVPbm4zN1N2SG56SkVrUFBmU1FoZzBiWnZmWWdtVDl0OUxOelhseER4Y1hGejMzM0hONjlORkhGUjhmci9mZWUwK3Z2UEtLMCtvQmdKSkd3QTRBQUFBQUFBQUFBQUJPYy9UbzBSemh1alp0MnVpbGwxNlNuNTlmdnVNYU4yNnN4bzBibDBhSktJUFdybDFySE45NTU1MTYvZlhYSlVuYnQyOVhRa0pDbnQyNmdPSTRjdVNJdG16Wklra2FNR0NBc1pWcmNabE1KazJhTkVtUFAvNjRYRnhjVktOR2pWelgrUHY3NjkxMzM5WGh3NGUxYk5reTdkcTFTeHMzYnRTbVRac1VFQkJnZFBWczFLaVJIbnZzTWJWczJiSlFOVHp6ekRONitPR0hsWktTWW13Uk8yN2N1QUtEZHNlT0hkT0VDUk1rU1ZPbVRGSGZ2bjBMdFc1MkpwTkpUejc1cEpvMmJhcmV2WHM3clR0YmxyWnQyNnBodzRZNmR1eVlac3lZb2FOSGoycmN1SEg1QnR1c1ZxcysvdmhqZmYzMTE1S2t1blhyT256NzFMSVFzSk9rV3JWcTZaWmJidEhLbFN1MWMrZE83ZCsvWDIzYnRuVnFUUUJRVWdqWUFRQUFBQUFBQUFBQXdDa1NFaEkwZmZwMEl5elFxVk1uVFo4KzNlbWhBWlJ0eDQ0ZDAvbno1eVZKbFN0WFZwOCtmZlQxMTEvcjdObXpTa3RMMDhhTkd6VjA2RkFuVjRrYjBXZWZmU1lwczN2WGZmZmQ1OUM1NjlTcG95ZWVlRUl0V3JUSWQxdlVGaTFhcUVXTEZqcDkrclNXTGwycXJWdTNHdUc2K3ZYcjY0MDMzaWhTd0RRd01GRC8vZTkvRlJ3Y3JJWU5HOW85TGl3c1RGSm1PSzZ3M1NQejBxZFBIK080YytmT0NnZ0lLSERNb2tXTEpFa0JBUUVhTVdLRVErcW9XTEdpM243N2JiM3h4aHZhdW5XcmpodzVvcVNrcEh3RDRHdldyREhDZFYyNmRORUxMN3dnSHg4ZnU5WWJOMjZjVHA4K2JYZDlDUWtKNnQrL3Y5M1gvOTBISDN4UTdKRG9tREZqdEdiTkdxV25wMnZKa2lVRTdBRGNzUGpYQ1FBQUFBQUFBQUFBQUp6aSsrKy9WM1IwdEtUTW9OUUxMN3hBdUE0Rnl0NjlybCsvZmpLWlRPclhyNTgrK3VnajR6d0JPemphMmJObnRXL2ZQa2xTMTY1ZFZibHlaWWV2Y2R0dHQrVjZyakFCcWxPblR1bU9PKzdJOC95eVpjc1VHQmlZNS9taWRGbzdkdXlZSktsZXZYcDVidW1kbjNYcjFxbDE2OVo1dnA0dFc3YTBxeHRmVnNETzM5OWZkOTk5dDkzcmg0V0ZhZUxFaVhaZGUvTGtTUTBmUHR6dXVYZnQybFhnMXJDelo4OVdpeFl0N0o3VGtkemQzWXM5UjhXS0ZkV2pSdzl0MnJSSlI0NGMwZkhqeCtrdUMrQ0d4TDlRQUFBQUFBQUFBQUFBVU9yTVpyTisrT0VINC9IOTk5OWZvdHQ2eHNiR2F0V3FWZHE2ZGFzdVg3NnN0TFEwQlFjSHEzMzc5aG94WW9TQ2c0UHpIWC82OUdralFCQWVIcTZFaEFTNXVia3BPRGhZclZxMTB1MjMzNjQ2ZGVya08wZjJvTXljT1hQVXRHbFR4Y1RFNkljZmZ0RE9uVHNWRVJFaGs4bWtTcFVxcVhQbnpob3hZa1MrZ1JWSHo1ZGRURXlNVnE1Y3FkRFFVSVdIaHlzcEtVaytQajZxV2JPbU9uZnVyQ0ZEaHRqVlZjclJVbEpTdEduVEp1Tnh2Mzc5SkVsOSsvYlY0c1dMWmJWYWRlTEVDWjA5ZXpiZjl5T3YwSkt0b0UxSVNFaVJ4OWhTM05mV1VlOTdVZS9IMXZyNVNVbEowZWJObTdWejUwNmRPblZLMGRIUlNrOVBsNCtQajJyVXFLRldyVnBwNE1DQnFsV3JWcjd6T1BMZWl5SjdzSFBRb0VFT21mT2ZZdlhxMVhybm5YZnl2ZWJVcVZOMmhRR3pmNVorL2ZWWHpabzFTK1hLbGRNTEw3eWdUcDA2RmJ2V3duSjFkVlc1Y3VWS2ZkM3M2MmZwM0xsenZ0MExzeHc0Y0VEWHJsMlRsQm4ydExkRDN0L0hlbmg0RkxKYTJ3WU9IR2o4dmJ4dTNUb0NkZ0J1U0FUc0FBQUFBQUFBQUFBQVVPcCsrKzAzbWMxbVNabGJFMmJmRXREUmpodzVvbGRlZWNYb2xwZmx3b1VMdW5EaGdrSkNRdlRhYTYvWjdKSVVFeE9qdDk1NlM3dDM3ODUxTGowOVhlSGg0UW9QRDllYU5XczBmdng0RFJreXhPNjZEaHc0b0ZkZmZWVnhjWEU1bnMrYU15UWtSRysrK2FiZFcvZzVhcjdWcTFkcjRjS0Z4dnVUSlNFaFFXRmhZUW9MQzlPMzMzNnI1NTU3VHQyN2Q3ZXJOa2ZadG0yYkVoTVRKVWxObWpSUmpSbzFKRWxCUVVGcTI3YXQwV0ZzelpvMWV1eXh4MHExTm51VXhHdnI2TStSSTIzYXRFa0xGaXpROWV2WGM1MUxTRWpRc1dQSGRPellNWDM3N2JjYU1tU0lIbnZzc1VLRmZrcnozcmR0MnlaSjh2SHhjZGhXcUlVeGI5NDhWYTllUGRmekZ5OWUxUGp4NHlWSnk1Y3Z6M1UrTVRGUlk4YU1jVmdkUmVsNmxwR1JJWXZGa3V2NXc0Y1B5MnExS2lFaFFWT25UdFg5OTkrdmUrKzlWeWFUeVJHbDJxVlJvMFphc1dKRnFhMlhuN0ZqeDlwMTNkTlBQMjJFNUNaT25LaWdvQ0M3MTVneVpZckRBM2F0VzdlV3I2K3ZFaElTdEczYk5vMGZQNzVVMzBNQUtBMEU3QUFBQUFBQUFBQUFBRkRxc29KUWt0UzJiZHNTMnhvMlBEeGM4K2ZQbDlsc1Z2MzY5ZFdnUVFPbHBhWHAwS0ZEdW5yMXFxVE1ibnF2dmZhYVB2bmtrMXlkZ0M1Y3VHQ0U2MHdtaytyWHI2L2F0V3ZMMjl0YlY2NWMwYjU5KzVTZW5pNkx4YUs1YytlcWJ0MjZhdDY4ZVlGMW5UNTlXZ3NXTEZCS1Nvb2FObXlvZXZYcUtTMHRUUWNQSGpUQ0Q3R3hzWm8rZmJvKy9QRERBb01RanBydjg4OC8xMmVmZldZOERnd01WTXVXTGVYcjY2dHIxNjdwMEtGRE1wdk5Ta3hNMUN1dnZLSlhYbmxGWGJwMEtmQitIU1Y3RjdHL2Q4dnEzNysvOGJsYXYzNjkvdk9mLytUNXVjcStoZXhQUC8xa0hQZnMyVFBQam1kRkdaTmRTYnkyeFhuZmkzcy9CZm5zczgvMCtlZWZHNDlOSnBNYU4yNnNtalZyeXMzTlRWZXVYTkdSSTBlVW5Kd3NxOVdxbjMvK1dlZlBuOWZNbVRQdENuRTUrbXNvUHhjdlh0VGx5NWNsWlc1Wld0eXROYmR1M2FwWFgzM1Y1cm04dWgvNitQalk3UEtaL2Urc3duUUJQWFhxVko0aDFQdzZNSzVhdGNydU5iTGsxUUh2OGNjZlY1VXFWYlJnd1FKWnJWWXRXYkpFcDA2ZDB1VEprK1hsNVZYb2RSekJiRGJyMFVjZkxiSDV2L2ppaTJMUGtUMVFXdGp1ZTZtcHFjYXhwNmRuc1d1UkpEYzNON1Z1M1ZyYnQyOVhkSFMwenAwN1YyQkhWd0Q0cHlGZ0J3QUFBQUFBQUFBQUFJUFZhdFdsUzVjVUVSR1I0d2Z4dHRTc1dWTTFhOVlzMGpySGp4ODNqdTBKcEJYVi9QbnpKVW12dmZhYU9uZnViRHlmbnA2dXVYUG5HbUdSNk9ob3JWKy9Qa2ZvS0l1bnA2ZUdEeCt1WWNPR3FXTEZpam5PWGJod1FjODk5NXl1WGJ1bWpJd01mZjMxMTNrR1o3SmJ0R2lSM04zZE5XM2FOSFhvME1GNFBpMHRUZSs5OTU0UkpJdUlpTkRtelpzMVlNQ0FFcDl2NjlhdFJnRE16YzFOanp6eWlJWU5HNVpqQzhPRWhBVE5uajFiVzdkdWxkVnExZHR2djYwbFM1WVVhb3ZDb29xTWpOU0JBd2VNK25yMTZwWGpmUGZ1M1RWbnpod2xKU1VwTmpaV29hR2g2dGF0bTgyNUpreVlZQnhuRDVmZGRkZGRlVzU1V3BReFdVcnF0UzNPKzE2Yyt5bkkrdlhyYzRUck9uWHFwQWtUSnFoS2xTbzVyak9iemZyaWl5LzA3YmZmU3BJT0hqeW9Eei84VUU4ODhVU0Jhemo2YXlnL1lXRmh4bkd6WnMyS1BBOXl1K09PT3hRY0hLd1pNMllvTFMxTjI3WnQwNlZMbHpSanhnd0ZCZ2FXZWowWkdSbUtqSXdzOVhVTEl5dGc1K0hoSVc5djcwS05UVXRMTTQ0ZDFjRk9rcG8yYmFydDI3ZEx5dng2SVdBSDRFWkR3QTRBQUFBQUFBQUFBQUNTcEtpb0tLMWV2VnBSVVZGMmp5bHF3QzRtSnNZNC9udG96WkdTa3BJMFk4YU1IQUVjS1RQa05ISGlSQjA0Y0VBUkVSR1NwTkRRMEZ3QnUrRGdZQzFhdEVqVnFsV3pPWCtOR2pYMHdBTVBHTjJaOXUvZkw0dkZraU00bFZkZGI3MzFsbHEzYnAzamVYZDNkejM5OU5NNmNPQ0FFZkxZdm4xN2dlR2c0czZYa3BLaWVmUG1HWStuVEptU0s4QW1aWGJJZXVHRkZ4UWVIcTR6Wjg0b0ppWW16MkNpbzYxYnQwNVdxMVdTMUxGalJ3VUVCT1E0NytYbHBlN2R1eHZkdDlhc1daTm53SzQwbGVScjYralBrU09ZeldZdFhMalFlTnl0V3plOTlOSkxjbkZ4eVhXdGo0K1BIbjMwVVhsNWVSbUJ2QjkvL0ZHMzMzNTdubDl6V1VyejNzK2NPV01jTzJLNzJjYU5HMnZTcEVuRzQ5RFFVQ09jbEJkN3RnLzllMWZIL0ZTdVhGbFRwa3pKVWNPbVRac0tIRGRxMUNpNzE4aVNuSnljNy9udTNidnI5ZGRmMTRzdnZpaXoyU3hYVjlkQ2QyWXJDZE9tVFhQSTN5RjVkZkFyaXJTME5NWEh4MHVTS2xTb1VLVHhrdVRxNnVyUXpyRjE2OVkxanMrZE8rZXdlUUdnckNCZ0J3QUFBQUFBQUFBQUFCMDZkRWdiTm14UVVGQ1FicnZ0TmxXcVZFa0JBUUV5bVV3bHNsNzJMZTc4L1B4S1pBMHBNNGoxOTNCZEZsZFhWL1hwMDhmWXNpOTdpQ1pMNWNxVkMxd2orL3dwS1NtS2pJd3NNQnpVcFV1WFhNR2dMRzV1YnVyVHA0KysrdW9yU1psYk9SYWt1UE50M0xoUjE2OWZOK2F5RlFETFB0L2d3WU9OME5pdVhidEtQR0JudFZxMWJ0MDY0M0cvZnYxc1h0ZXZYejhqWUxkbnp4NWR2MzY5b3M1ZzJRQUFJQUJKUkVGVVNDRVVSeXJKMTliUm55TkgyTGh4bzJKall5VmxCdWllZSs0NW0rRzY3TzY5OTE2dFdiTkdVVkZSeXNqSVVFaElpQjU0NElGOHg1VG12V2R0RHlzcFZ4ZStvcWhjdWJKdXVlVVc0M0YwZEhTQkFUdEg4L1gxVmQrK2ZYUFVZRS9BTG10cmJVZHIxYXFWWnMyYXBUbHo1bWo2OU9rTzI3NzBSaE1lSHE2TWpBeEpVdFdxVlFzOVBxc3pyYU5mMyt4ZkY5bS9YZ0RnUmtIQURnQUFBQUFBQUFBQTRGOHVLaXBLR3pac1VLdFdyWFR6elRjWDJIM04wUXJhaXJZNEN1bysxS0JCQStNNGUralBYdkh4OGJweTVVcU81eElURTR0ZFY4T0dEWTNqckxCU1NjNjNZOGNPNDNqZ3dJRUZybGU3ZG0zajJGWXcwZEVPSGp4b2hEWjhmWDNWdFd0WG05ZTFiZHRXd2NIQmlvcUtrc1ZpMGZyMTYzWDMzWGVYZUgzNUtjblgxdEdmSTBjSURRMDFqbnYzN2kxZlg5OEN4MlNGWFpjdFd5WkpPbkRnUUlFQnU5Szg5MnZYcmhuSEpkbHhNei96NXMxVDllclZjejEvOGVKRmpSOC9YcEswZlBueVhPY1RFeE0xWnN3WWg5V1JGV0F0REhzN3VEVnMyRkJ6NTg3TjlmeXhZOGYwKysrLzI3VldYRnljc2VWd1hwejlkMEp4bkQxNzFqaXVVYU5Hb2NlbnBLUkljdXoyc0ZMT2JuclpPOVFDd0kyQ2dCMEFBQUFBQUFBQUFNQy9tTlZxMWVyVnF4VVVGRlNxNFRwL2YzOWpLOXFpQk52c1ZWQW5PWDkvZitNNEszaGdTMHBLaXZidjM2OFRKMDRvUER4Y0VSRVJpb2lJVUVKQ1FxNXIwOVBUQzZ5cm9DNVk1Y3VYTjQ0TDJsN1JFZk5sNy9BMWZmcjBBdGZMcmpUQ0ZHdldyREdPZS9ic0tYZDNkNXZYbVV5bUhFR3R0V3ZYT2oxTVU1S3ZyYU0vUjQ2US9YNWJ0bXhwOTdqc2dianc4UEFDcnkvTmU4OCszbG1kMVh4OGZHeUdGWDE4Zkl4amU4S00vMFFIRGh6UTRzV0w3Ym8yTmpaV2l4WXR5dmNhZS85T21EWnRtbDNYbGFiang0OGJ4MFhacmpqcnYzT08vaHhubjYrMC9xNEJnTkpFd0E0QUFBQUFBQUFBQU9CZjdOS2xTNHFLaXRKdHQ5MVdxcDNyQWdNRGpZRGRtVE5uMUx0Mzd4SlpwNkFRZ1p0Yi9qOHVTMDlQMTJlZmZhWVZLMVlvS1NuSllYVVYxRDJvb0xvY1BWL1dGcVpGWVUrZ3NEak1ack8yYmR0bVBONi9mNzhtVEppUTUvWFpRNC9uenAzVHNXUEgxS1JKa3hLdE1UOGwrZG82K25Qa0NObnZ0ekRkM3JJSDRtd0ZWLyt1Tk84OSsvdVFWN2dUeFplZW51NlV6MnhlZ29LQzVPM3RYZXg1RWhNVEZSMGQ3WUNLY25hSWJONjhlYUhIWndYc0hIRmYyV1YvM3l3V2kwUG5Cb0N5b096ODF3a0FBQUFBQUFBQUFBQ2xMaUlpUXBKVXFWS2xVbDIzV2JObVJpZWVnd2NQbHVyYTlrcFBUOWNMTDd5Z0F3Y09HTS9WclZ0WHpaczNWL1hxMVZXMWFsVlZyVnBWVmFwVTBiQmh3NXhZYWZGbFpHUVl4OTI3ZDFkZ1lLQVRxOGxwOCtiTk9ib0xYcnAwU1pjdVhiSjcvTnExYTUwYXNDdkxyMjFKeUI2dWNYRnhLZEljSnBQSlVlVTRSUFl3WDBwS2lyeTh2RXE5QnJQWmJETjRhRGFialdOYjUrM1pzcm93N3Jubm5rS1B5YTg3YUhaejU4NVZSRVNFaGd3Wm9oNDllaGlmbjVFalIycmt5Skg1anUzZnY3OGtxV2JObXZyNDQ0OExYYU10NDhlUEwzQXJZbnZZdTBWdVFjNmZQNitMRnk5S2tnSUNBbFMzYnQxQ2piZGFyY1o3NGVqUGNQYXVkYzc0K2dDQWtrYkFEZ0FBQUFBQUFBQUE0RjhzTlRWVlV1WVA2MHRUdTNidHRIejVja25TMGFOSGRlYk1tVUtIQlVyYWloVXJqSENkdjcrL1huNzVaYlZxMVNyWGRWYXJ0YlJMY3poZlgxOWpxOTViYjcxVkhUdDJkSEpGZjhtK1BXeFJiTnEwU1k4OTlwalR0dllzeTY5dFNmRHo4elB1dHpCZHU3SnZoMXVoUWdXSDExVWMyYnQ5bWMxbXB3U0l4bzhmWCtBMWQ5eHhSNG5YVVp5T2pBWFp2WHUzcmw2OXFqTm56cWhIang0bHRzNC8xWGZmZldjY2QrM2F0ZEJCMU9Ua1pPTy9WNDcrREdjUGNtYmZ0aGdBYmhRRTdBQUFBQUFBQUFBQUFGRHFIYU02ZE9pZzRPQmdZNXZZVHovOVZOT25UeS9WR2dxeVljTUc0M2pNbURFMnczVlN6bURRUDFYMTZ0V05VTlNaTTJmS1RBZ3NQRHhjWVdGaHh1T1BQLzVZTld2V0xIRGMxYXRYTlhyMGFGbXRWaVVtSm1yYnRtM3EyN2R2U1phYXA3TDYycGFVMnJWcjYvZmZmNWNrSFRseVJEZmZmTE5kNDA2ZVBHa2MxNjlmdnlSS0s3TGc0R0RqK01xVkt6ZDhGOEw4aElTRUZIcU1QUjNjVHA4K3JhdFhyMHFTdW5UcFV1VHVoNDQwYmRvMFo1ZGdpSXlNelBIYUR4dzRzTkJ6Wk84eTUrZ3RZcTljdVdJY2wzWkhYQUFvRFFUc0FBQUFBQUFBQUFBQVVPcmMzTncwY3VSSXpaMDdWNUswWThjT3JWaXhRcmZmZnJ1VEsvdExlSGk0Y2R5Z1FZTThyOXUzYjE5cGxGT2lXclpzYVFUWk5tL2VYS1J0SUV2QzJyVnJqZU42OWVyWkZhNlRwS0NnSUxWcDAwYjc5KzgzNXJFbllKZDllMU43RlRTbXJMNjJlU25LYTVCZGh3NGRqSURkaGcwYk5IYnMyQUxEUEJhTFJaczJiVEllZCtuU3BWZzFPRnJWcWxXTjQwdVhMamxseStHOHdxWGg0ZUVhTzNhc0pOdmh0NFNFaEZMcGJGZGNvYUdoeG5IMzd0MmRXTWxmQWdJQzh1MzBscGFXSm5kMzl3TG5TVXBLTWtLMlJUVi8vbnlscDZkTGtwbzJiYW9XTFZvVWVvN3Myd2s3dXN0YzF0YTFrbFN0V2pXSHpnMEFaUUVCT3dBQUFBQUFBQUFBQURqRjRNR0R0V1hMRmgwNmRFaVM5UDc3N3lzdExVMTMzMzIzM1hPWXplWlMyWTR1ZTNlZTdKS1NrdlRGRjErVStQb2xyVy9mdnZybW0yOGtaWFlTKyttbm56UjA2TkFDeDUwN2QwNjFhOWN1a1pveU1qSnlCSWJzN1lTV3BWKy9ma2JBN3NDQkE0cU1qRlRseXBWelhlZmw1V1YwZG9xTWpMUXJ1RktZTVdYeHRmMjdvcndHZVJrMGFKQysvUEpMcGFhbUtqNCtYdSs5OTU0bVQ1NmNiNWZNTDcvODB2Z2FDd2dJVUo4K2ZZcThma2xvMUtpUmNYejgrSEgxN3QzYmlkVVVUbFlvUzVKY1hWMmRXRW4rdG0vZkxpbnpzOWl1WFR1bjFlSHQ3YTBaTTJaSWtobzJiS2p5NWN2YnZDNHlNbExQUC8rODdyNzdiZzBaTWlUZk9hT2lvblQyN05raTEvVDk5OTlyNTg2ZGtqSzd6VDd5eUNORm1pZjdOcTZPN21CMy9QaHg0emo3MXdzQTNDZ0kyQUVBQUFBQUFBQUFBTUFwWEYxZE5YWHFWRTJZTUVHUmtaR3lXcTFhdEdpUmR1N2NxUWNlZUVDdFdyV3lHY3BKVFUzVm5qMTc5UFBQUDZ0NTgrYTY3Nzc3U3FTK09uWHFHS0dCSlV1V3FHWExsam0ydm91S2l0TE1tVE4xK2ZMbEVsbS9OTldyVjArOWUvYzJ1b2pObXpkUDE2NWQwNGdSSTNJRkdLMVdxdzRlUEtobHk1YkoxZFZWcjczMldvblV0SHYzYmtWSFJ4dVBDeHV3NjlHamgrYk1tYU9VbEJSWnJWYXRXN2ZPNW1lbGV2WHFPblhxbENUcGwxOStVYTlldmVUbWx2bGoxUFQwZE9PNHFHUEs0bXRiblBzcFNHQmdvTzY3N3o0dFhyeFlVbVlYdTZTa0pEM3h4Qk81QW81bXMxbExseTdWc21YTGpPZWVmUEpKaDRkL2lxdFpzMll5bVV5eVdxMDZjdVNJczh2SlUwWkdoaUlpSWhRUUVDQnZiMjlaTEJiOThzc3ZraVIzZDNmNSsvc1hlNDFiYjcyMVNIWGw1K3JWcXpweDRvUWtxWDM3OXZMdzhDaFNiY1cxZGV0V05XblNKTWMyemp0MzdqUmV3K3hmajdObnoxWkVSSVRlZSs4OUpTWW1hc1NJRVhuT0d4d2NyT0RnWUZrc0ZxMWN1VkszM0hLTDNXSEhUWnMyNllNUFBqQWUzM2JiYldyWnNtVmhiMDFTWmpmRExMNit2a1dhSXk5SGp4NlZKTG00dURpbHd5TUFsRFFDZGdBQUFBQUFBQUFBQUhDYUNoVXFhTTZjT1hyNTVaZDE3Tmd4U2RMdnYvK3U1NTU3VHY3Ky9tclNwSW5LbHk4dk56YzNtYzFtWGJ4NFVXZlBubFZhV3Bxa3pPQkxTUms4ZUxBUnNMdDA2WkxHanYzLzdOMTNXRlRYM2o3OGUraE5rVUd4QW9wQk1SNXNvR0JFallvdHNTUlJIMnpSZ3lkUlkyS05KU2JHV0dKc1JHTkpOTllZalRscWpyR1FnSUNJQmJBRlFVV3dnR1VTQk5HQmtlYlE5dnNITC9zM0l3UE1ERU5SNzg5MWVUMXI3NzNXMm10dnh1SDQ1TDYrYXhJOFBUM1JvRUVEcEtXbElTNHVEZ1VGQlpnMGFSSjI3ZHBWYmV1b0tUTm16RUJTVWhJZVBIZ0FRUkN3Zi85K0hENThHSysvL3JvWUxKVEw1Ymg1OHlZVUNnVUF3TXZMcTlyV283bzliTnUyYmRXMjZkU0dwYVVsZXZUb2dmRHdjQUJBU0VnSXhvOGZYeWEwNmVQakk0YkxybDI3Qm45L2YzVHMyQkdDSU9ES2xTdll2MzkvbWJsMUhWUFgzbTFWbjZjeWZuNStrTWxrQ0FrSkFWQ3lCZlQ1OCtmaDV1YUdGaTFhd05qWUdPbnA2YmgrL2JwWU9ROEFKazZjV0Nlcnc5bmEyc0xOelEwSkNRbTRlZk1tNUhJNXBGS3BRZWJPemMzRnBVdVh4T084dkR5OUE0WVNpUVF6WnN4QVZsWldtV3VkT25XcXNJcGdlbnE2VnZjby9lNDFwS2lvS0FpQ0FBQjQ0NDAzREQ2L05qSXpNN0Z5NVVvVUZSVmgrdlRwR0RwMEtJQ1M3MzdWN1d0THpaOC9IM1Buem9WTUpzT09IVHRnYkd5TWtTTkhpdGNGUWNDYU5XdlFwMDhmZUhoNG9MQ3dFSjkvL2ptdVhyMktoSVFFekpzM3I5STFIVDkrSEpzMmJSTGZqWnViRzZaT25hcjNNeVluSjR0dFE0UXRTNlducCtQT25Uc0FnQTRkT3NEYTJ0cGdjeE1SMVJVTTJCRVJFUkVSRVJFUkVSRVJFVkd0a2txbCtQYmJiL0g3NzcvajRNR0RlUHIwS1FEZzZkT251SGp4WXJuampJeU1ZRzl2WDIzckdqUm9FQklTRWhBVUZBUUFVQ3FWNGphR3BZWU9IWXJSbzBlL0ZBRTdHeHNickZ1M0RtdldyQkhmKzdObnp4QVRFMU51LzE2OWVsWExXaFFLQmM2ZlB5OGU2MXE5cnBTdnI2OFlzRXROVFVWY1hCdzZkZXFrMW1ma3lKRTRlL2FzR0Q1SlRVMnR0Q3Focm1QcTBydlZSSjkzVUJHSlJJSzVjK2ZDeWNrSmUvZnVoVktwUkhGeE1XN2N1Q0ZXdWxKbGEydUxhZE9tMWJtdFlWWDE3dDBiQ1FrSkVBUUJaOCtleGZEaHc2czhaM1oyTmhZdVhDaUdpd0ZnN2RxMVdMeDRzZFp6Mk5uWjRhT1BQZ0pROHQ1ZmUrMDFjV3ZrVXM3T3pwZzJiWnJHOGNYRnhmanh4eC94KysrL2krZUNnb0l3ZVBCZ2pmMVZ0MjNXVmxCUUVOYXRXMWZ1OWRPblR3TW9XWDlOQmt0VkJRWUdvckN3RUJLSkJCNGVIcFgybDBxbENBZ0l3T3paczVHU2tvSnQyN2FoVTZkT2VPMjExd0NVYkNFYkZoYUdzTEF3VEowNkZTTkdqRUN6WnMxdzllcFZoSVNFb0dIRGh2RDM5OWM0ZDBGQkFYNzQ0UWNFQmdhSzU1eWNuUEQxMTEvRDFOUlVyK2NyS2lvU3Z3c0JvRVdMRm5yTm84bVpNMmZFZGsxK2J4RVIxU1FHN0lpSWlJaUlpSWlJaUlpSWlLaldtWm1ad2MvUEQwT0hEc1dGQ3hkdytmSmwzTHAxQ3dxRkFrK2ZQb1dSa1JHc3JLelFxRkVqT0RvNnd0M2RIZDI3ZDBmRGhnMnJiVTBTaVFSejVzeUJ0N2MzL3ZqakQ5eThlUk5aV1Ztd3RyWkd1M2J0TUh6NGNIVHIxcTNhN2w4YmJHMXRzV0xGQ3NURnhTRTBOQlEzYnR6QW8wZVBVRkJRQUFzTEM5amIyOFBGeFFXZW5wN28yYk5udFZVcUNnOFBSMkZoSVlDU24wUHYzcjMxbXNmRHd3TlNxVlRjYWpZNE9MaE13TTdDd2dMZmZmY2REaDQ4aUxObnorTGh3NGNvS2lxQ1ZDb3QwN2NxWStyS3V6WFU4MVJHSXBIQXo4OFAvZnYzeDRrVEozRDU4bVhjdjM4ZldWbFpNREl5Z3AyZEhWeGNYT0R0N1kxKy9mclZ1VzFobnpkZ3dBRHMzcjBiU3FVU2dZR0JWUTdZS1JRS3pKOC9Yd3cxZHVuU0JURXhNVGg3OWl5Ky92cHJ6Snc1RS9YcTFSUER1K1ZWY0xTeHNjRjc3NzBuSHMrZlB4OXl1UndGQlFVb0xpNkduWjBkbWpWckJpTWpvekpqOC9MeXNHTEZpaklWMnRhdFd3ZVpUSWJ4NDhmRHlzb0tMVnUyeEx2dnZxdjNzMVkwWGk2WDQ5cTFhd0JLS3BMYTJ0cUsxekl5TXNUcWJkb3FLaXBTMjFxNklxVlZDUFB6ODNIMDZGRUFRTmV1WGRHc1dUT3R4NjlhdFFyejU4L0hwRW1UeEhBZEFDUWtKSWp0MGkxVFo4NmNDWmxNaHZqNGVPemZ2eC9ObXpmSGdBRUQxT1pNVGs3RzZ0V3IxYXJOdFc3ZEdxdFdyVko3TjZyUzA5TmhibTZPZXZYcWFheFNtSkdSZ1MxYnR1RDI3ZHNBQUJNVEU3MjNtWDJlSUFoaUVOREt5Z3I5K3ZVenlMeEVSSFdOUk5EMU54SVJFUkVSRVZFZEVSVVZoZWpvYUh6NjZhZTF2UlFpSWlJaU1yQnZ2LzBXM2J0M3I3VnR3b2hlSmZ5M0ZSR1Jkalp0Mm9Sang0NEJBRmF1WEFsUFQwKzk1cEhMNVpnL2Z6N3UzNzhQb0tTQzRKUXBVN0IrL1hyOCtlZWZBRW9DbVgzNzlrV1BIajNRdEdsVFNLVlNtSmpvWGo5SEVBUVVGQlNnc0xCUS9ML1cxdGJJeXNyQ29rV0x4Q0JYNDhhTnNYanhZdnp3d3crSWo0OVhXNE9YbHhlY25Kd2dsVXBoYkd4c2tEVllXbHJDeXNvS1I0OGV4ZWJObXdFQUgzendBZno4L01SeEF3Y09SSEZ4c2M3MzAxWnBOVDdWTmF4WnN3YWRPM2NXK3h3N2RneWJObTBDQUJ3NGNFRGoxc0NGaFlWbGZqWmZmLzAxVHA4K0RRc0xDL3orKysvaTlZeU1ERXlkT2hWeXVSd21KaVpZczJZTjNOM2RvVlFxOGNzdnYrRFFvVU5pdUJnQXZMMjk4Zm5ubjFjWVFGMnhZZ1VpSWlJZ2tVaGdaV1VGS3lzcldGaFl3TmpZR0RrNU9XVzIveDAyYkJpbVQ1K3V5NnNxMS9uejUvSGxsMThDK0grZll5S2l1a2hTMFQ3cFdtQUZPeUlpSWlJaUlpSWlJaUlpSWlJaW9rcU1IejhlWVdGaHlNM054YzZkTytIaDRhR3hZbGhsenA0OUs0YnIrdlRwZzhtVEp3TUFwaytmRG10cmEvejIyMjlRS0JUNC9mZmYxYlp1TlRJeWdyR3hjYmwvaW9xS3hBQmJhWmhOVTBEdHh4OS9oRUtoVUF2WHJWdTNEZzRPRGxpNWNpVysrKzQ3aEllSGwxbURSQ0tCbVprWmpJMk5ZV1JrcFBhbjlKenF2VXZYbzJrTjMzLy9QZHEwYVlPd3NERHhuTGUzdDg3dnNxcVVTaVYrL2ZWWEFDVVY5RlREZFlENlZxcHIxNjdGMkxGajBhQkJnM0xuVXlnVUNBOFBGN2U5N2RtenAxcjR6czdPRGw5ODhRWG16WnNISnljbk9EZzRRS2xVWXZMa3lVaEpTUkg3R1JzYlkrTEVpUmc5ZW5TbG56RVhGeGRFUkVSQUVBVGs1T1FnSnllbjNMN3U3dTdpNTYycUJFSEF6cDA3QVpSVVVodzdkcXhCNWlVaXFvc1lzQ01pSWlJaUlpSWlJaUlpSWlJaUlxcUVuWjBkSmt5WWdLMWJ0K0xPblRzSUNnckNXMis5cGZNOGd3WU53cjU5KzlDOGVYUE1temRQREZDWm1KaGc4dVRKNk5XckYvNzg4MCtjTzNjT1dWbFo0cmppNG1JVUZ4ZWpvS0JBNzJkd2RuYUdpNHNMZ0pLd1ZVcEtDZ0lDQXVEZzRBQUFzTFMweE1LRkN6RjgrSEFjTzNZTWx5OWZoa0toQUZBU3FGSXFsWHJmdTVTTGl3dmF0R21EZi83NUI0bUppUUJLdHNCMWRuWlc2N2Rnd1FLZHQ0alZWVjVlSHJ5OHZIRHk1RW1NSHorK3pQVk9uVHJCeGNVRnljbkp1SHo1TWk1ZnZxejEzUFhyMTljWU91dlFvUU9XTGwyS3pwMDd3OXpjSEFBd1lzUUlzVktlazVNVEZpeFlnRFp0Mm1oMUgyZG5aNWlibXlNL1AxL2orekl6TTRPcnF5dDhmWDB4ZVBCZ3Zhb1Fhbkw4K0hIY3UzY1BBT0R2NzQ5Njllb1paRjRpb3JxSVc4UVNFUkVSRWRFTGk5c1lFUkVSRWIyOHVFVXNVYzNodjYySWlMUW5DQUxtelp1SHVMZzRXRmxaWWNlT0hXalVxSkhPODV3OGVSSWVIaDRWVmtNVEJBRnl1UnlQSHorR1FxRkFRVUVCOHZQenhRcHhxbjhFUVlCRUlpbjNqNUdSRVFEZ3RkZGVnN3U3T3dBZ1BqNGUxdGJXYU5teVpZVnJlUGp3SVRJeU1xQlFLS0JVS2xGVVZJU2lvaUlVRmhhSzdhS2lJZ0FRNzJWa1pLU3hMWkZJMEtwVks3aTZ1aUkzTnhjUkVSRUlEdzlINjlhdDhkRkhIK244SGcwbEt5dXIzSUJZWm1ZbWR1M2FoWXNYTDBJdWwxY1krak15TW9LOXZUMDZkT2lBY2VQR3dkSFJVZXMxbEZZUkhEMTZ0RjdiQVFOUSsza1VGeGZEMk5nWUZoWVdlczFWa2RUVVZFeWVQQmw1ZVhubzBxVUxWcTFhcFZjMVJ5S2ltbExWTFdJWnNDTWlJaUlpb2hjVy95TVFFUkVSMGN1TEFUdWltc04vV3hFUjZVWXVsK09UVHo1QmVubzYycmR2ajRDQUFMMERVVlNpTkNCSWRWOStmajVtejU2Tlc3ZHV3Y0hCQVpzM2I0YWRuVjF0TDR1SXFFSlZEZGp4dHp3UkVSRVJFUkVSRVJFUkVSRVJFWkdXcEZJcHZ2NzZheHc1Y2dRQWNQWHFWWFRwMHFXV1YvVmlZN2p1eFJFYkc0dldyVnVqZGV2V2VPZWRkeGl1STZKWEFnTjJSRVJFUkVSRVJFUkVSRVJFUkVSRU9uQnhjY0djT1hOcWV4bEVOYTVidDI3bzFxMWJiUytEaUtoR0dkWDJBb2lJaUlpSWlJaUlpSWlJaUlpSWlJaUlpSWpxSWdic2lJaUlpSWlJaUlpSWlJaUlpSWlJaUlpSWlEUmd3STZJaUlpSWlJaUlpSWlJaUlpSWlJaUlpSWhJQXdic2lJaUlpSWlJaUlpSWlJaW96b3FPam9hZm54L0dqaDJMaXhjdjF2WnlpSWlJaUlpSTZCWERnQjBSRVJFUkVSRVJFUkVSa1JZaUl5UFJ2MzkvOGMvdTNidHJlMG12aEEwYk5rQXVseU05UFIzcjE2K3Y3ZVVRRVJFUkVSSFJLNFlCT3lJaUlpSWlJaUlpSWlJaUxRUUhCNnNkaDRhR1FoQUV2ZWRUS3BWUUtwWFZQcVl1MCtaNVZOOXhWZDQzRVJFUkVSRVJrVDRZc0NNaUlpSWlJaUlpSWlJaXFrUkdSZ1l1WGJxa2RpNDlQUjB4TVRFNnp4VVVGSVRGaXhkanhJZ1JTRTVPcnJZeGRaa3V6ek5qeGd4SXBWSTBiTmdRczJiTnFxRVZFaEVSRVJFUkVaVXdxZTBGRUJFUkVSRVJFUkVSRVJIVmRhR2hvU2dxS2dJQXVMcTY0dmJ0MndCS3F0cDVlSGpvTk5lNmRldDB2cjgrWStveVhaNm5SNDhlNk5HalJ6V3Vob2lJaUlpSWlLaDhyR0JIUkVSRVJFUkVSRVJFUkZTSkV5ZE9pTzBSSTBhSTdjaklTR1JuWjlmR2tvaUlpSWlJaUlpb0JqQmdSMFJFUkVSRVJFUkVSRVIxVW41K2ZtMHZBUUNRbUppSUJ3OGVBQUFhTjI2TXZuMzdvbVhMbGdDQWdvSUNoSWVIMStMcWlJaUlpSWlJaUtnNk1XQkhSRVJFUkVSRVJFUkVSSFdPcmEwdEhqOStYTnZMQUtCZXZjN1gxeGNTaVFTK3ZyNGFyeE1SRVJFUkVSSFJ5OFdrdGhkQVJFUkVSRVJFUkVSRVJQUzgxMTU3RGRldVhVTmVYaDRzTFMxcmJSMUtwUktuVHAwU2owdURkZjM2OWNQT25Uc2hDQUp1M2JxRmUvZnVpVlh0Tk9uZnY3L0c4ek5tekNoekxqUTBWTzh4bW1SbVppSXdNQkFYTGx5QVRDWkRYbDRlckt5czRPam9DQzh2THd3Wk1nUzJ0clphclgzanhvMW8xNjRkTWpNemNmandZVVJIUnlNbEpRVVNpUVFPRGc3dzh2S0NuNThmR2pSb1VPRTh1anlQcHZ0WFJLbFVJaUlpQXRIUjBVaEtTb0pjTGtkaFlTR3NyS3pRb2tVTGRPalFBUU1IRG9TVGsxT0Y4eGp5MlltSWlJaUlpT2pGeFlBZEVSRVJFUkVSRVJFUkVkVTUzYnAxdzQwYk54QVdGb2FoUTRmVzJqck9uVHVIbkp3Y0FJQ2JteHRhdEdnQkFHallzQ0U2ZCs2TW1KZ1lBRUJ3Y0RDbVRwMWFhK3NzVDFCUUVMWnUzWXJjM0Z5MTg5bloyVWhJU0VCQ1FnSU9IVHFFdVhQbndzZkhSNnM1WTJOanNYejVjang5K2xUdHZFd21nMHdtUTJob0tOYXNXUU1YRnhlRFBZZTJUcDA2aFMxYnRpQWpJNlBNdGV6c2JDUW1KaUl4TVJHSERoM0NrQ0ZETUhYcVZKaVptV2s5ZjExK2RpSWlJaUlpSXFvZUROZ1JFUkVSRVJFUkVSRVJVWjFqWldXRi92Mzc0OWl4WXpoKy9EaDhmWDFycFpLZDZ2YXZ6MWRnNjkrL3Z4aXdDd3NMd3djZmZBQVRFODMvYi9kaHc0YUo3V1BIam9udFhyMTZsVnZ4VEo4eHF2YnUzWXVmZi81WlBKWktwWEIzZDRlTmpRMmVQSG1DcTFldklqYzNGems1T1ZpMmJCbVdMVnNHYjIvdkN1ZE1UazdHbGkxYm9GUXE0ZXJxQ2hjWEZ4UVVGQ0F1TGc1UG5qd0JBQ2dVQ2l4ZHVoVGJ0MjlYQzY5VjlYa3E4L1BQUDJQdjNyM2lzVVFpUWR1MmJlSG82QWdURXhNOGV2UUk4Zkh4ZVBic0dRUkJ3UEhqeC9IZ3dRT3NYTGtTcHFhbWxjNWZsV2NuSWlJaUlpS2lGeGNEZGtSRVJFUkVSRVJFUkVSVUo3bTZ1bUxZc0dFSURRM0ZqaDA3MEtSSkV6UnExS2pTNEpLam95TWNIUjJyZlArMHREVEV4c1lDQUV4TVROQzdkMisxNno0K1B0aTRjU1B5OHZLZ1VDaHc0Y0lGOU9qUlErTmMwNmRQRjl1cTRiS1JJMGVXdStXcFBtTktuVGx6Umd6WG1aaVk0TU1QUDhUdzRjTmhiR3dzOXNuT3pzYjY5ZXR4NXN3WkNJS0FiNy85Rm52MjdJR1ZsVlc1ODI3YnRnMm1wcVpZc21RSlBEMDl4Zk1GQlFYWXNHR0RHRWhNU1VsQlJFUUVCZ3dZWUpEbnFVeFlXSmhhdUs1YnQyNllQbjA2bWpScG90WXZOemNYKy9idHc2RkRod0FBY1hGeDJMNTlPNlpObTFicFBhcnk3THI2NjYrL2NPZk9IYjNINitydnYvK3VzWHNSRVJFUkVSRzlhQml3SXlJaUlpSWlJaUlpSXFJNnk5WFZGYzJiTjhmRml4ZVJsSlNFQnc4ZWFEWE9FQUc3a0pBUUNJSUFBT2phdFN0c2JXM1ZybHRZV01ESHh3ZWhvYUVBU3JhSkxTOWdWNU9VU2lVMmI5NHNIbi8yMldkbHdvRUFZR05qZzRVTEYwSW1rK0h1M2J2SXpNeEVXRmlZV3FXNTUrWGw1V0h0MnJYbzJMR2oybmxUVTFQTW1qVUxzYkd4U0V0TEF3QkVSa1pXS1dTbXJkemNYR3pkdWxVODd0R2pCeFl2WGd3akk2TXlmYTJzckRCNThtUllXRmlJZ2J5alI0L2luWGZlUWJObXpTcThUMDArKzUwN2R4aDZJeUlpSWlJaXFpTVlzQ01pSWlJaUlpSWlJaUtpT3MzS3lncHZ2dmttM256enpScTdweUFJQ0FrSkVZOTlmWDAxOXZQMTlSVURkcGN1WFVKR1JnYnM3T3hxWkkzbENROFBSMFpHQmdEQTI5dGJZN2l1bEltSkNkNSsrMjB4a0hmKy9Qa0tBM2JlM3Q1bEFtYXFjL1h0MnhlLy92b3JBQ0FwS1VuZlI5QkplSGc0RkFvRmdKTFB5dHk1Y3pXRzYxU05HemNPd2NIQlNFOVBSM0Z4TVVKRFF6Rng0c1FLeDlUa3MvdjUrVlZwdks2aW9xSVFIUjFkby9ja0lpSWlJaUo2VVZUOEwwd2lJaUlpSWlJaUlpSWlvbGRRWEZ3Y1VsTlRBWlJVZXV2ZXZidkdmcDA3ZDBhalJvMEFBRVZGUlFnTEM2dXhOWlluS2lwS2JBOGNPTERTL3M3T3ptTDc3dDI3RmZhdHJFS2ZxNnVyMkM0TnZWVzNDeGN1aU8wK2ZmckF4c2FtMGpIR3hzYm8yN2V2ZUZ5NkZYQkY2dUt6RXhFUkVSRVJVZlZqQlRzaUlpSWlJaUlpSWlJaW91Y0VCd2VMN1Y2OWVzSFUxRlJqUDRsRWdyNTkrK0xBZ1FNQWdCTW5UbURVcUZFMXNzYnlxRlpQVzdwMHFVNWpNek16Szd6ZXBFbVRDcTgzYU5CQWJEOTc5a3luZSt0TDlYbmQzZDIxSHFjYWlKUEpaSlgycjR2UFRrUkVSRVJFUk5XUEFUc2lJaUlpSWlJaUlpSWlJaFc1dWJrNGQrNmNlSHpseWhWTW56NjkzUDdaMmRsaSsvNzkrMGhNVElTYm0xdTFyckVpcGR2RDZxT3dzTERDNjJabVpoVmVOekdwK2Yvc29QcTg5dmIyV285VERjU3AvZ3pMVXhlZm5ZaUlpSWlJaUtvZi83VkhSRVJFUkVSRVJFUkVSS1FpSWlJQ1NxVlNQSDc0OENFZVBueW85ZmdUSjA3VWFzQ3V1TGhZYlB2NCtFQXFsZGJhV21wQ1VWR1IyRFl5TXRKckRvbEVZcWpsRUJFUkVSRVIwVXVHQVRzaUlpSWlJaUlpSWlJaUloV3EyOFBxNDlTcFU1ZzZkU3JNemMwTnRDTGQyTmpZNE9uVHB3Q0F0OTU2QzEyN2RxMlZkZFNVZXZYcWljOHJsOHUxSHFlNkhhNmRuWjNCMTBWRVJFUkVSRVF2Qndic2lJaUlpSWlJaUlpSWlJaitmektaREFrSkNlTHhybDI3NE9qb1dPbTR4NDhmWSt6WXNSQUVBVGs1T1RoMzdoejY5ZXRYblVzdFYvUG16Y1hBMmQyN2QxLzZnSjJ6c3pPdVhic0dBSWlQajhlYmI3NnAxYmpidDIrTDdkYXRXMWZIMG9pSWlJaUlpT2dsb0YrdGRDSWlJaUlpSWlJaUlpS2lsOUNKRXlmRXRvdUxpMWJoT2dCbzJMQWhPblhxcEhHZWlxZzZ5aWtqQUFBZ0FFbEVRVlJ1YjZxdHlzYTR1N3VMN1lpSUNKM25yMm42dkFOVm5wNmVZdnZreVpQSXk4dlQ2cDZuVHAwU2o3Mjl2YXUwQmlJaUlpSWlJbnA1TVdCSFJFUkVSRVJFUkVSRVJBU2d1TGdZb2FHaDRyRzJsZEJLK2ZyNml1M1kyRmlrcGFWcDdHZGhZU0cyeSt0VGxUR3FsZk51Mzc2Tlk4ZU9hWFdQKy9mdmE5WFBFUFI1QitVWk5HZ1F6TXpNQUFCWldWbllzR0VEQkVHb2NNd3Z2L3lDUjQ4ZUFRQnNiVzNSdDIvZktxMkJpSWlJaUlpSVhsNE0yQkVSRVJFUkVSRVJFUkVSQWJoNDhTTGtjcmw0ckd2QXJtZlBuakEzTndjQUNJS0FrSkFRamYyYU4yOHV0di80NHc4VUZoYUt4NnB0ZmNlNHVMaWdUNTgrNHZIbXpadXhlL2R1NU9ibWxwbFhFQVRFeHNaaTRjS0YyTDU5ZTBXUFoxRDZ2SVB5U0tWU3ZQLysrK0x4eVpNbnNXVEpFbzNCdmR6Y1hPellzUU43OSs0VnozMzg4Y2V3dExUVTZaNUVSRVJFUkVUMDZqQ3A3UVVRRVJFUkVSRVJFUkVSRWRVRnF0dTZ0bTNiRmsyYk50VnB2S1dsSlhyMDZJSHc4SEFBUUVoSUNNYVBIdytKUktMV3o4ZkhCMGxKU1FDQWE5ZXV3ZC9mSHgwN2RvUWdDTGh5NVFyMjc5OWZabTVkeDh5WU1RTkpTVWw0OE9BQkJFSEEvdjM3Y2Zqd1lieisrdXR3Y0hBQUFNamxjdHk4ZVJNS2hRSUE0T1hscGRQelZvVSs3NkFpZm41K2tNbGtZcWd4S2lvSzU4K2ZoNXViRzFxMGFBRmpZMk9rcDZmait2WHJlUGJzbVRodTRzU0phbUZFSWlJaUlpSWlvdWN4WUVkRVJFUkVSRVJFUkVSRXJ6eUZRb0h6NTgrTHg3cFdyeXZsNitzckJ1eFNVMU1SRnhlSFRwMDZxZlVaT1hJa3pwNDlpK1RrWkxGZmFtcHFoZlBxT3NiR3hnYnIxcTNEbWpWcmNQSGlSUURBczJmUEVCTVRVMjcvWHIxNmFmZVFCcURQTzZpSVJDTEIzTGx6NGVUa2hMMTc5MEtwVktLNHVCZzNidHpBalJzM3l2UzN0YlhGdEduVHVEVXNFUkVSRVJFUlZZb0JPeUlpSWlJaUlpSWlJaUo2NVlXSGg0dGJrMG9rRXZUdTNWdXZlVHc4UENDVlNzV3Rab09EZzhzRTdDd3NMUERkZDkvaDRNR0RPSHYyTEI0K2ZJaWlvaUpJcGRJeWZhc3l4dGJXRml0V3JFQmNYQnhDUTBOeDQ4WU5QSHIwQ0FVRkJiQ3dzSUM5dlQxY1hGemc2ZW1KbmoxN3d0cmFXcTluMW9jK3oxTVppVVFDUHo4LzlPL2ZIeWRPbk1EbHk1ZHgvLzU5WkdWbHdjaklDSFoyZG5CeGNZRzN0emY2OWV2SGJXR0ppSWlJaUloSUt4SkJFSVRhWGdRUkVSRVJFWkUrb3FLaUVCMGRqVTgvL2JTMmwwSkVSRVJFUlBUQzRyK3RpSWlJaUlqb1pTYVJTQ1JWR1c5a3FJVVFFUkVSRVJFUkVSRVJFUkVSRVJFUkVSRVJ2VXdZc0NNaUlpSWlJaUlpSWlJaUlpSWlJaUlpSWlMU2dBRTdJaUlpSWlJaUlpSWlJaUlpSWlJaUlpSWlJZzBZc0NNaUlpSWlJaUlpSWlJaUlpSWlJaUlpSWlMU2dBRTdJaUlpSWlJaUlpSWlJaUlpSWlJaUlpSWlJZzBZc0NNaUlpSWlJaUlpSWlJaUlpSWlJaUlpSWlMU2dBRTdJaUlpSWlJaUlpSWlJaUlpSWlJaUlpSWlJZzBZc0NNaUlpSWlJaUlpSWlJaUlpSWlJaUlpSWlMU2dBRTdJaUlpSWlJaUlpSWlJaUlpSWlJaUE3dDc5eTRPSHo1Y0xYTW5KaVpXeTd6VlNSQUUvUG5ubjdoNjlXcU4zenN6TXhOeGNYRTFmdC83OSs4aklTRUJDUWtKS0NvcXF2SDdFeEdSWVpqVTlnS0lpSWlJaUlpSWlJaUlpSWlJaUloZUp0OS8vejJPSGowS1FSRFF0R2xUZE8vZTNXQno3OW16Qi92MjdjUGd3WU14YTlZc0dCblZYRjJkYjcvOUZ0YlcxcGc4ZWJKTzl4VUVBUXNXTE1DVksxZFFyMTQ5Yk42OEdjMmFOYXZHbGY0L2dZR0IrT0dISDJCaVlvSTllL2JBenM2dVJ1NExsTHl2aElRRUFNQ1JJMGRnYlcxZFkvY21JaUxEWWNDT2lJaUlpSWlJaUlpSWlJaUlxSTZKam83R2Q5OTlCMk5qWTh5YU5RdmR1bldydG52MTc5OWZiRy9jdUJIdDJyV3J0bnRSemFySnp4R3A2OXExSzQ0Y09RSUEyTEJoQXpwMTZnUkxTOHNxenl1WHkzSGl4QWtBUUZCUUVCUUtCYjc0NGd1WW1abUpmV0pqWS9IbzBhTXEzd3NBQmd3WUlMWVBIRGlBNE9CZ0FFQlNVaElXTFZvRVcxdGJyZWFSU0NUdzh2TENsU3RYa0pXVmhVV0xGbUhUcGswMUVqano5UFNFSUFqSXk4dkR2bjM3TUgzNjlHcS9aNm5Dd2tLeGJXTENlQVlSMFl1SzMrQkVSRVJFUkVSRVJFUkVSRVJVcXdSQndOV3JWM0htekJra0ppWWlMUzBOT1RrNUFBQnpjM05JcFZJNE9UbWhZOGVPR0R4NE1Dd3NMR3A1eGRWdnc0WU5rTXZsQUlEMTY5ZmoxMTkvcmVVVlZVMWtaQ1NXTEZraUhvOGRPeGIrL3Y2MXQ2Qlh4TXYyT2RMWGdRTUhzR1BIRGtna0VuejExVmZvMGFOSHRkK3pXN2R1Nk5HakJ5SWpJL0hreVJQOCt1dXZtRFJwVXBYbmxVcWxDQWdJd055NWM1R2VubzZvcUNnc1dyUUl5NVl0RTc4YmYvLzlkMFJGUlZYNVhvQjZ3RzdRb0VHSWpJeEVRa0lDWW1Oak1XM2FOS3hjdVJKT1RrNWF6VFZpeEFoY3YzNGQ1ODZkZzB3bXcvcjE2N0ZvMFNLRHJMTWlUWm8wd1pBaFEzRGt5QkVFQlFWaHpKZ3hhTml3WWJYZkY0RGF0ckRHeHNZMWNrOVZGeTVjd0pkZmZnbEJFUENmLy93SG8wZVBydkUxRUJHOURCaXdJeUlpSWlJaUlpSWlJaUlpb2xxVG1KaUlqUnMzNHZidDJ4cXZGeFlXSWljbkJ6S1pESkdSa1dqZnZqM2F0R2xUdzZzMExLVlNDYUFrUEZnZVFSQTB0bDlVcFZXdlNvV0dodUxmLy80M0pCS0pYdk5wOHc0Tk1hWXVleFUvUi9xNGNPRUNkdTdjQ1FBWU0yYU0zdUc2aElRRXBLYW02alRHMWRVVmtaR1JNREV4UVZaV0ZrNmRPcVhUK0NaTm1taXNLTm1zV1RNRUJBVGcwMDgveGVQSGozSGx5aFVzWExnUUsxYXNnSldWbFU3MzBJV3RyUzNXcmwyTGI3NzVCbEZSVVhqMDZCRm16WnFGNWN1WG8zMzc5bHJOTVh2MmJOeTRjUU55dVJ5blQ1OUd2Mzc5ZE40KzkvcjE2NWc5ZTdZK2o0Q0NnZ0tNR1ROR3B6SHIxNi9Idi83MUw3M3VWMXhjTExackkyRG41ZVdGQ1JNbVlNK2VQZGkxYXhlY25Kend4aHR2MVBnNmlJaGVkQXpZRVJFUkVSRVJFUkVSRVJFUlVhMDRmZm8wVnExYXBiYUZub3VMQzVvMmJZb0dEUnJnMmJOblNFOVBSMUpTa2xqUjdrVVdGQlNFNk9ob3hNVEVZTzNhdFJWdXhUcGp4Z3hzM0xnUlJrWkdtRGx6WmcydTB2QXlNakp3NmRJbHRYUHA2ZW1JaVltQmg0ZUhUblBwOGc2ck1xWXVlMVUvUi9ySXpNekUyclZySVFnQ1hGMWRNV0hDQkwzbk9ucjBLRTZlUEtuWDJNTENRZ1FHQmlJd01GQ25jZjM2OVN2MzU5dXNXVE9zV3JVS2MrYk13ZE9uVDVHZm40OW56NTdCeXNvS1gzNzVwVnF3UzFkNzkrN0ZmLy83WDQzWHpNM044ZFZYWDJIOSt2VUlEZzVHVmxZV0ZpeFlnRTJiTnFGVnExYVZ6bDIvZm4zTW5qMGJBUUVCK1BEREQzVU8xd0VsUVRWTlc4dm01ZVhCeU1oSXJ4QnRibTR1SkJLSnhtMThxeEtNS3lnb0FGQ3lQYXkrZ2VLcUdqdDJMQzVldklpRWhBUUVCQVJnKy9idHNMZTNyNVcxRUJHOXFCaXdJeUlpSWlJaUlpSWlJaUlpb2hvbms4bXdaczBhTVZ6WHMyZFBUSmd3QVMxYnRpelR0N2k0R0RFeE1UaDQ4R0FOcjlLdzFxMWJwM1hmSGoxNjFNZzJsalVoTkRSVTNDYlIxZFZWckZZWUhCeXNjOEJPbDNkWWxURjEyYXY2T2RMSDVzMmJvVkFvSUpGSU1IZnUzRnFwSUdaSTJkblpBQUF6TXpPWW1abkIyZGtaSzFldXhKRWpSekJ6NWt3eFdHWmlVclVZZ0pHUlVhWFg1OHlaQXdzTEN4dzVjZ1MrdnI1bzJiSWxkdXpZZ1FNSERtaDluNENBQUFRRUJGVGFMelEwVk8yNFhidDJPSExraU5xNXNMQXdCQVFFd016TURETm56a1NmUG4yMFhzZXhZOGV3ZWZObUFJQy92eitHRHgrdTlkaktsUDZPcStyUHBDcU1qSXd3ZCs1Y1RKNDhHVmxaV2Rpd1lRT1dMVnRXYStzaElub1JNV0JIUkVSRVJFUkVSRVJFUkVUMENpdXRxSk9mbnc4ek03TWF1Ky9CZ3dlUm41OFBvR1FMdThXTEY1ZmIxOGpJQ0o2ZW52RDA5S3hTVlNhcUhTZE9uQkRiSTBhTXdLcFZxd0FBa1pHUnlNN09obzJOVFcwdGpWNWk4Zkh4T0gzNk5BQmd3SUFCY0hGeE1kamN1b1RJOU9IbjU2ZngvTHZ2dmd1Z3BDS1p2NzgvQUtCTm16YVlQMzkrdGE1SEU0bEVnbzgvL2hqdDJyVkRuejU5YXEwNlc2bk9uVHZEMWRVVmlZbUorT2FiYjNEanhnMU1tVEtsd21DYklBall0V3VYV0sydlZhdFdCdDgrdFM0RTdBREF5Y2tKZ3djUFJtQmdJS0tqbzNIbHloVjA3dHk1VnRkRVJQUWlZY0NPaUlpSWlJaUlpSWlJaUlqb0ZXWnJhd3VnWk12TzVzMmIxOWg5Ly9yckw3RTlaTWdRcmNkVlZsbUo2cGJFeEVROGVQQUFBTkM0Y1dQMDdkc1gvLzN2ZjNIdjNqMFVGQlFnUER3Y3c0WU5xK1ZWMHN2bzU1OS9CbER5bmZIKysrOGJkRzZwVkZydU5ibGNYdUYxaFVJaGZ1KytEUHIyN1N1MnZieTh0SHEyYmR1MkFTajUvVk5lbUZCWDl2YjIrUGJiYjdGNjlXcWNPWE1HOGZIeHlNdkxRNzE2OWNvZEV4d2NMSWJydkwyOXNYRGhRbGhaV1dsMXZ5bFRwaUE1T1ZucjlXVm5aNk4vLy81YTkzL2Vqei8rV09XUTZQang0eEVjSEl6Q3drTHMyYk9IQVRzaUloMHdZRWRFUkVSRVJFUkVSRVJFUlBRS2E5V3FGWXlNakhEMzd0MGFEZGhsWkdTSWJRc0xpeHE3TDlVczFlcDF2cjYra0VnazhQWDF4WTRkTzhUckROaVJvZDI3ZHc4eE1URUFnTzdkdTZOeDQ4YlZmcytDZ2dLc1g3OGU1OCtmeDZwVnE5Q21UWnN5ZlJRS0JUNysrR00wYnR3WU0yZk9oSk9UazhIdUw1UEpNR25TSkozSC9mSEhIMXBYTHcwSkNVSEhqaDNMZlovdTd1NXdkM2V2ZEo3U2dGMzkrdlV4YXRRb3JkZWFrSkNBR1RObWFOWDM5dTNiZU8rOTk3U2UrL3o1ODVWdURidCsvWHI4NjEvLzBucE9RekkxTmEzeUhQYjI5dWpac3lkT25UcUYrUGg0M0x4NUUyM2J0alhBNm9pSVhuNE0yQkVSRVJFUkVSRVJFUkVSRWIzQ0xDMHQ0ZVhsaFFzWExxQk5telp3Y0hDb2tmdGFXMXREb1ZBQUFPTGk0dENwVTZjcXphZGFHV2pqeG8xbzE2NGRDZ3NMRVJFUmdiQ3dNRHg0OEFBWkdSbXd0cmFHazVNVDNuampEUXdkT2hUbTV1YVZ6cDJjbkN3R0VtUXlHYkt6czJGaVlvSkdqUnFoUTRjT2VPZWRkOUN5WmN0SzE2VktVMGdrTkRTMHd1Y3g5TnFxbTFLcHhLbFRwOFJqWDE5ZkFFQy9mdjJ3YytkT0NJS0FXN2R1NGQ2OWV4V3VVWjkzcU85N2YxNW1aaVlDQXdOeDRjSUZ5R1F5NU9YbHdjcktDbzZPanZEeThzS1FJVU1xck5pbDZlZVltWm1KdzRjUEl6bzZHaWtwS1pCSUpIQndjSUNYbHhmOC9QelFvRUdEQ3VmUjVYbTAvUnlWVWlxVmlJaUlRSFIwTkpLU2tpQ1h5MUZZV0Fnckt5dTBhTkVDSFRwMHdNQ0JBN1VLaGhucTJmV2hHdXdjTkdpUVFlYTB0cmFHbloyZHhtdHl1UnhmZmZVVkVoTVRBUUNMRnkvR25qMTd5bnkvL1BUVFQwaExTME5hV2hxbVRKbUNVYU5HWWR5NGNXWDZsZDdIMnRyYUlHczNoTE5uenlJZ0lBRFcxdFpZdUhBaHVuWHJWdU5yTURZMnJ0VjNZbXhzTExhOXZMelFxbFdyU3NmRXhzYml5Wk1uQUVyQ250cFd5SHQrcktHMmNCODRjS0Q0dlJ3U0VzS0FIUkdSbGhpd0l5SWlJaUlpSWlJaUlpSWllc1Y1ZTNzak9Ua1p2LzMyRzN4OWZUVldYakswRGgwNjRPelpzd0NBUTRjT29XUEhqbFVPMmFsS1NVbkI4dVhMY2VmT0hiWHpDb1VDMTY1ZHc3VnIxL0MvLy8wUFM1Y3VMZmQ1TXpNenNYYnRXbHk4ZUxITXRjTENRc2hrTXNoa01nUUhCK09UVHo3UmFhdmJxcXJMYXl0MTd0dzU1T1RrQUFEYzNOelFva1VMQUVERGhnM1J1WE5uc2NKWWNIQXdwazZkV3VQcnEweFFVQkMyYnQySzNOeGN0ZlBaMmRsSVNFaEFRa0lDRGgwNmhMbHo1OExIeDBlck9XTmpZN0Y4K1hJOGZmcFU3WHpwenlzME5CUnIxcXlwOGxhUStqaDE2aFMyYk5taVZsMnlWSFoyTmhJVEU1R1ltSWhEaHc1aHlKQWhtRHAxcWs2aG41cDg5blBuemdFQXJLeXM0T0hoVWVYNUFHRDY5T21ZUG4xNm1mTi8vZlVYVnE5ZUxiNjNKazJhWU5teVpSckR1eDkvL0RIczdlMnhmLzkrRkJRVTROZGZmOFhwMDZjeGUvWnN0ZSsvZ3djUFZtbXR1M2J0cXZENjQ4ZVBNWC8rZkozbXZINzlPZ1JCUUhaMk5oWXRXb1FKRXlaZzNMaHhrRWdrVlZtcVR0cTBhWU1qUjQ3VTJQMHFvbTIxd0Ztelpva2h1Umt6WnFCaHc0WmEzK096eno0emVNQ3VZOGVPc0xHeFFYWjJOczZkTzRkUFB2bWtSbitHUkVRdktnYnNpSWlJaUlpSWlJaUlpSWlJWG5GR1JrWVlNV0lFVHA0OGllUEhqME1xbGFKeDQ4YXd0Yld0OEQrOE96bzZ3dEhSVWE5N2poZ3hBdWZPbllNZ0NGQXFsVml3WUFIZWUrODlqQjgvdnNvVmlqSXlNckJzMlRJOGZ2d1lscGFXY0hkM1I4T0dEWkdYbDRjYk4yNGdMUzBOUUVuSVpONjhlZGk0Y1NPY25aM0x6UFAzMzMrTEFUYUpSSUxXclZ2RDJka1pscGFXZVBUb0VXSmlZbEJZV0lpaW9pSnMyclFKclZxMVF2djI3ZFhtVU4zKzlOaXhZMks3VjY5ZVZhcldaWWkxVlRmVkttTFBWMkRyMzcrL0dMQUxDd3ZEQng5OEFCTVR6Zi9wVXA5M1dOWDN2bmZ2WHZ6ODg4L2lzVlFxaGJ1N08yeHNiUERreVJOY3ZYb1Z1Ym01eU1uSndiSmx5N0JzMlRKNGUzdFhPR2R5Y2pLMmJOa0NwVklKVjFkWHVMaTRvS0NnQUhGeGNXS0lScUZRWU9uU3BkaStmYnRhb0thNlBrZWxmdjc1Wit6ZHUxYzhsa2drYU51MkxSd2RIV0ZpWW9KSGp4NGhQajRlejU0OWd5QUlPSDc4T0I0OGVJQ1ZLMWRxdFhWbFZaNWRWLy84OHc5U1UxTUJsR3haYW9pdE5UVXBLaXJDN3QyN2NmRGdRUWlDQUFEbzFLa1R2dnp5UzlTdlgxL2pHQk1URTR3ZlB4NjlldlhDdW5YckVCOGZqNVNVRk15Yk53K0RCZzNDbENsVFlHTmpVK1cxVmZhOXJNLzcvZWlqajlDa1NSTnMyYklGZ2lCZ3o1NDlTRXBLd29JRkMycHRtKy9jM0Z4TW5qeTUydWJmdDI5ZmxlZFFEWlRxK3JzdFB6OWZiR3RUYlZVYkppWW02Tml4SXlJakl5R1h5M0gvL3YxYXEzSktSUFFpWWNDT2lJaUlpSWlJaUlpSWlJaUlZR2xwaVNGRGhxQnQyN2E0ZXZVcTd0eTVnNEtDZ2tySDZSdXdhOSsrUGZ6OS9jVktTOFhGeGZqdHQ5OFFHaG9LUHo4L0RCMDZWTy9ReG9ZTkd5Q1h5ekZpeEFoTW1EQkJiVXMrUVJBUUdocUtEUnMySUQ4L0g3bTV1Vmk5ZWpXKy8vNTdqV0ZDYzNOenZQZmVleGcrZkRqczdlM1ZydjM5OTkrWU8zY3Vuang1Z3VMaVl2ejN2Ly9GOHVYTDFmcW9WcnhTRFVhTkhEbXkwdTA2SzFQVnRWV250TFEweE1iR0FpZ0pkUFR1M1Z2dHVvK1BEelp1M0lpOHZEd29GQXBjdUhBQlBYcjAwRGlYUHUrd0t1Lzl6Smt6WXJqT3hNUUVIMzc0SVlZUEg2NjJQV1IyZGpiV3IxK1BNMmZPUUJBRWZQdnR0OWl6WjArRjJ6OXUyN1lOcHFhbVdMSmtDVHc5UGNYekJRVUYyTEJoZ3hoSVRFbEpRVVJFQkFZTUdHQ1E1NmxNV0ZpWVdyaXVXN2R1bUQ1OU9wbzBhYUxXTHpjM0YvdjI3Y09oUTRjQWxHenR2SDM3ZGt5Yk5xM1NlMVRsMlhXVmtKQWd0bDkvL1hXOTU2bElVbElTQWdJQ3hBcVpFb2tFZm41KzhQZjNoNUdSVWFYam5aeWNzSDc5ZXZ6MjIyLzQ2YWVma0orZmorRGdZRnk2ZEFsejVzeXBsZTFYdGZIdXUrK2lVYU5HK09hYmIxQlFVSUJ6NTg3aDRjT0grT2FiYnlDVlNtdDhQY1hGeFdKZ3VxNHFEZGlabVpuQjB0SlNwN0dxdjRNTlZjRU9BTnExYTRmSXlFZ0FKWDlmR0xBaklxb2NBM1pFUkVSRVJFUkVSRVJFUkVRa2NuVjFoYXVyYTQzY2E4eVlNWkJLcGRpOGVUT2VQWHNHb0tTSzFiWnQyM0Rnd0FINCtmbGgyTEJoT2xmdWtjdmw4UGYzeDlpeFk4dGNrMGdrR0RCZ0FDd3NMTVRBMmUzYnQvSFhYMytwQlg4QW9GR2pSdGkyYlJ1YU5XdW04VDR0V3JUQXhJa1RzVzdkT2dEQWxTdFhVRlJVcEJiRXFpNTFlVzBBRUJJU0lsYjE2dHExSzJ4dGJkV3VXMWhZd01mSEI2R2hvUUJLdG9rdEwyQlhrNVJLSlRadjNpd2VmL2JaWjJYQ2dRQmdZMk9EaFFzWFFpYVQ0ZTdkdThqTXpFUllXSmhhcGJubjVlWGxZZTNhdGVqWXNhUGFlVk5UVTh5YU5RdXhzYkZpV0NneU1ySktJVE50NWVibVl1dldyZUp4ang0OXNIanhZbzBoTVNzcksweWVQQmtXRmhaaUlPL28wYU40NTUxM3l2MGNscXJKWjc5Nzk2N1lOdlJXdXdVRkJkaTNieDhPSERpQW9xSWlBRUQ5K3ZXeFlNRUNuVU54RW9rRW8wYU5ncGVYRjlhc1dZT2JOMi9peVpNbitPS0xMekJvMENCODlORkhGUVkyYTR1UGp3OVdyVnFGTDcvOEVybTV1VEEyTnE1eTFWRkRXTEpraVVHK1E0S0Nnc1R2emFvcUtDaEFWbFlXQU1ET3prNnY4UUJnYkd4Y2JvVlBmYlJxMVVwczM3OS8zMkR6RWhHOXpDcVB6eE1SRVJFUkVSRVJFUkVSRVJGVms0RURCMkxuenAzbzJiT24ydm5Tb0oyL3Z6L09uajJyMDV3dFc3YkVtREZqS3V6VHExY3Z0UzFUejV3NVU2WlA0OGFOS3cwT3FZYnlsRXBsalZWVHFzdHJFd1FCSVNFaDRyR3ZyNi9HZnFybkwxMjZoSXlNakdwZlcyWEN3OFBGZFhoN2Uyc00xNVV5TVRIQjIyKy9MUjZmUDMrK3dybTl2YjNMQk14VTUrcmJ0Njk0bkpTVXBNdXk5UlllSGc2RlFnR2dKRUEzZCs3Y1NpdXdqUnMzRG8wYU5RSlFVa0dzTkNSWmtacDg5dEx0WVFHVXFjSlhGWkdSa2ZqUGYvNkQvZnYzaStHNlRwMDZZZXZXclZXcU9PZms1SVFOR3paZ3pKZ3hZaFhONE9CZ1RKa3lCZkh4OFFaWnU2RjE2TkFCQVFFQmNITnp3L0xseXcyMmZlbkxSaWFUb2JpNEdBRFF0R2xUbmNlWGJoRnI2UGVyK3ZkQzllOExFUkdWanhYc2lJaUlpSWlJaUlpSWlJaUlxRlk1T0RoZzhlTEZ1SFhyRnZiczJZT0xGeStLMTlMVDA3RnMyVElNR2pRSU0yZk8xS3FLejRBQkF6UnU5L284SHg4Zk1jQ2l1cTJrdHJLeXN2RG8wU08xY3prNU9UclBVeDFxYzIxeGNYRmlhTVBHeGdiZHUzZlgySzl6NTg1bzFLZ1IwdFBUVVZSVWhMQ3dNSXdhTmFwRzFsaWVxS2dvc1QxdzRNQksrenM3TzR0dDFjcHBtbFJXWFV1MWNtUnA2SzI2WGJod1FXejM2ZE1ITmpZMmxZNHhOalpHMzc1OWNlREFBUUJBYkd3c0prNmNXT0dZbW56MkowK2VpTzNudDA3V2gxS3B4T0xGaXhFVEV5T2VNelUxeGFSSmt6Qml4QWl0dm1zcVkyeHNqRW1USnFGcjE2NVl1WElsMHRQVGtacWFpamx6NXVEenp6K3ZNT2lwU2YvKy9hdThwc3E0dXJwaTA2Wk5aYzRuSmliaTJyVnJXczN4OU9sVGNjdmg4dFQyZDBKVjNMdDNUMnkzYU5GQzUvRktwUktBWWJlSEJkU3I2V1ZtWmhwMGJpS2lseFVEZGtSRVJFUkVSRVJFUkVSRVJGUW50R25UQml0V3JNQ3RXN2Z3MDA4LzRkS2xTK0sxNE9CZ1BIMzZGRXVXTEtrMDBLTHR0cENxNGFqSGp4K1gyMCtwVk9MS2xTdTRkZXNXWkRJWlVsSlNrSktTZ3V6czdESjlDd3NMdGJxM29kVEZ0UVVIQjR2dFhyMTZ3ZFRVVkdNL2lVU2lGdFE2Y2VKRXJZZHBWS3VuTFYyNlZLZXhsUVZWS3F1bTFxQkJBN0ZkdW1WeWRWTjlYbmQzZDYzSHFRYmlaREpacGYxcjh0bFZ4eHVpOHBlNXVUbmVmdnR0eE1iR29yaTRHTzNidDBlclZxMGdDQUorKysyM0tzLy92QjkvL0JHclY2L0doUXNYWUc5dmp5NWR1aGo4SHRVcE5qWVdPM2Z1MUtwdmFhWFNpbWo3bmJCa3lSS3QrdFdrbXpkdmltMTl0aXN1RGRnWnVvS2Q2bncxOVYxRFJQU2lZOENPaUlpSWlJaUlpSWlJaUlpSTZwUTJiZHJnbTIrK1FVeE1EQUlDQXBDZW5nNmdwTHJZc1dQSE1IejQ4QXJIVzFsWmFYVWZTMHRMc1oyWGwxZm1lbUZoSVg3KytXY2NPWEpFNC9YYVZGZlhscHViaTNQbnpvbkhWNjVjd2ZUcDA4dnRyeG9FdkgvL1BoSVRFK0htNWxhdGE2eElWYmFwclN6QVdGa1ZLbTJxTXhxYTZ2UHFVdTFOTlJDbktjejV2SnA4ZHRXZlEzbmhUbDMxNnRVTHVibTV5TS9QeDlDaFEvSHV1KzlXVzBYSVVhTkdZZm55NVRoNDhDRGMzTnhRcjE0OW5lZll0V3RYaGRjZlAzNk0rZlBuNjd0RUFDWHZ1VFkrcytWcDJMQ2gybmU2dm5KeWNpQ1h5dzJ3SXZVS2thcGJrbXVyTkdCbmlPZFNwZnB6SzkzdW1JaUlLbFozZnVNUkVSRVJFUkVSRVJFUkVSRVJxZWpTcFF0KytPRUh6Snc1RXlrcEtRQ0FBd2NPVkJxdzA1WnFNTzM1QUVOaFlTRVdMbHlJMk5oWThWeXJWcTNRdm4xN05HL2VIRTJiTmtYVHBrM1JwRWtUZzYxSFczVjViUkVSRVdJb0JBQWVQbnlJaHc4ZmFqMyt4SWtUdFJxd0t5NHVGdHMrUGo2UVNxVzF0cGFhb0JxdU1USXkwbXNPUTJ5UmFraXFZVDZsVWdrTEN3dUR6RHRvMENDRHpLTU5pVVFDUHo4L3ZjYzdPanBXZU4wUVc0NXUyclFKS1NrcEdESmtDSHIyN0NsK2ZrYVBIbzNSbzBkWE9MWjBDMXRIUjhkS3c0RGErdVNUVHlyZGlsZ2JRVUZCV0xkdVhaWG5lZkRnQWY3NTV4OEFnSzJ0TFZxMWFxWFRlRUVReE85U1EzMkdTNmxXclRQMDNFUkVMeXNHN0lpSWlJaUlpSWlJaUlpSWlLak9hdENnQWFaTm00WkZpeFlCQU5MVDA1R2FtbHJobHBPcUlhbUtxQWEvN096czFLNGRPWEpFRExEVnIxOGZYMzMxRlRwMDZGQm1Ea0VRdExxWElkWGx0YWx1RDZ1UFU2ZE9ZZXJVcVFiZkVsRmJOalkyZVByMEtRRGdyYmZlUXRldVhXdGxIVFdsWHIxNjR2UHFVclZMZFR2YzUvL3UxRGJWc0d4dWJtNjFCSWlPSERtaVZiOUpreWFKVytpR2hvWWFmQjIxNmVMRmkzajgrREh1M3IyTG5qMTcxdlp5Nmh6VjdZTzdkKyt1Y3hEMTJiTm40bmU0b1QvRHF0VVh0YTM0U2tUMHFtUEFqb2lJaUlpSWlJaUlpSWlJaU9xMGpoMDdxaDFYdGpYamt5ZFB0SnIzK3ZYcllydE5telpxMTA2ZVBDbTJ4NDhmcnpIQUJxZ0hqV3BLWFYyYlRDWkRRa0tDZUx4cjE2NUtLMmtCSmR0VmpoMDdGb0lnSUNjbkIrZk9uVU8vZnYycWM2bmxhdDY4dVJnNHUzdjM3a3Nmc0hOMmRzYTFhOWNBQVBIeDhYanp6VGUxR25mNzltMngzYnAxNitwWW10NGFOV29rdGg4OWV2VFNWeUdzRGNuSnlYajgrREVBd052YlcrL3FoNGEwWk1tUzJsNkNLQzB0VFMxUU9YRGdRSjNuVUsweVorZ3RZaDg5ZWlTMkhSd2NERG8zRWRITHF2Wi8weEVSRVJFUkVSRVJFUkVSRVJGVlFEVm9BSlJVdGF0SVpHUmtwWE1xRkFwRVJVV0p4eDRlSG1yWFM2dE9BY0JycjcxVzdqd3hNVEdWM2tzVDFhMDVkVlhkYTlQWGlSTW54TGFMaTR0VzRUb0FhTml3SVRwMTZxUnhub3JvOHc0ckcrUHU3aTYySXlJaWRKNi9wbFhsY3dRQW5wNmVZdnZreVpOcTJ5WlhkTTlUcDA2Sng5N2UzbFZhZzZFMWJkcFViT3V5UGZITFJLRlFWUGduS3l1clN2TmZ1SEJCYlB2NCtGUjF1UVpoYTJ1THhvMGJsL3RIS3BWV2VMMzBULzM2OWF1OGx1Ky8veDZGaFlVQWdIYnQydUZmLy9xWHpuUGs1dWFLYlVOWG1TdmR1aFlBbWpWclp0QzVpWWhlVnF4Z1IwUkVSRVJFUkVSRVJFUkVSRFZ1Mzc1OUdETm1ESXlOalN2dHF4cm1hZGFzR2V6dDdTdnRQM2p3WUxYUWxpcEJFTEJ4NDBZb2xVb0FKY0dNM3IxN2x6dWZhclVmVlhsNWVkaTNiMTlseXhkWldGaUlZY0cwdERTOVFoZlZ0YmFxS2k0dVZxdllwRzBsdEZLK3ZyNjRjdVVLQUNBMk5oWnBhV2xvM0xoeG1YNzZ2RU5keHZUcjF3OEhEeDRFVUZLbDdkaXhZeGcyYkZpbDk3aC8vejZjblowcjdXY0lodndjRFJvMENMLzg4Z3Z5OC9PUmxaV0ZEUnMyWU1HQ0JSVnVaL25MTDcrSW56dGJXMXYwN2R0WDcvdFhCOVZxbERkdjNrU2ZQbjFxY1RXMVkrVElrZFU2ZjJtSTJjTENBbDI2ZEFuVjFtRUFBQ0FBU1VSQlZLbldlMVhFMHRJUzMzenpEUURBMWRXMTNQQjFXbG9hNXMrZmoxR2pSbUhJa0NFVnpwbWVubzU3OSs3cHZhYi8vZTkvaUk2T0JnQklKQko4K09HSGVzMmpXcW5WMEJYc2J0NjhLYmFmcjk1S1JFU2FzWUlkRVJFUkVSRVJFUkVSRVJFUjFiZzllL1pnMHFSSk9IejRNT1J5dWNZK1JVVkZDQXdNeFBidDI4Vno3NzMzWHFWekM0S0F4WXNYNCtUSmt4QUVRZTFhVmxZV1ZxMWFoVE5uem9qblB2endRNWlabWFuMWE5bXlwZHBhbncreXBhZW40NHN2dmtCcWFtcWw2eW5WdkhsenNmM0hIMytJRlk0QXFMVXJVeDFycTZxTEZ5K3EvUngxRGRqMTdOa1Q1dWJtQUVwK2ZpRWhJUnI3NmZNT2RSbmo0dUtpRnNqYXZIa3pkdS9lclZaTnFwUWdDSWlOamNYQ2hRdlZQcVBWelZDZkl3Q1FTcVY0Ly8zM3hlT1RKMDlpeVpJbFNFdExLOU0zTnpjWE8zYnN3TjY5ZThWekgzLzhzY0hEUDFYMSt1dXZpd0hCK1BqNFdsN055K2Z4NDhlNGRlc1dnSkxLbjg5L2Q5YVVNMmZPNE1tVEoramF0U3U2ZHUyS0JnMGFJRG82R29zV0xjS2lSWXZVK3E1ZnZ4NHBLU25Zc0dFRERodzRVT0c4alJvMVF0ZXVYZEdsU3hjRUJnYnFWQ1h5MUtsVCtQSEhIOFhqb1VPSHFsWEYxRVYyZHJiWXRyR3gwV3VPOHR5NGNRTUFZR1JrQkRjM040UE9UVVQwc21JRk95SWlJaUlpSWlJaUlpSWlJcW9WS1NrcDJMSmxDN1pzMlFKSFIwYzRPVG5CMXRZV2dpRGc4ZVBIU0VoSVVBc1orUGo0YUZWTmJOQ2dRUWdPRHNhcVZhdXdlL2R1dEcvZkhoWVdGbmowNkJHdVhyMksvUHg4dGI0REJ3NHNNOGZiYjc4dFZ2bDUrUEFoSmsyYUJFOVBUelJvMEFCcGFXbUlpNHREUVVFQkprMmFoRjI3ZG1uMXZENCtQa2hLU2dJQVhMdDJEZjcrL3VqWXNTTUVRY0NWSzFld2YvOStyZWFwanJWVmxlcTJybTNidGxYYnBsTWJscGFXNk5HakI4TER3d0VBSVNFaEdEOStmSmxLYXZxOFExM0h6Smd4QTBsSlNYanc0QUVFUWNEKy9mdHgrUEJodlA3NjYzQndjQUFBeU9WeTNMeDVFd3FGQWdEZzVlV2wwL05XaGFFK1I2WDgvUHdnazhuRVVHTlVWQlRPbno4UE56YzN0R2pSQXNiR3hraFBUOGYxNjlmVnRtdWVPSEZpbmF3T1oydHJDemMzTnlRa0pPRG16WnVReStXUVNxVzF2YXdhOWR0dnYybmRWOWVBWEZSVWxCaGNmdU9OTjNRYWF5aVptWmxZdVhJbGlvcUtNSDM2ZEF3ZE9oUkF5ZmVoNnZhMXBlYlBuNCs1YytkQ0pwTmh4NDRkTURZMlZxdnlKd2dDMXF4Wmd6NTkrc0REd3dPRmhZWDQvUFBQY2ZYcVZTUWtKR0RldkhtVnJ1bjQ4ZVBZdEdtVCtHN2MzTnd3ZGVwVXZaOHhPVGxaYkJ0aTI5cFM2ZW5wdUhQbkRnQ2dRNGNPc0xhMk50amNSRVF2TXdic2lJaUlpSWlJaUlpSWlJaUlxTVpKcFZLMWltY3ltUXd5bVV4algzTnpjNHdlUFJwang0NnRjT3ZLVW0rOTlSYWFOMitPM2J0M0l5MHRUV00xTGhNVEUvemYvLzBmL3YzdmYydWNZOUNnUVVoSVNFQlFVQkFBUUtsVWl0c2lsaG82ZENoR2p4NnRkWWh0NU1pUk9IdjJyQmljU0UxTjFhdktYSFdzclNvVUNnWE9uejh2SHV0YXZhNlVyNit2R0xCTFRVMUZYRnhjbVcxKzlYbUh1bzZ4c2JIQnVuWHJzR2JOR2x5OGVCRUE4T3paTThURXhKVGJ2MWV2WHRvOXBBRVk2bk5VU2lLUllPN2N1WEJ5Y3NMZXZYdWhWQ3BSWEZ5TUd6ZHVpSld1Vk5uYTJtTGF0R2wxYm10WVZiMTc5MFpDUWdJRVFjRFpzMmN4ZlBqdzJsNVN0VE16TTRPTGl3dUFrcDlSZFRsOStqU0FrczlOVFFaTFZRVUdCcUt3c0JBU2lRUWVIaDZWOXBkS3BRZ0lDTURzMmJPUmtwS0NiZHUyb1ZPblRuanR0ZGNBbEd3aEd4WVdockN3TUV5ZE9oVWpSb3hBczJiTmNQWHFWWVNFaEtCaHc0Ync5L2ZYT0hkQlFRRisrT0VIQkFZR2l1ZWNuSnp3OWRkZnc5VFVWSy9uS3lvcUVyOExBYUJGaXhaNnphT0phdlhXbXZ6ZUlpSjYwVEZnUjBSRVJFUkVSRVJFUkVSRVJEWHVsMTkrd2VYTGx4RVhGNGU3ZCsvaTc3Ly9oa0toUUg1K1Bpd3RMV0ZuWjRkV3JWcWhTNWN1Nk5Xcmw4NFZmRWFQSGcwUER3OGNPWElFVjY5ZXhaTW5UMkJ1Ymc0SEJ3ZDA3ZG9WZ3djUFZ0dHE4M2tTaVFSejVzeUJ0N2MzL3ZqakQ5eThlUk5aV1Ztd3RyWkd1M2J0TUh6NGNIVHIxazJuTlZsWVdPQzc3NzdEd1lNSGNmYnNXVHg4K0JCRlJVV1FTcVZsZ21RVnFZNjFWVVY0ZUxpNE5hbEVJa0h2M3IzMW1zZkR3ME10ZUJrY0hGem12ZWp6RHZVWlkydHJpeFVyVmlBdUxnNmhvYUc0Y2VNR0hqMTZoSUtDQWxoWVdNRGUzaDR1TGk3dzlQUkV6NTQ5YTdRS2xLRStSNm9rRWduOC9QelF2MzkvbkRoeEFwY3ZYOGI5Ky9lUmxaVUZJeU1qMk5uWndjWEZCZDdlM3VqWHIxK2QyeGIyZVFNR0RNRHUzYnVoVkNvUkdCajRTZ1RzR2pkdXJMWTlhVldvVnZsVUpaZkxjZTNhTlFBbFcvR3FCdmt5TWpMS2JNbGRtYUtpb25LM0NIOWVhUlhDL1B4OEhEMTZGQURRdFd0WE5HdldUT3Z4cTFhdHd2ejU4ekZwMGlReFhBY0FDUWtKWXJ0MHk5U1pNMmRDSnBNaFBqNGUrL2Z2Ui9QbXpURmd3QUMxT1pPVGs3RjY5V3ExYW5PdFc3ZkdxbFdyeWcwNXBxZW53OXpjSFBYcTFkTVlHTS9JeU1DV0xWdHcrL1p0QUNWaGNIMjNtWDJlSUFoaUVOREt5Z3I5K3ZVenlMeEVSSzhDaWFEcmJ6a2lJaUlpSXFJNklpb3FDdEhSMGZqMDAwOXJleWxFUkVSRVJFUlV5L3IzN3krMk4yN2NpSGJ0MnRYaWFvaW90bTNhdEFuSGpoMERBS3hjdVJLZW5wNVZtay8xTzZhbURCa3lCRE5ueml5emhyRmp4NVpiVWMwUVpzNmNpUnMzYnNEVTFCUi8vdm1uZVA3bzBhUFl2SGt6QU9DRER6NkFuNStmZUczZ3dJRW9MaTZ1dGpXRmhvYVdXY09hTld2UXVYTm5zYyt4WThld2FkTW1BTUNCQXdjMGJnMWNXRmdJRXhQMU9rUmZmLzAxVHA4K0RRc0xDL3orKysvaTlZeU1ERXlkT2hWeXVSd21KaVpZczJZTjNOM2RvVlFxOGNzdnYrRFFvVU5pdUJnQXZMMjk4Zm5ubjFjWVFGMnhZZ1VpSWlJZ2tVaGdaV1VGS3lzcldGaFl3TmpZR0RrNU9VaFBUMWZyUDJ6WU1FeWZQbDJYVjFXdTgrZlA0OHN2dndSUVVnbHp5cFFwQnBtWGlPaEZJTkdtREhZRldNR09pSWlJaUlpSWlJaUlpSWlJaUloZUt1UEhqMGRZV0JoeWMzT3hjK2RPZUhoNGFMWEY5S3Vnc0xBUWh3NGRnclcxTmF5dHJXRnFhZ3BUVTFQazV1WWlNakpTM0JyWXljbEpiVnhZV0pqWTl2YjJydEUxQXlYYllmLzY2NjhBU2lyb3FZYnJBUFd0Vk5ldVhZdXhZOGVpUVlNRzVjNm5VQ2dRSGg0dWJudmJzMmRQdGZDZG5aMGR2dmppQzh5Yk53OU9UazV3Y0hDQVVxbkU1TW1Ua1pLU0l2WXpOamJHeElrVE1YcjA2RW8vWXk0dUxvaUlpSUFnQ01qSnlVRk9UazY1ZmQzZDNURjU4dVFLNTlPV0lBall1WE1uZ0pKdHJjZU9IV3VRZVltSVhoVU0yQkVSRVJFUkVSRVJFUkVSRVJFUjBVdkZ6czRPRXlaTXdOYXRXM0huemgwRUJRWGhyYmZlMG5zK1F3V2RkTkc2ZGV0cW1kZkV4QVRIang4dlV5M3RlU05HakJEYi8venpEeElURXdFQVRaczJoYk96czFyZkJRc1c2THhGcks3eTh2TGc1ZVdGa3lkUFl2ejQ4V1d1ZCtyVUNTNHVMa2hPVHNibHk1ZHgrZkpscmVldVg3Kyt4dEJaaHc0ZHNIVHBVblR1M0JubTV1WUFTdDVMYWFVOEp5Y25MRml3QUczYXROSHFQczdPempBM04wZCtmcjdHOTJWbVpnWlhWMWY0K3ZwaThPREJNRFkyMXZvWktuTDgrSEhjdTNjUEFPRHY3NDk2OWVvWlpGNGlvbGNGQTNaRVJFUkVSRVJFUkVSRVJFUkVSUFRTZWUrOTl4QWRIWTI0dURqOCtPT1A2TnExS3hvMWFxVFhYS05HalRMdzZtcFhxMWF0eWczWU5XN2NHT1BHalZQYkZ0Zk96ZzZ6Wjg5R2VIaTR4dUJmMzc1OXEyMnRwUm8wYUlEWnMyZmpndzgrMEJnUU16SXl3dXJWcTdGcjF5NWN2SGdSY3JtOHd0Q2ZrWkVSN08zdDBhRkRCNHdiTjA2dEFwNnE1NnYxRFJzMkRIZnUzSUdEZ3dOR2p4NWRac3ZaaXJ6eHhoc0lEQXdFQUJRVkZZbC9pb3VMWVd4c0RBc0xDNjNuMGxacWFpcDI3TmdCQU9qU3BRdUdEaDFxOEhzUUViM3NKRUoxeDhpSmlJaUlpSWlxU1ZSVUZLS2pvL0hwcDUvVzlsS0lpSWlJaUlpb2xxa0dRVFp1M0loMjdkclY0bXFJcUs2UXkrWDQ1Sk5Qa0o2ZWp2YnQyeU1nSUVDblFGUmRjdXZXTFFDQXZiMDk3TzN0cXpTWFFxRkFkblkyQ2dzTFVWeGNERUVRSUpGSVlHdHJDNmxVV3VIWTByNVU5K1huNTJQMjdObTRkZXNXSEJ3Y3NIbnpadGpaMmRYMnNvaUlhcHlraXIrNFhzei81VUJFUkVSRVJFUkVSRVJFUkVUMC83VjM3M0Zmei9mL3dCL1hkWFhRZ1E2a0ZRM1JXR0hNaU1saERETmliTWdjMnBwVGhqU25XSnVhbERHSEhJYXh6R2pOOEdYaGEvUk5EbXNPMlJUTG5HcVIxWkpTNmVEU2RWMmYzeC9kZkg2dTlhbnJ1anBpOS92dDFzMzc4M20vRHM5UGZkN1g3VmEzaCtjTG9BNXQyN2JOa0NGRGN2Lzk5eWRKWG56eHhYejV5MTllejFXdG12b2VRMW9mclZxMVNxdFdyVlpwcm5EZHA4ZkVpUk96OWRaYlordXR0ODYzdnZVdDRUcUFWU1JnQndBQUFBQUFBTUJuVnVmT25mT2pILzFvZlpjQjY5eHV1KzJXM1hiYmJYMlhBZkNwVjc2K0N3QUFBQUFBQUFBQUFJQlBJaDNzQUFBQUFBQUErTlFiTTJiTStpNEJBQUQ0RE5MQkRnQUFBQUFBQUFBQUFFb1FzQU1BQUFBQUFBQUFBSUFTQk93QUFBQUFBQUFBQUFDZ0JBRTdBQUFBQUFBQUFBQUFLRUhBRGdBQUFBQUFBQUFBQUVvUXNBTUFBQUFBQUFBQUFJQVNCT3dBQUFBQUFBQUFBQUNnQkFFN0FBQUFBQUFBQUFBQUtFSEFEZ0FBQUFBQUFBQUFBRW9Rc0FNQUFBQUFBQUFBQUlBU0JPd0FBQUFBQUFBQUFBQ2dCQUU3QUFBQUFBQUFBQUFBS0VIQURnQUFBQUFBQUFBQUFFb1FzQU1BQUFBQUFBQUFBSUFTQk93QUFBQUFBQUFBQUFDZ0JBRTdBQUFBQUFBQUFBQUFLRUhBRGdBQUFBQUFBQUFBQUVvUXNBTUFBQUFBQUFBQUFJQVNCT3dBQUFBQUFBQUFBQUNnQkFFN0FBQUFBQUFBQUFBQUtFSEFEZ0FBQUFBQUFBQUFBRW9Rc0FNQUFBQUFBQUFBQUlBU0JPd0FBQUFBQUFBQUFBQ2dCQUU3QUFBQUFBQUFBQUFBS0VIQURnQUFBQUFBQUFBQUFFb1FzQU1BQUFBQUFBQUFBSUFTQk93QUFBQUFBQUFBQUFDZ0JBRTdBQUFBQUFBQUFBQUFLRUhBRGdBQUFBQUFBQUFBQUVvUXNBTUFBQUFBQUFBQUFJQVNCT3dBQUFBQUFBQUFBQUNnQkFFN0FBQUFBQUFBQUFBQUtFSEFEZ0FBQUFBQUFBQUFBRW9Rc0FNQUFBQUFBQUFBQUlBU0JPd0FBQUFBQUFBQUFBQ2dCQUU3QUFBQUFBQUFBQUFBS0tIUitpNEFBQURnczZ4UUtLU3NyS3prdmNyS3lvd1pNeWI3N3J0dldyWnN1YzVxcXE2dVRwS1VsNWV2c0xiVk1YcjA2UHo1ejM5T2toeDU1SkhaZmZmZDZ6WHZoUmRleUtoUm81SWtoeDEyV0hyMDZMSEdhMXVaMTE1N0xVblN1blhyYkxycHB1dDBiLzYvNmRPblovNzgrVW1TcGsyYnBrdVhMdXVsanFWTGwrYk5OOS9NVmx0dGxZcUtpalcyN3VvOGZ4OSsrR0ZlZXVtbDdMTExMbXVzSGdBQUFBQUFWazRIT3dBQWdMVmt4b3daT2VHRUV6SjY5T2hpcU9ZamI3LzlkbnIxNnBYaHc0Zm5nUWNlV0NQNzFkVFUxRGxtL3Z6NStjWTN2cEZ2Zk9NYkdUTm16QnBaOHovWHYvWFdXL1BDQ3k5a3pwdzUrY3BYdmxLdmVZVkNJVGZkZEZOZWVPR0Z2UDc2NjlsNTU1MGJ0TytrU1pQeXlDT1BOR2pPZi9yaEQzK1lILzd3aDducnJydFdheDFXM1QvLytjLzA3ZHMzL2Z2M1QvLysvZlBVVTArdGtYV1hMbDJhU1pNbU5Xak9jODg5bDc1OSsrYnd3dy9QZmZmZHQwYnErUERERDR2UDMrT1BQOTZndVpNblQ4Nnh4eDZiQVFNRzVLOS8vZXNhcVFjQUFBQUFnTHJwWUFjQUFMQ1dYSDMxMVprMWExYXV1KzY2Ykx6eHh0bHp6ejJMOXpiYmJMTzBhZE1tQ3hjdXpQMzMzNThqanp3eVRaczJYZVc5cXF1ck0zanc0R3l3d1FicDE2OWZXclJvc2RyMWp4MDdOci81elc4eWVQRGdkTzdjdVY1emJyLzk5aXhac2lTTkdqWEtnQUVEMHFoUi9mN2FPV2JNbUV5ZE9qVkpjdHh4eHpXby9xbFRwK2JpaXkvT29rV0w4dmJiYjZkUG56NXJwVE1mYTlmNzc3K2ZRWU1HcGJLeXN2amU2Tkdqczk5KysyWExMYmRjNVhXblRwMmFZY09HWmZyMDZibmlpaXV5d3c0NzFHdmVFMDg4a1dSWnA4bnR0OTkrbGZkZlU3YmJicnUwYTljdUN4WXN5TlZYWDUxZi8vclhxL1F6NDRBRERsZ0wxUzN2bEZOT3lWRkhIYlZPOWdJQUFBQUFXSnNFN0FBQUFOYUNoeDkrT0JNblRreVM3THJycnJYQ2RVbFNWbGFXbzQ0NktsZGRkVlhtenAyYjMvLys5K25kdS9jcTcvZkFBdy9rNmFlZlRwSzgvUExMR1Rod1lMYmJicnRWV3F1bXBpYTMzSEpMN3Jubm5pVEorZWVmbjkvODVqZDFIbU03YWRLa1BQamdnMG1XZmI3Qmd3Zlh1VmZmdm4yejY2Njc1amUvK1UzeHZYdnZ2VGYzMzM5L25YUFBQZmZjN0xUVFRxbXVyazZUSmsyeWFOR2kvUDczdjgvYmI3K2RBUU1HckZaZ2tYV3Jzckl5QXdjT3pJd1pNNUlrVzJ5eFJkNTg4ODBzV3JRb0YxMTBVVEdrdWlyS3k4c3phOWFzVkZkWFo4aVFJYm54eGh2VHRtM2JsYzVac21SSi92S1h2eVJKdW5UcHN0Nk9xZjI0aW9xS25IMzIyVG5yckxQeXpqdnY1TTkvL25QMjMzLy85VjBXQUFBQUFNQm5ub0FkQUFEQUdqWm56cHo4NmxlL1NwSTBiZG8wL2ZyMUt6bnV3QU1Qek4xMzM1M3AwNmZuN3J2dnpnRUhISkNPSFR1dTBwNkhIMzU0S2lzck0yTEVpTXlhTlN2OSsvZlBhYWVkbHNNUFA3eEI2OHlmUHovRGhnMHJIa0c1eVNhYlpPREFnWFdHNnhZdVhKZ3JycmdpaFVJaHliSWpPV2ZObWxYbmZoOTg4RUZ1dlBIR3pKNDl1L2pldSsrK1c2OWFQL2pnZ3lUTEFsRERody9QZ0FFRE1tUEdqUHo1ejMvT0JSZGNrRXN1dVNRYmJyaGh2ZFppL2Zud3d3OHphTkNndlB6eXkwbVNiYmJaSnRkY2MwMUdqaHlaVWFOR1pmYnMyYm5vb290eTlkVlhwM256NWcxZWY4c3R0OHo1NTUrZm4vM3NaNWs3ZDI2R0RoMmFLNjY0SW1WbFpTa1VDbm43N2JlWG0vUHNzODhXTytudHR0dHVtVDU5ZW9QMmJOT21UWjNQVENrTjZTNTMyV1dYNWJMTExsdmgvZmJ0MitmT08rOWM0ZjFqamprbUJ4MTBVSVBxcTQ4K2ZmcXM4VFVCQUFBQUFOWW5BVHNBQUlBMXFLcXFLcGRjY2trV0xseVlKT25kdTNmYXQyOWZjbXhGUlVWT09lV1UvT1FuUDBsbFpXVXV1K3l5WEhQTk5Ta3ZMMi93dm1WbFpUbm1tR095N2JiYlpzaVFJWmsvZjM2dXYvNzZ2UGJhYStuZnYzKzlqbXFkT0hGaWhnMGJscmx6NXlaSmR0bGxsMXg0NFlWcDFhclZTdWRWVlZWbDhPREJtVFZyVmpiWlpKUGNkTk5OYWRXcVZmN3doei9rdHR0dXk1RkhIcG1UVHo2NTVOd3hZOFlVdTk0ZGROQkJPZmZjYzVNa2Q5OTlkMjY1NVpiMDdkczNSeHh4UkoyMWQralFJZGRlZTIwdXVPQ0NUSmt5SlpNblQwNi9mdjB5Yk5pd0ZmNytzLzR0V2JJa1AvM3BUNHZkSHR1M2I1OUxMcmtrVFpzMlRaOCtmVEp2M3J3OC9QRERtVHAxYW43MG94OWx5SkFoMldTVFRScThUNDhlUFhMc3NjZm1kNy83WFNaTm1wVGYvZTUzT2U2NDQvTEJCeC9VR1FnYk9YSmtSbzRjMmFEOXpqampqQWFIVzllMVZxMWFwVk9uVHV1N0RBQUFBQUNBVHp3Qk93QUFnRFhveGh0dnpPVEprNU1rM2JwMXk3ZS8vZTJWanQ5OTk5Mnp6ejc3NUlrbm5zZy8vdkdQM0hycnJUbmxsRk5XZWYrZGR0b3AxMTkvZlg3ODR4L25yYmZleXVPUFA1N0REanNzMjI2NzdVcm56Wmd4SXhkZWVHR3FxcXBTVVZHUjNyMTdwMWV2WGlrcksxdnB2SnFhbWx4NTVaV1pPSEZpS2lvcU1uRGd3R0lnYi83OCthbXFxc29mL3ZDSGRPellNWWNjY2tpdHVWT25UczN3NGNPVEpLMWJ0ODZwcDU1YXZGZFJVWkZDb1pBYmI3d3hyVnUzenRlKzlyVTZQM3VyVnEzeWkxLzhJaGRlZUdGZWVlV1Z2UGZlZTNuLy9mZlR2bjM3RlhZcUsyWFJva1gxNmxnbW5MUjYzbjMzM1F3Y09EQlRwa3hKa215ODhjYTUvUExMYXdYb3pqNzc3Q3hZc0NEang0L1BsQ2xUY3RaWloyWElrQ0hwM0xsemcvZnIzYnQzWG5ycHBiejAwa3U1NDQ0N3N2UE9PMmVycmJaYVk1OW5UUmd4WWtTdDE0VkNvYzVuTUVtcXE2dFRYbDVlYTJ4RlJjVWFydzhBQUFBQTRMK1JnQjBBQVBDcFY5OFF5dHIyNktPUFp2VG8wVW1XSFJINWs1LzhwRjdkNk00ODg4eTgrT0tMZWUrOTkzTDMzWGVuWThlT09mVFFRMWU1anM5OTduTVpQbng0ZnZyVG4rYW9vNDZxTTF5WEpCMDdkc3lBQVFNeVlzU0lYSERCQmVuYXRXdWRjNnFxcWpKczJMQTgrZVNUU1pMVFRqc3QzYnAxSzk0LzZhU1Q4dTkvL3p0UFB2bGtycnZ1dW5UdDJyVldvT25kZDk4dC92NzA3OSsvMW5HdVJ4NTVaTjU1NTUzY2UrKzl1ZXFxcTdMTExydGtvNDAycXJPbWxpMWI1dWMvLzNtR0RoMmFFMDQ0SWR0c3MwMlMxS3RUMlVmR2poMmJzV1BIMWpsdXpKZ3g5VnFQNVUyZVBEbVhYSEpKNXN5WmsyVFpkL2J5eXk5UGh3NGRhbzByTHkvUHdJRUQ4NHRmL0NKang0N043Tm16MDc5Ly8xeDQ0WVhaZmZmZEc3Um5lWGw1THJyb292endoei9NbDc3MHBUUnYzanpObWpWYjdzOXgyTEJoZWV5eHg5S29VYVBjZWVlZDJYampqVmY1Yzg2ZE96ZkhISE5NeVh0RGh3N04wS0ZEaTY5SGp4NWRLN1Q1NG9zdjV0cHJyODNwcDUrZUwzLzV5eXZkNS9iYmI4OHp6enlUazA0NktidnNzc3NxMXdzQUFBQUF3UElFN0FBQWdFK3RKazJhSkZuV0thMTE2OWJydFphLy9lMXZ1ZWFhYTVMOC95QlBmWU01clZxMXlzQ0JBM1ArK2VlbnVybzYxMTU3YlJvM2JweUREanBvcGZQbXpKbVR4WXNYci9EKzJXZWZuYkt5c2xyZDJENDZ1dmFqK1IrLzE3bHo1L3pzWno5TGVYbjVTanU0ZlJRQ1dyaHdZVjU3N2JVa3lmSEhINTl2ZmV0YnRjYVZsWlhsL1BQUHo4eVpNN1BISG5zczF5MXN0OTEyeTlWWFg1Mm5uMzQ2WC8zcVY1ZmI1NVJUVHNtMGFkTnkwRUVIMVN0Yzk1SG16WnRueUpBaDlSN1B1bE1vRkhMMzNYZG54SWdScWE2dVRwSjA2ZElsbDF4eXlRcWZsMGFOR3VXQ0N5N0lwcHR1bWxHalJtWHg0c1g1eVU5K2tvTVBQamlubkhKS1dyWnNXZS85Tjlsa2s5eDU1NTFwM0xoeHlmc3paODdNNDQ4L25pUTU0SUFEYXRYMG05LzhKbzg4OGtpU1pOU29VZlhlYzFVVUNvWGNjc3N0ZWZQTk4vT3puLzBzdzRjUHp4WmJiRkZ5N0t1dnZwcFJvMGFsdXJvNlAvLzV6M1B6elRlblRaczJkZTZ4WU1HQ3pKZ3hZMDJYRGdBQUFBRHdtVk5XS0JRSzY3c0lBQUNBVlRGanhveU1HalVxUFh2MnpCZSs4SVgxVnNmRWlSTXpjT0RBVkZaV0psbld1VzFGWGF0V1p2VG8wYm51dXV1U0xBdW5uWHJxcVNzOVl2YlNTeTh0aG9IV3BZOTMvSHI3N2JjemR1elk5TzdkTzhteVVOTGFNbUxFaUpMSHNrNmJOaTJiYnJwcG1qZHZ2bHJyZjFUN1lZY2RsalBQUEhPMTFtSjVNMmZPekJWWFhKR1hYbnFwK043ZWUrK2Q4ODgvUDAyYk5xM1hHZzgrK0dDdXUrNjYxTlRVSkVuYXRtMmJNODg4TXoxNjlGZ2pOVjV6elRWNTZLR0hVbFpXbGhFalJtVHp6VGN2M3J2dXV1dUtIU3JyMjcyd3BxWW0vL3JYdjRxdmx5NWRXandLK2RSVFQwMzM3dDJMOXpiZmZQTmFuVGhuejU2ZHZuMzdadjc4K2RsODg4MXp3dzAzTFBjZHI2eXNUTisrZlROOSt2UnNzTUVHdWZMS0srdjhXYmcybjlHUE8rV1VVM0xVVVVldGs3MEFBQUFBQUZhbWJEV1BRZExCRGdBQStOVHEwS0ZEMnJWcmwyZWZmVFpiYjcxMUtpb3ExbmtOTDc3NFlxMXdYYytlUFZjcFhKY3NDM2E5OTk1N3VmUE9PMU1vRkhMVFRUZmw5ZGRmVC8vKy9lc2RRRnJYTnQ5ODgySzQ3dU0rOTduUHJiQkxXRU90ckp2ZXJGbXpjdDU1NTZWNTgrWVpPSEJndW5UcHNrYjJaTTJwcXFyS3ZmZmVtenZ2dkRNZmZQQkJrbVZkNlg3d2d4L2tPOS81VG9QV092VFFROU81YytkY2R0bGxtVGx6WnViT25adkJnd2RudDkxMnkzSEhIVmV2bzQxWDVOMTMzODJqano2YUpObHJyNzFxaGV0V1ZYbDVlYTFRNkljZmZsaTgzbmpqalVzR1JqL1NybDI3bkhmZWVSazRjR0F4eU5xelo4OWFZMjY0NFlaTW56NDlGUlVWR1RodzRIb05HZ01BQUFBQWZGWUoyQUVBQUo5YVpXVmxPZmpnZzNQbm5YZG0zTGh4K2RyWHZyWk9RM1pQUGZWVUxyLzg4bUs0N29BRERsanR6bWU5ZS9kT1RVMU5mdmU3M3lWSnhvNGRtMWRlZVNYbm5ITk9kdGhoaDFwamYvempIK2ZIUC81eG5Xdis4NS8vek5DaFF6TnQyclJzczgwMmVlT05ONUlrNTUxM1hyYmZmdnQwN05oeHRXb3VaZWpRb1NzTkR6WEV5anB1L2ZHUGY4eThlZk15Yjk2OG5IWFdXVG50dE5OeStPR0hyNUY5V1gzUFB2dHNicjc1NWxvaHlVNmRPdVg4ODgvUGR0dHR0MHByZHUzYU5UZmZmSE51dU9HRzRwR3R6ejMzWEo1NzdybnN1T09PK2U1M3Y1dGRkdG1sd2V2ZWR0dHRXYnAwYWNyS3luTENDU2VzVW0xcld2ZnUzWFA4OGNlbmE5ZXUyWFhYWFd2ZGUrS0pKL0x3d3c4bldYWWM5TWU3NGRYSFNTZWQxT0NBWTMxODR4dmZXT05yQWdBQUFBQ3NUd0oyQUFEQXAxcTdkdTJ5Ly83N1orellzWmt4WTBhNmQrK2U5dTNicDFXclZsbk5qdDhyVkNnVWN0dHR0MlhVcUZIRjkvYmFhNitjZSs2NWEyVFA3My8vKzlsNDQ0MXovZlhYcDFBbzVGLy8rbGZPT2VlY0hIREFBZm5lOTc2WGR1M2ExYnZPQng1NElEZmZmSE0rL1BEREhIend3ZW5kdTNkNjllcVZaRm40NllvcnJzZzIyMnlUUXc0NUpQdnR0OTlxSDdPNnJwMTg4c2xwMXF4WjdyampqbFJWVmVYNjY2L1BhNis5bG43OStxVkpreWJydTd6L1dsT25UczMxMTE5ZjZ6allzckt5Zk90YjM4b1BmdkNEMWU3STJLeFpzNXg3N3JuWlk0ODljc01OTjJUMjdObEpsbldVZlBIRkYzUHh4UmVuUTRjT09lMjAwMHJPLzg4alhxZE1tVko4YisrOTk4NldXMjY1V3ZVMTFNVVhYNXkvL09VdnF6ei95aXV2ekpWWFhybmMrMWRmZlhXMjMzNzdrblBLeTh2WFNpRDVvMk4wMTFRSFN3QUFBQUNBOVUzQURnQUErTlRiY2NjZDA2RkRoeno4OE1ONThNRUhHelIzanozMnlGZS8rdFVHelJrMGFGQ3RNTXlCQng2WS92MzdwN3k4dkVIcnJNeGhoeDJXVHAwNlplalFvWmszYjE0S2hVSWVmZlRSUFAvODg3bnR0dHZxRE1MOTR4Ly95STAzM3BoLy9PTWZxYWlvU04rK2ZYUGtrVWRtL3Z6NXhUR3paOC9PUmh0dGxEZmVlQ1BEaHcvUHIzNzFxK3kvLy83cDJiTm5PbmZ1dkZyMTkrblRaN1htMTlkSDNjWTZkZXFVeXkrL1BFdVhMczJqano2YU45OThNNE1HRGNvbW0yeXlUdXBvcUZKaHFFK3FWWGxHTnRoZ2cyS254Q1RaWnB0dDhzTWYvakQ5Ky9mUGZmZmR0MGJydS83NjYvUDg4OC9uRDMvNFF4WXZYcHhkZHRrbFBYcjB5SlFwVStxOXhrMDMzWlJDb2ZDSjZsNzNhZFdzV2JQMVhRSUFBQUFBd0JvbFlBY0FBSHdtdEd2WExpZWNjRUptenB5WkdUTm01TU1QUDZ6WHZGVTV4blR2dmZmTzAwOC9uV1JadDdsOTl0a25VNmRPYmZBNks5TzZkZXZzdlBQT3Vmbm1tM1BsbFZmbXVlZWVTOU9tVFhQeHhSZXZORnozNXB0dlp1VElrUmszYmx5U3BIUG56am4zM0hQVHBVdVg1Y1llZXVpaDJXKy8vZkxNTTgvazBVY2Z6WVFKRS9MZ2d3L213UWNmVE5ldVhkT3paOC9zczg4K3E5U0o2bk9mKzl3YTYyRDE4ZU5GVjJUZmZmZE51M2J0OHBPZi9DVHZpeEU1UVFBQUdTTkpSRUZVdi85K0ZpeFlrRWFOUHJsLzVkMWpqejNXZHduMXRpclBTTWVPSFhQU1NTZmx0Ny85YmI3M3ZlL2xrRU1PeWRLbFM5ZENkVW5UcGsxejNISEg1WnZmL0didXZQUE9ISDMwMFVtUzl1M2JaOENBQWNWeFR6NzU1QXE3eEUyY09ESEpzcTZQSjUxMFVwMTdydXpZNGlTNTl0cHI4OFV2ZnJGZTlTOWN1RERISDM5OG5mdSsrdXFyMlhiYmJldTE1a2MyM1hUVFdxK3JxNnVMMXgvdnRsbWZaNndoT25UbzhJbCsvZ0FBQUFBQUdzSy9kZ0lBQUo4WlpXVmw2ZGl4WXpwMjdMaFc5OWwvLy8wemMrYk1mUDd6bjgvZWUrKzkyc2M3bG5MRUVVZms5Tk5QVDl1MmJYUHBwWmNXQTNOZHUzWmRibXloVU1oZi8vclgzSHZ2dlhuKytlZVRKSTBhTmNweHh4MlhYcjE2clRUbzBxaFJvL1RvMFNNOWV2VEllKys5bDBjZWVTUVBQL3h3WG43NTViejg4c3U1NmFhYjhzMXZmak05ZS9hczk5RzBTVEowNk5CVkNtYVZVbGVZNlNQZHVuWEw4T0hEYy9ubGwyZkFnQUZwM2JwMWtvYUhoeFl0V2xUdk9hc2FKR3BvUjdoUG81NDllK2JyWC85Nk1SRGF1SEhqV29HM0ZmblZyMzZWdVhQbkprbTl4bi8wdld6VHBrM09QUFBNNHZzdFc3Yk0vdnZ2WDN6OTFsdHZyZkhuZEhVODg4d3plZVNSUnpKcDBxU2NmZmJaT2VpZ2cxWTRkc0tFQ2ZuNXozK2VMYmJZSXYzNjljc09PK3l3U250K1BPVDQ4UURzbXU0NGVjc3R0Nnp6WTNZQkFBQUFBTllXQVRzQUFJQlZjUHp4eDYvVjlaczJiVnJyOWRlKzlyWGx4cno2NnF0NTRva244dVNUVDJiV3JGbEpsZ1htRGp6d3dCeDMzSEhMZGErcVM1czJiZEtyVjY4Y2M4d3htVGh4WXU2Ly8vNDgvZlRUR1RWcVZPNjY2NjdzdWVlZStmYTN2NTF1M2JyVnVkWkZGMTIweGpyWU5VU25UcDF5M1hYWDFYcXZvZUdoc1dQSFp1ellzZlVhZS92dHQ2LzFRT2VuVlZsWldhMXVpMlZsWmJVQ2J5c3ljdVRJWXNDdVB1UFhoQkVqUnRRNVp1VElrY1h2UlYzajI3ZHZYK3QxVFUxTlhubmxsVHo3N0xQRjl4NTc3TEhpOWJ4NTgxYTRWazFOVFc2OTlkYml1QzIyMktMT1dsZms0NTA5bXpScHNzcnJBQUFBQUFEOE54R3dBd0FBV0UxOSsvYk5pU2VldU56Nzk5OS9mLzcwcHo4bFNTNjc3TEppUjdXVjZkZXZYeW9ySzVjTDJQMm44ZVBIWi9EZ3dTa1VDa21TNXMyYjUydGYrMXA2OWVxVnozM3VjeXVjdCtHR0crYWVlKzRwemltbHJLd3NPKys4YzNiZWVlZk1talVybzBlUHprTVBQWlNubm5vcVR6MzFWRTQ1NVpRY2RkUlJLNjN2My8vKzkwcnZ3eWRKZmJvdHRtalJva0hqaytTVlYxN0pILzd3aDd6d3dndFp1SEJoclh0bFpXWHAyclZyZXZUb2tYMzIyV2VGYXp6MDBFUEZJNmo3OXUyYmpUYmFxRjU3bHpKLy92emk5UVliYkZDOEhqTm16Q3F2Q1FBQUFBRHdXU2RnQndBQXNKcFdGR2lycWFsSnNpeElzOU5PTzZXaW9xTE90YXFxcXBMVURyK1VzdWVlZSthc3M4N0tVMDg5bFFNUFBEQTlldlNvTTVTWEpDKzg4RUx4Mk0yaFE0ZG0xMTEzWGVuNDl1M2I1K1NUVDg1eHh4MlhCeDk4TU9QR2pjdkJCeDljNXo0alJveFk1MGZFSmtsbFpXWGVlKys5V244bUt3c1AxZFRVNU5SVFQ4MjBhZE9TSk1PR0RjdFh2dktWVmE0VlB1N05OOS9NVTA4OVZYeGRWbFpXRE1XZWUrNjVPZkRBQTVNa1o1NTVabDU1NVpVNjE3dnNzc3R5MldXWDFYdi8vL3p1TDFpd29IamRwazJiZXE4REFBQUFBUERmVE1BT0FBQmdMWG5ublhlU0pCdHZ2SEc5d25VMU5UV3BycTVPc3Z3UnNhVWNldWloT2ZUUVF4dFUwK3V2djU1a1dkQm51KzIycS9lODVzMmI1K2lqajg3UlJ4L2RvUDNXdFdlZmZUWkRoZ3hKOSs3ZDA2ZFBuMnkxMVZZckhmL2dndzhXdzNWNzdybW5jQjFyMUVkSHhYYnQyalg3N3J0dmR0OTk5MkszeS9WeGhQTEhPMHUyYmR0Mm5lOFBBQUFBQVBCcEpHQUhBQUN3RmhRS2hienh4aHRKa3M2ZE85ZHJ6Z2NmZkZDOHJxdURYZEt3em03L3FWQW81TWdqajF5bHVmWHBUbmZSUlJldGx3RFIrUEhqVXlnVThzd3p6K1M3My8zdVNzY3VXclFvdi8zdGI1TXNDelQyN2R0M1haVDRYMnZjdUhIMUdyZDQ4ZUlHejlsc3M4M3loUzk4b2NFMUxWeTRNSXNXTGFyWDJDVkxsaFN2WjgyYVZlZjQ5dTNicDB1WExybmpqanVLSFJVLy9QRERrbU1IRGh5NDNMM25uMzgrdi96bEw1TWszLy8rOTdQWFhudVZuSHZISFhkazNMaHhhZHk0Y1lZUEg3N1NueDB6Wjg1TXNpeGd1OGttbTJUNjlPbDFmbzdWMWFGRGh6UnE1SitmQUFBQUFJQlBMLy9DQ1FBQXNCWk1tell0Q3hjdVRKSjA2ZEtsWG5NK0hyQnIzcno1V3FsclhmbDRwNngxcGFxcUtzODk5MXlTcEYyN2RuVjI2THY5OXRzemYvNzhKTWtKSjV4UTdEYjJrYVZMbCthdXUrN0tycnZ1bW0yMzNYYnRGUDFmWk9qUW9XdHR6cUdISHJwS0FidVJJMGZtbm52dWFmQzg0NDgvdnM0eFk4YU1TWXNXTGRLaVJZczZ4LzduZDIvSmtpVzU5OTU3a3lUYmJydHRqajMyMkpTVmxTMDNiL0hpeFprd1lVS1NwRWVQSG5YK3JQbm5QLzlaM0cvT25EbnAwNmRQbmJXdHJsdHV1U1ZiYnJubFd0OEhBQUFBQUdCdEViQURBQUJZQzU1ODhzbmk5VTQ3N1ZTdk9SL3YzTldzV2JNNng0OFlNYUpCTlQzd3dBTzU3Nzc3YXIyMzMzNzcxU3NzOUhFZE9uU29WMjJkT25WS2RYVjFzVXRXaHc0ZDZuWDA3UWNmZkpDNWMrY1c1eHg0NElIMXFtdlNwRW5GVU9OZWUrMVZNcEQwa1pkZmZqbjMzMzkva21VZEJyL3puZS9VdXYvKysrL25qRFBPeUl3Wk16Sm16SmpjZU9PTm4vclFJNThlTjk1NFkyYk5tcFZHalJybG5IUE9XZUYzZWVUSWtWbTRjR0hLeXNyU3ExZXZPdGQ5NVpWWGtpUmJiNzMxR3EwWEFBQUFBT0N6VE1BT0FBQmdEYXVxcXNvamp6eVNKR25WcWxWMjNISEhlczM3K0JHVTlRbHoxWFZNNjhjdFdMQWdZOGVPVGJJc1VMYjk5dHRuOU9qUkdUZHVYUGJhYTYvMDZOR2ozbXV0ektCQmc1SWttMnl5U1pKazl1elpPZm5razVNazExMTNYWjFkNVpMa3IzLzlhM0dkKys2N2I3azFWK1NKSjU0b1h1Kzk5OTRySEZkVlZaVXJyN3d5aFVJaDVlWGwrZEdQZnBTS2lvcGFZemJjY01Qc3VPT09tVEZqUm1iTW1KRnJyNzAyQXdZTXFMTjJWbXpNbURIMUd0ZW5UNTlpS0xPK2MxYlZTU2VkbE85Ly8vdjFHbnZqalRmbXdRY2ZUSkk4OU5CRGE2Mm04ZVBINStHSEgwNlNORzdjT09QR2pVdUxGaTJ5NmFhYjFobzNhZEtrWXBlNy9mZmZ2ODZqcUdmTm1wVjMzbmtuU2RLdFc3ZDA2dFJwaGIrL2xaV1ZPZSs4OC9LUGYvd2pTZEs3ZCsrU1Fkekt5c3A2aFdZQkFBQUFBRDdOeXRkM0FRQUFBSjgxRHp6d1FHYlBucDBrT2VDQUExSmVYcisvZXIzLy92dkY2elhaTGExUUtHVG8wS0Zac0dCQmttVmhtWk5QUGptYmJiWlpDb1ZDTHIzMDB2emxMMzlaSTN2dHVlZWUyWFBQUFlzZCtOYkVaL3JQTlV1cHFha3Bmb2EyYmR1bWE5ZXVLeHo3MjkvK05tKzk5VmFTNUpoampsbmg4YStubjM1Nk9uYnNtQ1FaTzNac3hvMGJ0MHIxODhsVlVWR1JKazJhMU92WHg1L2orb3hmVmJ2dXVtdk9QdnZzZE9yVUtVdVdMTW1vVWFOeXdna25aTkNnUVprNGNXS1NaVWU5WG5MSkphbXVyazdidG0xeit1bW4xN251czg4K1c3eGVXZWkzVUNoazJMQmh4WEJkcjE2OVNvYnJ4bzBibDE2OWVoVkRod0FBQUFBQW4xVTYyQUVBQUt4QlU2ZE96YTIzM3Bva2FkU29VWTQ4OHNoNnozMzMzWGVMMXkxYnRsd2o5U3hkdWpURGhnM0xYLy82MXlUTE9sMTk5YXRmVFpKY2V1bWxPZXVzczdKZ3dZSU1Ianc0ZmZyMHlkRkhINzNTbzFYLzB3RUhIRkR2c1QvNHdROGFWbnlTSTQ0NFlvWDN1bmZ2bmlGRGhpUloxczFyL3Z6NVNaSWVQWHFzOERPODhNSUwrZjN2ZjU5a1dTZS9FMDg4Y1lYck4ydldMQmRjY0VINjkrK2ZtcHFhWEh2dHRkbCsrKzNUcmwyN0JuOE8xcSthbXBwTW5UcTErTHBRS0RUb2U3NHVOV25TSkljY2NraSsrYzF2NXBsbm5zbGRkOTJWeVpNblovejQ4UmsvZm55MjJHS0x6SjA3TisrLy8zNGFOMjZjZ1FNSFpzTU5ONnh6M2NjZmZ6ekpzZ0RxRjc3d2haSmpDb1ZDcnI3NjZvd2ZQejdKc3VldjFITzdkT25TL09sUGY4ckNoUXN6ZlBqd3ZQSEdHem5qakRQU3FKRi9aZ0lBQUFBQVBudDBzQU1BQUZoRDNubm5uUXdhTkNnZmZ2aGhrbVdkNGhvU3hucjExVmVUTEF2bXRXblRaclhybVRadFdzNCsrK3c4OWRSVFNaSXZmdkdMNmRldlgvSCtacHR0bHNzdXV5eHQyclJKVFUxTmJyMzExcHgzM25tWk5tM2FhdSs5cm4yOHU5eUtqcnVkTW1WS0JnOGVuRUtoa0taTm0rYkNDeStzTXhEVXRXdlhISDMwMFVtU2hRc1g1b29ycmtpaFVGaHpoYlBXVlZaVzV1S0xMODR6enp4VGZPOFh2L2pGSi83UHNheXNMSHZzc1VldXVlYWFYSDMxMWRsNTU1MlRKRysrK1dheE0rUjIyMjJYOXUzYjE3bld2Lzcxcjd6MDBrdEpWaHhBTFJRS3VmTEtLNHZIMHg1MTFGRXI3SXpYdUhIakRCczJyQmlBZmVpaGgzTGhoUmRtNGNLRkRmK2dBQUFBQUFDZmNQN1hZZ0FBZ0RWZzJyUnB1ZkRDQzR0ZDZIYllZWWNjYzh3eDlaNC9iOTY4UFBiWVkwbVNMbDI2ckZaM3JWbXpadVd1dSs3S3d3OC9uS3FxcWlUTGpvUzg1SkpMbGp0bXRVdVhMaGsrZkhnR0R4NmNLVk9tWk5La1NUbjExRk96eno3NzVLaWpqa3FYTGwxV3V0ZVlNV05XZUcvR2pCazU1WlJUVWxsWm1VTVBQYlJXdUc5bHhvOGZuMEdEQmlWSjdydnZ2anE3K1ZWVlZSVkRoQnR0dEZISjR5K2ZlT0tKWEhYVlZWbThlSEdTcEcvZnZ0bHl5eTJMOTVjc1daSkZpeGJsL2ZmZno3eDU4ekp2M3J6TW56OC84K2ZQejd4NTg0cmpYbmpoaFl3ZVBUcUhIMzU0dlQ0TDY5ZUNCUXN5Y09EQTRuR24rK3l6VDU1NjZxazgrdWlqbVRkdlh2cjE2NWROTjkxMG5kV3pLcUcrdVhQblpzS0VDWG45OWRlWHUvZlNTeS9seEJOUHpMNzc3cHVqano0Nm5UdDNMcm5HWFhmZFZidysrT0NEbDd2L3IzLzlLOWRkZDEyeDArV0pKNTZZRTA0NFlZV2ZvYnE2T2xWVlZUbnh4Qk96MFVZYjVmYmJiOC9FaVJOejVwbG5adWpRb2VuUW9VT0RQeWNBQUFBQXdDZVZnQjBBQU1CcXFLNnV6dDEzMzUwNzc3d3psWldWU1pKdHQ5MDJQL3ZaejJxRjVHYk1tSkZwMDZabGswMDJTZXZXcmRPMGFkTnNzTUVHV2JwMGFWNS8vZlhjZE5OTnhlNVArKzY3YjRQcm1EOS9maVpNbUpESEhuc3NmL3ZiMzFKZFhaMGtLUzh2VDY5ZXZkSzdkKytVbDVkdVl0NmhRNGRjZi8zMXVmMzIyM1BQUGZla3Fxb3E0OGFOeTdoeDQvTDV6MzgrZSsyMVYzYmFhYWQ4OFl0ZlROT21UZXRWejlTcFUzUHh4UmVuc3JJeVRabzB5VkZISGRYZ3oxUmZFeVpNS1A3ZTdiNzc3cW1vcUtoMWYrYk1tYm4wMGt1TDRhYXlzcktNSGowNm8wYU55cUpGaTdKNDhlTFUxTlRVZTc5YmJya2x1KzY2YXpwMjdMam1Qc1JuVUdWbFpURTAyaENMRmkwcVhuL1VUYTBoOXQ1Nzc3Um8wU0t6WjgvT2dBRUQ4dFpiYnlWWmR0enA2YWVmbmdjZWVDRFhYbnR0bm52dXVmVHAweWM5ZXZUSVhudnRsYzkvL3ZQWmROTk5WL2dkUC9QTU0zUG1tV2VXdkZkVlZaV2xTNWZXK20rTEZpM1Nva1dMV3VObXpweFp2RzdTcE1rS1A4T2NPWFB5M0hQUDVmSEhIOC9FaVJPTDM4K3lzcko4NHh2ZnlHR0hIWlpISG5ra0R6LzhjQ29yS3pOMjdOaU1IVHMydSs2NmE0NDk5dGpzc01NT3hiV21UNTllRE1KMjdkbzEyMnl6VGZIZWdnVUxjdFZWVitYcHA1K3V0Y2Q5OTkyWC8vbWYvMGxOVFUydFg5WFYxU3NOQ2I3OTl0dnAxNjlmTHIzMDBqckR1UUFBQUFBQW54WUNkZ0FBQUt1Z3Fxb3FUenp4Ukg3Lys5L1hPbEwxbzA1eHpaczNyelYrenB3NXVmamlpK3RjdDFPblRqbmtrRVBxSFBmNjY2L243My8vZTZaTm01YVhYMzQ1Yjc3NTVuTEJsOTEyMnkwbm4zeHlyVTV0SzlLb1VhUDg0QWMveURlLytjM2NkdHR0ZWVLSkoxSlRVNU8zM25vckkwZU96TWlSSTFOUlVaR09IVHRteXkyM3pQbm5uNThOTnRoZ3VYVmVmZlhWUFBUUVEzbjAwVWRUWFYyZHNyS3luSFBPT1dzMWpQWi8vL2QveGV0U3g4TjI2TkFoKysyM1g4YU9IWnRrV1FldXFWT25yblRObGkxYnBsV3JWbW5kdW5YeDE5eTVjL1AwMDArbnNySXlWMXh4UmE2NjZxclY2alQ0V2JkbzBhSmNkZFZWcTdYR3FzemZmdnZ0MDZKRmk3ejExbHZGY04zdXUrK2V2bjM3SmtsNjl1eVpaczJhNVlZYmJzakNoUXVMNGJTUGxKV1ZwVkdqUm1uY3VIRWFOV3BVdkM0dkwxOHVTUGRSSjdjVjFkNnBVNmY4OHBlL1RPdldyZE9rU1pQODVTOS9LZDcvNlBqb3hZc1haOXEwYVprNmRXcmVlT09OdlBqaWk1aytmWHF0dGNyTHk3UEhIbnZrK09PUEx3Ymt0dGxtbXh4Ly9QRzUrKzY3ODhBREQyVHg0c1daTUdGQ0preVlrRzdkdXVYWVk0OU45KzdkYysyMTF4WnJQTzY0NDJxdHUrR0dHMmJxMUttMUFxYUZRcUY0Qk8ycWVPKzk5M0x1dWVkbXlKQWh0WUorQUFBQUFBQ2ZWZ0oyQUFBQURWUmRYWjErL2ZybHRkZGVLNzdYcUZHamZPOTczOHZSUng5ZE1uVDErYzkvdnM1MXUzWHJsaC8vK01mMTZoTDMzbnZ2NVplLy9PVnk3N2RzMlRMNzdydHZEanZzc0d5MTFWWjFydk9mT25Ub2tJc3V1aWdubjN4eUhucm9vWXdiTnk0elpzeElzdXh6VDU4K1BmdnR0MSt0Y04zY3VYTnovZlhYWi9Ma3laazdkMjd4L2JadDIrYWNjODdKYnJ2dDF1QTY2bXZod29WNSt1bW5reVJObXpiTmw3Lzg1WkxqVGpqaGhEei8vUE5wM2JwMTJyUnBrNDAzM2podDJyUXB2djc0ZGV2V3JkT28wZkovWFY2NmRHbE9PKzIwdlBYV1cvbjczLytlKysrL1AwY2NjY1JhKzJ5c25sMTIyU1hkdW5YTHdvVUxjOUZGRjlWNkxyLys5YTlucDUxMnl1alJvL1BZWTQ5bDFxeFp4WHVGUWlGTGx5N04wcVZMVjNudnpUYmJMRHZzc0VOcWFtcnk1ei8vZWJtMU9uWHFWQXpLM1hQUFBibmpqanRLcnRPK2ZmdnN1KysrNmRtelo5cTNiNy9jL1ZhdFd1V2trMDdLTWNjY2szdnV1U2YzMzM5L0ZpOWVuTW1USitldXUrNUs5KzdkODVXdmZDVVRKMDdNRGp2c3NOeXpXRlpXbGlPT09DSVBQUEJBdHRwcXEyeTg4Y2JGem5zdFc3Wk0wNlpOMDZ4WnN6UnQyalJObXphdEZUejhLSFJZVmxhV2lvcUtsSmVYNTVGSEhzbXR0OTZheFlzWDUvTExMOCt2Zi8zcmxYYnFBd0FBQUFENE5DZ3JyT3hzRHdBQUFFcWFNbVZLemo3NzdGUldWbWJ2dmZmT2lTZWVXR2VJYnR5NGNWbTBhRkdXTEZtU3BVdVhGcnRHYmJqaGh0bHV1KzJ5N2JiYk5xaUdJVU9HWlB6NDhkbDY2NjNUclZ1M2RPL2VQVHZ1dUdQSmNOanFtRHAxYWlaTW1KREpreWRuenB3NXVlYWFhOUs0Y2VOYVl5NjU1Skk4K2VTVFNaYUY5QTQ1NUpEMDdObHp1VTUrOVRGKy9QZ01HalFvU1hMZmZmZWxaY3VXS3h5N2FOR2kvTy8vL204ZWYvenhiTHJwcHZYcUVyZzZKaytlblA3OSs2ZDc5KzQ1NDR3elNvYWUrT1Q0KzkvL25qWnQybVN6elRaYjRaaENvWkE1YytiazNYZmZ6WHZ2dlpmS3lzcFVWMWN2ZCtSclRVMU55c3JLVWw1ZVhneVVyZWpYNXB0dlhueWVUejc1NUdLSHllYk5tMmU3N2JiTEdXZWNrVTZkT2lWWmRwVHU4Y2NmbjNuejVxVkpreWJwMHFWTGR0NTU1M3oxcTE5dDhER3JDeFlzeUYxMzNaVS8vdkdQdWZEQ0M3UG5ubnNtU1lZT0hacnZmdmU3OWVwbXVicCsrY3RmNW9VWFhzaVFJVU04SHdBQUFBREFKMExaYWg1SEkyQUhBQUN3aWlaTm1wUzJiZHNXZ3pMcjJwSWxTNHFkcE5hM3VYUG5adHk0Y2RscHA1Mnk5ZFpicjlaYTgrZlB6NVFwVTVJa1gvclNsMUpSVVZHdmVWVlZWV3M4WEZqSzFLbFQwN2x6NTdXK0Q1OHRoVUpoaFVjSy8vM3ZmMCtqUm8yeXpUYmJySkh2OEp3NWM5S21UWnVVbDVmWHVmZWFWaWdVOHNFSEg2UlpzMmJyWkQ4QUFBQUFnTG9JMkFFQUFBQUFBQUFBQUVBSnF4dXdLMTlUaFFBQUFBQUFBQUFBQU1CbmlZQWRBQUFBQUFBQUFBQUFsQ0JnQndBQUFBQUFBQUFBQUNVSTJBRUFBQUFBQUFBQUFFQUpBbllBQUFBQUFBQUFBQUJRZ29BZEFBQUFBQUFBQUFBQWxDQmdCd0FBQUFBQUFBQUFBQ1VJMkFFQUFBQUFBQUFBQUVBSkFuWUFBQUFBQUFBQUFBQlFnb0FkQUFBQUFBQUFBQUFBbENCZ0J3QUFBQUFBQUFBQUFDVUkyQUVBQUFBQUFBQUFBRUFKQW5ZQUFBQUFBQUFBQUFCUWdvQWRBQUFBQUFBQUFBQUFsQ0JnQndBQUFBQUFBQUFBQUNVSTJBRUFBQUFBQUFBQUFFQUpBbllBQUFBQUFBQUFBQUJRZ29BZEFBQUFBQUFBQUFBQWxDQmdCd0FBQUFBQUFBQUFBQ1VJMkFFQUFBQUFBQUFBQUVBSkFuWUFBQUFBQUFBQUFBQlFnb0FkQUFBQUFBQUFBQUFBbENCZ0J3QUFBQUFBQUFBQUFDVUkyQUVBQUFBQUFBQUFBRUFKQW5ZQUFBQUFBQUFBQUFCUWdvQWRBQUFBQUFBQUFBQUFsQ0JnQndBQUFBQUFBQUFBQUNVSTJBRUFBQUFBQUFBQUFFQUpBbllBQUFBQUFBQUFBQUJRZ29BZEFBQUFBQUFBQUFBQWxDQmdCd0FBQUFBQUFBQUFBQ1VJMkFFQUFBQUFBQUFBQUVBSkFuWUFBQUFBQUFBQUFBQlFnb0FkQUFBQUFBQUFBQUFBbENCZ0J3QUFBQUFBQUFBQUFDVUkyQUVBQUFBQUFBQUFBRUFKQW5ZQUFBQUFBQUFBQUFCUWdvQWRBQUFBQUFBQUFBQUFsQ0JnQndBQUFBQUFBQUFBQUNVSTJBRUFBQUFBQUFBQUFFQUpBbllBQUFBQUFBQUFBQUJRZ29BZEFBQUFBQUFBQUFBQWxDQmdCd0FBQUFBQUFBQUFBQ1VJMkFFQUFBQUFBQUFBQUVBSkFuWUFBQUFBQUFBQUFBQlFnb0FkQUFBQUFBQUFBQUFBbENCZ0J3QUFBQUFBQUFBQUFDVUkyQUVBQUFBQUFBQUFBRUFKQW5ZQUFBQUFBQUFBQUFCUWdvQWRBQUFBQUFBQUFBQUFsQ0JnQndBQUFBQUFBQUFBQUNVSTJBRUFBQUFBQUFBQUFFQUpBbllBQUFBQUFBQUFBQUJRZ29BZEFBQUFBQUFBQUFBQWxDQmdCd0FBQUFBQUFBQUFBQ1VJMkFFQUFBQUFBQUFBQUVBSkFuWUFBQUFBQUFBQUFBQlFnb0FkQUFBQUFBQUFBQUFBQUFBQUFBQUFBQUFBQUFBQUFBQUFBQUFBQUFBQUFBQUFBQUFBQUFBQUFBQUFBQUFBQUFBQUFBQUFBQUFBQUFBQUFBQUFBQUFBQUFBQUFBQUFBQUFBQUFBQUFBQUFBQUFBQUFBQUFBQUFBQUFBQUFBQUFBQUFBQUFBQUFBQUFBQUFBQUFBQUFBQUFBQUFBQUFBQUFBQUFBQUFBQUFBQUFBQUFBQUFBQUFBQUh6ay93RUVrTlQ3UytIV3NBQUFBQUJKUlU1RXJrSmdnZz09IiwKCSJUaGVtZSIgOiAiIiwKCSJUeXBlIiA6ICJtaW5kIiwKCSJWZXJzaW9uIiA6ICI3MyIKfQo="/>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6445</Words>
  <Application>WPS 演示</Application>
  <PresentationFormat>全屏显示(4:3)</PresentationFormat>
  <Paragraphs>701</Paragraphs>
  <Slides>25</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Wingdings</vt:lpstr>
      <vt:lpstr>微软雅黑</vt:lpstr>
      <vt:lpstr>Calibri</vt:lpstr>
      <vt:lpstr>等线</vt:lpstr>
      <vt:lpstr>Arial Unicode MS</vt:lpstr>
      <vt:lpstr>Calibri Light</vt:lpstr>
      <vt:lpstr>PMingLiU</vt:lpstr>
      <vt:lpstr>Segoe Print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 我就是月亮、   </cp:lastModifiedBy>
  <cp:revision>143</cp:revision>
  <dcterms:created xsi:type="dcterms:W3CDTF">2015-02-19T23:46:00Z</dcterms:created>
  <dcterms:modified xsi:type="dcterms:W3CDTF">2021-12-07T07:36:21Z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C88BEC79256D430ABBDB6CD20FFCE088</vt:lpwstr>
  </property>
</Properties>
</file>