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63" r:id="rId2"/>
    <p:sldId id="256" r:id="rId3"/>
    <p:sldId id="257" r:id="rId4"/>
    <p:sldId id="281" r:id="rId5"/>
    <p:sldId id="267" r:id="rId6"/>
    <p:sldId id="268" r:id="rId7"/>
    <p:sldId id="258" r:id="rId8"/>
    <p:sldId id="259" r:id="rId9"/>
    <p:sldId id="269" r:id="rId10"/>
    <p:sldId id="261" r:id="rId11"/>
    <p:sldId id="262" r:id="rId12"/>
    <p:sldId id="270" r:id="rId13"/>
    <p:sldId id="271" r:id="rId14"/>
    <p:sldId id="272" r:id="rId15"/>
    <p:sldId id="280" r:id="rId16"/>
    <p:sldId id="273" r:id="rId17"/>
    <p:sldId id="274" r:id="rId18"/>
    <p:sldId id="282" r:id="rId19"/>
    <p:sldId id="275" r:id="rId20"/>
    <p:sldId id="276" r:id="rId21"/>
    <p:sldId id="283" r:id="rId22"/>
    <p:sldId id="277" r:id="rId23"/>
    <p:sldId id="278" r:id="rId24"/>
    <p:sldId id="291" r:id="rId25"/>
    <p:sldId id="292" r:id="rId26"/>
    <p:sldId id="293" r:id="rId27"/>
    <p:sldId id="294" r:id="rId28"/>
    <p:sldId id="295" r:id="rId29"/>
    <p:sldId id="296" r:id="rId30"/>
    <p:sldId id="297" r:id="rId31"/>
    <p:sldId id="29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8"/>
    <p:restoredTop sz="93542"/>
  </p:normalViewPr>
  <p:slideViewPr>
    <p:cSldViewPr snapToGrid="0" snapToObjects="1">
      <p:cViewPr varScale="1">
        <p:scale>
          <a:sx n="122" d="100"/>
          <a:sy n="122"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41A8D-C3CD-CB48-A707-5B44B809B9D2}" type="datetimeFigureOut">
              <a:rPr kumimoji="1" lang="zh-CN" altLang="en-US" smtClean="0"/>
              <a:t>2019/11/1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EBE34-398E-6149-9865-B42E97ACAC96}" type="slidenum">
              <a:rPr kumimoji="1" lang="zh-CN" altLang="en-US" smtClean="0"/>
              <a:t>‹#›</a:t>
            </a:fld>
            <a:endParaRPr kumimoji="1" lang="zh-CN" altLang="en-US"/>
          </a:p>
        </p:txBody>
      </p:sp>
    </p:spTree>
    <p:extLst>
      <p:ext uri="{BB962C8B-B14F-4D97-AF65-F5344CB8AC3E}">
        <p14:creationId xmlns:p14="http://schemas.microsoft.com/office/powerpoint/2010/main" val="370785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73127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119313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194439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45902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100655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140007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101248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24867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47531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208730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55E086F-CB77-A94E-9E3F-62602CAB44C6}" type="datetimeFigureOut">
              <a:rPr kumimoji="1" lang="zh-CN" altLang="en-US" smtClean="0"/>
              <a:t>2019/11/1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28820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E086F-CB77-A94E-9E3F-62602CAB44C6}" type="datetimeFigureOut">
              <a:rPr kumimoji="1" lang="zh-CN" altLang="en-US" smtClean="0"/>
              <a:t>2019/11/1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3FBD3-59B3-5943-86C6-F9642CAD53B1}" type="slidenum">
              <a:rPr kumimoji="1" lang="zh-CN" altLang="en-US" smtClean="0"/>
              <a:t>‹#›</a:t>
            </a:fld>
            <a:endParaRPr kumimoji="1" lang="zh-CN" altLang="en-US"/>
          </a:p>
        </p:txBody>
      </p:sp>
    </p:spTree>
    <p:extLst>
      <p:ext uri="{BB962C8B-B14F-4D97-AF65-F5344CB8AC3E}">
        <p14:creationId xmlns:p14="http://schemas.microsoft.com/office/powerpoint/2010/main" val="265045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5556" y="1321148"/>
            <a:ext cx="10635016" cy="523220"/>
          </a:xfrm>
          <a:prstGeom prst="rect">
            <a:avLst/>
          </a:prstGeom>
        </p:spPr>
        <p:txBody>
          <a:bodyPr wrap="square">
            <a:spAutoFit/>
          </a:bodyPr>
          <a:lstStyle/>
          <a:p>
            <a:pPr algn="ctr">
              <a:spcBef>
                <a:spcPts val="500"/>
              </a:spcBef>
              <a:spcAft>
                <a:spcPts val="500"/>
              </a:spcAft>
            </a:pPr>
            <a:r>
              <a:rPr lang="zh-CN" altLang="en-US" sz="2800" b="1" dirty="0" smtClean="0">
                <a:effectLst/>
                <a:latin typeface="宋体" charset="-122"/>
              </a:rPr>
              <a:t>齐鲁工业大学（山东省科学院）</a:t>
            </a:r>
            <a:r>
              <a:rPr lang="zh-CN" altLang="en-US" sz="2800" b="1" kern="100" dirty="0" smtClean="0">
                <a:effectLst/>
                <a:latin typeface="宋体" charset="-122"/>
              </a:rPr>
              <a:t>青年博士合作基金项目答辩</a:t>
            </a:r>
            <a:endParaRPr lang="zh-CN" altLang="en-US" sz="2800" kern="100" dirty="0">
              <a:effectLst/>
              <a:latin typeface="Times New Roman" charset="0"/>
            </a:endParaRPr>
          </a:p>
        </p:txBody>
      </p:sp>
      <p:grpSp>
        <p:nvGrpSpPr>
          <p:cNvPr id="13" name="组 12"/>
          <p:cNvGrpSpPr/>
          <p:nvPr/>
        </p:nvGrpSpPr>
        <p:grpSpPr>
          <a:xfrm>
            <a:off x="0" y="0"/>
            <a:ext cx="12192000" cy="785584"/>
            <a:chOff x="0" y="0"/>
            <a:chExt cx="12192000" cy="785584"/>
          </a:xfrm>
        </p:grpSpPr>
        <p:pic>
          <p:nvPicPr>
            <p:cNvPr id="14" name="图片 13"/>
            <p:cNvPicPr>
              <a:picLocks noChangeAspect="1"/>
            </p:cNvPicPr>
            <p:nvPr/>
          </p:nvPicPr>
          <p:blipFill>
            <a:blip r:embed="rId2"/>
            <a:stretch>
              <a:fillRect/>
            </a:stretch>
          </p:blipFill>
          <p:spPr>
            <a:xfrm>
              <a:off x="0" y="0"/>
              <a:ext cx="6298058" cy="785584"/>
            </a:xfrm>
            <a:prstGeom prst="rect">
              <a:avLst/>
            </a:prstGeom>
          </p:spPr>
        </p:pic>
        <p:pic>
          <p:nvPicPr>
            <p:cNvPr id="15" name="图片 14"/>
            <p:cNvPicPr>
              <a:picLocks noChangeAspect="1"/>
            </p:cNvPicPr>
            <p:nvPr/>
          </p:nvPicPr>
          <p:blipFill rotWithShape="1">
            <a:blip r:embed="rId2"/>
            <a:srcRect l="85218"/>
            <a:stretch/>
          </p:blipFill>
          <p:spPr>
            <a:xfrm>
              <a:off x="6298058" y="0"/>
              <a:ext cx="931002" cy="785584"/>
            </a:xfrm>
            <a:prstGeom prst="rect">
              <a:avLst/>
            </a:prstGeom>
          </p:spPr>
        </p:pic>
        <p:pic>
          <p:nvPicPr>
            <p:cNvPr id="16" name="图片 15"/>
            <p:cNvPicPr>
              <a:picLocks noChangeAspect="1"/>
            </p:cNvPicPr>
            <p:nvPr/>
          </p:nvPicPr>
          <p:blipFill rotWithShape="1">
            <a:blip r:embed="rId2"/>
            <a:srcRect l="85218"/>
            <a:stretch/>
          </p:blipFill>
          <p:spPr>
            <a:xfrm>
              <a:off x="7229060" y="0"/>
              <a:ext cx="931002" cy="785584"/>
            </a:xfrm>
            <a:prstGeom prst="rect">
              <a:avLst/>
            </a:prstGeom>
          </p:spPr>
        </p:pic>
        <p:pic>
          <p:nvPicPr>
            <p:cNvPr id="17" name="图片 16"/>
            <p:cNvPicPr>
              <a:picLocks noChangeAspect="1"/>
            </p:cNvPicPr>
            <p:nvPr/>
          </p:nvPicPr>
          <p:blipFill rotWithShape="1">
            <a:blip r:embed="rId2"/>
            <a:srcRect l="85218"/>
            <a:stretch/>
          </p:blipFill>
          <p:spPr>
            <a:xfrm>
              <a:off x="8160062" y="0"/>
              <a:ext cx="931002" cy="785584"/>
            </a:xfrm>
            <a:prstGeom prst="rect">
              <a:avLst/>
            </a:prstGeom>
          </p:spPr>
        </p:pic>
        <p:pic>
          <p:nvPicPr>
            <p:cNvPr id="18" name="图片 17"/>
            <p:cNvPicPr>
              <a:picLocks noChangeAspect="1"/>
            </p:cNvPicPr>
            <p:nvPr/>
          </p:nvPicPr>
          <p:blipFill rotWithShape="1">
            <a:blip r:embed="rId2"/>
            <a:srcRect l="85218"/>
            <a:stretch/>
          </p:blipFill>
          <p:spPr>
            <a:xfrm>
              <a:off x="9091064" y="0"/>
              <a:ext cx="931002" cy="785584"/>
            </a:xfrm>
            <a:prstGeom prst="rect">
              <a:avLst/>
            </a:prstGeom>
          </p:spPr>
        </p:pic>
        <p:pic>
          <p:nvPicPr>
            <p:cNvPr id="19" name="图片 18"/>
            <p:cNvPicPr>
              <a:picLocks noChangeAspect="1"/>
            </p:cNvPicPr>
            <p:nvPr/>
          </p:nvPicPr>
          <p:blipFill rotWithShape="1">
            <a:blip r:embed="rId2"/>
            <a:srcRect l="85218"/>
            <a:stretch/>
          </p:blipFill>
          <p:spPr>
            <a:xfrm>
              <a:off x="10022066" y="0"/>
              <a:ext cx="931002" cy="785584"/>
            </a:xfrm>
            <a:prstGeom prst="rect">
              <a:avLst/>
            </a:prstGeom>
          </p:spPr>
        </p:pic>
        <p:pic>
          <p:nvPicPr>
            <p:cNvPr id="20" name="图片 19"/>
            <p:cNvPicPr>
              <a:picLocks noChangeAspect="1"/>
            </p:cNvPicPr>
            <p:nvPr/>
          </p:nvPicPr>
          <p:blipFill rotWithShape="1">
            <a:blip r:embed="rId2"/>
            <a:srcRect l="85218"/>
            <a:stretch/>
          </p:blipFill>
          <p:spPr>
            <a:xfrm>
              <a:off x="10953068" y="0"/>
              <a:ext cx="931002" cy="785584"/>
            </a:xfrm>
            <a:prstGeom prst="rect">
              <a:avLst/>
            </a:prstGeom>
          </p:spPr>
        </p:pic>
        <p:pic>
          <p:nvPicPr>
            <p:cNvPr id="21" name="图片 20"/>
            <p:cNvPicPr>
              <a:picLocks noChangeAspect="1"/>
            </p:cNvPicPr>
            <p:nvPr/>
          </p:nvPicPr>
          <p:blipFill rotWithShape="1">
            <a:blip r:embed="rId2"/>
            <a:srcRect l="85218"/>
            <a:stretch/>
          </p:blipFill>
          <p:spPr>
            <a:xfrm>
              <a:off x="11260998" y="0"/>
              <a:ext cx="931002" cy="785584"/>
            </a:xfrm>
            <a:prstGeom prst="rect">
              <a:avLst/>
            </a:prstGeom>
          </p:spPr>
        </p:pic>
      </p:grpSp>
      <p:sp>
        <p:nvSpPr>
          <p:cNvPr id="22" name="矩形 21"/>
          <p:cNvSpPr/>
          <p:nvPr/>
        </p:nvSpPr>
        <p:spPr>
          <a:xfrm>
            <a:off x="2103524" y="2379932"/>
            <a:ext cx="7879080" cy="1938992"/>
          </a:xfrm>
          <a:prstGeom prst="rect">
            <a:avLst/>
          </a:prstGeom>
        </p:spPr>
        <p:txBody>
          <a:bodyPr wrap="none">
            <a:spAutoFit/>
          </a:bodyPr>
          <a:lstStyle/>
          <a:p>
            <a:pPr algn="ctr"/>
            <a:r>
              <a:rPr lang="zh-CN" altLang="en-US" sz="6000" b="1" kern="100" dirty="0" smtClean="0">
                <a:solidFill>
                  <a:srgbClr val="0070C0"/>
                </a:solidFill>
                <a:effectLst/>
                <a:latin typeface="宋体" charset="-122"/>
                <a:ea typeface="宋体" charset="-122"/>
              </a:rPr>
              <a:t>基于图卷积神经网络的</a:t>
            </a:r>
            <a:endParaRPr lang="en-US" altLang="zh-CN" sz="6000" b="1" kern="100" dirty="0" smtClean="0">
              <a:solidFill>
                <a:srgbClr val="0070C0"/>
              </a:solidFill>
              <a:effectLst/>
              <a:latin typeface="宋体" charset="-122"/>
              <a:ea typeface="宋体" charset="-122"/>
            </a:endParaRPr>
          </a:p>
          <a:p>
            <a:pPr algn="ctr"/>
            <a:r>
              <a:rPr lang="zh-CN" altLang="en-US" sz="6000" b="1" kern="100" dirty="0" smtClean="0">
                <a:solidFill>
                  <a:srgbClr val="0070C0"/>
                </a:solidFill>
                <a:effectLst/>
                <a:latin typeface="宋体" charset="-122"/>
                <a:ea typeface="宋体" charset="-122"/>
              </a:rPr>
              <a:t>心电图识别方法研究</a:t>
            </a:r>
            <a:endParaRPr lang="zh-CN" altLang="en-US" sz="6000" b="1" kern="100" dirty="0">
              <a:solidFill>
                <a:srgbClr val="0070C0"/>
              </a:solidFill>
              <a:effectLst/>
              <a:latin typeface="Times New Roman" charset="0"/>
              <a:ea typeface="宋体" charset="-122"/>
            </a:endParaRPr>
          </a:p>
        </p:txBody>
      </p:sp>
      <p:sp>
        <p:nvSpPr>
          <p:cNvPr id="23" name="矩形 22"/>
          <p:cNvSpPr/>
          <p:nvPr/>
        </p:nvSpPr>
        <p:spPr>
          <a:xfrm>
            <a:off x="2441711" y="4854488"/>
            <a:ext cx="7712693" cy="1200329"/>
          </a:xfrm>
          <a:prstGeom prst="rect">
            <a:avLst/>
          </a:prstGeom>
        </p:spPr>
        <p:txBody>
          <a:bodyPr wrap="square">
            <a:spAutoFit/>
          </a:bodyPr>
          <a:lstStyle/>
          <a:p>
            <a:r>
              <a:rPr lang="zh-CN" altLang="en-US" sz="2400" dirty="0" smtClean="0">
                <a:latin typeface="+mn-ea"/>
              </a:rPr>
              <a:t>答  辩  人：庞少鹏，舒明雷</a:t>
            </a:r>
          </a:p>
          <a:p>
            <a:r>
              <a:rPr lang="zh-CN" altLang="en-US" sz="2400" dirty="0" smtClean="0">
                <a:latin typeface="+mn-ea"/>
              </a:rPr>
              <a:t>本人单位：齐鲁工业大学（山东省科学院）电气学院</a:t>
            </a:r>
            <a:endParaRPr lang="en-US" altLang="zh-CN" sz="2400" dirty="0" smtClean="0">
              <a:latin typeface="+mn-ea"/>
            </a:endParaRPr>
          </a:p>
          <a:p>
            <a:r>
              <a:rPr lang="zh-CN" altLang="en-US" sz="2400" dirty="0" smtClean="0">
                <a:latin typeface="+mn-ea"/>
              </a:rPr>
              <a:t>合作单位：山东省计算中心（国家超级计算济南中心）</a:t>
            </a:r>
            <a:endParaRPr lang="zh-CN" altLang="en-US" sz="2400" dirty="0">
              <a:latin typeface="+mn-ea"/>
            </a:endParaRPr>
          </a:p>
        </p:txBody>
      </p:sp>
    </p:spTree>
    <p:extLst>
      <p:ext uri="{BB962C8B-B14F-4D97-AF65-F5344CB8AC3E}">
        <p14:creationId xmlns:p14="http://schemas.microsoft.com/office/powerpoint/2010/main" val="2101196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610431" y="1502578"/>
            <a:ext cx="10950948" cy="4832092"/>
          </a:xfrm>
          <a:prstGeom prst="rect">
            <a:avLst/>
          </a:prstGeom>
        </p:spPr>
        <p:txBody>
          <a:bodyPr wrap="square">
            <a:spAutoFit/>
          </a:bodyPr>
          <a:lstStyle/>
          <a:p>
            <a:r>
              <a:rPr lang="zh-CN" altLang="en-US" sz="2800" b="1" kern="100" dirty="0" smtClean="0">
                <a:solidFill>
                  <a:srgbClr val="0070C0"/>
                </a:solidFill>
                <a:effectLst/>
                <a:latin typeface="仿宋_GB2312" charset="0"/>
                <a:ea typeface="仿宋_GB2312" charset="0"/>
              </a:rPr>
              <a:t>（</a:t>
            </a:r>
            <a:r>
              <a:rPr lang="en-US" altLang="zh-CN" sz="2800" b="1" kern="100" dirty="0" smtClean="0">
                <a:solidFill>
                  <a:srgbClr val="0070C0"/>
                </a:solidFill>
                <a:effectLst/>
                <a:latin typeface="仿宋_GB2312" charset="0"/>
                <a:ea typeface="仿宋_GB2312" charset="0"/>
              </a:rPr>
              <a:t>1</a:t>
            </a:r>
            <a:r>
              <a:rPr lang="zh-CN" altLang="en-US" sz="2800" b="1" kern="100" dirty="0" smtClean="0">
                <a:solidFill>
                  <a:srgbClr val="0070C0"/>
                </a:solidFill>
                <a:effectLst/>
                <a:latin typeface="仿宋_GB2312" charset="0"/>
                <a:ea typeface="仿宋_GB2312" charset="0"/>
              </a:rPr>
              <a:t>）</a:t>
            </a:r>
            <a:r>
              <a:rPr lang="zh-CN" altLang="en-US" sz="2800" b="1" dirty="0" smtClean="0">
                <a:solidFill>
                  <a:srgbClr val="0070C0"/>
                </a:solidFill>
              </a:rPr>
              <a:t>与</a:t>
            </a:r>
            <a:r>
              <a:rPr lang="zh-CN" altLang="en-US" sz="2800" b="1" dirty="0">
                <a:solidFill>
                  <a:srgbClr val="0070C0"/>
                </a:solidFill>
              </a:rPr>
              <a:t>国家、省重点发展领域</a:t>
            </a:r>
            <a:r>
              <a:rPr lang="zh-CN" altLang="en-US" sz="2800" b="1" dirty="0" smtClean="0">
                <a:solidFill>
                  <a:srgbClr val="0070C0"/>
                </a:solidFill>
              </a:rPr>
              <a:t>关系</a:t>
            </a:r>
            <a:endParaRPr lang="en-US" altLang="zh-CN" sz="2800" b="1" dirty="0" smtClean="0">
              <a:solidFill>
                <a:srgbClr val="0070C0"/>
              </a:solidFill>
            </a:endParaRPr>
          </a:p>
          <a:p>
            <a:r>
              <a:rPr lang="zh-CN" altLang="en-US" sz="2800" dirty="0"/>
              <a:t> </a:t>
            </a:r>
            <a:r>
              <a:rPr lang="zh-CN" altLang="en-US" sz="2800" dirty="0" smtClean="0"/>
              <a:t>      国家大力推行人工智能和智慧医疗。</a:t>
            </a:r>
            <a:r>
              <a:rPr lang="en-US" altLang="zh-CN" sz="2800" dirty="0" smtClean="0"/>
              <a:t>《</a:t>
            </a:r>
            <a:r>
              <a:rPr lang="en-US" altLang="zh-CN" sz="2800" dirty="0"/>
              <a:t>2019-2025</a:t>
            </a:r>
            <a:r>
              <a:rPr lang="zh-CN" altLang="en-US" sz="2800" dirty="0"/>
              <a:t>年中国智能医疗行业现状及“十三五”战略规划指导报告</a:t>
            </a:r>
            <a:r>
              <a:rPr lang="en-US" altLang="zh-CN" sz="2800" dirty="0" smtClean="0"/>
              <a:t>》</a:t>
            </a:r>
            <a:r>
              <a:rPr lang="zh-CN" altLang="en-US" sz="2800" dirty="0" smtClean="0"/>
              <a:t>指出人工智能在医疗领域的重要作用。</a:t>
            </a:r>
            <a:r>
              <a:rPr lang="en-US" altLang="zh-CN" sz="2800" dirty="0" smtClean="0"/>
              <a:t>《“</a:t>
            </a:r>
            <a:r>
              <a:rPr lang="zh-CN" altLang="en-US" sz="2800" dirty="0"/>
              <a:t>健康山东</a:t>
            </a:r>
            <a:r>
              <a:rPr lang="en-US" altLang="zh-CN" sz="2800" dirty="0"/>
              <a:t>2030”</a:t>
            </a:r>
            <a:r>
              <a:rPr lang="zh-CN" altLang="en-US" sz="2800" dirty="0"/>
              <a:t>规划纲要</a:t>
            </a:r>
            <a:r>
              <a:rPr lang="en-US" altLang="zh-CN" sz="2800" dirty="0" smtClean="0"/>
              <a:t>》</a:t>
            </a:r>
            <a:r>
              <a:rPr lang="zh-CN" altLang="en-US" sz="2800" dirty="0" smtClean="0"/>
              <a:t>规划了人工智能在医疗影像辅助诊断系统中的应用研究。本项目是将人工智能应用于基于心电图的</a:t>
            </a:r>
            <a:r>
              <a:rPr lang="zh-CN" altLang="en-US" sz="2800" kern="100" dirty="0" smtClean="0">
                <a:latin typeface="宋体" charset="-122"/>
              </a:rPr>
              <a:t>心血管疾病</a:t>
            </a:r>
            <a:r>
              <a:rPr lang="zh-CN" altLang="en-US" sz="2800" dirty="0" smtClean="0"/>
              <a:t>识别研究中，属于国家和山东省的重点发展领域。</a:t>
            </a:r>
            <a:endParaRPr lang="en-US" altLang="zh-CN" sz="2800" dirty="0" smtClean="0"/>
          </a:p>
          <a:p>
            <a:endParaRPr lang="en-US" altLang="zh-CN" sz="2800" dirty="0"/>
          </a:p>
          <a:p>
            <a:r>
              <a:rPr lang="zh-CN" altLang="en-US" sz="2800" b="1" dirty="0" smtClean="0">
                <a:solidFill>
                  <a:srgbClr val="0070C0"/>
                </a:solidFill>
              </a:rPr>
              <a:t>（</a:t>
            </a:r>
            <a:r>
              <a:rPr lang="en-US" altLang="zh-CN" sz="2800" b="1" dirty="0" smtClean="0">
                <a:solidFill>
                  <a:srgbClr val="0070C0"/>
                </a:solidFill>
              </a:rPr>
              <a:t>2</a:t>
            </a:r>
            <a:r>
              <a:rPr lang="zh-CN" altLang="en-US" sz="2800" b="1" dirty="0">
                <a:solidFill>
                  <a:srgbClr val="0070C0"/>
                </a:solidFill>
              </a:rPr>
              <a:t>）与承担研究单位主要研发方向的</a:t>
            </a:r>
            <a:r>
              <a:rPr lang="zh-CN" altLang="en-US" sz="2800" b="1" dirty="0" smtClean="0">
                <a:solidFill>
                  <a:srgbClr val="0070C0"/>
                </a:solidFill>
              </a:rPr>
              <a:t>联系</a:t>
            </a:r>
            <a:endParaRPr lang="zh-CN" altLang="en-US" sz="2800" dirty="0"/>
          </a:p>
          <a:p>
            <a:pPr indent="127000" algn="just"/>
            <a:r>
              <a:rPr lang="zh-CN" altLang="en-US" sz="2800" kern="0" dirty="0" smtClean="0">
                <a:latin typeface="宋体" charset="-122"/>
              </a:rPr>
              <a:t>   齐鲁工业大学（山东省科学院）电气学院成立了</a:t>
            </a:r>
            <a:r>
              <a:rPr lang="zh-CN" altLang="en-US" sz="2800" kern="0" dirty="0" smtClean="0">
                <a:solidFill>
                  <a:srgbClr val="0070C0"/>
                </a:solidFill>
                <a:latin typeface="宋体" charset="-122"/>
              </a:rPr>
              <a:t>智能控制与仿真算法研究所</a:t>
            </a:r>
            <a:r>
              <a:rPr lang="zh-CN" altLang="en-US" sz="2800" kern="0" dirty="0" smtClean="0">
                <a:latin typeface="宋体" charset="-122"/>
              </a:rPr>
              <a:t>，旨在开展智能控制和人工智能等方向的研究。本项目属于研究所的重点研究方向。</a:t>
            </a:r>
            <a:endParaRPr lang="en-US" altLang="zh-CN" sz="2800" kern="100" dirty="0" smtClean="0">
              <a:latin typeface="仿宋_GB2312" charset="0"/>
              <a:ea typeface="仿宋_GB2312" charset="0"/>
            </a:endParaRPr>
          </a:p>
        </p:txBody>
      </p:sp>
    </p:spTree>
    <p:extLst>
      <p:ext uri="{BB962C8B-B14F-4D97-AF65-F5344CB8AC3E}">
        <p14:creationId xmlns:p14="http://schemas.microsoft.com/office/powerpoint/2010/main" val="147041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3467616" cy="584775"/>
          </a:xfrm>
          <a:prstGeom prst="rect">
            <a:avLst/>
          </a:prstGeom>
        </p:spPr>
        <p:txBody>
          <a:bodyPr wrap="none">
            <a:spAutoFit/>
          </a:bodyPr>
          <a:lstStyle/>
          <a:p>
            <a:r>
              <a:rPr lang="en-US" altLang="zh-CN" sz="3200" b="1" kern="0" dirty="0" smtClean="0">
                <a:solidFill>
                  <a:srgbClr val="0070C0"/>
                </a:solidFill>
                <a:latin typeface="宋体" charset="-122"/>
              </a:rPr>
              <a:t>4</a:t>
            </a:r>
            <a:r>
              <a:rPr lang="en-US" altLang="zh-CN" sz="3200" b="1" kern="0" dirty="0" smtClean="0">
                <a:solidFill>
                  <a:srgbClr val="0070C0"/>
                </a:solidFill>
                <a:latin typeface="宋体" charset="-122"/>
              </a:rPr>
              <a:t>.</a:t>
            </a:r>
            <a:r>
              <a:rPr lang="zh-CN" altLang="en-US" sz="3200" b="1" kern="0" dirty="0" smtClean="0">
                <a:solidFill>
                  <a:srgbClr val="0070C0"/>
                </a:solidFill>
                <a:latin typeface="宋体" charset="-122"/>
              </a:rPr>
              <a:t>国内外研究综述</a:t>
            </a:r>
            <a:endParaRPr lang="zh-CN" altLang="en-US" sz="3200" b="1" dirty="0">
              <a:solidFill>
                <a:srgbClr val="0070C0"/>
              </a:solidFill>
            </a:endParaRPr>
          </a:p>
        </p:txBody>
      </p:sp>
      <p:cxnSp>
        <p:nvCxnSpPr>
          <p:cNvPr id="14" name="直线连接符 13"/>
          <p:cNvCxnSpPr/>
          <p:nvPr/>
        </p:nvCxnSpPr>
        <p:spPr>
          <a:xfrm>
            <a:off x="251335" y="1474704"/>
            <a:ext cx="330024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335" y="1620846"/>
            <a:ext cx="8972178" cy="4832092"/>
          </a:xfrm>
          <a:prstGeom prst="rect">
            <a:avLst/>
          </a:prstGeom>
        </p:spPr>
        <p:txBody>
          <a:bodyPr wrap="square">
            <a:spAutoFit/>
          </a:bodyPr>
          <a:lstStyle/>
          <a:p>
            <a:pPr algn="just"/>
            <a:r>
              <a:rPr lang="zh-CN" altLang="en-US" sz="2800" kern="100" dirty="0" smtClean="0">
                <a:effectLst/>
                <a:latin typeface="宋体" charset="-122"/>
              </a:rPr>
              <a:t>    </a:t>
            </a:r>
            <a:r>
              <a:rPr lang="zh-CN" altLang="en-US" sz="2800" kern="100" dirty="0" smtClean="0">
                <a:latin typeface="宋体" charset="-122"/>
              </a:rPr>
              <a:t>近年来，各种</a:t>
            </a:r>
            <a:r>
              <a:rPr lang="zh-CN" altLang="en-US" sz="2800" kern="100" dirty="0">
                <a:latin typeface="宋体" charset="-122"/>
              </a:rPr>
              <a:t>智能算法在心电图的特征提取与识别中得到了广泛应用。</a:t>
            </a:r>
            <a:r>
              <a:rPr lang="zh-CN" altLang="en-US" sz="2800" kern="100" dirty="0">
                <a:solidFill>
                  <a:srgbClr val="0070C0"/>
                </a:solidFill>
                <a:latin typeface="宋体" charset="-122"/>
              </a:rPr>
              <a:t>如小波</a:t>
            </a:r>
            <a:r>
              <a:rPr lang="zh-CN" altLang="en-US" sz="2800" kern="100" dirty="0" smtClean="0">
                <a:solidFill>
                  <a:srgbClr val="0070C0"/>
                </a:solidFill>
                <a:latin typeface="宋体" charset="-122"/>
              </a:rPr>
              <a:t>变换，</a:t>
            </a:r>
            <a:r>
              <a:rPr lang="zh-CN" altLang="en-US" sz="2800" kern="100" dirty="0">
                <a:solidFill>
                  <a:srgbClr val="0070C0"/>
                </a:solidFill>
                <a:latin typeface="宋体" charset="-122"/>
              </a:rPr>
              <a:t>高阶统计</a:t>
            </a:r>
            <a:r>
              <a:rPr lang="zh-CN" altLang="en-US" sz="2800" kern="100" dirty="0" smtClean="0">
                <a:solidFill>
                  <a:srgbClr val="0070C0"/>
                </a:solidFill>
                <a:latin typeface="宋体" charset="-122"/>
              </a:rPr>
              <a:t>量，</a:t>
            </a:r>
            <a:r>
              <a:rPr lang="zh-CN" altLang="en-US" sz="2800" kern="100" dirty="0">
                <a:solidFill>
                  <a:srgbClr val="0070C0"/>
                </a:solidFill>
                <a:latin typeface="宋体" charset="-122"/>
              </a:rPr>
              <a:t>独立分量</a:t>
            </a:r>
            <a:r>
              <a:rPr lang="zh-CN" altLang="en-US" sz="2800" kern="100" dirty="0" smtClean="0">
                <a:solidFill>
                  <a:srgbClr val="0070C0"/>
                </a:solidFill>
                <a:latin typeface="宋体" charset="-122"/>
              </a:rPr>
              <a:t>分析，</a:t>
            </a:r>
            <a:r>
              <a:rPr lang="zh-CN" altLang="en-US" sz="2800" kern="100" dirty="0">
                <a:solidFill>
                  <a:srgbClr val="0070C0"/>
                </a:solidFill>
                <a:latin typeface="宋体" charset="-122"/>
              </a:rPr>
              <a:t>形态学</a:t>
            </a:r>
            <a:r>
              <a:rPr lang="zh-CN" altLang="en-US" sz="2800" kern="100" dirty="0" smtClean="0">
                <a:solidFill>
                  <a:srgbClr val="0070C0"/>
                </a:solidFill>
                <a:latin typeface="宋体" charset="-122"/>
              </a:rPr>
              <a:t>特征，</a:t>
            </a:r>
            <a:r>
              <a:rPr lang="zh-CN" altLang="en-US" sz="2800" kern="100" dirty="0">
                <a:solidFill>
                  <a:srgbClr val="0070C0"/>
                </a:solidFill>
                <a:latin typeface="宋体" charset="-122"/>
              </a:rPr>
              <a:t>线性判别</a:t>
            </a:r>
            <a:r>
              <a:rPr lang="zh-CN" altLang="en-US" sz="2800" kern="100" dirty="0" smtClean="0">
                <a:solidFill>
                  <a:srgbClr val="0070C0"/>
                </a:solidFill>
                <a:latin typeface="宋体" charset="-122"/>
              </a:rPr>
              <a:t>分析和</a:t>
            </a:r>
            <a:r>
              <a:rPr lang="zh-CN" altLang="en-US" sz="2800" kern="100" dirty="0">
                <a:solidFill>
                  <a:srgbClr val="0070C0"/>
                </a:solidFill>
                <a:latin typeface="宋体" charset="-122"/>
              </a:rPr>
              <a:t>支持向量</a:t>
            </a:r>
            <a:r>
              <a:rPr lang="zh-CN" altLang="en-US" sz="2800" kern="100" dirty="0" smtClean="0">
                <a:solidFill>
                  <a:srgbClr val="0070C0"/>
                </a:solidFill>
                <a:latin typeface="宋体" charset="-122"/>
              </a:rPr>
              <a:t>机等。</a:t>
            </a:r>
            <a:endParaRPr lang="en-US" altLang="zh-CN" sz="2800" kern="100" dirty="0">
              <a:latin typeface="宋体" charset="-122"/>
            </a:endParaRPr>
          </a:p>
          <a:p>
            <a:pPr algn="just"/>
            <a:r>
              <a:rPr lang="zh-CN" altLang="en-US" sz="2800" kern="100" dirty="0" smtClean="0">
                <a:latin typeface="宋体" charset="-122"/>
              </a:rPr>
              <a:t>    现阶段</a:t>
            </a:r>
            <a:r>
              <a:rPr lang="zh-CN" altLang="en-US" sz="2800" kern="100" dirty="0">
                <a:latin typeface="宋体" charset="-122"/>
              </a:rPr>
              <a:t>，深度学习</a:t>
            </a:r>
            <a:r>
              <a:rPr lang="zh-CN" altLang="en-US" sz="2800" kern="100" dirty="0" smtClean="0">
                <a:latin typeface="宋体" charset="-122"/>
              </a:rPr>
              <a:t>方法被广泛应用</a:t>
            </a:r>
            <a:r>
              <a:rPr lang="zh-CN" altLang="en-US" sz="2800" kern="100" dirty="0">
                <a:latin typeface="宋体" charset="-122"/>
              </a:rPr>
              <a:t>于心电图的识别研究中。</a:t>
            </a:r>
            <a:r>
              <a:rPr lang="en-US" altLang="zh-CN" sz="2800" kern="100" dirty="0">
                <a:latin typeface="宋体" charset="-122"/>
              </a:rPr>
              <a:t>Schwab</a:t>
            </a:r>
            <a:r>
              <a:rPr lang="zh-CN" altLang="en-US" sz="2800" kern="100" dirty="0" smtClean="0">
                <a:latin typeface="宋体" charset="-122"/>
              </a:rPr>
              <a:t>等构建了</a:t>
            </a:r>
            <a:r>
              <a:rPr lang="zh-CN" altLang="en-US" sz="2800" kern="100" dirty="0" smtClean="0">
                <a:solidFill>
                  <a:srgbClr val="0070C0"/>
                </a:solidFill>
                <a:latin typeface="宋体" charset="-122"/>
              </a:rPr>
              <a:t>循环</a:t>
            </a:r>
            <a:r>
              <a:rPr lang="zh-CN" altLang="en-US" sz="2800" kern="100" dirty="0">
                <a:solidFill>
                  <a:srgbClr val="0070C0"/>
                </a:solidFill>
                <a:latin typeface="宋体" charset="-122"/>
              </a:rPr>
              <a:t>神经</a:t>
            </a:r>
            <a:r>
              <a:rPr lang="zh-CN" altLang="en-US" sz="2800" kern="100" dirty="0" smtClean="0">
                <a:solidFill>
                  <a:srgbClr val="0070C0"/>
                </a:solidFill>
                <a:latin typeface="宋体" charset="-122"/>
              </a:rPr>
              <a:t>网络</a:t>
            </a:r>
            <a:r>
              <a:rPr lang="zh-CN" altLang="en-US" sz="2800" kern="100" dirty="0" smtClean="0">
                <a:latin typeface="宋体" charset="-122"/>
              </a:rPr>
              <a:t>，</a:t>
            </a:r>
            <a:r>
              <a:rPr lang="zh-CN" altLang="en-US" sz="2800" kern="100" dirty="0">
                <a:latin typeface="宋体" charset="-122"/>
              </a:rPr>
              <a:t>用于心电图的</a:t>
            </a:r>
            <a:r>
              <a:rPr lang="zh-CN" altLang="en-US" sz="2800" kern="100" dirty="0" smtClean="0">
                <a:latin typeface="宋体" charset="-122"/>
              </a:rPr>
              <a:t>识别。</a:t>
            </a:r>
            <a:r>
              <a:rPr lang="en-US" altLang="zh-CN" sz="2800" kern="100" dirty="0" err="1">
                <a:latin typeface="宋体" charset="-122"/>
              </a:rPr>
              <a:t>Rajpurkar</a:t>
            </a:r>
            <a:r>
              <a:rPr lang="zh-CN" altLang="en-US" sz="2800" kern="100" dirty="0" smtClean="0">
                <a:latin typeface="宋体" charset="-122"/>
              </a:rPr>
              <a:t>等构建</a:t>
            </a:r>
            <a:r>
              <a:rPr lang="zh-CN" altLang="en-US" sz="2800" kern="100" dirty="0">
                <a:latin typeface="宋体" charset="-122"/>
              </a:rPr>
              <a:t>了一个</a:t>
            </a:r>
            <a:r>
              <a:rPr lang="en-US" altLang="zh-CN" sz="2800" kern="100" dirty="0">
                <a:latin typeface="宋体" charset="-122"/>
              </a:rPr>
              <a:t>34</a:t>
            </a:r>
            <a:r>
              <a:rPr lang="zh-CN" altLang="en-US" sz="2800" kern="100" dirty="0">
                <a:latin typeface="宋体" charset="-122"/>
              </a:rPr>
              <a:t>层的</a:t>
            </a:r>
            <a:r>
              <a:rPr lang="zh-CN" altLang="en-US" sz="2800" kern="100" dirty="0">
                <a:solidFill>
                  <a:srgbClr val="0070C0"/>
                </a:solidFill>
                <a:latin typeface="宋体" charset="-122"/>
              </a:rPr>
              <a:t>卷积神经</a:t>
            </a:r>
            <a:r>
              <a:rPr lang="zh-CN" altLang="en-US" sz="2800" kern="100" dirty="0" smtClean="0">
                <a:solidFill>
                  <a:srgbClr val="0070C0"/>
                </a:solidFill>
                <a:latin typeface="宋体" charset="-122"/>
              </a:rPr>
              <a:t>网络</a:t>
            </a:r>
            <a:r>
              <a:rPr lang="zh-CN" altLang="en-US" sz="2800" kern="100" dirty="0" smtClean="0">
                <a:latin typeface="宋体" charset="-122"/>
              </a:rPr>
              <a:t>，</a:t>
            </a:r>
            <a:r>
              <a:rPr lang="zh-CN" altLang="en-US" sz="2800" kern="100" dirty="0">
                <a:latin typeface="宋体" charset="-122"/>
              </a:rPr>
              <a:t>对单导联的</a:t>
            </a:r>
            <a:r>
              <a:rPr lang="en-US" altLang="zh-CN" sz="2800" kern="100" dirty="0">
                <a:latin typeface="宋体" charset="-122"/>
              </a:rPr>
              <a:t>12</a:t>
            </a:r>
            <a:r>
              <a:rPr lang="zh-CN" altLang="en-US" sz="2800" kern="100" dirty="0">
                <a:latin typeface="宋体" charset="-122"/>
              </a:rPr>
              <a:t>类心律失常数据进行了</a:t>
            </a:r>
            <a:r>
              <a:rPr lang="zh-CN" altLang="en-US" sz="2800" kern="100" dirty="0" smtClean="0">
                <a:latin typeface="宋体" charset="-122"/>
              </a:rPr>
              <a:t>识别。</a:t>
            </a:r>
            <a:r>
              <a:rPr lang="en-US" altLang="zh-CN" sz="2800" kern="100" dirty="0" err="1">
                <a:latin typeface="宋体" charset="-122"/>
              </a:rPr>
              <a:t>Kiranyaz</a:t>
            </a:r>
            <a:r>
              <a:rPr lang="zh-CN" altLang="en-US" sz="2800" kern="100" dirty="0" smtClean="0">
                <a:latin typeface="宋体" charset="-122"/>
              </a:rPr>
              <a:t>等通过</a:t>
            </a:r>
            <a:r>
              <a:rPr lang="zh-CN" altLang="en-US" sz="2800" kern="100" dirty="0">
                <a:solidFill>
                  <a:srgbClr val="0070C0"/>
                </a:solidFill>
                <a:latin typeface="宋体" charset="-122"/>
              </a:rPr>
              <a:t>一维卷积神经</a:t>
            </a:r>
            <a:r>
              <a:rPr lang="zh-CN" altLang="en-US" sz="2800" kern="100" dirty="0" smtClean="0">
                <a:solidFill>
                  <a:srgbClr val="0070C0"/>
                </a:solidFill>
                <a:latin typeface="宋体" charset="-122"/>
              </a:rPr>
              <a:t>网络</a:t>
            </a:r>
            <a:r>
              <a:rPr lang="zh-CN" altLang="en-US" sz="2800" kern="100" dirty="0" smtClean="0">
                <a:latin typeface="宋体" charset="-122"/>
              </a:rPr>
              <a:t>，</a:t>
            </a:r>
            <a:r>
              <a:rPr lang="zh-CN" altLang="en-US" sz="2800" kern="100" dirty="0">
                <a:latin typeface="宋体" charset="-122"/>
              </a:rPr>
              <a:t>对病人进行实时的特定心电图分类。</a:t>
            </a:r>
            <a:r>
              <a:rPr lang="en-US" altLang="zh-CN" sz="2800" kern="100" dirty="0" err="1">
                <a:latin typeface="宋体" charset="-122"/>
              </a:rPr>
              <a:t>Hannun</a:t>
            </a:r>
            <a:r>
              <a:rPr lang="zh-CN" altLang="en-US" sz="2800" kern="100" dirty="0" smtClean="0">
                <a:latin typeface="宋体" charset="-122"/>
              </a:rPr>
              <a:t>等构建</a:t>
            </a:r>
            <a:r>
              <a:rPr lang="zh-CN" altLang="en-US" sz="2800" kern="100" dirty="0">
                <a:latin typeface="宋体" charset="-122"/>
              </a:rPr>
              <a:t>了一个</a:t>
            </a:r>
            <a:r>
              <a:rPr lang="zh-CN" altLang="en-US" sz="2800" kern="100" dirty="0">
                <a:solidFill>
                  <a:srgbClr val="0070C0"/>
                </a:solidFill>
                <a:latin typeface="宋体" charset="-122"/>
              </a:rPr>
              <a:t>深度神经</a:t>
            </a:r>
            <a:r>
              <a:rPr lang="zh-CN" altLang="en-US" sz="2800" kern="100" dirty="0" smtClean="0">
                <a:solidFill>
                  <a:srgbClr val="0070C0"/>
                </a:solidFill>
                <a:latin typeface="宋体" charset="-122"/>
              </a:rPr>
              <a:t>网络</a:t>
            </a:r>
            <a:r>
              <a:rPr lang="zh-CN" altLang="en-US" sz="2800" kern="100" dirty="0" smtClean="0">
                <a:latin typeface="宋体" charset="-122"/>
              </a:rPr>
              <a:t>，</a:t>
            </a:r>
            <a:r>
              <a:rPr lang="zh-CN" altLang="en-US" sz="2800" kern="100" dirty="0">
                <a:latin typeface="宋体" charset="-122"/>
              </a:rPr>
              <a:t>针对单导式动态心电图监测设备获得的单导心电图数据，对</a:t>
            </a:r>
            <a:r>
              <a:rPr lang="en-US" altLang="zh-CN" sz="2800" kern="100" dirty="0">
                <a:latin typeface="宋体" charset="-122"/>
              </a:rPr>
              <a:t>12</a:t>
            </a:r>
            <a:r>
              <a:rPr lang="zh-CN" altLang="en-US" sz="2800" kern="100" dirty="0">
                <a:latin typeface="宋体" charset="-122"/>
              </a:rPr>
              <a:t>种心电异常事件进行分类。</a:t>
            </a:r>
          </a:p>
        </p:txBody>
      </p:sp>
      <p:pic>
        <p:nvPicPr>
          <p:cNvPr id="15" name="图片 14"/>
          <p:cNvPicPr>
            <a:picLocks noChangeAspect="1"/>
          </p:cNvPicPr>
          <p:nvPr/>
        </p:nvPicPr>
        <p:blipFill>
          <a:blip r:embed="rId3"/>
          <a:stretch>
            <a:fillRect/>
          </a:stretch>
        </p:blipFill>
        <p:spPr>
          <a:xfrm>
            <a:off x="9433873" y="889929"/>
            <a:ext cx="2292626" cy="5731565"/>
          </a:xfrm>
          <a:prstGeom prst="rect">
            <a:avLst/>
          </a:prstGeom>
        </p:spPr>
      </p:pic>
    </p:spTree>
    <p:extLst>
      <p:ext uri="{BB962C8B-B14F-4D97-AF65-F5344CB8AC3E}">
        <p14:creationId xmlns:p14="http://schemas.microsoft.com/office/powerpoint/2010/main" val="209982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2" name="矩形 1"/>
          <p:cNvSpPr/>
          <p:nvPr/>
        </p:nvSpPr>
        <p:spPr>
          <a:xfrm>
            <a:off x="513485" y="3811012"/>
            <a:ext cx="11370585" cy="2677656"/>
          </a:xfrm>
          <a:prstGeom prst="rect">
            <a:avLst/>
          </a:prstGeom>
        </p:spPr>
        <p:txBody>
          <a:bodyPr wrap="square">
            <a:spAutoFit/>
          </a:bodyPr>
          <a:lstStyle/>
          <a:p>
            <a:pPr algn="just"/>
            <a:r>
              <a:rPr lang="zh-CN" altLang="en-US" sz="2800" kern="100" dirty="0" smtClean="0">
                <a:latin typeface="+mn-ea"/>
              </a:rPr>
              <a:t>       图数据属于</a:t>
            </a:r>
            <a:r>
              <a:rPr lang="zh-CN" altLang="en-US" sz="2800" kern="100" dirty="0">
                <a:latin typeface="+mn-ea"/>
              </a:rPr>
              <a:t>非欧几里得</a:t>
            </a:r>
            <a:r>
              <a:rPr lang="zh-CN" altLang="en-US" sz="2800" kern="100" dirty="0" smtClean="0">
                <a:latin typeface="+mn-ea"/>
              </a:rPr>
              <a:t>数据，深度学习的思想开始延伸</a:t>
            </a:r>
            <a:r>
              <a:rPr lang="zh-CN" altLang="en-US" sz="2800" kern="100" dirty="0">
                <a:latin typeface="+mn-ea"/>
              </a:rPr>
              <a:t>到图数据</a:t>
            </a:r>
            <a:r>
              <a:rPr lang="zh-CN" altLang="en-US" sz="2800" kern="100" dirty="0" smtClean="0">
                <a:latin typeface="+mn-ea"/>
              </a:rPr>
              <a:t>领域。</a:t>
            </a:r>
            <a:r>
              <a:rPr lang="zh-CN" altLang="en-US" sz="2800" kern="100" dirty="0">
                <a:solidFill>
                  <a:srgbClr val="0070C0"/>
                </a:solidFill>
                <a:latin typeface="+mn-ea"/>
              </a:rPr>
              <a:t>图神经</a:t>
            </a:r>
            <a:r>
              <a:rPr lang="zh-CN" altLang="en-US" sz="2800" kern="100" dirty="0" smtClean="0">
                <a:solidFill>
                  <a:srgbClr val="0070C0"/>
                </a:solidFill>
                <a:latin typeface="+mn-ea"/>
              </a:rPr>
              <a:t>网络</a:t>
            </a:r>
            <a:r>
              <a:rPr lang="zh-CN" altLang="en-US" sz="2800" kern="100" dirty="0" smtClean="0">
                <a:latin typeface="+mn-ea"/>
              </a:rPr>
              <a:t>以</a:t>
            </a:r>
            <a:r>
              <a:rPr lang="zh-CN" altLang="en-US" sz="2800" kern="100" dirty="0">
                <a:latin typeface="+mn-ea"/>
              </a:rPr>
              <a:t>迭代的方式，通过循环架构传播邻近节点的信息来学习目标节点的表示，直到达到稳定。受到卷积神经网络所获巨大成功的激励，近来出现</a:t>
            </a:r>
            <a:r>
              <a:rPr lang="zh-CN" altLang="en-US" sz="2800" kern="100" dirty="0" smtClean="0">
                <a:latin typeface="+mn-ea"/>
              </a:rPr>
              <a:t>了以图数据为对象的</a:t>
            </a:r>
            <a:r>
              <a:rPr lang="zh-CN" altLang="en-US" sz="2800" kern="100" dirty="0" smtClean="0">
                <a:solidFill>
                  <a:srgbClr val="0070C0"/>
                </a:solidFill>
                <a:latin typeface="+mn-ea"/>
              </a:rPr>
              <a:t>图</a:t>
            </a:r>
            <a:r>
              <a:rPr lang="zh-CN" altLang="en-US" sz="2800" kern="100" dirty="0">
                <a:solidFill>
                  <a:srgbClr val="0070C0"/>
                </a:solidFill>
                <a:latin typeface="+mn-ea"/>
              </a:rPr>
              <a:t>卷积</a:t>
            </a:r>
            <a:r>
              <a:rPr lang="zh-CN" altLang="en-US" sz="2800" kern="100" dirty="0" smtClean="0">
                <a:solidFill>
                  <a:srgbClr val="0070C0"/>
                </a:solidFill>
                <a:latin typeface="+mn-ea"/>
              </a:rPr>
              <a:t>网络</a:t>
            </a:r>
            <a:r>
              <a:rPr lang="zh-CN" altLang="en-US" sz="2800" kern="100" dirty="0" smtClean="0">
                <a:latin typeface="+mn-ea"/>
              </a:rPr>
              <a:t>。学者</a:t>
            </a:r>
            <a:r>
              <a:rPr lang="zh-CN" altLang="en-US" sz="2800" kern="100" dirty="0">
                <a:latin typeface="+mn-ea"/>
              </a:rPr>
              <a:t>还根据具体不同对象提出了许多图卷积网络的改进方法，主要包括</a:t>
            </a:r>
            <a:r>
              <a:rPr lang="zh-CN" altLang="en-US" sz="2800" kern="100" dirty="0">
                <a:solidFill>
                  <a:srgbClr val="0070C0"/>
                </a:solidFill>
                <a:latin typeface="+mn-ea"/>
              </a:rPr>
              <a:t>图注意力</a:t>
            </a:r>
            <a:r>
              <a:rPr lang="zh-CN" altLang="en-US" sz="2800" kern="100" dirty="0" smtClean="0">
                <a:solidFill>
                  <a:srgbClr val="0070C0"/>
                </a:solidFill>
                <a:latin typeface="+mn-ea"/>
              </a:rPr>
              <a:t>网络</a:t>
            </a:r>
            <a:r>
              <a:rPr lang="zh-CN" altLang="en-US" sz="2800" kern="100" dirty="0" smtClean="0">
                <a:latin typeface="+mn-ea"/>
              </a:rPr>
              <a:t>、</a:t>
            </a:r>
            <a:r>
              <a:rPr lang="zh-CN" altLang="en-US" sz="2800" kern="100" dirty="0">
                <a:solidFill>
                  <a:srgbClr val="0070C0"/>
                </a:solidFill>
                <a:latin typeface="+mn-ea"/>
              </a:rPr>
              <a:t>图自</a:t>
            </a:r>
            <a:r>
              <a:rPr lang="zh-CN" altLang="en-US" sz="2800" kern="100" dirty="0" smtClean="0">
                <a:solidFill>
                  <a:srgbClr val="0070C0"/>
                </a:solidFill>
                <a:latin typeface="+mn-ea"/>
              </a:rPr>
              <a:t>编码器</a:t>
            </a:r>
            <a:r>
              <a:rPr lang="zh-CN" altLang="en-US" sz="2800" kern="100" dirty="0" smtClean="0">
                <a:latin typeface="+mn-ea"/>
              </a:rPr>
              <a:t>和</a:t>
            </a:r>
            <a:r>
              <a:rPr lang="zh-CN" altLang="en-US" sz="2800" kern="100" dirty="0">
                <a:solidFill>
                  <a:srgbClr val="0070C0"/>
                </a:solidFill>
                <a:latin typeface="+mn-ea"/>
              </a:rPr>
              <a:t>时空图神经</a:t>
            </a:r>
            <a:r>
              <a:rPr lang="zh-CN" altLang="en-US" sz="2800" kern="100" dirty="0" smtClean="0">
                <a:solidFill>
                  <a:srgbClr val="0070C0"/>
                </a:solidFill>
                <a:latin typeface="+mn-ea"/>
              </a:rPr>
              <a:t>网络</a:t>
            </a:r>
            <a:r>
              <a:rPr lang="zh-CN" altLang="en-US" sz="2800" kern="100" dirty="0" smtClean="0">
                <a:latin typeface="+mn-ea"/>
              </a:rPr>
              <a:t>等</a:t>
            </a:r>
            <a:r>
              <a:rPr lang="zh-CN" altLang="en-US" sz="2800" kern="100" dirty="0">
                <a:latin typeface="+mn-ea"/>
              </a:rPr>
              <a:t>。</a:t>
            </a:r>
          </a:p>
        </p:txBody>
      </p:sp>
      <p:pic>
        <p:nvPicPr>
          <p:cNvPr id="9218" name="Picture 2" descr="http://5b0988e595225.cdn.sohucs.com/images/20181226/a5eb001a9b84401db0c59f771a8e7f76.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050" y="1266981"/>
            <a:ext cx="5711687" cy="243249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834917" y="1359841"/>
            <a:ext cx="5037575" cy="2246769"/>
          </a:xfrm>
          <a:prstGeom prst="rect">
            <a:avLst/>
          </a:prstGeom>
        </p:spPr>
        <p:txBody>
          <a:bodyPr wrap="square">
            <a:spAutoFit/>
          </a:bodyPr>
          <a:lstStyle/>
          <a:p>
            <a:pPr algn="just"/>
            <a:r>
              <a:rPr lang="zh-CN" altLang="en-US" sz="2800" kern="100" dirty="0" smtClean="0">
                <a:latin typeface="+mn-ea"/>
              </a:rPr>
              <a:t>       图数据通过图结构存储数据</a:t>
            </a:r>
            <a:r>
              <a:rPr lang="zh-CN" altLang="en-US" sz="2800" kern="100" dirty="0" smtClean="0">
                <a:latin typeface="+mn-ea"/>
              </a:rPr>
              <a:t>。</a:t>
            </a:r>
            <a:r>
              <a:rPr lang="zh-CN" altLang="en-US" sz="2800" kern="100" dirty="0">
                <a:latin typeface="+mn-ea"/>
              </a:rPr>
              <a:t>图（</a:t>
            </a:r>
            <a:r>
              <a:rPr lang="en-US" altLang="zh-CN" sz="2800" kern="100" dirty="0">
                <a:latin typeface="+mn-ea"/>
              </a:rPr>
              <a:t>Graph</a:t>
            </a:r>
            <a:r>
              <a:rPr lang="zh-CN" altLang="en-US" sz="2800" kern="100" dirty="0">
                <a:latin typeface="+mn-ea"/>
              </a:rPr>
              <a:t>）由节点和节点之间的边组成，它对一组对象及其关系进行建模，其中对象为节点，对象之间的关系为边。</a:t>
            </a:r>
            <a:endParaRPr lang="en-US" altLang="zh-CN" sz="2800" kern="100" dirty="0">
              <a:latin typeface="+mn-ea"/>
            </a:endParaRPr>
          </a:p>
        </p:txBody>
      </p:sp>
    </p:spTree>
    <p:extLst>
      <p:ext uri="{BB962C8B-B14F-4D97-AF65-F5344CB8AC3E}">
        <p14:creationId xmlns:p14="http://schemas.microsoft.com/office/powerpoint/2010/main" val="39470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2" name="矩形 1"/>
          <p:cNvSpPr/>
          <p:nvPr/>
        </p:nvSpPr>
        <p:spPr>
          <a:xfrm>
            <a:off x="558191" y="3846103"/>
            <a:ext cx="11168308" cy="2677656"/>
          </a:xfrm>
          <a:prstGeom prst="rect">
            <a:avLst/>
          </a:prstGeom>
        </p:spPr>
        <p:txBody>
          <a:bodyPr wrap="square">
            <a:spAutoFit/>
          </a:bodyPr>
          <a:lstStyle/>
          <a:p>
            <a:pPr indent="279400" algn="just"/>
            <a:r>
              <a:rPr lang="zh-CN" altLang="en-US" sz="2800" kern="100" dirty="0" smtClean="0">
                <a:latin typeface="+mn-ea"/>
              </a:rPr>
              <a:t>    许多</a:t>
            </a:r>
            <a:r>
              <a:rPr lang="zh-CN" altLang="en-US" sz="2800" kern="100" dirty="0">
                <a:latin typeface="+mn-ea"/>
              </a:rPr>
              <a:t>实际图数据都具有时间维度，这使得可以同时捕获图数据的时间和空间相关性</a:t>
            </a:r>
            <a:r>
              <a:rPr lang="zh-CN" altLang="en-US" sz="2800" kern="100" dirty="0" smtClean="0">
                <a:latin typeface="+mn-ea"/>
              </a:rPr>
              <a:t>的</a:t>
            </a:r>
            <a:r>
              <a:rPr lang="zh-CN" altLang="en-US" sz="2800" kern="100" dirty="0" smtClean="0">
                <a:solidFill>
                  <a:srgbClr val="0070C0"/>
                </a:solidFill>
                <a:latin typeface="+mn-ea"/>
              </a:rPr>
              <a:t>时空图神经网络</a:t>
            </a:r>
            <a:r>
              <a:rPr lang="zh-CN" altLang="en-US" sz="2800" kern="100" dirty="0" smtClean="0">
                <a:latin typeface="+mn-ea"/>
              </a:rPr>
              <a:t>成为</a:t>
            </a:r>
            <a:r>
              <a:rPr lang="zh-CN" altLang="en-US" sz="2800" kern="100" dirty="0">
                <a:latin typeface="+mn-ea"/>
              </a:rPr>
              <a:t>研究重点</a:t>
            </a:r>
            <a:r>
              <a:rPr lang="zh-CN" altLang="en-US" sz="2800" kern="100" dirty="0" smtClean="0">
                <a:latin typeface="+mn-ea"/>
              </a:rPr>
              <a:t>。</a:t>
            </a:r>
            <a:endParaRPr lang="en-US" altLang="zh-CN" sz="2800" kern="100" dirty="0" smtClean="0">
              <a:latin typeface="+mn-ea"/>
            </a:endParaRPr>
          </a:p>
          <a:p>
            <a:pPr indent="279400" algn="just"/>
            <a:r>
              <a:rPr lang="zh-CN" altLang="en-US" sz="2800" kern="100" dirty="0" smtClean="0">
                <a:latin typeface="+mn-ea"/>
              </a:rPr>
              <a:t>    基于卷积的时空图神经网络被称为</a:t>
            </a:r>
            <a:r>
              <a:rPr lang="zh-CN" altLang="en-US" sz="2800" kern="100" dirty="0" smtClean="0">
                <a:solidFill>
                  <a:srgbClr val="0070C0"/>
                </a:solidFill>
                <a:latin typeface="+mn-ea"/>
              </a:rPr>
              <a:t>时空图卷积网络</a:t>
            </a:r>
            <a:r>
              <a:rPr lang="zh-CN" altLang="en-US" sz="2800" kern="100" dirty="0" smtClean="0">
                <a:latin typeface="+mn-ea"/>
              </a:rPr>
              <a:t>。时空图卷积网络</a:t>
            </a:r>
            <a:r>
              <a:rPr lang="zh-CN" altLang="en-US" sz="2800" kern="100" dirty="0" smtClean="0">
                <a:latin typeface="+mn-ea"/>
              </a:rPr>
              <a:t>主要</a:t>
            </a:r>
            <a:r>
              <a:rPr lang="zh-CN" altLang="en-US" sz="2800" kern="100" dirty="0" smtClean="0">
                <a:latin typeface="+mn-ea"/>
              </a:rPr>
              <a:t>应用于时空图数据的判别、及其未来序列的预测。已有工作包括：城市交通流预测，基于视频的驾驶员行动预测，</a:t>
            </a:r>
            <a:r>
              <a:rPr lang="zh-CN" altLang="en-US" sz="2800" kern="100" dirty="0" smtClean="0">
                <a:latin typeface="+mn-ea"/>
              </a:rPr>
              <a:t>基于视频的人体运动判别</a:t>
            </a:r>
            <a:r>
              <a:rPr lang="zh-CN" altLang="en-US" sz="2800" kern="100" dirty="0" smtClean="0">
                <a:latin typeface="+mn-ea"/>
              </a:rPr>
              <a:t>等。</a:t>
            </a:r>
            <a:endParaRPr lang="en-US" altLang="zh-CN" sz="2800" kern="100" dirty="0" smtClean="0">
              <a:latin typeface="+mn-ea"/>
            </a:endParaRPr>
          </a:p>
        </p:txBody>
      </p:sp>
      <p:pic>
        <p:nvPicPr>
          <p:cNvPr id="13" name="图片 12"/>
          <p:cNvPicPr>
            <a:picLocks noChangeAspect="1"/>
          </p:cNvPicPr>
          <p:nvPr/>
        </p:nvPicPr>
        <p:blipFill>
          <a:blip r:embed="rId3"/>
          <a:stretch>
            <a:fillRect/>
          </a:stretch>
        </p:blipFill>
        <p:spPr>
          <a:xfrm>
            <a:off x="434192" y="1037075"/>
            <a:ext cx="11449878" cy="2345502"/>
          </a:xfrm>
          <a:prstGeom prst="rect">
            <a:avLst/>
          </a:prstGeom>
        </p:spPr>
      </p:pic>
    </p:spTree>
    <p:extLst>
      <p:ext uri="{BB962C8B-B14F-4D97-AF65-F5344CB8AC3E}">
        <p14:creationId xmlns:p14="http://schemas.microsoft.com/office/powerpoint/2010/main" val="17715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4" name="矩形 13"/>
          <p:cNvSpPr/>
          <p:nvPr/>
        </p:nvSpPr>
        <p:spPr>
          <a:xfrm>
            <a:off x="188238" y="889929"/>
            <a:ext cx="3057247" cy="584775"/>
          </a:xfrm>
          <a:prstGeom prst="rect">
            <a:avLst/>
          </a:prstGeom>
        </p:spPr>
        <p:txBody>
          <a:bodyPr wrap="none">
            <a:spAutoFit/>
          </a:bodyPr>
          <a:lstStyle/>
          <a:p>
            <a:r>
              <a:rPr lang="en-US" altLang="zh-CN" sz="3200" b="1" kern="0" dirty="0" smtClean="0">
                <a:solidFill>
                  <a:srgbClr val="0070C0"/>
                </a:solidFill>
                <a:latin typeface="宋体" charset="-122"/>
              </a:rPr>
              <a:t>5.</a:t>
            </a:r>
            <a:r>
              <a:rPr lang="zh-CN" altLang="en-US" sz="3200" b="1" kern="0" dirty="0" smtClean="0">
                <a:solidFill>
                  <a:srgbClr val="0070C0"/>
                </a:solidFill>
                <a:latin typeface="宋体" charset="-122"/>
              </a:rPr>
              <a:t>主要研究内容</a:t>
            </a:r>
            <a:endParaRPr lang="zh-CN" altLang="en-US" sz="3200" b="1" dirty="0">
              <a:solidFill>
                <a:srgbClr val="0070C0"/>
              </a:solidFill>
            </a:endParaRPr>
          </a:p>
        </p:txBody>
      </p:sp>
      <p:cxnSp>
        <p:nvCxnSpPr>
          <p:cNvPr id="15" name="直线连接符 14"/>
          <p:cNvCxnSpPr/>
          <p:nvPr/>
        </p:nvCxnSpPr>
        <p:spPr>
          <a:xfrm>
            <a:off x="251335" y="1474704"/>
            <a:ext cx="330024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63852" y="4879730"/>
            <a:ext cx="11480533" cy="1815882"/>
          </a:xfrm>
          <a:prstGeom prst="rect">
            <a:avLst/>
          </a:prstGeom>
        </p:spPr>
        <p:txBody>
          <a:bodyPr wrap="square">
            <a:spAutoFit/>
          </a:bodyPr>
          <a:lstStyle/>
          <a:p>
            <a:pPr algn="just"/>
            <a:r>
              <a:rPr lang="zh-CN" altLang="en-US" sz="2800" kern="0" dirty="0" smtClean="0">
                <a:effectLst/>
                <a:latin typeface="+mn-ea"/>
              </a:rPr>
              <a:t>       以</a:t>
            </a:r>
            <a:r>
              <a:rPr lang="en-US" altLang="zh-CN" sz="2800" kern="0" dirty="0" smtClean="0">
                <a:effectLst/>
                <a:latin typeface="+mn-ea"/>
              </a:rPr>
              <a:t>12</a:t>
            </a:r>
            <a:r>
              <a:rPr lang="zh-CN" altLang="en-US" sz="2800" kern="0" dirty="0" smtClean="0">
                <a:effectLst/>
                <a:latin typeface="+mn-ea"/>
              </a:rPr>
              <a:t>导联心电图为对象，将单</a:t>
            </a:r>
            <a:r>
              <a:rPr lang="en-US" altLang="zh-CN" sz="2800" kern="0" dirty="0" smtClean="0">
                <a:effectLst/>
                <a:latin typeface="+mn-ea"/>
              </a:rPr>
              <a:t>1</a:t>
            </a:r>
            <a:r>
              <a:rPr lang="zh-CN" altLang="en-US" sz="2800" kern="0" dirty="0" smtClean="0">
                <a:effectLst/>
                <a:latin typeface="+mn-ea"/>
              </a:rPr>
              <a:t>导联定义为图中的一个节点，将单</a:t>
            </a:r>
            <a:r>
              <a:rPr lang="en-US" altLang="zh-CN" sz="2800" kern="0" dirty="0" smtClean="0">
                <a:effectLst/>
                <a:latin typeface="+mn-ea"/>
              </a:rPr>
              <a:t>1</a:t>
            </a:r>
            <a:r>
              <a:rPr lang="zh-CN" altLang="en-US" sz="2800" kern="0" dirty="0" smtClean="0">
                <a:effectLst/>
                <a:latin typeface="+mn-ea"/>
              </a:rPr>
              <a:t>导联的心电波形量化为节点的状态嵌入，并通过节点之间的边表示单一导联之间的相互依赖关系。时空图数据模型既保留了心电图的每个单</a:t>
            </a:r>
            <a:r>
              <a:rPr lang="en-US" altLang="zh-CN" sz="2800" kern="0" dirty="0" smtClean="0">
                <a:effectLst/>
                <a:latin typeface="+mn-ea"/>
              </a:rPr>
              <a:t>1</a:t>
            </a:r>
            <a:r>
              <a:rPr lang="zh-CN" altLang="en-US" sz="2800" kern="0" dirty="0" smtClean="0">
                <a:effectLst/>
                <a:latin typeface="+mn-ea"/>
              </a:rPr>
              <a:t>导联的心电波形信息，又保留了导联之间的相关性信息。</a:t>
            </a:r>
            <a:endParaRPr lang="zh-CN" altLang="en-US" sz="2800" kern="100" dirty="0">
              <a:effectLst/>
              <a:latin typeface="+mn-ea"/>
            </a:endParaRPr>
          </a:p>
        </p:txBody>
      </p:sp>
      <p:sp>
        <p:nvSpPr>
          <p:cNvPr id="18" name="矩形 17"/>
          <p:cNvSpPr/>
          <p:nvPr/>
        </p:nvSpPr>
        <p:spPr>
          <a:xfrm>
            <a:off x="9314509" y="1599783"/>
            <a:ext cx="2723322" cy="2677656"/>
          </a:xfrm>
          <a:prstGeom prst="rect">
            <a:avLst/>
          </a:prstGeom>
        </p:spPr>
        <p:txBody>
          <a:bodyPr wrap="square">
            <a:spAutoFit/>
          </a:bodyPr>
          <a:lstStyle/>
          <a:p>
            <a:pPr indent="-342900">
              <a:buClr>
                <a:srgbClr val="0070C0"/>
              </a:buClr>
              <a:buFont typeface="Wingdings" charset="2"/>
              <a:buChar char="l"/>
            </a:pPr>
            <a:r>
              <a:rPr lang="en-US" altLang="zh-CN" sz="2800" kern="0" dirty="0" smtClean="0">
                <a:effectLst/>
                <a:latin typeface="宋体" charset="-122"/>
              </a:rPr>
              <a:t>12</a:t>
            </a:r>
            <a:r>
              <a:rPr lang="zh-CN" altLang="en-US" sz="2800" kern="0" dirty="0" smtClean="0">
                <a:effectLst/>
                <a:latin typeface="宋体" charset="-122"/>
              </a:rPr>
              <a:t>导联心电图数据特点：</a:t>
            </a:r>
            <a:r>
              <a:rPr kumimoji="1" lang="zh-CN" altLang="en-US" sz="2800" dirty="0" smtClean="0">
                <a:latin typeface="+mn-ea"/>
              </a:rPr>
              <a:t> 单</a:t>
            </a:r>
            <a:r>
              <a:rPr kumimoji="1" lang="en-US" altLang="zh-CN" sz="2800" dirty="0" smtClean="0">
                <a:latin typeface="+mn-ea"/>
              </a:rPr>
              <a:t>1</a:t>
            </a:r>
            <a:r>
              <a:rPr kumimoji="1" lang="zh-CN" altLang="en-US" sz="2800" dirty="0" smtClean="0">
                <a:latin typeface="+mn-ea"/>
              </a:rPr>
              <a:t>导联具有时序性；</a:t>
            </a:r>
            <a:r>
              <a:rPr kumimoji="1" lang="en-US" altLang="zh-CN" sz="2800" dirty="0" smtClean="0">
                <a:latin typeface="+mn-ea"/>
              </a:rPr>
              <a:t>12</a:t>
            </a:r>
            <a:r>
              <a:rPr kumimoji="1" lang="zh-CN" altLang="en-US" sz="2800" dirty="0" smtClean="0">
                <a:latin typeface="+mn-ea"/>
              </a:rPr>
              <a:t>导联之间具有相关性；数据量大，特征复杂。</a:t>
            </a:r>
            <a:endParaRPr lang="en-US" altLang="zh-CN" sz="2800" kern="0" dirty="0" smtClean="0">
              <a:effectLst/>
              <a:latin typeface="宋体" charset="-122"/>
            </a:endParaRPr>
          </a:p>
        </p:txBody>
      </p:sp>
      <p:sp>
        <p:nvSpPr>
          <p:cNvPr id="21" name="矩形 20"/>
          <p:cNvSpPr/>
          <p:nvPr/>
        </p:nvSpPr>
        <p:spPr>
          <a:xfrm>
            <a:off x="158843" y="4353707"/>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charset="-122"/>
              </a:rPr>
              <a:t>（</a:t>
            </a:r>
            <a:r>
              <a:rPr lang="en-US" altLang="zh-CN" sz="2800" b="1" kern="0" dirty="0" smtClean="0">
                <a:solidFill>
                  <a:srgbClr val="0070C0"/>
                </a:solidFill>
                <a:effectLst/>
                <a:latin typeface="宋体" charset="-122"/>
              </a:rPr>
              <a:t>1</a:t>
            </a:r>
            <a:r>
              <a:rPr lang="zh-CN" altLang="en-US" sz="2800" b="1" kern="0" dirty="0" smtClean="0">
                <a:solidFill>
                  <a:srgbClr val="0070C0"/>
                </a:solidFill>
                <a:effectLst/>
                <a:latin typeface="宋体" charset="-122"/>
              </a:rPr>
              <a:t>）构建心电图的时空图数据模型</a:t>
            </a:r>
            <a:endParaRPr lang="en-US" altLang="zh-CN" sz="2800" b="1" kern="0" dirty="0" smtClean="0">
              <a:solidFill>
                <a:srgbClr val="0070C0"/>
              </a:solidFill>
              <a:effectLst/>
              <a:latin typeface="宋体" charset="-122"/>
            </a:endParaRPr>
          </a:p>
        </p:txBody>
      </p:sp>
      <p:pic>
        <p:nvPicPr>
          <p:cNvPr id="22" name="Picture 2" descr="http://news.medlive.cn/uploadfile/20180528/152749765365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93" y="1846213"/>
            <a:ext cx="4301807" cy="229907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news.medlive.cn/uploadfile/20180528/1527497757356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482" y="1846214"/>
            <a:ext cx="4313582" cy="230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5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6" name="矩形 15"/>
          <p:cNvSpPr/>
          <p:nvPr/>
        </p:nvSpPr>
        <p:spPr>
          <a:xfrm>
            <a:off x="352782" y="1137357"/>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charset="-122"/>
              </a:rPr>
              <a:t>（</a:t>
            </a:r>
            <a:r>
              <a:rPr lang="en-US" altLang="zh-CN" sz="2800" b="1" kern="0" dirty="0">
                <a:solidFill>
                  <a:srgbClr val="0070C0"/>
                </a:solidFill>
                <a:latin typeface="宋体" charset="-122"/>
              </a:rPr>
              <a:t>2</a:t>
            </a:r>
            <a:r>
              <a:rPr lang="zh-CN" altLang="en-US" sz="2800" b="1" kern="0" dirty="0" smtClean="0">
                <a:solidFill>
                  <a:srgbClr val="0070C0"/>
                </a:solidFill>
                <a:effectLst/>
                <a:latin typeface="宋体" charset="-122"/>
              </a:rPr>
              <a:t>）构建时空图卷积网络</a:t>
            </a:r>
            <a:endParaRPr lang="en-US" altLang="zh-CN" sz="2800" b="1" kern="0" dirty="0" smtClean="0">
              <a:solidFill>
                <a:srgbClr val="0070C0"/>
              </a:solidFill>
              <a:effectLst/>
              <a:latin typeface="宋体" charset="-122"/>
            </a:endParaRPr>
          </a:p>
        </p:txBody>
      </p:sp>
      <p:sp>
        <p:nvSpPr>
          <p:cNvPr id="2" name="矩形 1"/>
          <p:cNvSpPr/>
          <p:nvPr/>
        </p:nvSpPr>
        <p:spPr>
          <a:xfrm>
            <a:off x="579747" y="1723482"/>
            <a:ext cx="11015905" cy="1815882"/>
          </a:xfrm>
          <a:prstGeom prst="rect">
            <a:avLst/>
          </a:prstGeom>
        </p:spPr>
        <p:txBody>
          <a:bodyPr wrap="square">
            <a:spAutoFit/>
          </a:bodyPr>
          <a:lstStyle/>
          <a:p>
            <a:pPr indent="279400" algn="just"/>
            <a:r>
              <a:rPr lang="zh-CN" altLang="en-US" sz="2800" kern="0" dirty="0" smtClean="0">
                <a:effectLst/>
                <a:latin typeface="+mn-ea"/>
              </a:rPr>
              <a:t>    构建时空图卷及网络，网络以</a:t>
            </a:r>
            <a:r>
              <a:rPr lang="zh-CN" altLang="en-US" sz="2800" kern="0" dirty="0" smtClean="0">
                <a:effectLst/>
                <a:latin typeface="宋体" charset="-122"/>
              </a:rPr>
              <a:t>心电图的时空图数据模型作为输入，采用端到端的处理思想，通过图卷积和时间维度的卷积来提取心电图的深度特征，实现心电图的识别。其中，</a:t>
            </a:r>
            <a:r>
              <a:rPr lang="zh-CN" altLang="en-US" sz="2800" kern="0" dirty="0" smtClean="0">
                <a:effectLst/>
                <a:latin typeface="+mn-ea"/>
              </a:rPr>
              <a:t>图卷积</a:t>
            </a:r>
            <a:r>
              <a:rPr lang="zh-CN" altLang="en-US" sz="2800" kern="0" dirty="0" smtClean="0">
                <a:effectLst/>
                <a:latin typeface="+mn-ea"/>
              </a:rPr>
              <a:t>捕获心电图数据中的空间相关性，时间维度的卷积捕获心电图数据中的时间相关性。</a:t>
            </a:r>
            <a:endParaRPr lang="en-US" altLang="zh-CN" sz="2800" kern="0" dirty="0" smtClean="0">
              <a:effectLst/>
              <a:latin typeface="+mn-ea"/>
            </a:endParaRPr>
          </a:p>
        </p:txBody>
      </p:sp>
      <p:sp>
        <p:nvSpPr>
          <p:cNvPr id="17" name="矩形 16"/>
          <p:cNvSpPr/>
          <p:nvPr/>
        </p:nvSpPr>
        <p:spPr>
          <a:xfrm>
            <a:off x="352782" y="3891138"/>
            <a:ext cx="7807280"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mn-ea"/>
              </a:rPr>
              <a:t>（</a:t>
            </a:r>
            <a:r>
              <a:rPr lang="en-US" altLang="zh-CN" sz="2800" b="1" kern="0" dirty="0" smtClean="0">
                <a:solidFill>
                  <a:srgbClr val="0070C0"/>
                </a:solidFill>
                <a:latin typeface="+mn-ea"/>
              </a:rPr>
              <a:t>3</a:t>
            </a:r>
            <a:r>
              <a:rPr lang="zh-CN" altLang="en-US" sz="2800" b="1" kern="0" dirty="0" smtClean="0">
                <a:solidFill>
                  <a:srgbClr val="0070C0"/>
                </a:solidFill>
                <a:effectLst/>
                <a:latin typeface="+mn-ea"/>
              </a:rPr>
              <a:t>）基于时空图卷积网络识别心电图</a:t>
            </a:r>
            <a:endParaRPr lang="en-US" altLang="zh-CN" sz="2800" b="1" kern="0" dirty="0" smtClean="0">
              <a:solidFill>
                <a:srgbClr val="0070C0"/>
              </a:solidFill>
              <a:effectLst/>
              <a:latin typeface="+mn-ea"/>
            </a:endParaRPr>
          </a:p>
        </p:txBody>
      </p:sp>
      <p:sp>
        <p:nvSpPr>
          <p:cNvPr id="18" name="矩形 17"/>
          <p:cNvSpPr/>
          <p:nvPr/>
        </p:nvSpPr>
        <p:spPr>
          <a:xfrm>
            <a:off x="579747" y="4363297"/>
            <a:ext cx="11015905" cy="2185214"/>
          </a:xfrm>
          <a:prstGeom prst="rect">
            <a:avLst/>
          </a:prstGeom>
        </p:spPr>
        <p:txBody>
          <a:bodyPr wrap="square">
            <a:spAutoFit/>
          </a:bodyPr>
          <a:lstStyle/>
          <a:p>
            <a:pPr indent="279400" algn="just"/>
            <a:r>
              <a:rPr lang="zh-CN" altLang="en-US" sz="2800" kern="0" dirty="0" smtClean="0">
                <a:effectLst/>
                <a:latin typeface="+mn-ea"/>
              </a:rPr>
              <a:t>    采用中国心血管疾病数据库（</a:t>
            </a:r>
            <a:r>
              <a:rPr lang="en-US" altLang="zh-CN" sz="2800" kern="0" dirty="0" smtClean="0">
                <a:effectLst/>
                <a:latin typeface="+mn-ea"/>
              </a:rPr>
              <a:t>Chinese Cardiovascular Disease Database</a:t>
            </a:r>
            <a:r>
              <a:rPr lang="zh-CN" altLang="en-US" sz="2800" kern="0" dirty="0" smtClean="0">
                <a:effectLst/>
                <a:latin typeface="+mn-ea"/>
              </a:rPr>
              <a:t>，</a:t>
            </a:r>
            <a:r>
              <a:rPr lang="en-US" altLang="zh-CN" sz="2800" kern="0" dirty="0" smtClean="0">
                <a:effectLst/>
                <a:latin typeface="+mn-ea"/>
              </a:rPr>
              <a:t>CCDD</a:t>
            </a:r>
            <a:r>
              <a:rPr lang="zh-CN" altLang="en-US" sz="2800" kern="0" dirty="0" smtClean="0">
                <a:effectLst/>
                <a:latin typeface="+mn-ea"/>
              </a:rPr>
              <a:t>）训练、调试和检测时空图卷及网络，</a:t>
            </a:r>
            <a:r>
              <a:rPr lang="zh-CN" altLang="en-US" sz="2800" dirty="0" smtClean="0"/>
              <a:t>使其更为</a:t>
            </a:r>
            <a:r>
              <a:rPr lang="zh-CN" altLang="en-US" sz="2800" dirty="0"/>
              <a:t>准确地识别心电图</a:t>
            </a:r>
            <a:r>
              <a:rPr lang="zh-CN" altLang="en-US" sz="2800" dirty="0" smtClean="0"/>
              <a:t>。</a:t>
            </a:r>
            <a:r>
              <a:rPr lang="zh-CN" altLang="en-US" sz="2800" kern="0" dirty="0" smtClean="0">
                <a:effectLst/>
                <a:latin typeface="+mn-ea"/>
              </a:rPr>
              <a:t>进一步，扩展时空图卷积网络为处理结构化时间序列的通用框架，使其可以应用于不同场景的时空图数据的学习任务。</a:t>
            </a:r>
            <a:endParaRPr lang="zh-CN" altLang="en-US" sz="2800" dirty="0"/>
          </a:p>
          <a:p>
            <a:pPr indent="279400" algn="just"/>
            <a:endParaRPr lang="en-US" altLang="zh-CN" sz="2400" kern="0" dirty="0" smtClean="0">
              <a:effectLst/>
              <a:latin typeface="+mn-ea"/>
            </a:endParaRPr>
          </a:p>
        </p:txBody>
      </p:sp>
    </p:spTree>
    <p:extLst>
      <p:ext uri="{BB962C8B-B14F-4D97-AF65-F5344CB8AC3E}">
        <p14:creationId xmlns:p14="http://schemas.microsoft.com/office/powerpoint/2010/main" val="411456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2646878" cy="584775"/>
          </a:xfrm>
          <a:prstGeom prst="rect">
            <a:avLst/>
          </a:prstGeom>
        </p:spPr>
        <p:txBody>
          <a:bodyPr wrap="none">
            <a:spAutoFit/>
          </a:bodyPr>
          <a:lstStyle/>
          <a:p>
            <a:r>
              <a:rPr lang="en-US" altLang="zh-CN" sz="3200" b="1" kern="0" dirty="0" smtClean="0">
                <a:solidFill>
                  <a:srgbClr val="0070C0"/>
                </a:solidFill>
                <a:latin typeface="宋体" charset="-122"/>
              </a:rPr>
              <a:t>6.</a:t>
            </a:r>
            <a:r>
              <a:rPr lang="zh-CN" altLang="en-US" sz="3200" b="1" kern="0" dirty="0" smtClean="0">
                <a:solidFill>
                  <a:srgbClr val="0070C0"/>
                </a:solidFill>
                <a:latin typeface="宋体" charset="-122"/>
              </a:rPr>
              <a:t>主要创新点</a:t>
            </a:r>
            <a:endParaRPr lang="zh-CN" altLang="en-US" sz="3200" b="1" dirty="0">
              <a:solidFill>
                <a:srgbClr val="0070C0"/>
              </a:solidFill>
            </a:endParaRPr>
          </a:p>
        </p:txBody>
      </p:sp>
      <p:cxnSp>
        <p:nvCxnSpPr>
          <p:cNvPr id="14" name="直线连接符 13"/>
          <p:cNvCxnSpPr/>
          <p:nvPr/>
        </p:nvCxnSpPr>
        <p:spPr>
          <a:xfrm>
            <a:off x="251335" y="1474704"/>
            <a:ext cx="246536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52025" y="1966714"/>
            <a:ext cx="10508973" cy="4770537"/>
          </a:xfrm>
          <a:prstGeom prst="rect">
            <a:avLst/>
          </a:prstGeom>
        </p:spPr>
        <p:txBody>
          <a:bodyPr wrap="square">
            <a:spAutoFit/>
          </a:bodyPr>
          <a:lstStyle/>
          <a:p>
            <a:pPr marL="342900" indent="-342900" algn="just">
              <a:buClr>
                <a:srgbClr val="0070C0"/>
              </a:buClr>
              <a:buFont typeface="Wingdings" charset="2"/>
              <a:buChar char="l"/>
            </a:pPr>
            <a:r>
              <a:rPr lang="zh-CN" altLang="en-US" sz="2800" kern="0" dirty="0" smtClean="0">
                <a:effectLst/>
                <a:latin typeface="+mn-ea"/>
              </a:rPr>
              <a:t>构建心电图的时空图数据模型。模型使用带有时间维度的图结构保存心电图，可以更全面的保留心电图的信息，具有一定创新性，为心电图的后续研究提供了新思路和新方法。</a:t>
            </a:r>
            <a:endParaRPr lang="en-US" altLang="zh-CN" sz="2800" kern="0" dirty="0" smtClean="0">
              <a:effectLst/>
              <a:latin typeface="+mn-ea"/>
            </a:endParaRPr>
          </a:p>
          <a:p>
            <a:pPr marL="342900" indent="-342900" algn="just">
              <a:buClr>
                <a:srgbClr val="0070C0"/>
              </a:buClr>
              <a:buFont typeface="Wingdings" charset="2"/>
              <a:buChar char="l"/>
            </a:pPr>
            <a:endParaRPr lang="en-US" altLang="zh-CN" sz="2800" kern="0" dirty="0">
              <a:latin typeface="+mn-ea"/>
            </a:endParaRPr>
          </a:p>
          <a:p>
            <a:pPr marL="342900" indent="-342900" algn="just">
              <a:buClr>
                <a:srgbClr val="0070C0"/>
              </a:buClr>
              <a:buFont typeface="Wingdings" charset="2"/>
              <a:buChar char="l"/>
            </a:pPr>
            <a:r>
              <a:rPr lang="zh-CN" altLang="en-US" sz="2800" kern="0" dirty="0" smtClean="0">
                <a:latin typeface="+mn-ea"/>
              </a:rPr>
              <a:t>针对心电图的时空图数据模型，构建时空图卷积网络。同时捕获心电图数据的空间和时间相关性，</a:t>
            </a:r>
            <a:r>
              <a:rPr lang="zh-CN" altLang="en-US" sz="2800" kern="0" dirty="0" smtClean="0">
                <a:effectLst/>
                <a:latin typeface="宋体" charset="-122"/>
              </a:rPr>
              <a:t>提高</a:t>
            </a:r>
            <a:r>
              <a:rPr lang="zh-CN" altLang="en-US" sz="2800" kern="100" dirty="0" smtClean="0">
                <a:effectLst/>
                <a:latin typeface="宋体" charset="-122"/>
              </a:rPr>
              <a:t>心电图识别正确率，并</a:t>
            </a:r>
            <a:r>
              <a:rPr lang="zh-CN" altLang="en-US" sz="2800" kern="0" dirty="0" smtClean="0">
                <a:latin typeface="+mn-ea"/>
              </a:rPr>
              <a:t>提高心电图数据的处理效率。</a:t>
            </a:r>
            <a:endParaRPr lang="en-US" altLang="zh-CN" sz="2800" kern="0" dirty="0" smtClean="0">
              <a:latin typeface="+mn-ea"/>
            </a:endParaRPr>
          </a:p>
          <a:p>
            <a:pPr marL="342900" indent="-342900" algn="just">
              <a:buClr>
                <a:srgbClr val="0070C0"/>
              </a:buClr>
              <a:buFont typeface="Wingdings" charset="2"/>
              <a:buChar char="l"/>
            </a:pPr>
            <a:endParaRPr lang="en-US" altLang="zh-CN" sz="2800" kern="0" dirty="0">
              <a:latin typeface="+mn-ea"/>
            </a:endParaRPr>
          </a:p>
          <a:p>
            <a:pPr marL="342900" indent="-342900" algn="just">
              <a:buClr>
                <a:srgbClr val="0070C0"/>
              </a:buClr>
              <a:buFont typeface="Wingdings" charset="2"/>
              <a:buChar char="l"/>
            </a:pPr>
            <a:r>
              <a:rPr lang="zh-CN" altLang="en-US" sz="2800" kern="0" dirty="0" smtClean="0">
                <a:effectLst/>
                <a:latin typeface="+mn-ea"/>
              </a:rPr>
              <a:t>扩展时空图卷积网络为处理结构化时间序列的通用框架，使其可以应用于不同场景的时空图数据的学习任务。</a:t>
            </a:r>
            <a:endParaRPr lang="zh-CN" altLang="en-US" sz="2800" kern="0" dirty="0" smtClean="0">
              <a:effectLst/>
              <a:latin typeface="+mn-ea"/>
            </a:endParaRPr>
          </a:p>
          <a:p>
            <a:pPr indent="279400" algn="just"/>
            <a:endParaRPr lang="en-US" altLang="zh-CN" sz="2400" kern="0" dirty="0" smtClean="0">
              <a:effectLst/>
              <a:latin typeface="+mn-ea"/>
            </a:endParaRPr>
          </a:p>
        </p:txBody>
      </p:sp>
    </p:spTree>
    <p:extLst>
      <p:ext uri="{BB962C8B-B14F-4D97-AF65-F5344CB8AC3E}">
        <p14:creationId xmlns:p14="http://schemas.microsoft.com/office/powerpoint/2010/main" val="73159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3467616" cy="584775"/>
          </a:xfrm>
          <a:prstGeom prst="rect">
            <a:avLst/>
          </a:prstGeom>
        </p:spPr>
        <p:txBody>
          <a:bodyPr wrap="none">
            <a:spAutoFit/>
          </a:bodyPr>
          <a:lstStyle/>
          <a:p>
            <a:r>
              <a:rPr lang="en-US" altLang="zh-CN" sz="3200" b="1" kern="0" dirty="0" smtClean="0">
                <a:solidFill>
                  <a:srgbClr val="0070C0"/>
                </a:solidFill>
                <a:latin typeface="宋体" charset="-122"/>
              </a:rPr>
              <a:t>7</a:t>
            </a:r>
            <a:r>
              <a:rPr lang="en-US" altLang="zh-CN" sz="3200" b="1" kern="0" dirty="0" smtClean="0">
                <a:solidFill>
                  <a:srgbClr val="0070C0"/>
                </a:solidFill>
                <a:latin typeface="宋体" charset="-122"/>
              </a:rPr>
              <a:t>.</a:t>
            </a:r>
            <a:r>
              <a:rPr lang="zh-CN" altLang="en-US" sz="3200" b="1" kern="0" dirty="0" smtClean="0">
                <a:solidFill>
                  <a:srgbClr val="0070C0"/>
                </a:solidFill>
                <a:latin typeface="宋体" charset="-122"/>
              </a:rPr>
              <a:t>研究和技术路线</a:t>
            </a:r>
            <a:endParaRPr lang="zh-CN" altLang="en-US" sz="3200" b="1" dirty="0">
              <a:solidFill>
                <a:srgbClr val="0070C0"/>
              </a:solidFill>
            </a:endParaRPr>
          </a:p>
        </p:txBody>
      </p:sp>
      <p:cxnSp>
        <p:nvCxnSpPr>
          <p:cNvPr id="14" name="直线连接符 13"/>
          <p:cNvCxnSpPr/>
          <p:nvPr/>
        </p:nvCxnSpPr>
        <p:spPr>
          <a:xfrm>
            <a:off x="251335" y="1474704"/>
            <a:ext cx="330024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rotWithShape="1">
          <a:blip r:embed="rId3"/>
          <a:srcRect t="7971"/>
          <a:stretch/>
        </p:blipFill>
        <p:spPr>
          <a:xfrm>
            <a:off x="1758235" y="1569282"/>
            <a:ext cx="8379942" cy="2862115"/>
          </a:xfrm>
          <a:prstGeom prst="rect">
            <a:avLst/>
          </a:prstGeom>
        </p:spPr>
      </p:pic>
      <p:sp>
        <p:nvSpPr>
          <p:cNvPr id="18" name="矩形 17"/>
          <p:cNvSpPr/>
          <p:nvPr/>
        </p:nvSpPr>
        <p:spPr>
          <a:xfrm>
            <a:off x="419463" y="4920717"/>
            <a:ext cx="11216510" cy="1815882"/>
          </a:xfrm>
          <a:prstGeom prst="rect">
            <a:avLst/>
          </a:prstGeom>
        </p:spPr>
        <p:txBody>
          <a:bodyPr wrap="square">
            <a:spAutoFit/>
          </a:bodyPr>
          <a:lstStyle/>
          <a:p>
            <a:pPr algn="just"/>
            <a:r>
              <a:rPr lang="zh-CN" altLang="en-US" sz="2800" kern="0" dirty="0" smtClean="0">
                <a:effectLst/>
                <a:latin typeface="+mn-ea"/>
              </a:rPr>
              <a:t>       以</a:t>
            </a:r>
            <a:r>
              <a:rPr lang="en-US" altLang="zh-CN" sz="2800" kern="0" dirty="0" smtClean="0">
                <a:effectLst/>
                <a:latin typeface="+mn-ea"/>
              </a:rPr>
              <a:t>12</a:t>
            </a:r>
            <a:r>
              <a:rPr lang="zh-CN" altLang="en-US" sz="2800" kern="0" dirty="0" smtClean="0">
                <a:effectLst/>
                <a:latin typeface="+mn-ea"/>
              </a:rPr>
              <a:t>导联心电图为对象，将单</a:t>
            </a:r>
            <a:r>
              <a:rPr lang="en-US" altLang="zh-CN" sz="2800" kern="0" dirty="0" smtClean="0">
                <a:effectLst/>
                <a:latin typeface="+mn-ea"/>
              </a:rPr>
              <a:t>1</a:t>
            </a:r>
            <a:r>
              <a:rPr lang="zh-CN" altLang="en-US" sz="2800" kern="0" dirty="0" smtClean="0">
                <a:effectLst/>
                <a:latin typeface="+mn-ea"/>
              </a:rPr>
              <a:t>导联定义为图中的一个节点，将单</a:t>
            </a:r>
            <a:r>
              <a:rPr lang="en-US" altLang="zh-CN" sz="2800" kern="0" dirty="0" smtClean="0">
                <a:effectLst/>
                <a:latin typeface="+mn-ea"/>
              </a:rPr>
              <a:t>1</a:t>
            </a:r>
            <a:r>
              <a:rPr lang="zh-CN" altLang="en-US" sz="2800" kern="0" dirty="0" smtClean="0">
                <a:effectLst/>
                <a:latin typeface="+mn-ea"/>
              </a:rPr>
              <a:t>导联的心电波形量化为节点的状态嵌入，并通过节点之间的边表示单</a:t>
            </a:r>
            <a:r>
              <a:rPr lang="en-US" altLang="zh-CN" sz="2800" kern="0" dirty="0" smtClean="0">
                <a:effectLst/>
                <a:latin typeface="+mn-ea"/>
              </a:rPr>
              <a:t>1</a:t>
            </a:r>
            <a:r>
              <a:rPr lang="zh-CN" altLang="en-US" sz="2800" kern="0" dirty="0" smtClean="0">
                <a:effectLst/>
                <a:latin typeface="+mn-ea"/>
              </a:rPr>
              <a:t>导联之间的相互依赖关系。</a:t>
            </a:r>
            <a:r>
              <a:rPr lang="zh-CN" altLang="en-US" sz="2800" kern="0" dirty="0" smtClean="0">
                <a:effectLst/>
                <a:latin typeface="+mn-ea"/>
              </a:rPr>
              <a:t>模型从空间维度保留</a:t>
            </a:r>
            <a:r>
              <a:rPr lang="en-US" altLang="zh-CN" sz="2800" kern="0" dirty="0" smtClean="0">
                <a:effectLst/>
                <a:latin typeface="+mn-ea"/>
              </a:rPr>
              <a:t>12</a:t>
            </a:r>
            <a:r>
              <a:rPr lang="zh-CN" altLang="en-US" sz="2800" kern="0" dirty="0" smtClean="0">
                <a:effectLst/>
                <a:latin typeface="+mn-ea"/>
              </a:rPr>
              <a:t>导联之间的相关性信息，从时间维度保留了每个单</a:t>
            </a:r>
            <a:r>
              <a:rPr lang="en-US" altLang="zh-CN" sz="2800" kern="0" dirty="0" smtClean="0">
                <a:effectLst/>
                <a:latin typeface="+mn-ea"/>
              </a:rPr>
              <a:t>1</a:t>
            </a:r>
            <a:r>
              <a:rPr lang="zh-CN" altLang="en-US" sz="2800" kern="0" dirty="0" smtClean="0">
                <a:effectLst/>
                <a:latin typeface="+mn-ea"/>
              </a:rPr>
              <a:t>导联的心电波形信息。</a:t>
            </a:r>
            <a:endParaRPr lang="zh-CN" altLang="en-US" sz="2800" kern="100" dirty="0">
              <a:effectLst/>
              <a:latin typeface="+mn-ea"/>
            </a:endParaRPr>
          </a:p>
        </p:txBody>
      </p:sp>
      <p:sp>
        <p:nvSpPr>
          <p:cNvPr id="19" name="矩形 18"/>
          <p:cNvSpPr/>
          <p:nvPr/>
        </p:nvSpPr>
        <p:spPr>
          <a:xfrm>
            <a:off x="267750" y="4317372"/>
            <a:ext cx="10830255"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charset="-122"/>
              </a:rPr>
              <a:t>（</a:t>
            </a:r>
            <a:r>
              <a:rPr lang="en-US" altLang="zh-CN" sz="2800" b="1" kern="0" dirty="0" smtClean="0">
                <a:solidFill>
                  <a:srgbClr val="0070C0"/>
                </a:solidFill>
                <a:effectLst/>
                <a:latin typeface="宋体" charset="-122"/>
              </a:rPr>
              <a:t>1</a:t>
            </a:r>
            <a:r>
              <a:rPr lang="zh-CN" altLang="en-US" sz="2800" b="1" kern="0" dirty="0" smtClean="0">
                <a:solidFill>
                  <a:srgbClr val="0070C0"/>
                </a:solidFill>
                <a:effectLst/>
                <a:latin typeface="宋体" charset="-122"/>
              </a:rPr>
              <a:t>）构建心电图的时空图数据模型</a:t>
            </a:r>
            <a:endParaRPr lang="en-US" altLang="zh-CN" sz="2800" b="1" kern="0" dirty="0" smtClean="0">
              <a:solidFill>
                <a:srgbClr val="0070C0"/>
              </a:solidFill>
              <a:effectLst/>
              <a:latin typeface="宋体" charset="-122"/>
            </a:endParaRPr>
          </a:p>
        </p:txBody>
      </p:sp>
    </p:spTree>
    <p:extLst>
      <p:ext uri="{BB962C8B-B14F-4D97-AF65-F5344CB8AC3E}">
        <p14:creationId xmlns:p14="http://schemas.microsoft.com/office/powerpoint/2010/main" val="150491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6" name="矩形 15"/>
          <p:cNvSpPr/>
          <p:nvPr/>
        </p:nvSpPr>
        <p:spPr>
          <a:xfrm>
            <a:off x="176391" y="4430585"/>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charset="-122"/>
              </a:rPr>
              <a:t>（</a:t>
            </a:r>
            <a:r>
              <a:rPr lang="en-US" altLang="zh-CN" sz="2800" b="1" kern="0" dirty="0">
                <a:solidFill>
                  <a:srgbClr val="0070C0"/>
                </a:solidFill>
                <a:latin typeface="宋体" charset="-122"/>
              </a:rPr>
              <a:t>2</a:t>
            </a:r>
            <a:r>
              <a:rPr lang="zh-CN" altLang="en-US" sz="2800" b="1" kern="0" dirty="0" smtClean="0">
                <a:solidFill>
                  <a:srgbClr val="0070C0"/>
                </a:solidFill>
                <a:effectLst/>
                <a:latin typeface="宋体" charset="-122"/>
              </a:rPr>
              <a:t>）构建时空图卷积网络</a:t>
            </a:r>
            <a:endParaRPr lang="en-US" altLang="zh-CN" sz="2800" b="1" kern="0" dirty="0" smtClean="0">
              <a:solidFill>
                <a:srgbClr val="0070C0"/>
              </a:solidFill>
              <a:effectLst/>
              <a:latin typeface="宋体" charset="-122"/>
            </a:endParaRPr>
          </a:p>
        </p:txBody>
      </p:sp>
      <p:sp>
        <p:nvSpPr>
          <p:cNvPr id="2" name="矩形 1"/>
          <p:cNvSpPr/>
          <p:nvPr/>
        </p:nvSpPr>
        <p:spPr>
          <a:xfrm>
            <a:off x="424070" y="4892251"/>
            <a:ext cx="11277599" cy="1815882"/>
          </a:xfrm>
          <a:prstGeom prst="rect">
            <a:avLst/>
          </a:prstGeom>
        </p:spPr>
        <p:txBody>
          <a:bodyPr wrap="square">
            <a:spAutoFit/>
          </a:bodyPr>
          <a:lstStyle/>
          <a:p>
            <a:pPr indent="279400" algn="just"/>
            <a:r>
              <a:rPr lang="zh-CN" altLang="en-US" sz="2800" kern="0" dirty="0" smtClean="0">
                <a:effectLst/>
                <a:latin typeface="+mn-ea"/>
              </a:rPr>
              <a:t>    </a:t>
            </a:r>
            <a:r>
              <a:rPr lang="zh-CN" altLang="en-US" sz="2800" kern="0" dirty="0" smtClean="0">
                <a:solidFill>
                  <a:srgbClr val="0070C0"/>
                </a:solidFill>
                <a:effectLst/>
                <a:latin typeface="+mn-ea"/>
              </a:rPr>
              <a:t>时空图卷及网络通过图卷积</a:t>
            </a:r>
            <a:r>
              <a:rPr lang="zh-CN" altLang="en-US" sz="2800" kern="0" dirty="0" smtClean="0">
                <a:solidFill>
                  <a:srgbClr val="0070C0"/>
                </a:solidFill>
                <a:effectLst/>
                <a:latin typeface="+mn-ea"/>
              </a:rPr>
              <a:t>捕获心电图数据中的</a:t>
            </a:r>
            <a:r>
              <a:rPr lang="en-US" altLang="zh-CN" sz="2800" kern="0" dirty="0" smtClean="0">
                <a:solidFill>
                  <a:srgbClr val="0070C0"/>
                </a:solidFill>
                <a:effectLst/>
                <a:latin typeface="+mn-ea"/>
              </a:rPr>
              <a:t>12</a:t>
            </a:r>
            <a:r>
              <a:rPr lang="zh-CN" altLang="en-US" sz="2800" kern="0" dirty="0" smtClean="0">
                <a:solidFill>
                  <a:srgbClr val="0070C0"/>
                </a:solidFill>
                <a:effectLst/>
                <a:latin typeface="+mn-ea"/>
              </a:rPr>
              <a:t>导联之间的相关性，通过时间维度的卷积捕获心电图数据中的单</a:t>
            </a:r>
            <a:r>
              <a:rPr lang="en-US" altLang="zh-CN" sz="2800" kern="0" dirty="0" smtClean="0">
                <a:solidFill>
                  <a:srgbClr val="0070C0"/>
                </a:solidFill>
                <a:effectLst/>
                <a:latin typeface="+mn-ea"/>
              </a:rPr>
              <a:t>1</a:t>
            </a:r>
            <a:r>
              <a:rPr lang="zh-CN" altLang="en-US" sz="2800" kern="0" dirty="0" smtClean="0">
                <a:solidFill>
                  <a:srgbClr val="0070C0"/>
                </a:solidFill>
                <a:effectLst/>
                <a:latin typeface="+mn-ea"/>
              </a:rPr>
              <a:t>导联的时间相关性。</a:t>
            </a:r>
            <a:r>
              <a:rPr lang="zh-CN" altLang="en-US" sz="2800" kern="0" dirty="0" smtClean="0">
                <a:effectLst/>
                <a:latin typeface="+mn-ea"/>
              </a:rPr>
              <a:t>通过合理的网络构建、层数设置、过滤器选择和池化选择来增强时空图卷及网络的表达能力，提高对心电图数据特征提取性能。</a:t>
            </a:r>
            <a:endParaRPr lang="en-US" altLang="zh-CN" sz="2800" kern="0" dirty="0" smtClean="0">
              <a:effectLst/>
              <a:latin typeface="+mn-ea"/>
            </a:endParaRPr>
          </a:p>
        </p:txBody>
      </p:sp>
      <p:pic>
        <p:nvPicPr>
          <p:cNvPr id="3" name="图片 2"/>
          <p:cNvPicPr>
            <a:picLocks noChangeAspect="1"/>
          </p:cNvPicPr>
          <p:nvPr/>
        </p:nvPicPr>
        <p:blipFill>
          <a:blip r:embed="rId3"/>
          <a:stretch>
            <a:fillRect/>
          </a:stretch>
        </p:blipFill>
        <p:spPr>
          <a:xfrm>
            <a:off x="2008678" y="785584"/>
            <a:ext cx="8013388" cy="3382637"/>
          </a:xfrm>
          <a:prstGeom prst="rect">
            <a:avLst/>
          </a:prstGeom>
        </p:spPr>
      </p:pic>
    </p:spTree>
    <p:extLst>
      <p:ext uri="{BB962C8B-B14F-4D97-AF65-F5344CB8AC3E}">
        <p14:creationId xmlns:p14="http://schemas.microsoft.com/office/powerpoint/2010/main" val="160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367711" y="1334919"/>
            <a:ext cx="7901645"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charset="-122"/>
              </a:rPr>
              <a:t>（</a:t>
            </a:r>
            <a:r>
              <a:rPr lang="en-US" altLang="zh-CN" sz="2800" b="1" kern="0" dirty="0" smtClean="0">
                <a:solidFill>
                  <a:srgbClr val="0070C0"/>
                </a:solidFill>
                <a:latin typeface="宋体" charset="-122"/>
              </a:rPr>
              <a:t>3</a:t>
            </a:r>
            <a:r>
              <a:rPr lang="zh-CN" altLang="en-US" sz="2800" b="1" kern="0" dirty="0" smtClean="0">
                <a:solidFill>
                  <a:srgbClr val="0070C0"/>
                </a:solidFill>
                <a:effectLst/>
                <a:latin typeface="宋体" charset="-122"/>
              </a:rPr>
              <a:t>）基于时空图卷积网络识别心电图</a:t>
            </a:r>
            <a:endParaRPr lang="en-US" altLang="zh-CN" sz="2800" b="1" kern="0" dirty="0" smtClean="0">
              <a:solidFill>
                <a:srgbClr val="0070C0"/>
              </a:solidFill>
              <a:effectLst/>
              <a:latin typeface="宋体" charset="-122"/>
            </a:endParaRPr>
          </a:p>
        </p:txBody>
      </p:sp>
      <p:sp>
        <p:nvSpPr>
          <p:cNvPr id="14" name="矩形 13"/>
          <p:cNvSpPr/>
          <p:nvPr/>
        </p:nvSpPr>
        <p:spPr>
          <a:xfrm>
            <a:off x="541668" y="1940487"/>
            <a:ext cx="10508973" cy="1815882"/>
          </a:xfrm>
          <a:prstGeom prst="rect">
            <a:avLst/>
          </a:prstGeom>
        </p:spPr>
        <p:txBody>
          <a:bodyPr wrap="square">
            <a:spAutoFit/>
          </a:bodyPr>
          <a:lstStyle/>
          <a:p>
            <a:pPr indent="279400" algn="just"/>
            <a:r>
              <a:rPr lang="zh-CN" altLang="en-US" sz="2800" kern="0" dirty="0" smtClean="0">
                <a:effectLst/>
                <a:latin typeface="+mn-ea"/>
              </a:rPr>
              <a:t>    采用中国心血管</a:t>
            </a:r>
            <a:r>
              <a:rPr lang="zh-CN" altLang="en-US" sz="2800" kern="0" smtClean="0">
                <a:effectLst/>
                <a:latin typeface="+mn-ea"/>
              </a:rPr>
              <a:t>疾病数据库训练</a:t>
            </a:r>
            <a:r>
              <a:rPr lang="zh-CN" altLang="en-US" sz="2800" kern="0" dirty="0" smtClean="0">
                <a:effectLst/>
                <a:latin typeface="+mn-ea"/>
              </a:rPr>
              <a:t>、调试和检测时空图卷及网络</a:t>
            </a:r>
            <a:r>
              <a:rPr lang="zh-CN" altLang="en-US" sz="2800" kern="0" dirty="0" smtClean="0">
                <a:latin typeface="+mn-ea"/>
              </a:rPr>
              <a:t>。通过</a:t>
            </a:r>
            <a:r>
              <a:rPr lang="zh-CN" altLang="en-US" sz="2800" kern="0" dirty="0" smtClean="0">
                <a:effectLst/>
                <a:latin typeface="+mn-ea"/>
              </a:rPr>
              <a:t>调整超参数和激活函数、优化网络结构和网络层数</a:t>
            </a:r>
            <a:r>
              <a:rPr lang="zh-CN" altLang="en-US" sz="2800" kern="0" dirty="0">
                <a:latin typeface="+mn-ea"/>
              </a:rPr>
              <a:t>，</a:t>
            </a:r>
            <a:r>
              <a:rPr lang="zh-CN" altLang="en-US" sz="2800" kern="0" dirty="0" smtClean="0">
                <a:effectLst/>
                <a:latin typeface="+mn-ea"/>
              </a:rPr>
              <a:t>提高时空图卷积网络识别</a:t>
            </a:r>
            <a:r>
              <a:rPr lang="zh-CN" altLang="en-US" sz="2800" kern="100" dirty="0" smtClean="0">
                <a:effectLst/>
                <a:latin typeface="宋体" charset="-122"/>
              </a:rPr>
              <a:t>心电图的</a:t>
            </a:r>
            <a:r>
              <a:rPr lang="zh-CN" altLang="en-US" sz="2800" kern="0" dirty="0" smtClean="0">
                <a:effectLst/>
                <a:latin typeface="+mn-ea"/>
              </a:rPr>
              <a:t>准确率、处理效率和泛化能力。</a:t>
            </a:r>
            <a:endParaRPr lang="zh-CN" altLang="en-US" sz="2800" dirty="0" smtClean="0"/>
          </a:p>
          <a:p>
            <a:pPr indent="279400" algn="just"/>
            <a:endParaRPr lang="en-US" altLang="zh-CN" sz="2800" kern="0" dirty="0" smtClean="0">
              <a:effectLst/>
              <a:latin typeface="+mn-ea"/>
            </a:endParaRPr>
          </a:p>
        </p:txBody>
      </p:sp>
      <p:sp>
        <p:nvSpPr>
          <p:cNvPr id="2" name="矩形 1"/>
          <p:cNvSpPr/>
          <p:nvPr/>
        </p:nvSpPr>
        <p:spPr>
          <a:xfrm>
            <a:off x="638509" y="4434218"/>
            <a:ext cx="10412132" cy="954107"/>
          </a:xfrm>
          <a:prstGeom prst="rect">
            <a:avLst/>
          </a:prstGeom>
        </p:spPr>
        <p:txBody>
          <a:bodyPr wrap="square">
            <a:spAutoFit/>
          </a:bodyPr>
          <a:lstStyle/>
          <a:p>
            <a:r>
              <a:rPr lang="zh-CN" altLang="en-US" sz="2800" kern="0" dirty="0" smtClean="0">
                <a:effectLst/>
                <a:latin typeface="+mn-ea"/>
              </a:rPr>
              <a:t>       扩展时空图卷积网络为处理结构化时间序列的通用框架，使其可以应用于不同场景的时空图数据的学习任务。</a:t>
            </a:r>
            <a:endParaRPr lang="zh-CN" altLang="en-US" sz="2800" dirty="0"/>
          </a:p>
        </p:txBody>
      </p:sp>
      <p:sp>
        <p:nvSpPr>
          <p:cNvPr id="15" name="矩形 14"/>
          <p:cNvSpPr/>
          <p:nvPr/>
        </p:nvSpPr>
        <p:spPr>
          <a:xfrm>
            <a:off x="367712" y="3831968"/>
            <a:ext cx="5945276" cy="523220"/>
          </a:xfrm>
          <a:prstGeom prst="rect">
            <a:avLst/>
          </a:prstGeom>
        </p:spPr>
        <p:txBody>
          <a:bodyPr wrap="square">
            <a:spAutoFit/>
          </a:bodyPr>
          <a:lstStyle/>
          <a:p>
            <a:pPr>
              <a:spcBef>
                <a:spcPts val="500"/>
              </a:spcBef>
              <a:spcAft>
                <a:spcPts val="500"/>
              </a:spcAft>
              <a:buClr>
                <a:srgbClr val="0070C0"/>
              </a:buClr>
            </a:pPr>
            <a:r>
              <a:rPr lang="zh-CN" altLang="en-US" sz="2800" b="1" kern="0" dirty="0" smtClean="0">
                <a:solidFill>
                  <a:srgbClr val="0070C0"/>
                </a:solidFill>
                <a:effectLst/>
                <a:latin typeface="宋体" charset="-122"/>
              </a:rPr>
              <a:t>（</a:t>
            </a:r>
            <a:r>
              <a:rPr lang="en-US" altLang="zh-CN" sz="2800" b="1" kern="0" dirty="0" smtClean="0">
                <a:solidFill>
                  <a:srgbClr val="0070C0"/>
                </a:solidFill>
                <a:latin typeface="宋体" charset="-122"/>
              </a:rPr>
              <a:t>4</a:t>
            </a:r>
            <a:r>
              <a:rPr lang="zh-CN" altLang="en-US" sz="2800" b="1" kern="0" dirty="0" smtClean="0">
                <a:solidFill>
                  <a:srgbClr val="0070C0"/>
                </a:solidFill>
                <a:effectLst/>
                <a:latin typeface="宋体" charset="-122"/>
              </a:rPr>
              <a:t>）扩展时空图卷积网络</a:t>
            </a:r>
            <a:endParaRPr lang="en-US" altLang="zh-CN" sz="2800" b="1" kern="0" dirty="0" smtClean="0">
              <a:solidFill>
                <a:srgbClr val="0070C0"/>
              </a:solidFill>
              <a:effectLst/>
              <a:latin typeface="宋体" charset="-122"/>
            </a:endParaRPr>
          </a:p>
        </p:txBody>
      </p:sp>
    </p:spTree>
    <p:extLst>
      <p:ext uri="{BB962C8B-B14F-4D97-AF65-F5344CB8AC3E}">
        <p14:creationId xmlns:p14="http://schemas.microsoft.com/office/powerpoint/2010/main" val="4483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02730" y="2170980"/>
            <a:ext cx="6144059" cy="4283224"/>
          </a:xfrm>
          <a:prstGeom prst="rect">
            <a:avLst/>
          </a:prstGeom>
        </p:spPr>
        <p:txBody>
          <a:bodyPr wrap="square">
            <a:spAutoFit/>
          </a:bodyPr>
          <a:lstStyle/>
          <a:p>
            <a:pPr marL="457200" indent="-457200">
              <a:spcBef>
                <a:spcPts val="500"/>
              </a:spcBef>
              <a:spcAft>
                <a:spcPts val="500"/>
              </a:spcAft>
              <a:buClr>
                <a:srgbClr val="0070C0"/>
              </a:buClr>
              <a:buFont typeface="Wingdings" charset="2"/>
              <a:buChar char="l"/>
            </a:pPr>
            <a:r>
              <a:rPr lang="zh-CN" altLang="mr-IN" sz="2800" kern="0" dirty="0" smtClean="0">
                <a:effectLst/>
                <a:latin typeface="宋体" charset="-122"/>
              </a:rPr>
              <a:t>项目名称</a:t>
            </a:r>
            <a:r>
              <a:rPr lang="zh-CN" altLang="en-US" sz="2800" kern="0" dirty="0" smtClean="0">
                <a:effectLst/>
                <a:latin typeface="宋体" charset="-122"/>
              </a:rPr>
              <a:t>：</a:t>
            </a:r>
            <a:r>
              <a:rPr lang="zh-CN" altLang="mr-IN" sz="2800" kern="0" dirty="0" smtClean="0">
                <a:effectLst/>
                <a:latin typeface="宋体" charset="-122"/>
              </a:rPr>
              <a:t>   </a:t>
            </a:r>
            <a:r>
              <a:rPr lang="mr-IN" altLang="zh-CN" sz="2800" kern="0" dirty="0" smtClean="0">
                <a:effectLst/>
                <a:latin typeface="宋体" charset="-122"/>
              </a:rPr>
              <a:t>	</a:t>
            </a:r>
            <a:endParaRPr lang="en-US" altLang="zh-CN" sz="2800" kern="0" dirty="0" smtClean="0">
              <a:effectLst/>
              <a:latin typeface="宋体" charset="-122"/>
            </a:endParaRPr>
          </a:p>
          <a:p>
            <a:pPr marL="457200" indent="-457200">
              <a:spcBef>
                <a:spcPts val="500"/>
              </a:spcBef>
              <a:spcAft>
                <a:spcPts val="500"/>
              </a:spcAft>
              <a:buClr>
                <a:srgbClr val="0070C0"/>
              </a:buClr>
              <a:buFont typeface="Wingdings" charset="2"/>
              <a:buChar char="l"/>
            </a:pPr>
            <a:r>
              <a:rPr lang="zh-CN" altLang="mr-IN" sz="2800" kern="0" dirty="0" smtClean="0">
                <a:effectLst/>
                <a:latin typeface="宋体" charset="-122"/>
              </a:rPr>
              <a:t>技术领域</a:t>
            </a:r>
            <a:r>
              <a:rPr lang="zh-CN" altLang="en-US" sz="2800" kern="0" dirty="0" smtClean="0">
                <a:effectLst/>
                <a:latin typeface="宋体" charset="-122"/>
              </a:rPr>
              <a:t>：</a:t>
            </a:r>
            <a:r>
              <a:rPr lang="zh-CN" altLang="mr-IN" sz="2800" kern="0" dirty="0" smtClean="0">
                <a:effectLst/>
                <a:latin typeface="宋体" charset="-122"/>
              </a:rPr>
              <a:t>  </a:t>
            </a:r>
            <a:r>
              <a:rPr lang="mr-IN" altLang="zh-CN" sz="2800" kern="0" spc="-100" dirty="0" smtClean="0">
                <a:effectLst/>
                <a:latin typeface="宋体" charset="-122"/>
              </a:rPr>
              <a:t> </a:t>
            </a:r>
            <a:r>
              <a:rPr lang="zh-CN" altLang="en-US" sz="2800" kern="0" spc="-100" dirty="0" smtClean="0">
                <a:effectLst/>
                <a:latin typeface="宋体" charset="-122"/>
              </a:rPr>
              <a:t>    </a:t>
            </a:r>
            <a:endParaRPr lang="en-US" altLang="zh-CN" sz="2800" kern="0" spc="-100" dirty="0" smtClean="0">
              <a:effectLst/>
              <a:latin typeface="宋体" charset="-122"/>
            </a:endParaRPr>
          </a:p>
          <a:p>
            <a:pPr marL="457200" indent="-457200">
              <a:spcBef>
                <a:spcPts val="500"/>
              </a:spcBef>
              <a:spcAft>
                <a:spcPts val="500"/>
              </a:spcAft>
              <a:buClr>
                <a:srgbClr val="0070C0"/>
              </a:buClr>
              <a:buFont typeface="Wingdings" charset="2"/>
              <a:buChar char="l"/>
            </a:pPr>
            <a:r>
              <a:rPr lang="zh-CN" altLang="mr-IN" sz="2800" kern="0" dirty="0" smtClean="0">
                <a:effectLst/>
                <a:latin typeface="宋体" charset="-122"/>
              </a:rPr>
              <a:t>承担研究单位</a:t>
            </a:r>
            <a:r>
              <a:rPr lang="zh-CN" altLang="en-US" sz="2800" kern="0" dirty="0" smtClean="0">
                <a:effectLst/>
                <a:latin typeface="宋体" charset="-122"/>
              </a:rPr>
              <a:t>：</a:t>
            </a:r>
            <a:endParaRPr lang="en-US" altLang="zh-CN" sz="2800" kern="0" dirty="0" smtClean="0">
              <a:effectLst/>
              <a:latin typeface="宋体" charset="-122"/>
            </a:endParaRPr>
          </a:p>
          <a:p>
            <a:pPr marL="457200" indent="-457200">
              <a:spcBef>
                <a:spcPts val="500"/>
              </a:spcBef>
              <a:spcAft>
                <a:spcPts val="500"/>
              </a:spcAft>
              <a:buClr>
                <a:srgbClr val="0070C0"/>
              </a:buClr>
              <a:buFont typeface="Wingdings" charset="2"/>
              <a:buChar char="l"/>
            </a:pPr>
            <a:r>
              <a:rPr lang="zh-CN" altLang="en-US" sz="2800" kern="0" dirty="0" smtClean="0">
                <a:latin typeface="宋体" charset="-122"/>
              </a:rPr>
              <a:t>所在学院：</a:t>
            </a:r>
            <a:endParaRPr lang="en-US" altLang="zh-CN" sz="2800" kern="0" dirty="0" smtClean="0">
              <a:effectLst/>
              <a:latin typeface="宋体" charset="-122"/>
            </a:endParaRPr>
          </a:p>
          <a:p>
            <a:pPr marL="457200" indent="-457200">
              <a:spcBef>
                <a:spcPts val="500"/>
              </a:spcBef>
              <a:spcAft>
                <a:spcPts val="500"/>
              </a:spcAft>
              <a:buClr>
                <a:srgbClr val="0070C0"/>
              </a:buClr>
              <a:buFont typeface="Wingdings" charset="2"/>
              <a:buChar char="l"/>
            </a:pPr>
            <a:r>
              <a:rPr lang="zh-CN" altLang="mr-IN" sz="2800" kern="0" dirty="0" smtClean="0">
                <a:effectLst/>
                <a:latin typeface="宋体" charset="-122"/>
              </a:rPr>
              <a:t>项目申请人</a:t>
            </a:r>
            <a:r>
              <a:rPr lang="zh-CN" altLang="en-US" sz="2800" kern="0" dirty="0" smtClean="0">
                <a:effectLst/>
                <a:latin typeface="宋体" charset="-122"/>
              </a:rPr>
              <a:t>：</a:t>
            </a:r>
            <a:endParaRPr lang="en-US" altLang="zh-CN" sz="2800" kern="0" dirty="0" smtClean="0">
              <a:effectLst/>
              <a:latin typeface="宋体" charset="-122"/>
            </a:endParaRPr>
          </a:p>
          <a:p>
            <a:pPr marL="457200" indent="-457200">
              <a:spcBef>
                <a:spcPts val="500"/>
              </a:spcBef>
              <a:spcAft>
                <a:spcPts val="500"/>
              </a:spcAft>
              <a:buClr>
                <a:srgbClr val="0070C0"/>
              </a:buClr>
              <a:buFont typeface="Wingdings" charset="2"/>
              <a:buChar char="l"/>
            </a:pPr>
            <a:r>
              <a:rPr lang="zh-CN" altLang="mr-IN" sz="2800" kern="0" dirty="0" smtClean="0">
                <a:effectLst/>
                <a:latin typeface="宋体" charset="-122"/>
              </a:rPr>
              <a:t>合作指导专家</a:t>
            </a:r>
            <a:r>
              <a:rPr lang="zh-CN" altLang="en-US" sz="2800" kern="0" dirty="0" smtClean="0">
                <a:effectLst/>
                <a:latin typeface="宋体" charset="-122"/>
              </a:rPr>
              <a:t>：</a:t>
            </a:r>
            <a:endParaRPr lang="en-US" altLang="zh-CN" sz="2800" kern="0" spc="-100" dirty="0" smtClean="0">
              <a:effectLst/>
              <a:latin typeface="宋体" charset="-122"/>
            </a:endParaRPr>
          </a:p>
          <a:p>
            <a:pPr marL="457200" indent="-457200">
              <a:spcBef>
                <a:spcPts val="500"/>
              </a:spcBef>
              <a:spcAft>
                <a:spcPts val="500"/>
              </a:spcAft>
              <a:buClr>
                <a:srgbClr val="0070C0"/>
              </a:buClr>
              <a:buFont typeface="Wingdings" charset="2"/>
              <a:buChar char="l"/>
            </a:pPr>
            <a:r>
              <a:rPr lang="zh-CN" altLang="mr-IN" sz="2800" kern="0" dirty="0" smtClean="0">
                <a:effectLst/>
                <a:latin typeface="宋体" charset="-122"/>
              </a:rPr>
              <a:t>起止日期</a:t>
            </a:r>
            <a:r>
              <a:rPr lang="zh-CN" altLang="en-US" sz="2800" kern="0" dirty="0" smtClean="0">
                <a:effectLst/>
                <a:latin typeface="宋体" charset="-122"/>
              </a:rPr>
              <a:t>：</a:t>
            </a:r>
            <a:endParaRPr lang="en-US" altLang="zh-CN" sz="2800" kern="0" spc="-100" dirty="0" smtClean="0">
              <a:effectLst/>
              <a:latin typeface="宋体" charset="-122"/>
            </a:endParaRPr>
          </a:p>
          <a:p>
            <a:pPr indent="800100">
              <a:spcBef>
                <a:spcPts val="500"/>
              </a:spcBef>
              <a:spcAft>
                <a:spcPts val="500"/>
              </a:spcAft>
            </a:pPr>
            <a:r>
              <a:rPr lang="zh-CN" altLang="mr-IN" kern="0" spc="-100" dirty="0" smtClean="0">
                <a:effectLst/>
                <a:latin typeface="宋体" charset="-122"/>
              </a:rPr>
              <a:t>		      	</a:t>
            </a:r>
            <a:endParaRPr lang="mr-IN" altLang="zh-CN" dirty="0">
              <a:effectLst/>
              <a:latin typeface="宋体" charset="-122"/>
            </a:endParaRPr>
          </a:p>
        </p:txBody>
      </p:sp>
      <p:sp>
        <p:nvSpPr>
          <p:cNvPr id="15" name="矩形 14"/>
          <p:cNvSpPr/>
          <p:nvPr/>
        </p:nvSpPr>
        <p:spPr>
          <a:xfrm>
            <a:off x="3946022" y="2188522"/>
            <a:ext cx="7007046" cy="4219104"/>
          </a:xfrm>
          <a:prstGeom prst="rect">
            <a:avLst/>
          </a:prstGeom>
        </p:spPr>
        <p:txBody>
          <a:bodyPr wrap="none">
            <a:spAutoFit/>
          </a:bodyPr>
          <a:lstStyle/>
          <a:p>
            <a:pPr>
              <a:spcBef>
                <a:spcPts val="500"/>
              </a:spcBef>
              <a:spcAft>
                <a:spcPts val="500"/>
              </a:spcAft>
              <a:buClr>
                <a:srgbClr val="0070C0"/>
              </a:buClr>
            </a:pPr>
            <a:r>
              <a:rPr lang="zh-CN" altLang="mr-IN" sz="2800" kern="0" dirty="0">
                <a:latin typeface="宋体" charset="-122"/>
              </a:rPr>
              <a:t>基于图卷积神经网络的心电图识别方法研究</a:t>
            </a:r>
            <a:endParaRPr lang="en-US" altLang="zh-CN" sz="2800" kern="0" dirty="0">
              <a:latin typeface="宋体" charset="-122"/>
            </a:endParaRPr>
          </a:p>
          <a:p>
            <a:pPr>
              <a:spcBef>
                <a:spcPts val="500"/>
              </a:spcBef>
              <a:spcAft>
                <a:spcPts val="500"/>
              </a:spcAft>
              <a:buClr>
                <a:srgbClr val="0070C0"/>
              </a:buClr>
            </a:pPr>
            <a:r>
              <a:rPr lang="zh-CN" altLang="mr-IN" sz="2800" kern="0" dirty="0">
                <a:latin typeface="宋体" charset="-122"/>
              </a:rPr>
              <a:t>人工智能技术及应用</a:t>
            </a:r>
            <a:endParaRPr lang="en-US" altLang="zh-CN" sz="2800" kern="0" dirty="0">
              <a:latin typeface="宋体" charset="-122"/>
            </a:endParaRPr>
          </a:p>
          <a:p>
            <a:pPr>
              <a:spcBef>
                <a:spcPts val="500"/>
              </a:spcBef>
              <a:spcAft>
                <a:spcPts val="500"/>
              </a:spcAft>
              <a:buClr>
                <a:srgbClr val="0070C0"/>
              </a:buClr>
            </a:pPr>
            <a:r>
              <a:rPr lang="zh-CN" altLang="mr-IN" sz="2800" kern="0" dirty="0">
                <a:latin typeface="宋体" charset="-122"/>
              </a:rPr>
              <a:t>齐鲁工业大学</a:t>
            </a:r>
            <a:r>
              <a:rPr lang="zh-CN" altLang="en-US" sz="2800" kern="0" dirty="0">
                <a:latin typeface="宋体" charset="-122"/>
              </a:rPr>
              <a:t>（山东省科学院）</a:t>
            </a:r>
            <a:endParaRPr lang="en-US" altLang="zh-CN" sz="2800" kern="0" dirty="0">
              <a:latin typeface="宋体" charset="-122"/>
            </a:endParaRPr>
          </a:p>
          <a:p>
            <a:pPr>
              <a:spcBef>
                <a:spcPts val="500"/>
              </a:spcBef>
              <a:spcAft>
                <a:spcPts val="500"/>
              </a:spcAft>
              <a:buClr>
                <a:srgbClr val="0070C0"/>
              </a:buClr>
            </a:pPr>
            <a:r>
              <a:rPr lang="zh-CN" altLang="mr-IN" sz="2800" kern="0" dirty="0">
                <a:latin typeface="宋体" charset="-122"/>
              </a:rPr>
              <a:t>电气工程与自动化学院</a:t>
            </a:r>
            <a:endParaRPr lang="en-US" altLang="zh-CN" sz="2800" kern="0" dirty="0">
              <a:latin typeface="宋体" charset="-122"/>
            </a:endParaRPr>
          </a:p>
          <a:p>
            <a:pPr>
              <a:spcBef>
                <a:spcPts val="500"/>
              </a:spcBef>
              <a:spcAft>
                <a:spcPts val="500"/>
              </a:spcAft>
              <a:buClr>
                <a:srgbClr val="0070C0"/>
              </a:buClr>
            </a:pPr>
            <a:r>
              <a:rPr lang="zh-CN" altLang="mr-IN" sz="2800" kern="0" dirty="0">
                <a:latin typeface="宋体" charset="-122"/>
              </a:rPr>
              <a:t>庞少鹏</a:t>
            </a:r>
            <a:endParaRPr lang="en-US" altLang="zh-CN" sz="2800" kern="0" dirty="0">
              <a:latin typeface="宋体" charset="-122"/>
            </a:endParaRPr>
          </a:p>
          <a:p>
            <a:pPr>
              <a:spcBef>
                <a:spcPts val="500"/>
              </a:spcBef>
              <a:spcAft>
                <a:spcPts val="500"/>
              </a:spcAft>
              <a:buClr>
                <a:srgbClr val="0070C0"/>
              </a:buClr>
            </a:pPr>
            <a:r>
              <a:rPr lang="zh-CN" altLang="mr-IN" sz="2800" kern="0" dirty="0">
                <a:latin typeface="宋体" charset="-122"/>
              </a:rPr>
              <a:t>舒明雷</a:t>
            </a:r>
            <a:endParaRPr lang="en-US" altLang="zh-CN" sz="2800" kern="0" dirty="0">
              <a:latin typeface="宋体" charset="-122"/>
            </a:endParaRPr>
          </a:p>
          <a:p>
            <a:pPr>
              <a:spcBef>
                <a:spcPts val="500"/>
              </a:spcBef>
              <a:spcAft>
                <a:spcPts val="500"/>
              </a:spcAft>
              <a:buClr>
                <a:srgbClr val="0070C0"/>
              </a:buClr>
            </a:pPr>
            <a:r>
              <a:rPr lang="mr-IN" altLang="zh-CN" sz="2800" kern="0" dirty="0">
                <a:latin typeface="宋体" charset="-122"/>
              </a:rPr>
              <a:t>2020</a:t>
            </a:r>
            <a:r>
              <a:rPr lang="zh-CN" altLang="mr-IN" sz="2800" kern="0" dirty="0">
                <a:latin typeface="宋体" charset="-122"/>
              </a:rPr>
              <a:t>年</a:t>
            </a:r>
            <a:r>
              <a:rPr lang="mr-IN" altLang="zh-CN" sz="2800" kern="0" dirty="0">
                <a:latin typeface="宋体" charset="-122"/>
              </a:rPr>
              <a:t>01</a:t>
            </a:r>
            <a:r>
              <a:rPr lang="zh-CN" altLang="mr-IN" sz="2800" kern="0" dirty="0">
                <a:latin typeface="宋体" charset="-122"/>
              </a:rPr>
              <a:t>月至</a:t>
            </a:r>
            <a:r>
              <a:rPr lang="mr-IN" altLang="zh-CN" sz="2800" kern="0" dirty="0">
                <a:latin typeface="宋体" charset="-122"/>
              </a:rPr>
              <a:t>2021</a:t>
            </a:r>
            <a:r>
              <a:rPr lang="zh-CN" altLang="mr-IN" sz="2800" kern="0" dirty="0">
                <a:latin typeface="宋体" charset="-122"/>
              </a:rPr>
              <a:t>年</a:t>
            </a:r>
            <a:r>
              <a:rPr lang="mr-IN" altLang="zh-CN" sz="2800" kern="0" dirty="0">
                <a:latin typeface="宋体" charset="-122"/>
              </a:rPr>
              <a:t>12</a:t>
            </a:r>
            <a:r>
              <a:rPr lang="zh-CN" altLang="mr-IN" sz="2800" kern="0" spc="-100" dirty="0" smtClean="0">
                <a:effectLst/>
                <a:latin typeface="宋体" charset="-122"/>
              </a:rPr>
              <a:t>月</a:t>
            </a:r>
            <a:endParaRPr lang="en-US" altLang="zh-CN" sz="2800" kern="0" spc="-100" dirty="0" smtClean="0">
              <a:effectLst/>
              <a:latin typeface="宋体" charset="-122"/>
            </a:endParaRPr>
          </a:p>
          <a:p>
            <a:endParaRPr lang="zh-CN" altLang="en-US" dirty="0"/>
          </a:p>
        </p:txBody>
      </p:sp>
      <p:sp>
        <p:nvSpPr>
          <p:cNvPr id="17" name="矩形 16"/>
          <p:cNvSpPr/>
          <p:nvPr/>
        </p:nvSpPr>
        <p:spPr>
          <a:xfrm>
            <a:off x="466991" y="1001430"/>
            <a:ext cx="3262432" cy="584775"/>
          </a:xfrm>
          <a:prstGeom prst="rect">
            <a:avLst/>
          </a:prstGeom>
        </p:spPr>
        <p:txBody>
          <a:bodyPr wrap="none">
            <a:spAutoFit/>
          </a:bodyPr>
          <a:lstStyle/>
          <a:p>
            <a:r>
              <a:rPr lang="en-US" altLang="zh-CN" sz="3200" b="1" kern="0" dirty="0" smtClean="0">
                <a:solidFill>
                  <a:srgbClr val="0070C0"/>
                </a:solidFill>
                <a:latin typeface="宋体" charset="-122"/>
              </a:rPr>
              <a:t>1.</a:t>
            </a:r>
            <a:r>
              <a:rPr lang="zh-CN" altLang="en-US" sz="3200" b="1" kern="0" dirty="0" smtClean="0">
                <a:solidFill>
                  <a:srgbClr val="0070C0"/>
                </a:solidFill>
                <a:latin typeface="宋体" charset="-122"/>
              </a:rPr>
              <a:t> 项目基本信息</a:t>
            </a:r>
            <a:endParaRPr lang="zh-CN" altLang="en-US" sz="3200" b="1" dirty="0">
              <a:solidFill>
                <a:srgbClr val="0070C0"/>
              </a:solidFill>
            </a:endParaRPr>
          </a:p>
        </p:txBody>
      </p:sp>
      <p:grpSp>
        <p:nvGrpSpPr>
          <p:cNvPr id="18" name="组 17"/>
          <p:cNvGrpSpPr/>
          <p:nvPr/>
        </p:nvGrpSpPr>
        <p:grpSpPr>
          <a:xfrm>
            <a:off x="0" y="0"/>
            <a:ext cx="12192000" cy="785584"/>
            <a:chOff x="0" y="0"/>
            <a:chExt cx="12192000" cy="785584"/>
          </a:xfrm>
        </p:grpSpPr>
        <p:pic>
          <p:nvPicPr>
            <p:cNvPr id="19" name="图片 18"/>
            <p:cNvPicPr>
              <a:picLocks noChangeAspect="1"/>
            </p:cNvPicPr>
            <p:nvPr/>
          </p:nvPicPr>
          <p:blipFill>
            <a:blip r:embed="rId2"/>
            <a:stretch>
              <a:fillRect/>
            </a:stretch>
          </p:blipFill>
          <p:spPr>
            <a:xfrm>
              <a:off x="0" y="0"/>
              <a:ext cx="6298058" cy="785584"/>
            </a:xfrm>
            <a:prstGeom prst="rect">
              <a:avLst/>
            </a:prstGeom>
          </p:spPr>
        </p:pic>
        <p:pic>
          <p:nvPicPr>
            <p:cNvPr id="20" name="图片 19"/>
            <p:cNvPicPr>
              <a:picLocks noChangeAspect="1"/>
            </p:cNvPicPr>
            <p:nvPr/>
          </p:nvPicPr>
          <p:blipFill rotWithShape="1">
            <a:blip r:embed="rId2"/>
            <a:srcRect l="85218"/>
            <a:stretch/>
          </p:blipFill>
          <p:spPr>
            <a:xfrm>
              <a:off x="6298058" y="0"/>
              <a:ext cx="931002" cy="785584"/>
            </a:xfrm>
            <a:prstGeom prst="rect">
              <a:avLst/>
            </a:prstGeom>
          </p:spPr>
        </p:pic>
        <p:pic>
          <p:nvPicPr>
            <p:cNvPr id="21" name="图片 20"/>
            <p:cNvPicPr>
              <a:picLocks noChangeAspect="1"/>
            </p:cNvPicPr>
            <p:nvPr/>
          </p:nvPicPr>
          <p:blipFill rotWithShape="1">
            <a:blip r:embed="rId2"/>
            <a:srcRect l="85218"/>
            <a:stretch/>
          </p:blipFill>
          <p:spPr>
            <a:xfrm>
              <a:off x="7229060" y="0"/>
              <a:ext cx="931002" cy="785584"/>
            </a:xfrm>
            <a:prstGeom prst="rect">
              <a:avLst/>
            </a:prstGeom>
          </p:spPr>
        </p:pic>
        <p:pic>
          <p:nvPicPr>
            <p:cNvPr id="22" name="图片 21"/>
            <p:cNvPicPr>
              <a:picLocks noChangeAspect="1"/>
            </p:cNvPicPr>
            <p:nvPr/>
          </p:nvPicPr>
          <p:blipFill rotWithShape="1">
            <a:blip r:embed="rId2"/>
            <a:srcRect l="85218"/>
            <a:stretch/>
          </p:blipFill>
          <p:spPr>
            <a:xfrm>
              <a:off x="8160062" y="0"/>
              <a:ext cx="931002" cy="785584"/>
            </a:xfrm>
            <a:prstGeom prst="rect">
              <a:avLst/>
            </a:prstGeom>
          </p:spPr>
        </p:pic>
        <p:pic>
          <p:nvPicPr>
            <p:cNvPr id="23" name="图片 22"/>
            <p:cNvPicPr>
              <a:picLocks noChangeAspect="1"/>
            </p:cNvPicPr>
            <p:nvPr/>
          </p:nvPicPr>
          <p:blipFill rotWithShape="1">
            <a:blip r:embed="rId2"/>
            <a:srcRect l="85218"/>
            <a:stretch/>
          </p:blipFill>
          <p:spPr>
            <a:xfrm>
              <a:off x="9091064" y="0"/>
              <a:ext cx="931002" cy="785584"/>
            </a:xfrm>
            <a:prstGeom prst="rect">
              <a:avLst/>
            </a:prstGeom>
          </p:spPr>
        </p:pic>
        <p:pic>
          <p:nvPicPr>
            <p:cNvPr id="24" name="图片 23"/>
            <p:cNvPicPr>
              <a:picLocks noChangeAspect="1"/>
            </p:cNvPicPr>
            <p:nvPr/>
          </p:nvPicPr>
          <p:blipFill rotWithShape="1">
            <a:blip r:embed="rId2"/>
            <a:srcRect l="85218"/>
            <a:stretch/>
          </p:blipFill>
          <p:spPr>
            <a:xfrm>
              <a:off x="10022066" y="0"/>
              <a:ext cx="931002" cy="785584"/>
            </a:xfrm>
            <a:prstGeom prst="rect">
              <a:avLst/>
            </a:prstGeom>
          </p:spPr>
        </p:pic>
        <p:pic>
          <p:nvPicPr>
            <p:cNvPr id="25" name="图片 24"/>
            <p:cNvPicPr>
              <a:picLocks noChangeAspect="1"/>
            </p:cNvPicPr>
            <p:nvPr/>
          </p:nvPicPr>
          <p:blipFill rotWithShape="1">
            <a:blip r:embed="rId2"/>
            <a:srcRect l="85218"/>
            <a:stretch/>
          </p:blipFill>
          <p:spPr>
            <a:xfrm>
              <a:off x="10953068" y="0"/>
              <a:ext cx="931002" cy="785584"/>
            </a:xfrm>
            <a:prstGeom prst="rect">
              <a:avLst/>
            </a:prstGeom>
          </p:spPr>
        </p:pic>
        <p:pic>
          <p:nvPicPr>
            <p:cNvPr id="26" name="图片 25"/>
            <p:cNvPicPr>
              <a:picLocks noChangeAspect="1"/>
            </p:cNvPicPr>
            <p:nvPr/>
          </p:nvPicPr>
          <p:blipFill rotWithShape="1">
            <a:blip r:embed="rId2"/>
            <a:srcRect l="85218"/>
            <a:stretch/>
          </p:blipFill>
          <p:spPr>
            <a:xfrm>
              <a:off x="11260998" y="0"/>
              <a:ext cx="931002" cy="785584"/>
            </a:xfrm>
            <a:prstGeom prst="rect">
              <a:avLst/>
            </a:prstGeom>
          </p:spPr>
        </p:pic>
      </p:grpSp>
      <p:cxnSp>
        <p:nvCxnSpPr>
          <p:cNvPr id="28" name="直线连接符 27"/>
          <p:cNvCxnSpPr/>
          <p:nvPr/>
        </p:nvCxnSpPr>
        <p:spPr>
          <a:xfrm>
            <a:off x="583096" y="1586205"/>
            <a:ext cx="303474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61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2" name="矩形 1"/>
          <p:cNvSpPr/>
          <p:nvPr/>
        </p:nvSpPr>
        <p:spPr>
          <a:xfrm>
            <a:off x="629625" y="2243001"/>
            <a:ext cx="10508973" cy="3339376"/>
          </a:xfrm>
          <a:prstGeom prst="rect">
            <a:avLst/>
          </a:prstGeom>
        </p:spPr>
        <p:txBody>
          <a:bodyPr wrap="square">
            <a:spAutoFit/>
          </a:bodyPr>
          <a:lstStyle/>
          <a:p>
            <a:pPr>
              <a:spcBef>
                <a:spcPts val="600"/>
              </a:spcBef>
            </a:pPr>
            <a:r>
              <a:rPr lang="zh-CN" altLang="en-US" sz="2800" kern="0" dirty="0" smtClean="0">
                <a:effectLst/>
                <a:latin typeface="宋体" charset="-122"/>
              </a:rPr>
              <a:t>（</a:t>
            </a:r>
            <a:r>
              <a:rPr lang="en-US" altLang="zh-CN" sz="2800" kern="0" dirty="0" smtClean="0">
                <a:effectLst/>
                <a:latin typeface="Times New Roman" charset="0"/>
              </a:rPr>
              <a:t>1</a:t>
            </a:r>
            <a:r>
              <a:rPr lang="zh-CN" altLang="en-US" sz="2800" kern="0" dirty="0" smtClean="0">
                <a:effectLst/>
                <a:latin typeface="宋体" charset="-122"/>
              </a:rPr>
              <a:t>）构建</a:t>
            </a:r>
            <a:r>
              <a:rPr lang="zh-CN" altLang="en-US" sz="2800" kern="100" dirty="0" smtClean="0">
                <a:effectLst/>
                <a:latin typeface="宋体" charset="-122"/>
              </a:rPr>
              <a:t>心电图的时空图数据模型，为心电图的研究提供新思路；</a:t>
            </a:r>
            <a:endParaRPr lang="zh-CN" altLang="en-US" sz="2800" kern="100" dirty="0" smtClean="0">
              <a:effectLst/>
              <a:latin typeface="Times New Roman" charset="0"/>
            </a:endParaRPr>
          </a:p>
          <a:p>
            <a:pPr>
              <a:spcBef>
                <a:spcPts val="600"/>
              </a:spcBef>
            </a:pPr>
            <a:r>
              <a:rPr lang="zh-CN" altLang="en-US" sz="2800" kern="0" dirty="0" smtClean="0">
                <a:effectLst/>
                <a:latin typeface="宋体" charset="-122"/>
              </a:rPr>
              <a:t>（</a:t>
            </a:r>
            <a:r>
              <a:rPr lang="en-US" altLang="zh-CN" sz="2800" kern="0" dirty="0" smtClean="0">
                <a:effectLst/>
                <a:latin typeface="Times New Roman" charset="0"/>
              </a:rPr>
              <a:t>2</a:t>
            </a:r>
            <a:r>
              <a:rPr lang="zh-CN" altLang="en-US" sz="2800" kern="0" dirty="0" smtClean="0">
                <a:effectLst/>
                <a:latin typeface="宋体" charset="-122"/>
              </a:rPr>
              <a:t>）基于时空图卷积神经网络实现端到端的心电图识别，与传统的深度学习方案相比，提高</a:t>
            </a:r>
            <a:r>
              <a:rPr lang="zh-CN" altLang="en-US" sz="2800" kern="100" dirty="0" smtClean="0">
                <a:effectLst/>
                <a:latin typeface="宋体" charset="-122"/>
              </a:rPr>
              <a:t>心电图识别正确率</a:t>
            </a:r>
            <a:r>
              <a:rPr lang="zh-CN" altLang="en-US" sz="2800" kern="0" dirty="0" smtClean="0">
                <a:effectLst/>
                <a:latin typeface="宋体" charset="-122"/>
              </a:rPr>
              <a:t>；</a:t>
            </a:r>
            <a:endParaRPr lang="en-US" altLang="zh-CN" sz="2800" kern="0" dirty="0" smtClean="0">
              <a:effectLst/>
              <a:latin typeface="宋体" charset="-122"/>
            </a:endParaRPr>
          </a:p>
          <a:p>
            <a:pPr>
              <a:spcBef>
                <a:spcPts val="600"/>
              </a:spcBef>
            </a:pPr>
            <a:r>
              <a:rPr lang="zh-CN" altLang="en-US" sz="2800" kern="0" dirty="0" smtClean="0">
                <a:effectLst/>
                <a:latin typeface="宋体" charset="-122"/>
              </a:rPr>
              <a:t>（</a:t>
            </a:r>
            <a:r>
              <a:rPr lang="en-US" altLang="zh-CN" sz="2800" kern="0" dirty="0" smtClean="0">
                <a:effectLst/>
                <a:latin typeface="宋体" charset="-122"/>
              </a:rPr>
              <a:t>3</a:t>
            </a:r>
            <a:r>
              <a:rPr lang="zh-CN" altLang="en-US" sz="2800" kern="0" dirty="0" smtClean="0">
                <a:effectLst/>
                <a:latin typeface="宋体" charset="-122"/>
              </a:rPr>
              <a:t>）针对</a:t>
            </a:r>
            <a:r>
              <a:rPr lang="zh-CN" altLang="en-US" sz="2800" kern="0" dirty="0" smtClean="0">
                <a:effectLst/>
                <a:latin typeface="+mn-ea"/>
              </a:rPr>
              <a:t>心血管疾病数据库</a:t>
            </a:r>
            <a:r>
              <a:rPr lang="zh-CN" altLang="en-US" sz="2800" kern="0" dirty="0" smtClean="0">
                <a:effectLst/>
                <a:latin typeface="宋体" charset="-122"/>
              </a:rPr>
              <a:t>，通过</a:t>
            </a:r>
            <a:r>
              <a:rPr lang="zh-CN" altLang="en-US" sz="2800" kern="0" dirty="0" smtClean="0">
                <a:effectLst/>
                <a:latin typeface="+mn-ea"/>
              </a:rPr>
              <a:t>训练、调试和检测时空图卷及网络，使得</a:t>
            </a:r>
            <a:r>
              <a:rPr lang="en-US" altLang="zh-CN" sz="2800" kern="0" dirty="0" smtClean="0">
                <a:effectLst/>
                <a:latin typeface="宋体" charset="-122"/>
              </a:rPr>
              <a:t>10</a:t>
            </a:r>
            <a:r>
              <a:rPr lang="zh-CN" altLang="en-US" sz="2800" kern="0" dirty="0" smtClean="0">
                <a:effectLst/>
                <a:latin typeface="宋体" charset="-122"/>
              </a:rPr>
              <a:t>种疾病的心电图判别正确率达</a:t>
            </a:r>
            <a:r>
              <a:rPr lang="en-US" altLang="zh-CN" sz="2800" kern="0" dirty="0" smtClean="0">
                <a:effectLst/>
                <a:latin typeface="宋体" charset="-122"/>
              </a:rPr>
              <a:t>80%</a:t>
            </a:r>
            <a:r>
              <a:rPr lang="zh-CN" altLang="en-US" sz="2800" kern="0" dirty="0" smtClean="0">
                <a:effectLst/>
                <a:latin typeface="宋体" charset="-122"/>
              </a:rPr>
              <a:t>以上；</a:t>
            </a:r>
            <a:endParaRPr lang="en-US" altLang="zh-CN" sz="2800" kern="0" dirty="0" smtClean="0">
              <a:effectLst/>
              <a:latin typeface="宋体" charset="-122"/>
            </a:endParaRPr>
          </a:p>
          <a:p>
            <a:pPr>
              <a:spcBef>
                <a:spcPts val="600"/>
              </a:spcBef>
            </a:pPr>
            <a:r>
              <a:rPr lang="zh-CN" altLang="en-US" sz="2800" kern="0" dirty="0" smtClean="0">
                <a:latin typeface="宋体" charset="-122"/>
              </a:rPr>
              <a:t>（</a:t>
            </a:r>
            <a:r>
              <a:rPr lang="en-US" altLang="zh-CN" sz="2800" kern="0" dirty="0" smtClean="0">
                <a:latin typeface="宋体" charset="-122"/>
              </a:rPr>
              <a:t>4</a:t>
            </a:r>
            <a:r>
              <a:rPr lang="zh-CN" altLang="en-US" sz="2800" kern="0" dirty="0" smtClean="0">
                <a:latin typeface="宋体" charset="-122"/>
              </a:rPr>
              <a:t>）扩展时空图卷积网络为处理结构化时间序列的通用框架，使其可以应用于不同场景的时空图数据的学习任务。</a:t>
            </a:r>
            <a:endParaRPr lang="zh-CN" altLang="en-US" sz="2800" kern="100" dirty="0" smtClean="0">
              <a:effectLst/>
              <a:latin typeface="Times New Roman" charset="0"/>
            </a:endParaRPr>
          </a:p>
        </p:txBody>
      </p:sp>
      <p:sp>
        <p:nvSpPr>
          <p:cNvPr id="13" name="矩形 12"/>
          <p:cNvSpPr/>
          <p:nvPr/>
        </p:nvSpPr>
        <p:spPr>
          <a:xfrm>
            <a:off x="188238" y="889929"/>
            <a:ext cx="4288353" cy="584775"/>
          </a:xfrm>
          <a:prstGeom prst="rect">
            <a:avLst/>
          </a:prstGeom>
        </p:spPr>
        <p:txBody>
          <a:bodyPr wrap="none">
            <a:spAutoFit/>
          </a:bodyPr>
          <a:lstStyle/>
          <a:p>
            <a:r>
              <a:rPr lang="en-US" altLang="zh-CN" sz="3200" b="1" kern="0" dirty="0" smtClean="0">
                <a:solidFill>
                  <a:srgbClr val="0070C0"/>
                </a:solidFill>
                <a:latin typeface="宋体" charset="-122"/>
              </a:rPr>
              <a:t>8.</a:t>
            </a:r>
            <a:r>
              <a:rPr lang="zh-CN" altLang="en-US" sz="3200" b="1" kern="0" dirty="0" smtClean="0">
                <a:solidFill>
                  <a:srgbClr val="0070C0"/>
                </a:solidFill>
                <a:latin typeface="宋体" charset="-122"/>
              </a:rPr>
              <a:t>主要技术、经济指标</a:t>
            </a:r>
            <a:endParaRPr lang="zh-CN" altLang="en-US" sz="3200" b="1" dirty="0">
              <a:solidFill>
                <a:srgbClr val="0070C0"/>
              </a:solidFill>
            </a:endParaRPr>
          </a:p>
        </p:txBody>
      </p:sp>
      <p:cxnSp>
        <p:nvCxnSpPr>
          <p:cNvPr id="14" name="直线连接符 13"/>
          <p:cNvCxnSpPr/>
          <p:nvPr/>
        </p:nvCxnSpPr>
        <p:spPr>
          <a:xfrm>
            <a:off x="251335" y="1474704"/>
            <a:ext cx="42252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73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6340197" cy="584775"/>
          </a:xfrm>
          <a:prstGeom prst="rect">
            <a:avLst/>
          </a:prstGeom>
        </p:spPr>
        <p:txBody>
          <a:bodyPr wrap="none">
            <a:spAutoFit/>
          </a:bodyPr>
          <a:lstStyle/>
          <a:p>
            <a:r>
              <a:rPr lang="en-US" altLang="zh-CN" sz="3200" b="1" kern="0" dirty="0">
                <a:solidFill>
                  <a:srgbClr val="0070C0"/>
                </a:solidFill>
                <a:latin typeface="宋体" charset="-122"/>
              </a:rPr>
              <a:t>9</a:t>
            </a:r>
            <a:r>
              <a:rPr lang="en-US" altLang="zh-CN" sz="3200" b="1" kern="0" dirty="0" smtClean="0">
                <a:solidFill>
                  <a:srgbClr val="0070C0"/>
                </a:solidFill>
                <a:latin typeface="宋体" charset="-122"/>
              </a:rPr>
              <a:t>.</a:t>
            </a:r>
            <a:r>
              <a:rPr lang="zh-CN" altLang="en-US" sz="3200" b="1" kern="0" dirty="0" smtClean="0">
                <a:solidFill>
                  <a:srgbClr val="0070C0"/>
                </a:solidFill>
                <a:latin typeface="宋体" charset="-122"/>
              </a:rPr>
              <a:t>已完成的工作和现有的基础条件</a:t>
            </a:r>
            <a:endParaRPr lang="zh-CN" altLang="en-US" sz="3200" b="1" dirty="0">
              <a:solidFill>
                <a:srgbClr val="0070C0"/>
              </a:solidFill>
            </a:endParaRPr>
          </a:p>
        </p:txBody>
      </p:sp>
      <p:cxnSp>
        <p:nvCxnSpPr>
          <p:cNvPr id="14" name="直线连接符 13"/>
          <p:cNvCxnSpPr/>
          <p:nvPr/>
        </p:nvCxnSpPr>
        <p:spPr>
          <a:xfrm>
            <a:off x="251335" y="1474704"/>
            <a:ext cx="614946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24068" y="1829167"/>
            <a:ext cx="11184835" cy="4401205"/>
          </a:xfrm>
          <a:prstGeom prst="rect">
            <a:avLst/>
          </a:prstGeom>
        </p:spPr>
        <p:txBody>
          <a:bodyPr wrap="square">
            <a:spAutoFit/>
          </a:bodyPr>
          <a:lstStyle/>
          <a:p>
            <a:pPr indent="279400" algn="just"/>
            <a:r>
              <a:rPr lang="zh-CN" altLang="en-US" sz="2800" kern="0" dirty="0" smtClean="0">
                <a:effectLst/>
                <a:latin typeface="宋体" charset="-122"/>
              </a:rPr>
              <a:t>   项目组针对深度学习和图神经网络已经开展了一系列的前期研究工作，取得了一些原创性成果。项目组成员近五年发表了相关文章</a:t>
            </a:r>
            <a:r>
              <a:rPr lang="en-US" altLang="zh-CN" sz="2800" kern="0" dirty="0" smtClean="0">
                <a:effectLst/>
                <a:latin typeface="Times New Roman" charset="0"/>
              </a:rPr>
              <a:t>30</a:t>
            </a:r>
            <a:r>
              <a:rPr lang="zh-CN" altLang="en-US" sz="2800" kern="0" dirty="0" smtClean="0">
                <a:effectLst/>
                <a:latin typeface="宋体" charset="-122"/>
              </a:rPr>
              <a:t>余篇，</a:t>
            </a:r>
            <a:r>
              <a:rPr lang="en-US" altLang="zh-CN" sz="2800" kern="0" dirty="0" smtClean="0">
                <a:effectLst/>
                <a:latin typeface="Times New Roman" charset="0"/>
              </a:rPr>
              <a:t>SCI</a:t>
            </a:r>
            <a:r>
              <a:rPr lang="zh-CN" altLang="en-US" sz="2800" kern="0" dirty="0" smtClean="0">
                <a:effectLst/>
                <a:latin typeface="宋体" charset="-122"/>
              </a:rPr>
              <a:t>收录约</a:t>
            </a:r>
            <a:r>
              <a:rPr lang="en-US" altLang="zh-CN" sz="2800" kern="0" dirty="0" smtClean="0">
                <a:effectLst/>
                <a:latin typeface="Times New Roman" charset="0"/>
              </a:rPr>
              <a:t>20</a:t>
            </a:r>
            <a:r>
              <a:rPr lang="zh-CN" altLang="en-US" sz="2800" kern="0" dirty="0" smtClean="0">
                <a:effectLst/>
                <a:latin typeface="宋体" charset="-122"/>
              </a:rPr>
              <a:t>余篇。</a:t>
            </a:r>
            <a:r>
              <a:rPr lang="zh-CN" altLang="en-US" sz="2800" kern="0" dirty="0" smtClean="0">
                <a:effectLst/>
                <a:latin typeface="宋体" charset="-122"/>
              </a:rPr>
              <a:t>项目组有</a:t>
            </a:r>
            <a:r>
              <a:rPr lang="en-US" altLang="zh-CN" sz="2800" kern="0" dirty="0" smtClean="0">
                <a:effectLst/>
                <a:latin typeface="Times New Roman" charset="0"/>
              </a:rPr>
              <a:t>6</a:t>
            </a:r>
            <a:r>
              <a:rPr lang="zh-CN" altLang="en-US" sz="2800" kern="0" dirty="0" smtClean="0">
                <a:effectLst/>
                <a:latin typeface="宋体" charset="-122"/>
              </a:rPr>
              <a:t>人，都在</a:t>
            </a:r>
            <a:r>
              <a:rPr lang="en-US" altLang="zh-CN" sz="2800" kern="0" dirty="0" smtClean="0">
                <a:effectLst/>
                <a:latin typeface="Times New Roman" charset="0"/>
              </a:rPr>
              <a:t>40</a:t>
            </a:r>
            <a:r>
              <a:rPr lang="zh-CN" altLang="en-US" sz="2800" kern="0" dirty="0" smtClean="0">
                <a:effectLst/>
                <a:latin typeface="宋体" charset="-122"/>
              </a:rPr>
              <a:t>周岁以下，精力充沛。项目成员都有大数据分析和神经网络的相关研究背景，可以快速开展项目的研究工作。团队专业结构合理，分工明确，为项目的顺利进行提供了人力保证。</a:t>
            </a:r>
            <a:endParaRPr lang="zh-CN" altLang="en-US" sz="1600" kern="100" dirty="0" smtClean="0">
              <a:effectLst/>
              <a:latin typeface="Times New Roman" charset="0"/>
            </a:endParaRPr>
          </a:p>
          <a:p>
            <a:pPr indent="279400" algn="just"/>
            <a:r>
              <a:rPr lang="zh-CN" altLang="en-US" sz="2800" kern="0" dirty="0" smtClean="0">
                <a:effectLst/>
                <a:latin typeface="宋体" charset="-122"/>
              </a:rPr>
              <a:t>   申请人主要从事</a:t>
            </a:r>
            <a:r>
              <a:rPr lang="zh-CN" altLang="en-US" sz="2800" kern="0" dirty="0" smtClean="0">
                <a:latin typeface="宋体" charset="-122"/>
              </a:rPr>
              <a:t>复杂网络系统控制，图神经网络的基础研究及其应用</a:t>
            </a:r>
            <a:r>
              <a:rPr lang="zh-CN" altLang="en-US" sz="2800" kern="0" dirty="0" smtClean="0">
                <a:effectLst/>
                <a:latin typeface="宋体" charset="-122"/>
              </a:rPr>
              <a:t>等方面的研究。</a:t>
            </a:r>
            <a:r>
              <a:rPr lang="zh-CN" altLang="en-US" sz="2800" kern="0" dirty="0" smtClean="0">
                <a:effectLst/>
                <a:latin typeface="宋体" charset="-122"/>
              </a:rPr>
              <a:t>目前主持国家自然科学基金青年项目</a:t>
            </a:r>
            <a:r>
              <a:rPr lang="en-US" altLang="zh-CN" sz="2800" kern="0" dirty="0" smtClean="0">
                <a:effectLst/>
                <a:latin typeface="宋体" charset="-122"/>
              </a:rPr>
              <a:t>1</a:t>
            </a:r>
            <a:r>
              <a:rPr lang="zh-CN" altLang="en-US" sz="2800" kern="0" dirty="0" smtClean="0">
                <a:effectLst/>
                <a:latin typeface="宋体" charset="-122"/>
              </a:rPr>
              <a:t>项，</a:t>
            </a:r>
            <a:r>
              <a:rPr lang="zh-CN" altLang="en-US" sz="2800" kern="0" dirty="0" smtClean="0">
                <a:effectLst/>
                <a:latin typeface="宋体" charset="-122"/>
              </a:rPr>
              <a:t>近五年共发表了</a:t>
            </a:r>
            <a:r>
              <a:rPr lang="en-US" altLang="zh-CN" sz="2800" kern="0" dirty="0" smtClean="0">
                <a:effectLst/>
                <a:latin typeface="Times New Roman" charset="0"/>
              </a:rPr>
              <a:t>12</a:t>
            </a:r>
            <a:r>
              <a:rPr lang="zh-CN" altLang="en-US" sz="2800" kern="0" dirty="0" smtClean="0">
                <a:effectLst/>
                <a:latin typeface="宋体" charset="-122"/>
              </a:rPr>
              <a:t>篇论文，其中第一作者或通信作者发表</a:t>
            </a:r>
            <a:r>
              <a:rPr lang="en-US" altLang="zh-CN" sz="2800" kern="0" dirty="0" smtClean="0">
                <a:effectLst/>
                <a:latin typeface="Times New Roman" charset="0"/>
              </a:rPr>
              <a:t>SCI</a:t>
            </a:r>
            <a:r>
              <a:rPr lang="zh-CN" altLang="en-US" sz="2800" kern="0" dirty="0" smtClean="0">
                <a:effectLst/>
                <a:latin typeface="宋体" charset="-122"/>
              </a:rPr>
              <a:t>收录</a:t>
            </a:r>
            <a:r>
              <a:rPr lang="en-US" altLang="zh-CN" sz="2800" kern="0" dirty="0" smtClean="0">
                <a:effectLst/>
                <a:latin typeface="Times New Roman" charset="0"/>
              </a:rPr>
              <a:t>9</a:t>
            </a:r>
            <a:r>
              <a:rPr lang="zh-CN" altLang="en-US" sz="2800" kern="0" dirty="0" smtClean="0">
                <a:effectLst/>
                <a:latin typeface="宋体" charset="-122"/>
              </a:rPr>
              <a:t>篇。在图神经网络的设计和应用方面具有良好的工作基础和较强的科研能力。</a:t>
            </a:r>
            <a:endParaRPr lang="zh-CN" altLang="en-US" sz="2800" kern="100" dirty="0" smtClean="0">
              <a:effectLst/>
              <a:latin typeface="Times New Roman" charset="0"/>
            </a:endParaRPr>
          </a:p>
        </p:txBody>
      </p:sp>
    </p:spTree>
    <p:extLst>
      <p:ext uri="{BB962C8B-B14F-4D97-AF65-F5344CB8AC3E}">
        <p14:creationId xmlns:p14="http://schemas.microsoft.com/office/powerpoint/2010/main" val="461547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3" name="矩形 2"/>
          <p:cNvSpPr/>
          <p:nvPr/>
        </p:nvSpPr>
        <p:spPr>
          <a:xfrm>
            <a:off x="448899" y="1319891"/>
            <a:ext cx="11277600" cy="4832092"/>
          </a:xfrm>
          <a:prstGeom prst="rect">
            <a:avLst/>
          </a:prstGeom>
        </p:spPr>
        <p:txBody>
          <a:bodyPr wrap="square">
            <a:spAutoFit/>
          </a:bodyPr>
          <a:lstStyle/>
          <a:p>
            <a:pPr indent="279400" algn="just"/>
            <a:r>
              <a:rPr lang="zh-CN" altLang="en-US" sz="2800" kern="0" dirty="0" smtClean="0">
                <a:effectLst/>
                <a:latin typeface="宋体" charset="-122"/>
              </a:rPr>
              <a:t>  项目中第二完成人长期从事心电图智能诊断的研究工作。目前担任山东省人工智能研究院副院长，山东省人工智能产业技术创新战略联盟秘书长，中澳国际健康技术联合实验室执行主任</a:t>
            </a:r>
            <a:r>
              <a:rPr lang="zh-CN" altLang="en-US" sz="2800" kern="0" dirty="0">
                <a:latin typeface="宋体" charset="-122"/>
              </a:rPr>
              <a:t>。</a:t>
            </a:r>
            <a:r>
              <a:rPr lang="zh-CN" altLang="en-US" sz="2800" kern="0" dirty="0" smtClean="0">
                <a:effectLst/>
                <a:latin typeface="宋体" charset="-122"/>
              </a:rPr>
              <a:t>主持参与国家自然基金、国家重点研发计划、省自主创新重大专项等</a:t>
            </a:r>
            <a:r>
              <a:rPr lang="en-US" altLang="zh-CN" sz="2800" kern="0" dirty="0" smtClean="0">
                <a:effectLst/>
                <a:latin typeface="宋体" charset="-122"/>
              </a:rPr>
              <a:t>20</a:t>
            </a:r>
            <a:r>
              <a:rPr lang="zh-CN" altLang="en-US" sz="2800" kern="0" dirty="0" smtClean="0">
                <a:effectLst/>
                <a:latin typeface="宋体" charset="-122"/>
              </a:rPr>
              <a:t>余项纵向课题的研究工作。获山东省科技进步一等奖</a:t>
            </a:r>
            <a:r>
              <a:rPr lang="en-US" altLang="zh-CN" sz="2800" kern="0" dirty="0" smtClean="0">
                <a:effectLst/>
                <a:latin typeface="Times New Roman" charset="0"/>
              </a:rPr>
              <a:t>2</a:t>
            </a:r>
            <a:r>
              <a:rPr lang="zh-CN" altLang="en-US" sz="2800" kern="0" dirty="0" smtClean="0">
                <a:effectLst/>
                <a:latin typeface="宋体" charset="-122"/>
              </a:rPr>
              <a:t>项，国家安全部厅局科技进步一等奖</a:t>
            </a:r>
            <a:r>
              <a:rPr lang="en-US" altLang="zh-CN" sz="2800" kern="0" dirty="0" smtClean="0">
                <a:effectLst/>
                <a:latin typeface="Times New Roman" charset="0"/>
              </a:rPr>
              <a:t>1</a:t>
            </a:r>
            <a:r>
              <a:rPr lang="zh-CN" altLang="en-US" sz="2800" kern="0" dirty="0" smtClean="0">
                <a:effectLst/>
                <a:latin typeface="宋体" charset="-122"/>
              </a:rPr>
              <a:t>项；在国内外知名期刊和会议上发表</a:t>
            </a:r>
            <a:r>
              <a:rPr lang="en-US" altLang="zh-CN" sz="2800" kern="0" dirty="0" smtClean="0">
                <a:effectLst/>
                <a:latin typeface="Times New Roman" charset="0"/>
              </a:rPr>
              <a:t>SCI/EI</a:t>
            </a:r>
            <a:r>
              <a:rPr lang="zh-CN" altLang="en-US" sz="2800" kern="0" dirty="0" smtClean="0">
                <a:effectLst/>
                <a:latin typeface="宋体" charset="-122"/>
              </a:rPr>
              <a:t>索引论文</a:t>
            </a:r>
            <a:r>
              <a:rPr lang="en-US" altLang="zh-CN" sz="2800" kern="0" dirty="0" smtClean="0">
                <a:effectLst/>
                <a:latin typeface="Times New Roman" charset="0"/>
              </a:rPr>
              <a:t>60</a:t>
            </a:r>
            <a:r>
              <a:rPr lang="zh-CN" altLang="en-US" sz="2800" kern="0" dirty="0" smtClean="0">
                <a:effectLst/>
                <a:latin typeface="宋体" charset="-122"/>
              </a:rPr>
              <a:t>余篇，申请授权发明专利</a:t>
            </a:r>
            <a:r>
              <a:rPr lang="en-US" altLang="zh-CN" sz="2800" kern="0" dirty="0" smtClean="0">
                <a:effectLst/>
                <a:latin typeface="Times New Roman" charset="0"/>
              </a:rPr>
              <a:t>30</a:t>
            </a:r>
            <a:r>
              <a:rPr lang="zh-CN" altLang="en-US" sz="2800" kern="0" dirty="0" smtClean="0">
                <a:effectLst/>
                <a:latin typeface="宋体" charset="-122"/>
              </a:rPr>
              <a:t>余项。</a:t>
            </a:r>
            <a:endParaRPr lang="zh-CN" altLang="en-US" sz="2800" kern="100" dirty="0" smtClean="0">
              <a:effectLst/>
              <a:latin typeface="Times New Roman" charset="0"/>
            </a:endParaRPr>
          </a:p>
          <a:p>
            <a:pPr indent="279400" algn="just"/>
            <a:r>
              <a:rPr lang="zh-CN" altLang="en-US" sz="2800" kern="0" dirty="0" smtClean="0">
                <a:effectLst/>
                <a:latin typeface="宋体" charset="-122"/>
              </a:rPr>
              <a:t>  项目中第三完成人主要从事复杂系统建模、机器学习等方面的研究。目前主持山东省自然科学基金面上项目</a:t>
            </a:r>
            <a:r>
              <a:rPr lang="en-US" altLang="zh-CN" sz="2800" kern="0" dirty="0" smtClean="0">
                <a:effectLst/>
                <a:latin typeface="宋体" charset="-122"/>
              </a:rPr>
              <a:t>1</a:t>
            </a:r>
            <a:r>
              <a:rPr lang="zh-CN" altLang="en-US" sz="2800" kern="0" dirty="0" smtClean="0">
                <a:effectLst/>
                <a:latin typeface="宋体" charset="-122"/>
              </a:rPr>
              <a:t>项，近五年共发表</a:t>
            </a:r>
            <a:r>
              <a:rPr lang="en-US" altLang="zh-CN" sz="2800" kern="0" dirty="0" smtClean="0">
                <a:effectLst/>
                <a:latin typeface="Times New Roman" charset="0"/>
              </a:rPr>
              <a:t>SCI</a:t>
            </a:r>
            <a:r>
              <a:rPr lang="zh-CN" altLang="en-US" sz="2800" kern="0" dirty="0" smtClean="0">
                <a:effectLst/>
                <a:latin typeface="宋体" charset="-122"/>
              </a:rPr>
              <a:t>收录</a:t>
            </a:r>
            <a:r>
              <a:rPr lang="en-US" altLang="zh-CN" sz="2800" kern="0" dirty="0" smtClean="0">
                <a:effectLst/>
                <a:latin typeface="Times New Roman" charset="0"/>
              </a:rPr>
              <a:t>4</a:t>
            </a:r>
            <a:r>
              <a:rPr lang="zh-CN" altLang="en-US" sz="2800" kern="0" dirty="0" smtClean="0">
                <a:effectLst/>
                <a:latin typeface="宋体" charset="-122"/>
              </a:rPr>
              <a:t>篇。该成员能够为本项目在神经网络和深度学习方面提供有力的技术支持，保证了项目的顺利展开。</a:t>
            </a:r>
            <a:endParaRPr lang="zh-CN" altLang="en-US" sz="2800" kern="100" dirty="0" smtClean="0">
              <a:effectLst/>
              <a:latin typeface="Times New Roman" charset="0"/>
            </a:endParaRPr>
          </a:p>
        </p:txBody>
      </p:sp>
    </p:spTree>
    <p:extLst>
      <p:ext uri="{BB962C8B-B14F-4D97-AF65-F5344CB8AC3E}">
        <p14:creationId xmlns:p14="http://schemas.microsoft.com/office/powerpoint/2010/main" val="102177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2" name="矩形 1"/>
          <p:cNvSpPr/>
          <p:nvPr/>
        </p:nvSpPr>
        <p:spPr>
          <a:xfrm>
            <a:off x="344557" y="1422018"/>
            <a:ext cx="11539513" cy="5078313"/>
          </a:xfrm>
          <a:prstGeom prst="rect">
            <a:avLst/>
          </a:prstGeom>
        </p:spPr>
        <p:txBody>
          <a:bodyPr wrap="square">
            <a:spAutoFit/>
          </a:bodyPr>
          <a:lstStyle/>
          <a:p>
            <a:pPr algn="just"/>
            <a:r>
              <a:rPr lang="zh-CN" altLang="en-US" sz="2800" kern="0" dirty="0" smtClean="0">
                <a:effectLst/>
                <a:latin typeface="+mn-ea"/>
              </a:rPr>
              <a:t>       山东省科学院计算中心在基础理论研究和技术研发方面有巨大优势。“十二五”期间，计算中心先后承担国家科技支撑计划、</a:t>
            </a:r>
            <a:r>
              <a:rPr lang="en-US" altLang="zh-CN" sz="2800" kern="0" dirty="0" smtClean="0">
                <a:effectLst/>
                <a:latin typeface="+mn-ea"/>
              </a:rPr>
              <a:t>863</a:t>
            </a:r>
            <a:r>
              <a:rPr lang="zh-CN" altLang="en-US" sz="2800" kern="0" dirty="0" smtClean="0">
                <a:effectLst/>
                <a:latin typeface="+mn-ea"/>
              </a:rPr>
              <a:t>计划、国家自然科学基金等国家级科研项目</a:t>
            </a:r>
            <a:r>
              <a:rPr lang="en-US" altLang="zh-CN" sz="2800" kern="0" dirty="0" smtClean="0">
                <a:effectLst/>
                <a:latin typeface="+mn-ea"/>
              </a:rPr>
              <a:t>30</a:t>
            </a:r>
            <a:r>
              <a:rPr lang="zh-CN" altLang="en-US" sz="2800" kern="0" dirty="0" smtClean="0">
                <a:effectLst/>
                <a:latin typeface="+mn-ea"/>
              </a:rPr>
              <a:t>余项，省部级科研项目</a:t>
            </a:r>
            <a:r>
              <a:rPr lang="en-US" altLang="zh-CN" sz="2800" kern="0" dirty="0" smtClean="0">
                <a:effectLst/>
                <a:latin typeface="+mn-ea"/>
              </a:rPr>
              <a:t>80</a:t>
            </a:r>
            <a:r>
              <a:rPr lang="zh-CN" altLang="en-US" sz="2800" kern="0" dirty="0" smtClean="0">
                <a:effectLst/>
                <a:latin typeface="+mn-ea"/>
              </a:rPr>
              <a:t>余项。以第一单位完成单位获得山东省科技进步一等奖</a:t>
            </a:r>
            <a:r>
              <a:rPr lang="en-US" altLang="zh-CN" sz="2800" kern="0" dirty="0" smtClean="0">
                <a:effectLst/>
                <a:latin typeface="+mn-ea"/>
              </a:rPr>
              <a:t>1</a:t>
            </a:r>
            <a:r>
              <a:rPr lang="zh-CN" altLang="en-US" sz="2800" kern="0" dirty="0" smtClean="0">
                <a:effectLst/>
                <a:latin typeface="+mn-ea"/>
              </a:rPr>
              <a:t>项，二等奖</a:t>
            </a:r>
            <a:r>
              <a:rPr lang="en-US" altLang="zh-CN" sz="2800" kern="0" dirty="0" smtClean="0">
                <a:effectLst/>
                <a:latin typeface="+mn-ea"/>
              </a:rPr>
              <a:t>3</a:t>
            </a:r>
            <a:r>
              <a:rPr lang="zh-CN" altLang="en-US" sz="2800" kern="0" dirty="0" smtClean="0">
                <a:effectLst/>
                <a:latin typeface="+mn-ea"/>
              </a:rPr>
              <a:t>项，三等奖</a:t>
            </a:r>
            <a:r>
              <a:rPr lang="en-US" altLang="zh-CN" sz="2800" kern="0" dirty="0" smtClean="0">
                <a:effectLst/>
                <a:latin typeface="+mn-ea"/>
              </a:rPr>
              <a:t>5</a:t>
            </a:r>
            <a:r>
              <a:rPr lang="zh-CN" altLang="en-US" sz="2800" kern="0" dirty="0" smtClean="0">
                <a:effectLst/>
                <a:latin typeface="+mn-ea"/>
              </a:rPr>
              <a:t>项，其他省部级以上奖励十余项。累计获得科研经费</a:t>
            </a:r>
            <a:r>
              <a:rPr lang="en-US" altLang="zh-CN" sz="2800" kern="0" dirty="0" smtClean="0">
                <a:effectLst/>
                <a:latin typeface="+mn-ea"/>
              </a:rPr>
              <a:t>1.37</a:t>
            </a:r>
            <a:r>
              <a:rPr lang="zh-CN" altLang="en-US" sz="2800" kern="0" dirty="0" smtClean="0">
                <a:effectLst/>
                <a:latin typeface="+mn-ea"/>
              </a:rPr>
              <a:t>亿元，实现技术服务、技术开发、技术咨询、技术转化等“四技”活动收入</a:t>
            </a:r>
            <a:r>
              <a:rPr lang="en-US" altLang="zh-CN" sz="2800" kern="0" dirty="0" smtClean="0">
                <a:effectLst/>
                <a:latin typeface="+mn-ea"/>
              </a:rPr>
              <a:t>1.35</a:t>
            </a:r>
            <a:r>
              <a:rPr lang="zh-CN" altLang="en-US" sz="2800" kern="0" dirty="0" smtClean="0">
                <a:effectLst/>
                <a:latin typeface="+mn-ea"/>
              </a:rPr>
              <a:t>亿元。计算中心建有一个国家级平台</a:t>
            </a:r>
            <a:r>
              <a:rPr lang="en-US" altLang="zh-CN" sz="2800" kern="0" dirty="0" smtClean="0">
                <a:effectLst/>
                <a:latin typeface="+mn-ea"/>
              </a:rPr>
              <a:t>——</a:t>
            </a:r>
            <a:r>
              <a:rPr lang="zh-CN" altLang="en-US" sz="2800" kern="0" dirty="0" smtClean="0">
                <a:effectLst/>
                <a:latin typeface="+mn-ea"/>
              </a:rPr>
              <a:t>国家超级计算济南中心，两个省级平台</a:t>
            </a:r>
            <a:r>
              <a:rPr lang="en-US" altLang="zh-CN" sz="2800" kern="0" dirty="0" smtClean="0">
                <a:effectLst/>
                <a:latin typeface="+mn-ea"/>
              </a:rPr>
              <a:t>——</a:t>
            </a:r>
            <a:r>
              <a:rPr lang="zh-CN" altLang="en-US" sz="2800" kern="0" dirty="0" smtClean="0">
                <a:effectLst/>
                <a:latin typeface="+mn-ea"/>
              </a:rPr>
              <a:t>山东省计算机网络重点实验室和山东省云计算中心，深入开展高性能计</a:t>
            </a:r>
            <a:r>
              <a:rPr lang="zh-CN" altLang="en-US" sz="2800" dirty="0">
                <a:latin typeface="+mn-ea"/>
              </a:rPr>
              <a:t>算、云计算和大数据、信息安全、无线传感网、下一代互联网、语音通信、智能制造等方向的研究，在多个领域跻身国内前列，并可以保证本项目的顺利进行。</a:t>
            </a:r>
          </a:p>
          <a:p>
            <a:pPr algn="just"/>
            <a:endParaRPr lang="zh-CN" altLang="en-US" sz="1600" kern="100" dirty="0">
              <a:effectLst/>
              <a:latin typeface="Times New Roman" charset="0"/>
            </a:endParaRPr>
          </a:p>
        </p:txBody>
      </p:sp>
    </p:spTree>
    <p:extLst>
      <p:ext uri="{BB962C8B-B14F-4D97-AF65-F5344CB8AC3E}">
        <p14:creationId xmlns:p14="http://schemas.microsoft.com/office/powerpoint/2010/main" val="1626577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6545382" cy="584775"/>
          </a:xfrm>
          <a:prstGeom prst="rect">
            <a:avLst/>
          </a:prstGeom>
        </p:spPr>
        <p:txBody>
          <a:bodyPr wrap="none">
            <a:spAutoFit/>
          </a:bodyPr>
          <a:lstStyle/>
          <a:p>
            <a:r>
              <a:rPr lang="en-US" altLang="zh-CN" sz="3200" b="1" kern="0" dirty="0" smtClean="0">
                <a:solidFill>
                  <a:srgbClr val="0070C0"/>
                </a:solidFill>
                <a:latin typeface="宋体" charset="-122"/>
              </a:rPr>
              <a:t>10.</a:t>
            </a:r>
            <a:r>
              <a:rPr lang="zh-CN" altLang="en-US" sz="3200" b="1" kern="0" dirty="0" smtClean="0">
                <a:solidFill>
                  <a:srgbClr val="0070C0"/>
                </a:solidFill>
                <a:latin typeface="宋体" charset="-122"/>
              </a:rPr>
              <a:t>计划进度安排及阶段性考核指标</a:t>
            </a:r>
            <a:endParaRPr lang="zh-CN" altLang="en-US" sz="3200" b="1" dirty="0">
              <a:solidFill>
                <a:srgbClr val="0070C0"/>
              </a:solidFill>
            </a:endParaRPr>
          </a:p>
        </p:txBody>
      </p:sp>
      <p:cxnSp>
        <p:nvCxnSpPr>
          <p:cNvPr id="14" name="直线连接符 13"/>
          <p:cNvCxnSpPr/>
          <p:nvPr/>
        </p:nvCxnSpPr>
        <p:spPr>
          <a:xfrm>
            <a:off x="251335" y="1474704"/>
            <a:ext cx="6374752"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27194" y="2059479"/>
            <a:ext cx="10691375" cy="4078039"/>
          </a:xfrm>
          <a:prstGeom prst="rect">
            <a:avLst/>
          </a:prstGeom>
        </p:spPr>
        <p:txBody>
          <a:bodyPr wrap="square">
            <a:spAutoFit/>
          </a:bodyPr>
          <a:lstStyle/>
          <a:p>
            <a:pPr>
              <a:spcBef>
                <a:spcPts val="600"/>
              </a:spcBef>
            </a:pPr>
            <a:r>
              <a:rPr lang="en-US" altLang="zh-CN" sz="2800" dirty="0" smtClean="0">
                <a:latin typeface="+mn-ea"/>
              </a:rPr>
              <a:t>2020.01-2020.03	</a:t>
            </a:r>
            <a:r>
              <a:rPr lang="zh-CN" altLang="en-US" sz="2800" dirty="0" smtClean="0">
                <a:latin typeface="+mn-ea"/>
              </a:rPr>
              <a:t>  整理心电图数据，构建心电图的时空图数据模型；</a:t>
            </a:r>
          </a:p>
          <a:p>
            <a:pPr>
              <a:spcBef>
                <a:spcPts val="600"/>
              </a:spcBef>
            </a:pPr>
            <a:r>
              <a:rPr lang="en-US" altLang="zh-CN" sz="2800" dirty="0" smtClean="0">
                <a:latin typeface="+mn-ea"/>
              </a:rPr>
              <a:t>2020.04-2021.04	</a:t>
            </a:r>
            <a:r>
              <a:rPr lang="zh-CN" altLang="en-US" sz="2800" dirty="0" smtClean="0">
                <a:latin typeface="+mn-ea"/>
              </a:rPr>
              <a:t>  研究基于时空图卷积神经网络的心电图识别方法，</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完成</a:t>
            </a:r>
            <a:r>
              <a:rPr lang="en-US" altLang="zh-CN" sz="2800" dirty="0" smtClean="0">
                <a:latin typeface="+mn-ea"/>
              </a:rPr>
              <a:t>SCI</a:t>
            </a:r>
            <a:r>
              <a:rPr lang="zh-CN" altLang="en-US" sz="2800" dirty="0" smtClean="0">
                <a:latin typeface="+mn-ea"/>
              </a:rPr>
              <a:t>收录论文</a:t>
            </a:r>
            <a:r>
              <a:rPr lang="en-US" altLang="zh-CN" sz="2800" dirty="0" smtClean="0">
                <a:latin typeface="+mn-ea"/>
              </a:rPr>
              <a:t>3</a:t>
            </a:r>
            <a:r>
              <a:rPr lang="zh-CN" altLang="en-US" sz="2800" dirty="0" smtClean="0">
                <a:latin typeface="+mn-ea"/>
              </a:rPr>
              <a:t>篇及以上，包括</a:t>
            </a:r>
            <a:r>
              <a:rPr lang="en-US" altLang="zh-CN" sz="2800" dirty="0" smtClean="0">
                <a:latin typeface="+mn-ea"/>
              </a:rPr>
              <a:t>JCR</a:t>
            </a:r>
            <a:r>
              <a:rPr lang="zh-CN" altLang="en-US" sz="2800" dirty="0" smtClean="0">
                <a:latin typeface="+mn-ea"/>
              </a:rPr>
              <a:t>一区或二区</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a:t>
            </a:r>
            <a:r>
              <a:rPr lang="en-US" altLang="zh-CN" sz="2800" dirty="0" smtClean="0">
                <a:latin typeface="+mn-ea"/>
              </a:rPr>
              <a:t>1</a:t>
            </a:r>
            <a:r>
              <a:rPr lang="zh-CN" altLang="en-US" sz="2800" dirty="0" smtClean="0">
                <a:latin typeface="+mn-ea"/>
              </a:rPr>
              <a:t>篇及以上，</a:t>
            </a:r>
            <a:r>
              <a:rPr lang="en-US" altLang="zh-CN" sz="2800" dirty="0" smtClean="0">
                <a:latin typeface="+mn-ea"/>
              </a:rPr>
              <a:t>JCR</a:t>
            </a:r>
            <a:r>
              <a:rPr lang="zh-CN" altLang="en-US" sz="2800" dirty="0" smtClean="0">
                <a:latin typeface="+mn-ea"/>
              </a:rPr>
              <a:t>三区</a:t>
            </a:r>
            <a:r>
              <a:rPr lang="en-US" altLang="zh-CN" sz="2800" dirty="0" smtClean="0">
                <a:latin typeface="+mn-ea"/>
              </a:rPr>
              <a:t>2</a:t>
            </a:r>
            <a:r>
              <a:rPr lang="zh-CN" altLang="en-US" sz="2800" dirty="0" smtClean="0">
                <a:latin typeface="+mn-ea"/>
              </a:rPr>
              <a:t>篇及以上；</a:t>
            </a:r>
          </a:p>
          <a:p>
            <a:pPr>
              <a:spcBef>
                <a:spcPts val="600"/>
              </a:spcBef>
            </a:pPr>
            <a:r>
              <a:rPr lang="en-US" altLang="zh-CN" sz="2800" dirty="0" smtClean="0">
                <a:latin typeface="+mn-ea"/>
              </a:rPr>
              <a:t>2021.05-2021.10  </a:t>
            </a:r>
            <a:r>
              <a:rPr lang="zh-CN" altLang="en-US" sz="2800" dirty="0" smtClean="0">
                <a:latin typeface="+mn-ea"/>
              </a:rPr>
              <a:t> 研究时空图卷积神经网络的普适方法和优化方法，</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完成</a:t>
            </a:r>
            <a:r>
              <a:rPr lang="en-US" altLang="zh-CN" sz="2800" dirty="0" smtClean="0">
                <a:latin typeface="+mn-ea"/>
              </a:rPr>
              <a:t>SCI</a:t>
            </a:r>
            <a:r>
              <a:rPr lang="zh-CN" altLang="en-US" sz="2800" dirty="0" smtClean="0">
                <a:latin typeface="+mn-ea"/>
              </a:rPr>
              <a:t>收录论文</a:t>
            </a:r>
            <a:r>
              <a:rPr lang="en-US" altLang="zh-CN" sz="2800" dirty="0" smtClean="0">
                <a:latin typeface="+mn-ea"/>
              </a:rPr>
              <a:t>JCR</a:t>
            </a:r>
            <a:r>
              <a:rPr lang="zh-CN" altLang="en-US" sz="2800" dirty="0" smtClean="0">
                <a:latin typeface="+mn-ea"/>
              </a:rPr>
              <a:t>一区或二区</a:t>
            </a:r>
            <a:r>
              <a:rPr lang="en-US" altLang="zh-CN" sz="2800" dirty="0" smtClean="0">
                <a:latin typeface="+mn-ea"/>
              </a:rPr>
              <a:t>1</a:t>
            </a:r>
            <a:r>
              <a:rPr lang="zh-CN" altLang="en-US" sz="2800" dirty="0" smtClean="0">
                <a:latin typeface="+mn-ea"/>
              </a:rPr>
              <a:t>篇及以上，申请</a:t>
            </a:r>
            <a:endParaRPr lang="en-US" altLang="zh-CN" sz="2800" dirty="0" smtClean="0">
              <a:latin typeface="+mn-ea"/>
            </a:endParaRPr>
          </a:p>
          <a:p>
            <a:pPr>
              <a:spcBef>
                <a:spcPts val="600"/>
              </a:spcBef>
            </a:pPr>
            <a:r>
              <a:rPr lang="zh-CN" altLang="en-US" sz="2800" dirty="0">
                <a:latin typeface="+mn-ea"/>
              </a:rPr>
              <a:t> </a:t>
            </a:r>
            <a:r>
              <a:rPr lang="zh-CN" altLang="en-US" sz="2800" dirty="0" smtClean="0">
                <a:latin typeface="+mn-ea"/>
              </a:rPr>
              <a:t>                            专利</a:t>
            </a:r>
            <a:r>
              <a:rPr lang="en-US" altLang="zh-CN" sz="2800" dirty="0" smtClean="0">
                <a:latin typeface="+mn-ea"/>
              </a:rPr>
              <a:t>1</a:t>
            </a:r>
            <a:r>
              <a:rPr lang="zh-CN" altLang="en-US" sz="2800" dirty="0" smtClean="0">
                <a:latin typeface="+mn-ea"/>
              </a:rPr>
              <a:t>项；</a:t>
            </a:r>
          </a:p>
          <a:p>
            <a:pPr>
              <a:spcBef>
                <a:spcPts val="600"/>
              </a:spcBef>
            </a:pPr>
            <a:r>
              <a:rPr lang="en-US" altLang="zh-CN" sz="2800" dirty="0" smtClean="0">
                <a:latin typeface="+mn-ea"/>
              </a:rPr>
              <a:t>2021.11-2021.12	</a:t>
            </a:r>
            <a:r>
              <a:rPr lang="zh-CN" altLang="en-US" sz="2800" dirty="0" smtClean="0">
                <a:latin typeface="+mn-ea"/>
              </a:rPr>
              <a:t> 整理资料，准备结项。</a:t>
            </a:r>
            <a:endParaRPr lang="zh-CN" altLang="en-US" sz="2800" dirty="0">
              <a:latin typeface="+mn-ea"/>
            </a:endParaRPr>
          </a:p>
        </p:txBody>
      </p:sp>
    </p:spTree>
    <p:extLst>
      <p:ext uri="{BB962C8B-B14F-4D97-AF65-F5344CB8AC3E}">
        <p14:creationId xmlns:p14="http://schemas.microsoft.com/office/powerpoint/2010/main" val="274842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2441694" cy="584775"/>
          </a:xfrm>
          <a:prstGeom prst="rect">
            <a:avLst/>
          </a:prstGeom>
        </p:spPr>
        <p:txBody>
          <a:bodyPr wrap="none">
            <a:spAutoFit/>
          </a:bodyPr>
          <a:lstStyle/>
          <a:p>
            <a:r>
              <a:rPr lang="en-US" altLang="zh-CN" sz="3200" b="1" kern="0" dirty="0" smtClean="0">
                <a:solidFill>
                  <a:srgbClr val="0070C0"/>
                </a:solidFill>
                <a:latin typeface="宋体" charset="-122"/>
              </a:rPr>
              <a:t>11.</a:t>
            </a:r>
            <a:r>
              <a:rPr lang="zh-CN" altLang="en-US" sz="3200" b="1" kern="0" dirty="0" smtClean="0">
                <a:solidFill>
                  <a:srgbClr val="0070C0"/>
                </a:solidFill>
                <a:latin typeface="宋体" charset="-122"/>
              </a:rPr>
              <a:t>预期成果</a:t>
            </a:r>
            <a:endParaRPr lang="zh-CN" altLang="en-US" sz="3200" b="1" dirty="0">
              <a:solidFill>
                <a:srgbClr val="0070C0"/>
              </a:solidFill>
            </a:endParaRPr>
          </a:p>
        </p:txBody>
      </p:sp>
      <p:cxnSp>
        <p:nvCxnSpPr>
          <p:cNvPr id="14" name="直线连接符 13"/>
          <p:cNvCxnSpPr/>
          <p:nvPr/>
        </p:nvCxnSpPr>
        <p:spPr>
          <a:xfrm>
            <a:off x="251335" y="1474704"/>
            <a:ext cx="6374752"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00372" y="2321869"/>
            <a:ext cx="10578513" cy="3847207"/>
          </a:xfrm>
          <a:prstGeom prst="rect">
            <a:avLst/>
          </a:prstGeom>
        </p:spPr>
        <p:txBody>
          <a:bodyPr wrap="square">
            <a:spAutoFit/>
          </a:bodyPr>
          <a:lstStyle/>
          <a:p>
            <a:pPr>
              <a:spcBef>
                <a:spcPts val="600"/>
              </a:spcBef>
            </a:pPr>
            <a:r>
              <a:rPr lang="zh-CN" altLang="en-US" sz="2800" kern="0" dirty="0" smtClean="0">
                <a:effectLst/>
                <a:latin typeface="宋体" charset="-122"/>
              </a:rPr>
              <a:t>（</a:t>
            </a:r>
            <a:r>
              <a:rPr lang="en-US" altLang="zh-CN" sz="2800" kern="0" dirty="0" smtClean="0">
                <a:effectLst/>
                <a:latin typeface="Times New Roman" charset="0"/>
              </a:rPr>
              <a:t>1</a:t>
            </a:r>
            <a:r>
              <a:rPr lang="zh-CN" altLang="en-US" sz="2800" kern="0" dirty="0" smtClean="0">
                <a:effectLst/>
                <a:latin typeface="宋体" charset="-122"/>
              </a:rPr>
              <a:t>）构建</a:t>
            </a:r>
            <a:r>
              <a:rPr lang="zh-CN" altLang="en-US" sz="2800" kern="100" dirty="0" smtClean="0">
                <a:effectLst/>
                <a:latin typeface="宋体" charset="-122"/>
              </a:rPr>
              <a:t>心电图的时空图数据模型，为心电图的研究提供新思路。</a:t>
            </a:r>
            <a:endParaRPr lang="zh-CN" altLang="en-US" sz="2800" kern="100" dirty="0" smtClean="0">
              <a:effectLst/>
              <a:latin typeface="Times New Roman" charset="0"/>
            </a:endParaRPr>
          </a:p>
          <a:p>
            <a:pPr>
              <a:spcBef>
                <a:spcPts val="600"/>
              </a:spcBef>
            </a:pPr>
            <a:r>
              <a:rPr lang="zh-CN" altLang="en-US" sz="2800" kern="0" dirty="0" smtClean="0">
                <a:effectLst/>
                <a:latin typeface="宋体" charset="-122"/>
              </a:rPr>
              <a:t>（</a:t>
            </a:r>
            <a:r>
              <a:rPr lang="en-US" altLang="zh-CN" sz="2800" kern="0" dirty="0" smtClean="0">
                <a:effectLst/>
                <a:latin typeface="Times New Roman" charset="0"/>
              </a:rPr>
              <a:t>2</a:t>
            </a:r>
            <a:r>
              <a:rPr lang="zh-CN" altLang="en-US" sz="2800" kern="0" dirty="0" smtClean="0">
                <a:effectLst/>
                <a:latin typeface="宋体" charset="-122"/>
              </a:rPr>
              <a:t>）基于时空图卷积神经网络实现端到端的心电图识别，与传统的深度学习方案相比，提高</a:t>
            </a:r>
            <a:r>
              <a:rPr lang="zh-CN" altLang="en-US" sz="2800" kern="100" dirty="0" smtClean="0">
                <a:effectLst/>
                <a:latin typeface="宋体" charset="-122"/>
              </a:rPr>
              <a:t>心电图识别正确率</a:t>
            </a:r>
            <a:r>
              <a:rPr lang="zh-CN" altLang="en-US" sz="2800" kern="0" dirty="0" smtClean="0">
                <a:effectLst/>
                <a:latin typeface="宋体" charset="-122"/>
              </a:rPr>
              <a:t>；</a:t>
            </a:r>
            <a:endParaRPr lang="en-US" altLang="zh-CN" sz="2800" kern="0" dirty="0" smtClean="0">
              <a:effectLst/>
              <a:latin typeface="宋体" charset="-122"/>
            </a:endParaRPr>
          </a:p>
          <a:p>
            <a:pPr>
              <a:spcBef>
                <a:spcPts val="600"/>
              </a:spcBef>
            </a:pPr>
            <a:r>
              <a:rPr lang="zh-CN" altLang="en-US" sz="2800" kern="0" dirty="0" smtClean="0">
                <a:effectLst/>
                <a:latin typeface="宋体" charset="-122"/>
              </a:rPr>
              <a:t>（</a:t>
            </a:r>
            <a:r>
              <a:rPr lang="en-US" altLang="zh-CN" sz="2800" kern="0" dirty="0" smtClean="0">
                <a:effectLst/>
                <a:latin typeface="Times New Roman" charset="0"/>
              </a:rPr>
              <a:t>3</a:t>
            </a:r>
            <a:r>
              <a:rPr lang="zh-CN" altLang="en-US" sz="2800" kern="0" dirty="0" smtClean="0">
                <a:effectLst/>
                <a:latin typeface="宋体" charset="-122"/>
              </a:rPr>
              <a:t>）理论方法和仿真实验的研究成果在国际刊物发表研究论文，其中</a:t>
            </a:r>
            <a:r>
              <a:rPr lang="en-US" altLang="zh-CN" sz="2800" kern="0" dirty="0" smtClean="0">
                <a:effectLst/>
                <a:latin typeface="Times New Roman" charset="0"/>
              </a:rPr>
              <a:t>SCI</a:t>
            </a:r>
            <a:r>
              <a:rPr lang="zh-CN" altLang="en-US" sz="2800" kern="0" dirty="0" smtClean="0">
                <a:effectLst/>
                <a:latin typeface="宋体" charset="-122"/>
              </a:rPr>
              <a:t>收录文章</a:t>
            </a:r>
            <a:r>
              <a:rPr lang="en-US" altLang="zh-CN" sz="2800" kern="0" dirty="0" smtClean="0">
                <a:effectLst/>
                <a:latin typeface="Times New Roman" charset="0"/>
              </a:rPr>
              <a:t>4</a:t>
            </a:r>
            <a:r>
              <a:rPr lang="zh-CN" altLang="en-US" sz="2800" kern="0" dirty="0" smtClean="0">
                <a:effectLst/>
                <a:latin typeface="宋体" charset="-122"/>
              </a:rPr>
              <a:t>篇及以上，包括</a:t>
            </a:r>
            <a:r>
              <a:rPr lang="en-US" altLang="zh-CN" sz="2800" kern="0" dirty="0" smtClean="0">
                <a:effectLst/>
                <a:latin typeface="Times New Roman" charset="0"/>
              </a:rPr>
              <a:t>JCR</a:t>
            </a:r>
            <a:r>
              <a:rPr lang="zh-CN" altLang="en-US" sz="2800" kern="0" dirty="0" smtClean="0">
                <a:effectLst/>
                <a:latin typeface="宋体" charset="-122"/>
              </a:rPr>
              <a:t>一区和二区</a:t>
            </a:r>
            <a:r>
              <a:rPr lang="en-US" altLang="zh-CN" sz="2800" kern="0" dirty="0" smtClean="0">
                <a:effectLst/>
                <a:latin typeface="Times New Roman" charset="0"/>
              </a:rPr>
              <a:t>2</a:t>
            </a:r>
            <a:r>
              <a:rPr lang="zh-CN" altLang="en-US" sz="2800" kern="0" dirty="0" smtClean="0">
                <a:effectLst/>
                <a:latin typeface="宋体" charset="-122"/>
              </a:rPr>
              <a:t>篇及以上，</a:t>
            </a:r>
            <a:r>
              <a:rPr lang="en-US" altLang="zh-CN" sz="2800" kern="0" dirty="0" smtClean="0">
                <a:effectLst/>
                <a:latin typeface="Times New Roman" charset="0"/>
              </a:rPr>
              <a:t>JCR</a:t>
            </a:r>
            <a:r>
              <a:rPr lang="zh-CN" altLang="en-US" sz="2800" kern="0" dirty="0" smtClean="0">
                <a:effectLst/>
                <a:latin typeface="宋体" charset="-122"/>
              </a:rPr>
              <a:t>三区</a:t>
            </a:r>
            <a:r>
              <a:rPr lang="en-US" altLang="zh-CN" sz="2800" kern="0" dirty="0" smtClean="0">
                <a:effectLst/>
                <a:latin typeface="Times New Roman" charset="0"/>
              </a:rPr>
              <a:t>2</a:t>
            </a:r>
            <a:r>
              <a:rPr lang="zh-CN" altLang="en-US" sz="2800" kern="0" dirty="0" smtClean="0">
                <a:effectLst/>
                <a:latin typeface="宋体" charset="-122"/>
              </a:rPr>
              <a:t>篇及以上；</a:t>
            </a:r>
            <a:endParaRPr lang="zh-CN" altLang="en-US" sz="2800" kern="100" dirty="0" smtClean="0">
              <a:effectLst/>
              <a:latin typeface="Times New Roman" charset="0"/>
            </a:endParaRPr>
          </a:p>
          <a:p>
            <a:pPr>
              <a:spcBef>
                <a:spcPts val="600"/>
              </a:spcBef>
            </a:pPr>
            <a:r>
              <a:rPr lang="zh-CN" altLang="en-US" sz="2800" kern="0" dirty="0" smtClean="0">
                <a:effectLst/>
                <a:latin typeface="宋体" charset="-122"/>
              </a:rPr>
              <a:t>（</a:t>
            </a:r>
            <a:r>
              <a:rPr lang="en-US" altLang="zh-CN" sz="2800" kern="0" dirty="0" smtClean="0">
                <a:effectLst/>
                <a:latin typeface="Times New Roman" charset="0"/>
              </a:rPr>
              <a:t>4</a:t>
            </a:r>
            <a:r>
              <a:rPr lang="zh-CN" altLang="en-US" sz="2800" kern="0" dirty="0" smtClean="0">
                <a:effectLst/>
                <a:latin typeface="宋体" charset="-122"/>
              </a:rPr>
              <a:t>）基于时空图卷积神经网络的心电图识别专利</a:t>
            </a:r>
            <a:r>
              <a:rPr lang="en-US" altLang="zh-CN" sz="2800" kern="0" dirty="0" smtClean="0">
                <a:effectLst/>
                <a:latin typeface="Times New Roman" charset="0"/>
              </a:rPr>
              <a:t>1</a:t>
            </a:r>
            <a:r>
              <a:rPr lang="zh-CN" altLang="en-US" sz="2800" kern="0" dirty="0" smtClean="0">
                <a:effectLst/>
                <a:latin typeface="宋体" charset="-122"/>
              </a:rPr>
              <a:t>项；</a:t>
            </a:r>
            <a:endParaRPr lang="zh-CN" altLang="en-US" sz="2800" kern="100" dirty="0" smtClean="0">
              <a:effectLst/>
              <a:latin typeface="Times New Roman" charset="0"/>
            </a:endParaRPr>
          </a:p>
          <a:p>
            <a:pPr>
              <a:spcBef>
                <a:spcPts val="600"/>
              </a:spcBef>
            </a:pPr>
            <a:r>
              <a:rPr lang="zh-CN" altLang="en-US" sz="2800" kern="0" dirty="0" smtClean="0">
                <a:effectLst/>
                <a:latin typeface="宋体" charset="-122"/>
              </a:rPr>
              <a:t>（</a:t>
            </a:r>
            <a:r>
              <a:rPr lang="en-US" altLang="zh-CN" sz="2800" kern="0" dirty="0" smtClean="0">
                <a:effectLst/>
                <a:latin typeface="Times New Roman" charset="0"/>
              </a:rPr>
              <a:t>5</a:t>
            </a:r>
            <a:r>
              <a:rPr lang="zh-CN" altLang="en-US" sz="2800" kern="0" dirty="0" smtClean="0">
                <a:effectLst/>
                <a:latin typeface="宋体" charset="-122"/>
              </a:rPr>
              <a:t>）通过项目实施，培养研究生若干名。</a:t>
            </a:r>
            <a:endParaRPr lang="zh-CN" altLang="en-US" sz="2800" kern="100" dirty="0">
              <a:effectLst/>
              <a:latin typeface="Times New Roman" charset="0"/>
            </a:endParaRPr>
          </a:p>
        </p:txBody>
      </p:sp>
    </p:spTree>
    <p:extLst>
      <p:ext uri="{BB962C8B-B14F-4D97-AF65-F5344CB8AC3E}">
        <p14:creationId xmlns:p14="http://schemas.microsoft.com/office/powerpoint/2010/main" val="138951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2" name="矩形 1"/>
          <p:cNvSpPr/>
          <p:nvPr/>
        </p:nvSpPr>
        <p:spPr>
          <a:xfrm>
            <a:off x="357883" y="1687786"/>
            <a:ext cx="11539512" cy="4832092"/>
          </a:xfrm>
          <a:prstGeom prst="rect">
            <a:avLst/>
          </a:prstGeom>
        </p:spPr>
        <p:txBody>
          <a:bodyPr wrap="square">
            <a:spAutoFit/>
          </a:bodyPr>
          <a:lstStyle/>
          <a:p>
            <a:r>
              <a:rPr lang="zh-CN" altLang="en-US" sz="2800" kern="0" dirty="0" smtClean="0">
                <a:effectLst/>
                <a:latin typeface="宋体" charset="-122"/>
              </a:rPr>
              <a:t>    心电图是临床最常用的检查之一，主要依靠心电图医师对心电波形和节律等进行分析，分析结果易受医师的主观因素影响。另一方面，各类医疗和体检等机构每天均产生大量心电图数据，但有经验的心电图医师资源却严重不足，制约了心电图的临床辅助诊断效果。</a:t>
            </a:r>
          </a:p>
          <a:p>
            <a:r>
              <a:rPr lang="zh-CN" altLang="en-US" sz="2800" kern="0" dirty="0" smtClean="0">
                <a:effectLst/>
                <a:latin typeface="宋体" charset="-122"/>
              </a:rPr>
              <a:t>    近年来，计算机技术在人工智能领域得到了大力的发展，各种智能算法在各个领域中得到了广泛应用。将人工智能应用于心电图的信号处理、特征识别和智能诊断中是当前的大趋势。本项目构建心电图的时空图数据模型，并基于时空图卷积神经网络实现端到端的心电图识别工作。研究成果可以提高心电图的识别准确度，推进人工智能在医疗领域中的应用，促进智能医疗技术的发展。因此，本项目取得的研究成果将具有较大的创新性，相应的技术水平在国际上处于领先水平。</a:t>
            </a:r>
            <a:endParaRPr lang="zh-CN" altLang="en-US" sz="2800" kern="100" dirty="0">
              <a:effectLst/>
              <a:latin typeface="Times New Roman" charset="0"/>
            </a:endParaRPr>
          </a:p>
        </p:txBody>
      </p:sp>
      <p:sp>
        <p:nvSpPr>
          <p:cNvPr id="13" name="矩形 12"/>
          <p:cNvSpPr/>
          <p:nvPr/>
        </p:nvSpPr>
        <p:spPr>
          <a:xfrm>
            <a:off x="188238" y="889929"/>
            <a:ext cx="9417963" cy="584775"/>
          </a:xfrm>
          <a:prstGeom prst="rect">
            <a:avLst/>
          </a:prstGeom>
        </p:spPr>
        <p:txBody>
          <a:bodyPr wrap="none">
            <a:spAutoFit/>
          </a:bodyPr>
          <a:lstStyle/>
          <a:p>
            <a:r>
              <a:rPr lang="en-US" altLang="zh-CN" sz="3200" b="1" kern="0" dirty="0" smtClean="0">
                <a:solidFill>
                  <a:srgbClr val="0070C0"/>
                </a:solidFill>
                <a:latin typeface="宋体" charset="-122"/>
              </a:rPr>
              <a:t>12.</a:t>
            </a:r>
            <a:r>
              <a:rPr lang="zh-CN" altLang="en-US" sz="3200" b="1" kern="0" dirty="0" smtClean="0">
                <a:solidFill>
                  <a:srgbClr val="0070C0"/>
                </a:solidFill>
                <a:latin typeface="宋体" charset="-122"/>
              </a:rPr>
              <a:t>应用前景（理论前景、技术前景或市场前景等）</a:t>
            </a:r>
            <a:endParaRPr lang="zh-CN" altLang="en-US" sz="3200" b="1" dirty="0">
              <a:solidFill>
                <a:srgbClr val="0070C0"/>
              </a:solidFill>
            </a:endParaRPr>
          </a:p>
        </p:txBody>
      </p:sp>
      <p:cxnSp>
        <p:nvCxnSpPr>
          <p:cNvPr id="14" name="直线连接符 13"/>
          <p:cNvCxnSpPr/>
          <p:nvPr/>
        </p:nvCxnSpPr>
        <p:spPr>
          <a:xfrm>
            <a:off x="251335" y="1474704"/>
            <a:ext cx="894567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33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4493538" cy="584775"/>
          </a:xfrm>
          <a:prstGeom prst="rect">
            <a:avLst/>
          </a:prstGeom>
        </p:spPr>
        <p:txBody>
          <a:bodyPr wrap="none">
            <a:spAutoFit/>
          </a:bodyPr>
          <a:lstStyle/>
          <a:p>
            <a:r>
              <a:rPr lang="en-US" altLang="zh-CN" sz="3200" b="1" kern="0" dirty="0" smtClean="0">
                <a:solidFill>
                  <a:srgbClr val="0070C0"/>
                </a:solidFill>
                <a:latin typeface="宋体" charset="-122"/>
              </a:rPr>
              <a:t>13.</a:t>
            </a:r>
            <a:r>
              <a:rPr lang="zh-CN" altLang="en-US" sz="3200" b="1" kern="0" dirty="0" smtClean="0">
                <a:solidFill>
                  <a:srgbClr val="0070C0"/>
                </a:solidFill>
                <a:latin typeface="宋体" charset="-122"/>
              </a:rPr>
              <a:t>课题组人员基本情况</a:t>
            </a:r>
            <a:endParaRPr lang="zh-CN" altLang="en-US" sz="3200" b="1" dirty="0">
              <a:solidFill>
                <a:srgbClr val="0070C0"/>
              </a:solidFill>
            </a:endParaRPr>
          </a:p>
        </p:txBody>
      </p:sp>
      <p:cxnSp>
        <p:nvCxnSpPr>
          <p:cNvPr id="14" name="直线连接符 13"/>
          <p:cNvCxnSpPr/>
          <p:nvPr/>
        </p:nvCxnSpPr>
        <p:spPr>
          <a:xfrm>
            <a:off x="251335" y="1474704"/>
            <a:ext cx="432066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1450313420"/>
              </p:ext>
            </p:extLst>
          </p:nvPr>
        </p:nvGraphicFramePr>
        <p:xfrm>
          <a:off x="251335" y="1579049"/>
          <a:ext cx="11755135" cy="5152760"/>
        </p:xfrm>
        <a:graphic>
          <a:graphicData uri="http://schemas.openxmlformats.org/drawingml/2006/table">
            <a:tbl>
              <a:tblPr/>
              <a:tblGrid>
                <a:gridCol w="885911"/>
                <a:gridCol w="1484666"/>
                <a:gridCol w="1500552"/>
                <a:gridCol w="1098531"/>
                <a:gridCol w="879801"/>
                <a:gridCol w="1784246"/>
                <a:gridCol w="1956136"/>
                <a:gridCol w="1099754"/>
                <a:gridCol w="1065538"/>
              </a:tblGrid>
              <a:tr h="522822">
                <a:tc>
                  <a:txBody>
                    <a:bodyPr/>
                    <a:lstStyle/>
                    <a:p>
                      <a:pPr marL="0" marR="0" algn="ctr">
                        <a:spcBef>
                          <a:spcPts val="0"/>
                        </a:spcBef>
                        <a:spcAft>
                          <a:spcPts val="0"/>
                        </a:spcAft>
                      </a:pPr>
                      <a:r>
                        <a:rPr lang="zh-CN" altLang="en-US" sz="2000" kern="100" dirty="0">
                          <a:effectLst/>
                          <a:latin typeface="+mn-ea"/>
                          <a:ea typeface="+mn-ea"/>
                        </a:rPr>
                        <a:t>人员顺序</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sk-SK" sz="2000" kern="100" dirty="0" err="1">
                          <a:effectLst/>
                          <a:latin typeface="+mn-ea"/>
                          <a:ea typeface="+mn-ea"/>
                        </a:rPr>
                        <a:t>姓名</a:t>
                      </a:r>
                      <a:r>
                        <a:rPr lang="sk-SK" sz="2000" kern="100" dirty="0">
                          <a:effectLst/>
                          <a:latin typeface="+mn-ea"/>
                          <a:ea typeface="+mn-ea"/>
                        </a:rPr>
                        <a:t> </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出生年月</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职称</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dirty="0">
                          <a:effectLst/>
                          <a:latin typeface="+mn-lt"/>
                          <a:ea typeface="+mn-ea"/>
                        </a:rPr>
                        <a:t>学位</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是否获省以上奖励、位次</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工作单位</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项目中分工</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每年参加月数</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1</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庞少鹏</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hr-HR" sz="2000" kern="100" dirty="0">
                          <a:effectLst/>
                          <a:latin typeface="+mn-ea"/>
                          <a:ea typeface="+mn-ea"/>
                        </a:rPr>
                        <a:t>1986.10</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讲师</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博士</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否</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齐鲁工业大学（山东省科学院）</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项目负责人</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10</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822">
                <a:tc>
                  <a:txBody>
                    <a:bodyPr/>
                    <a:lstStyle/>
                    <a:p>
                      <a:pPr marL="0" marR="0" algn="ctr">
                        <a:spcBef>
                          <a:spcPts val="0"/>
                        </a:spcBef>
                        <a:spcAft>
                          <a:spcPts val="0"/>
                        </a:spcAft>
                      </a:pPr>
                      <a:r>
                        <a:rPr lang="is-IS" sz="2000" kern="100">
                          <a:effectLst/>
                          <a:latin typeface="+mn-ea"/>
                          <a:ea typeface="+mn-ea"/>
                        </a:rPr>
                        <a:t>2</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舒明雷</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hr-HR" sz="2000" kern="100">
                          <a:effectLst/>
                          <a:latin typeface="+mn-ea"/>
                          <a:ea typeface="+mn-ea"/>
                        </a:rPr>
                        <a:t>1978.08</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副研究员</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博士</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TW" altLang="en-US" sz="2000" kern="100" dirty="0">
                          <a:effectLst/>
                          <a:latin typeface="+mn-ea"/>
                          <a:ea typeface="+mn-ea"/>
                        </a:rPr>
                        <a:t>是</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山东省计算中心</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项目指导</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6</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3</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孙凯</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is-IS" sz="2000" kern="100">
                          <a:effectLst/>
                          <a:latin typeface="+mn-ea"/>
                          <a:ea typeface="+mn-ea"/>
                        </a:rPr>
                        <a:t>1979.05</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副教授</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博士</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否</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齐鲁工业大学（山东省科学院）</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算法研究</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6</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4</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张传哲</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hr-HR" sz="2000" kern="100">
                          <a:effectLst/>
                          <a:latin typeface="+mn-ea"/>
                          <a:ea typeface="+mn-ea"/>
                        </a:rPr>
                        <a:t>1996.03</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a:effectLst/>
                          <a:latin typeface="+mn-ea"/>
                          <a:ea typeface="+mn-ea"/>
                        </a:rPr>
                        <a:t>学生</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硕士</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否</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齐鲁工业大学（山东省科学院）</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系统建模</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a:effectLst/>
                          <a:latin typeface="+mn-ea"/>
                          <a:ea typeface="+mn-ea"/>
                        </a:rPr>
                        <a:t>10</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5</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房聪</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nb-NO" sz="2000" kern="100">
                          <a:effectLst/>
                          <a:latin typeface="+mn-ea"/>
                          <a:ea typeface="+mn-ea"/>
                        </a:rPr>
                        <a:t>1995.02</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a:effectLst/>
                          <a:latin typeface="+mn-ea"/>
                          <a:ea typeface="+mn-ea"/>
                        </a:rPr>
                        <a:t>学生</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硕士</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否</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齐鲁工业大学（山东省科学院）</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dirty="0">
                          <a:effectLst/>
                          <a:latin typeface="+mn-ea"/>
                          <a:ea typeface="+mn-ea"/>
                        </a:rPr>
                        <a:t>算法研究</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dirty="0">
                          <a:effectLst/>
                          <a:latin typeface="+mn-ea"/>
                          <a:ea typeface="+mn-ea"/>
                        </a:rPr>
                        <a:t>10</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136">
                <a:tc>
                  <a:txBody>
                    <a:bodyPr/>
                    <a:lstStyle/>
                    <a:p>
                      <a:pPr marL="0" marR="0" algn="ctr">
                        <a:spcBef>
                          <a:spcPts val="0"/>
                        </a:spcBef>
                        <a:spcAft>
                          <a:spcPts val="0"/>
                        </a:spcAft>
                      </a:pPr>
                      <a:r>
                        <a:rPr lang="en-US" altLang="zh-CN" sz="2000" kern="100">
                          <a:effectLst/>
                          <a:latin typeface="+mn-ea"/>
                          <a:ea typeface="+mn-ea"/>
                        </a:rPr>
                        <a:t>6</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李超</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nb-NO" sz="2000" kern="100">
                          <a:effectLst/>
                          <a:latin typeface="+mn-ea"/>
                          <a:ea typeface="+mn-ea"/>
                        </a:rPr>
                        <a:t>1995.08</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ja-JP" altLang="en-US" sz="2000" kern="100">
                          <a:effectLst/>
                          <a:latin typeface="+mn-ea"/>
                          <a:ea typeface="+mn-ea"/>
                        </a:rPr>
                        <a:t>学生</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硕士</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否</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齐鲁工业大学（山东省科学院）</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zh-CN" altLang="en-US" sz="2000" kern="100">
                          <a:effectLst/>
                          <a:latin typeface="+mn-ea"/>
                          <a:ea typeface="+mn-ea"/>
                        </a:rPr>
                        <a:t>算法研究</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2000" kern="100" dirty="0">
                          <a:effectLst/>
                          <a:latin typeface="+mn-ea"/>
                          <a:ea typeface="+mn-ea"/>
                        </a:rPr>
                        <a:t>10</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3342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2441694" cy="584775"/>
          </a:xfrm>
          <a:prstGeom prst="rect">
            <a:avLst/>
          </a:prstGeom>
        </p:spPr>
        <p:txBody>
          <a:bodyPr wrap="none">
            <a:spAutoFit/>
          </a:bodyPr>
          <a:lstStyle/>
          <a:p>
            <a:r>
              <a:rPr lang="en-US" altLang="zh-CN" sz="3200" b="1" kern="0" dirty="0" smtClean="0">
                <a:solidFill>
                  <a:srgbClr val="0070C0"/>
                </a:solidFill>
                <a:latin typeface="宋体" charset="-122"/>
              </a:rPr>
              <a:t>14.</a:t>
            </a:r>
            <a:r>
              <a:rPr lang="zh-CN" altLang="en-US" sz="3200" b="1" kern="0" dirty="0" smtClean="0">
                <a:solidFill>
                  <a:srgbClr val="0070C0"/>
                </a:solidFill>
                <a:latin typeface="宋体" charset="-122"/>
              </a:rPr>
              <a:t>经费预算</a:t>
            </a:r>
            <a:endParaRPr lang="zh-CN" altLang="en-US" sz="3200" b="1" dirty="0">
              <a:solidFill>
                <a:srgbClr val="0070C0"/>
              </a:solidFill>
            </a:endParaRPr>
          </a:p>
        </p:txBody>
      </p:sp>
      <p:cxnSp>
        <p:nvCxnSpPr>
          <p:cNvPr id="14" name="直线连接符 13"/>
          <p:cNvCxnSpPr/>
          <p:nvPr/>
        </p:nvCxnSpPr>
        <p:spPr>
          <a:xfrm>
            <a:off x="251335" y="1474704"/>
            <a:ext cx="237859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1061586111"/>
              </p:ext>
            </p:extLst>
          </p:nvPr>
        </p:nvGraphicFramePr>
        <p:xfrm>
          <a:off x="6334540" y="1567837"/>
          <a:ext cx="5698435" cy="5257130"/>
        </p:xfrm>
        <a:graphic>
          <a:graphicData uri="http://schemas.openxmlformats.org/drawingml/2006/table">
            <a:tbl>
              <a:tblPr/>
              <a:tblGrid>
                <a:gridCol w="424070"/>
                <a:gridCol w="2398643"/>
                <a:gridCol w="901148"/>
                <a:gridCol w="1053972"/>
                <a:gridCol w="920602"/>
              </a:tblGrid>
              <a:tr h="1035583">
                <a:tc>
                  <a:txBody>
                    <a:bodyPr/>
                    <a:lstStyle/>
                    <a:p>
                      <a:pPr marL="0" marR="0" algn="ctr" fontAlgn="ctr">
                        <a:spcBef>
                          <a:spcPts val="0"/>
                        </a:spcBef>
                        <a:spcAft>
                          <a:spcPts val="0"/>
                        </a:spcAft>
                      </a:pPr>
                      <a:r>
                        <a:rPr lang="is-IS" sz="2000" kern="0" dirty="0">
                          <a:solidFill>
                            <a:srgbClr val="000000"/>
                          </a:solidFill>
                          <a:effectLst/>
                          <a:latin typeface="宋体" charset="-122"/>
                        </a:rPr>
                        <a:t>13</a:t>
                      </a:r>
                      <a:endParaRPr lang="is-I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charset="-122"/>
                        </a:rPr>
                        <a:t>8</a:t>
                      </a:r>
                      <a:r>
                        <a:rPr lang="zh-CN" altLang="en-US" sz="2000" kern="0" dirty="0">
                          <a:effectLst/>
                          <a:latin typeface="宋体" charset="-122"/>
                        </a:rPr>
                        <a:t>、出版</a:t>
                      </a:r>
                      <a:r>
                        <a:rPr lang="en-US" altLang="zh-CN" sz="2000" kern="0" dirty="0">
                          <a:effectLst/>
                          <a:latin typeface="宋体" charset="-122"/>
                        </a:rPr>
                        <a:t>/</a:t>
                      </a:r>
                      <a:r>
                        <a:rPr lang="zh-CN" altLang="en-US" sz="2000" kern="0" dirty="0">
                          <a:effectLst/>
                          <a:latin typeface="宋体" charset="-122"/>
                        </a:rPr>
                        <a:t>文献</a:t>
                      </a:r>
                      <a:r>
                        <a:rPr lang="en-US" altLang="zh-CN" sz="2000" kern="0" dirty="0">
                          <a:effectLst/>
                          <a:latin typeface="宋体" charset="-122"/>
                        </a:rPr>
                        <a:t>/</a:t>
                      </a:r>
                      <a:r>
                        <a:rPr lang="zh-CN" altLang="en-US" sz="2000" kern="0" dirty="0">
                          <a:effectLst/>
                          <a:latin typeface="宋体" charset="-122"/>
                        </a:rPr>
                        <a:t>信息传播</a:t>
                      </a:r>
                      <a:r>
                        <a:rPr lang="en-US" altLang="zh-CN" sz="2000" kern="0" dirty="0">
                          <a:effectLst/>
                          <a:latin typeface="宋体" charset="-122"/>
                        </a:rPr>
                        <a:t>/</a:t>
                      </a:r>
                      <a:r>
                        <a:rPr lang="zh-CN" altLang="en-US" sz="2000" kern="0" dirty="0">
                          <a:effectLst/>
                          <a:latin typeface="宋体" charset="-122"/>
                        </a:rPr>
                        <a:t>知识产权事务费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charset="-122"/>
                        </a:rPr>
                        <a:t>14</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charset="-122"/>
                        </a:rPr>
                        <a:t>9</a:t>
                      </a:r>
                      <a:r>
                        <a:rPr lang="zh-CN" altLang="en-US" sz="2000" kern="0" dirty="0">
                          <a:effectLst/>
                          <a:latin typeface="宋体" charset="-122"/>
                        </a:rPr>
                        <a:t>、劳务费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4.00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3.00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charset="-122"/>
                        </a:rPr>
                        <a:t>15</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charset="-122"/>
                        </a:rPr>
                        <a:t>10</a:t>
                      </a:r>
                      <a:r>
                        <a:rPr lang="zh-CN" altLang="en-US" sz="2000" kern="0" dirty="0">
                          <a:effectLst/>
                          <a:latin typeface="宋体" charset="-122"/>
                        </a:rPr>
                        <a:t>、专家咨询费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0.50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0.50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charset="-122"/>
                        </a:rPr>
                        <a:t>16</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charset="-122"/>
                        </a:rPr>
                        <a:t>11</a:t>
                      </a:r>
                      <a:r>
                        <a:rPr lang="zh-CN" altLang="en-US" sz="2000" kern="0" dirty="0">
                          <a:effectLst/>
                          <a:latin typeface="宋体" charset="-122"/>
                        </a:rPr>
                        <a:t>、其他支出</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charset="-122"/>
                        </a:rPr>
                        <a:t>17</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a:effectLst/>
                          <a:latin typeface="宋体" charset="-122"/>
                        </a:rPr>
                        <a:t>（二）间接费用</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fi-FI" sz="2000" kern="0">
                          <a:solidFill>
                            <a:srgbClr val="000000"/>
                          </a:solidFill>
                          <a:effectLst/>
                          <a:latin typeface="宋体" charset="-122"/>
                        </a:rPr>
                        <a:t>18</a:t>
                      </a:r>
                      <a:endParaRPr lang="fi-FI"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a:effectLst/>
                          <a:latin typeface="宋体" charset="-122"/>
                        </a:rPr>
                        <a:t>其中：绩效支出</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en-US" altLang="zh-CN" sz="2000" kern="0">
                          <a:solidFill>
                            <a:srgbClr val="000000"/>
                          </a:solidFill>
                          <a:effectLst/>
                          <a:latin typeface="宋体" charset="-122"/>
                        </a:rPr>
                        <a:t>19</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a:effectLst/>
                          <a:latin typeface="宋体" charset="-122"/>
                        </a:rPr>
                        <a:t>二、经费来源</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charset="-122"/>
                        </a:rPr>
                        <a:t>20</a:t>
                      </a:r>
                      <a:endParaRPr lang="is-I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a:t>
                      </a:r>
                      <a:r>
                        <a:rPr lang="zh-CN" altLang="en-US" sz="2000" kern="0">
                          <a:effectLst/>
                          <a:latin typeface="宋体" charset="-122"/>
                        </a:rPr>
                        <a:t>一</a:t>
                      </a:r>
                      <a:r>
                        <a:rPr lang="en-US" altLang="zh-CN" sz="2000" kern="0">
                          <a:effectLst/>
                          <a:latin typeface="宋体" charset="-122"/>
                        </a:rPr>
                        <a:t>)</a:t>
                      </a:r>
                      <a:r>
                        <a:rPr lang="zh-CN" altLang="en-US" sz="2000" kern="0">
                          <a:effectLst/>
                          <a:latin typeface="宋体" charset="-122"/>
                        </a:rPr>
                        <a:t>申请院专项经费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cs-CZ" sz="2000" kern="0">
                          <a:solidFill>
                            <a:srgbClr val="000000"/>
                          </a:solidFill>
                          <a:effectLst/>
                          <a:latin typeface="宋体" charset="-122"/>
                        </a:rPr>
                        <a:t>21</a:t>
                      </a:r>
                      <a:endParaRPr lang="cs-CZ"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a:t>
                      </a:r>
                      <a:r>
                        <a:rPr lang="zh-CN" altLang="en-US" sz="2000" kern="0">
                          <a:effectLst/>
                          <a:latin typeface="宋体" charset="-122"/>
                        </a:rPr>
                        <a:t>二</a:t>
                      </a:r>
                      <a:r>
                        <a:rPr lang="en-US" altLang="zh-CN" sz="2000" kern="0">
                          <a:effectLst/>
                          <a:latin typeface="宋体" charset="-122"/>
                        </a:rPr>
                        <a:t>)</a:t>
                      </a:r>
                      <a:r>
                        <a:rPr lang="zh-CN" altLang="en-US" sz="2000" kern="0">
                          <a:effectLst/>
                          <a:latin typeface="宋体" charset="-122"/>
                        </a:rPr>
                        <a:t>自筹经费来源</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charset="-122"/>
                        </a:rPr>
                        <a:t>22</a:t>
                      </a:r>
                      <a:endParaRPr lang="is-I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1</a:t>
                      </a:r>
                      <a:r>
                        <a:rPr lang="zh-CN" altLang="en-US" sz="2000" kern="0">
                          <a:effectLst/>
                          <a:latin typeface="宋体" charset="-122"/>
                        </a:rPr>
                        <a:t>、其他财政拨款</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charset="-122"/>
                        </a:rPr>
                        <a:t>23</a:t>
                      </a:r>
                      <a:endParaRPr lang="is-I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2</a:t>
                      </a:r>
                      <a:r>
                        <a:rPr lang="zh-CN" altLang="en-US" sz="2000" kern="0">
                          <a:effectLst/>
                          <a:latin typeface="宋体" charset="-122"/>
                        </a:rPr>
                        <a:t>、单位匹配</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777">
                <a:tc>
                  <a:txBody>
                    <a:bodyPr/>
                    <a:lstStyle/>
                    <a:p>
                      <a:pPr marL="0" marR="0" algn="ctr" fontAlgn="ctr">
                        <a:spcBef>
                          <a:spcPts val="0"/>
                        </a:spcBef>
                        <a:spcAft>
                          <a:spcPts val="0"/>
                        </a:spcAft>
                      </a:pPr>
                      <a:r>
                        <a:rPr lang="is-IS" sz="2000" kern="0">
                          <a:solidFill>
                            <a:srgbClr val="000000"/>
                          </a:solidFill>
                          <a:effectLst/>
                          <a:latin typeface="宋体" charset="-122"/>
                        </a:rPr>
                        <a:t>24</a:t>
                      </a:r>
                      <a:endParaRPr lang="is-I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3</a:t>
                      </a:r>
                      <a:r>
                        <a:rPr lang="zh-CN" altLang="en-US" sz="2000" kern="0">
                          <a:effectLst/>
                          <a:latin typeface="宋体" charset="-122"/>
                        </a:rPr>
                        <a:t>、其他资金</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095811812"/>
              </p:ext>
            </p:extLst>
          </p:nvPr>
        </p:nvGraphicFramePr>
        <p:xfrm>
          <a:off x="188238" y="1567837"/>
          <a:ext cx="5921014" cy="5257130"/>
        </p:xfrm>
        <a:graphic>
          <a:graphicData uri="http://schemas.openxmlformats.org/drawingml/2006/table">
            <a:tbl>
              <a:tblPr/>
              <a:tblGrid>
                <a:gridCol w="318951"/>
                <a:gridCol w="2636740"/>
                <a:gridCol w="649357"/>
                <a:gridCol w="1255792"/>
                <a:gridCol w="1060174"/>
              </a:tblGrid>
              <a:tr h="527934">
                <a:tc>
                  <a:txBody>
                    <a:bodyPr/>
                    <a:lstStyle/>
                    <a:p>
                      <a:pPr marL="0" marR="0" algn="ctr" fontAlgn="ctr">
                        <a:spcBef>
                          <a:spcPts val="0"/>
                        </a:spcBef>
                        <a:spcAft>
                          <a:spcPts val="0"/>
                        </a:spcAft>
                      </a:pPr>
                      <a:r>
                        <a:rPr lang="ja-JP" altLang="en-US" sz="2000" kern="0" dirty="0">
                          <a:solidFill>
                            <a:srgbClr val="000000"/>
                          </a:solidFill>
                          <a:effectLst/>
                          <a:latin typeface="宋体" charset="-122"/>
                        </a:rPr>
                        <a:t>序号</a:t>
                      </a:r>
                      <a:endParaRPr lang="ja-JP"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dirty="0">
                          <a:effectLst/>
                          <a:latin typeface="宋体" charset="-122"/>
                        </a:rPr>
                        <a:t>预算科目名称</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a:effectLst/>
                          <a:latin typeface="宋体" charset="-122"/>
                        </a:rPr>
                        <a:t>合计</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a:effectLst/>
                          <a:latin typeface="宋体" charset="-122"/>
                        </a:rPr>
                        <a:t>专项经费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ctr">
                        <a:spcBef>
                          <a:spcPts val="0"/>
                        </a:spcBef>
                        <a:spcAft>
                          <a:spcPts val="0"/>
                        </a:spcAft>
                      </a:pPr>
                      <a:r>
                        <a:rPr lang="zh-CN" altLang="en-US" sz="2000" kern="0">
                          <a:effectLst/>
                          <a:latin typeface="宋体" charset="-122"/>
                        </a:rPr>
                        <a:t>自筹经费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1</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charset="-122"/>
                        </a:rPr>
                        <a:t>一、经费支出</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dirty="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is-IS" sz="2000" kern="0">
                          <a:solidFill>
                            <a:srgbClr val="000000"/>
                          </a:solidFill>
                          <a:effectLst/>
                          <a:latin typeface="宋体" charset="-122"/>
                        </a:rPr>
                        <a:t>2</a:t>
                      </a:r>
                      <a:endParaRPr lang="is-I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charset="-122"/>
                        </a:rPr>
                        <a:t>（一）直接费用</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12.00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3</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charset="-122"/>
                        </a:rPr>
                        <a:t>1</a:t>
                      </a:r>
                      <a:r>
                        <a:rPr lang="zh-CN" altLang="en-US" sz="2000" kern="0" dirty="0">
                          <a:effectLst/>
                          <a:latin typeface="宋体" charset="-122"/>
                        </a:rPr>
                        <a:t>、设备费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1.50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1.50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4</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charset="-122"/>
                        </a:rPr>
                        <a:t>（</a:t>
                      </a:r>
                      <a:r>
                        <a:rPr lang="en-US" altLang="zh-CN" sz="2000" kern="0" dirty="0">
                          <a:effectLst/>
                          <a:latin typeface="宋体" charset="-122"/>
                        </a:rPr>
                        <a:t>1</a:t>
                      </a:r>
                      <a:r>
                        <a:rPr lang="zh-CN" altLang="en-US" sz="2000" kern="0" dirty="0">
                          <a:effectLst/>
                          <a:latin typeface="宋体" charset="-122"/>
                        </a:rPr>
                        <a:t>）购置设备费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1.50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1.50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5</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charset="-122"/>
                        </a:rPr>
                        <a:t>（</a:t>
                      </a:r>
                      <a:r>
                        <a:rPr lang="en-US" altLang="zh-CN" sz="2000" kern="0" dirty="0">
                          <a:effectLst/>
                          <a:latin typeface="宋体" charset="-122"/>
                        </a:rPr>
                        <a:t>2</a:t>
                      </a:r>
                      <a:r>
                        <a:rPr lang="zh-CN" altLang="en-US" sz="2000" kern="0" dirty="0">
                          <a:effectLst/>
                          <a:latin typeface="宋体" charset="-122"/>
                        </a:rPr>
                        <a:t>）试制设备费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6</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zh-CN" altLang="en-US" sz="2000" kern="0" dirty="0">
                          <a:effectLst/>
                          <a:latin typeface="宋体" charset="-122"/>
                        </a:rPr>
                        <a:t>（</a:t>
                      </a:r>
                      <a:r>
                        <a:rPr lang="en-US" altLang="zh-CN" sz="2000" kern="0" dirty="0">
                          <a:effectLst/>
                          <a:latin typeface="宋体" charset="-122"/>
                        </a:rPr>
                        <a:t>3</a:t>
                      </a:r>
                      <a:r>
                        <a:rPr lang="zh-CN" altLang="en-US" sz="2000" kern="0" dirty="0">
                          <a:effectLst/>
                          <a:latin typeface="宋体" charset="-122"/>
                        </a:rPr>
                        <a:t>）设备</a:t>
                      </a:r>
                      <a:r>
                        <a:rPr lang="zh-CN" altLang="en-US" sz="2000" kern="0" dirty="0" smtClean="0">
                          <a:effectLst/>
                          <a:latin typeface="宋体" charset="-122"/>
                        </a:rPr>
                        <a:t>改造租赁费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7</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dirty="0">
                          <a:effectLst/>
                          <a:latin typeface="宋体" charset="-122"/>
                        </a:rPr>
                        <a:t>2</a:t>
                      </a:r>
                      <a:r>
                        <a:rPr lang="zh-CN" altLang="en-US" sz="2000" kern="0" dirty="0">
                          <a:effectLst/>
                          <a:latin typeface="宋体" charset="-122"/>
                        </a:rPr>
                        <a:t>、材料费</a:t>
                      </a:r>
                      <a:endParaRPr lang="zh-CN" altLang="en-US" sz="2000" kern="100" dirty="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1.00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1.00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8</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3</a:t>
                      </a:r>
                      <a:r>
                        <a:rPr lang="zh-CN" altLang="en-US" sz="2000" kern="0">
                          <a:effectLst/>
                          <a:latin typeface="宋体" charset="-122"/>
                        </a:rPr>
                        <a:t>、测试化验加工费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9</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4</a:t>
                      </a:r>
                      <a:r>
                        <a:rPr lang="zh-CN" altLang="en-US" sz="2000" kern="0">
                          <a:effectLst/>
                          <a:latin typeface="宋体" charset="-122"/>
                        </a:rPr>
                        <a:t>、燃料动力费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en-US" altLang="zh-CN" sz="2000" kern="0">
                          <a:solidFill>
                            <a:srgbClr val="000000"/>
                          </a:solidFill>
                          <a:effectLst/>
                          <a:latin typeface="宋体" charset="-122"/>
                        </a:rPr>
                        <a:t>10</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5</a:t>
                      </a:r>
                      <a:r>
                        <a:rPr lang="zh-CN" altLang="en-US" sz="2000" kern="0">
                          <a:effectLst/>
                          <a:latin typeface="宋体" charset="-122"/>
                        </a:rPr>
                        <a:t>、差旅费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1.20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1.20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cs-CZ" sz="2000" kern="0">
                          <a:solidFill>
                            <a:srgbClr val="000000"/>
                          </a:solidFill>
                          <a:effectLst/>
                          <a:latin typeface="宋体" charset="-122"/>
                        </a:rPr>
                        <a:t>11</a:t>
                      </a:r>
                      <a:endParaRPr lang="cs-CZ"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6</a:t>
                      </a:r>
                      <a:r>
                        <a:rPr lang="zh-CN" altLang="en-US" sz="2000" kern="0">
                          <a:effectLst/>
                          <a:latin typeface="宋体" charset="-122"/>
                        </a:rPr>
                        <a:t>、会议费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0.80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0.80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6414">
                <a:tc>
                  <a:txBody>
                    <a:bodyPr/>
                    <a:lstStyle/>
                    <a:p>
                      <a:pPr marL="0" marR="0" algn="ctr" fontAlgn="ctr">
                        <a:spcBef>
                          <a:spcPts val="0"/>
                        </a:spcBef>
                        <a:spcAft>
                          <a:spcPts val="0"/>
                        </a:spcAft>
                      </a:pPr>
                      <a:r>
                        <a:rPr lang="is-IS" sz="2000" kern="0">
                          <a:solidFill>
                            <a:srgbClr val="000000"/>
                          </a:solidFill>
                          <a:effectLst/>
                          <a:latin typeface="宋体" charset="-122"/>
                        </a:rPr>
                        <a:t>12</a:t>
                      </a:r>
                      <a:endParaRPr lang="is-I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fontAlgn="ctr">
                        <a:spcBef>
                          <a:spcPts val="0"/>
                        </a:spcBef>
                        <a:spcAft>
                          <a:spcPts val="0"/>
                        </a:spcAft>
                      </a:pPr>
                      <a:r>
                        <a:rPr lang="en-US" altLang="zh-CN" sz="2000" kern="0">
                          <a:effectLst/>
                          <a:latin typeface="宋体" charset="-122"/>
                        </a:rPr>
                        <a:t>7</a:t>
                      </a:r>
                      <a:r>
                        <a:rPr lang="zh-CN" altLang="en-US" sz="2000" kern="0">
                          <a:effectLst/>
                          <a:latin typeface="宋体" charset="-122"/>
                        </a:rPr>
                        <a:t>、国际合作与交流费</a:t>
                      </a:r>
                      <a:endParaRPr lang="zh-CN" altLang="en-US" sz="2000" kern="100">
                        <a:effectLst/>
                        <a:latin typeface="Times New Roman" charset="0"/>
                      </a:endParaRP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a:effectLst/>
                          <a:latin typeface="Times New Roman" charset="0"/>
                        </a:rPr>
                        <a:t>1.00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hr-HR" sz="2000" kern="100">
                          <a:effectLst/>
                          <a:latin typeface="Times New Roman" charset="0"/>
                        </a:rPr>
                        <a:t>2.00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nb-NO" sz="2000" kern="100" dirty="0">
                          <a:effectLst/>
                          <a:latin typeface="Times New Roman" charset="0"/>
                        </a:rPr>
                        <a:t>0.00</a:t>
                      </a:r>
                    </a:p>
                  </a:txBody>
                  <a:tcPr marL="5281" marR="5281" marT="5281" marB="528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0242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4083169" cy="584775"/>
          </a:xfrm>
          <a:prstGeom prst="rect">
            <a:avLst/>
          </a:prstGeom>
        </p:spPr>
        <p:txBody>
          <a:bodyPr wrap="none">
            <a:spAutoFit/>
          </a:bodyPr>
          <a:lstStyle/>
          <a:p>
            <a:r>
              <a:rPr lang="en-US" altLang="zh-CN" sz="3200" b="1" kern="0" dirty="0" smtClean="0">
                <a:solidFill>
                  <a:srgbClr val="0070C0"/>
                </a:solidFill>
                <a:latin typeface="宋体" charset="-122"/>
              </a:rPr>
              <a:t>15.</a:t>
            </a:r>
            <a:r>
              <a:rPr lang="zh-CN" altLang="en-US" sz="3200" b="1" kern="0" dirty="0" smtClean="0">
                <a:solidFill>
                  <a:srgbClr val="0070C0"/>
                </a:solidFill>
                <a:latin typeface="宋体" charset="-122"/>
              </a:rPr>
              <a:t>经费预算编制说明</a:t>
            </a:r>
            <a:endParaRPr lang="zh-CN" altLang="en-US" sz="3200" b="1" dirty="0">
              <a:solidFill>
                <a:srgbClr val="0070C0"/>
              </a:solidFill>
            </a:endParaRPr>
          </a:p>
        </p:txBody>
      </p:sp>
      <p:cxnSp>
        <p:nvCxnSpPr>
          <p:cNvPr id="14" name="直线连接符 13"/>
          <p:cNvCxnSpPr/>
          <p:nvPr/>
        </p:nvCxnSpPr>
        <p:spPr>
          <a:xfrm>
            <a:off x="251335" y="1474704"/>
            <a:ext cx="39231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51335" y="1928195"/>
            <a:ext cx="11632735" cy="4401205"/>
          </a:xfrm>
          <a:prstGeom prst="rect">
            <a:avLst/>
          </a:prstGeom>
        </p:spPr>
        <p:txBody>
          <a:bodyPr wrap="square">
            <a:spAutoFit/>
          </a:bodyPr>
          <a:lstStyle/>
          <a:p>
            <a:r>
              <a:rPr lang="zh-CN" altLang="en-US" sz="2800" kern="100" dirty="0" smtClean="0">
                <a:effectLst/>
                <a:latin typeface="宋体" charset="-122"/>
              </a:rPr>
              <a:t>直接费用共计</a:t>
            </a:r>
            <a:r>
              <a:rPr lang="en-US" altLang="zh-CN" sz="2800" kern="100" dirty="0" smtClean="0">
                <a:effectLst/>
                <a:latin typeface="Times New Roman" charset="0"/>
              </a:rPr>
              <a:t>12</a:t>
            </a:r>
            <a:r>
              <a:rPr lang="zh-CN" altLang="en-US" sz="2800" kern="100" dirty="0" smtClean="0">
                <a:effectLst/>
                <a:latin typeface="宋体" charset="-122"/>
              </a:rPr>
              <a:t>万元，各项支出的主要用途和理由的详细说明。</a:t>
            </a:r>
            <a:endParaRPr lang="zh-CN" altLang="en-US" sz="2800" kern="100" dirty="0" smtClean="0">
              <a:effectLst/>
              <a:latin typeface="Times New Roman" charset="0"/>
            </a:endParaRPr>
          </a:p>
          <a:p>
            <a:r>
              <a:rPr lang="zh-CN" altLang="en-US" sz="2800" kern="100" dirty="0" smtClean="0">
                <a:effectLst/>
                <a:latin typeface="Times New Roman" charset="0"/>
              </a:rPr>
              <a:t>（</a:t>
            </a:r>
            <a:r>
              <a:rPr lang="en-US" altLang="zh-CN" sz="2800" kern="100" dirty="0" smtClean="0">
                <a:effectLst/>
                <a:latin typeface="Times New Roman" charset="0"/>
              </a:rPr>
              <a:t>1</a:t>
            </a:r>
            <a:r>
              <a:rPr lang="zh-CN" altLang="en-US" sz="2800" kern="100" dirty="0" smtClean="0">
                <a:effectLst/>
                <a:latin typeface="Times New Roman" charset="0"/>
              </a:rPr>
              <a:t>）</a:t>
            </a:r>
            <a:r>
              <a:rPr lang="zh-CN" altLang="en-US" sz="2800" kern="100" dirty="0" smtClean="0">
                <a:effectLst/>
                <a:latin typeface="宋体" charset="-122"/>
              </a:rPr>
              <a:t>设备费：</a:t>
            </a:r>
            <a:r>
              <a:rPr lang="en-US" altLang="zh-CN" sz="2800" kern="100" dirty="0" smtClean="0">
                <a:effectLst/>
                <a:latin typeface="Times New Roman" charset="0"/>
              </a:rPr>
              <a:t>1.5</a:t>
            </a:r>
            <a:r>
              <a:rPr lang="zh-CN" altLang="en-US" sz="2800" kern="100" dirty="0" smtClean="0">
                <a:effectLst/>
                <a:latin typeface="宋体" charset="-122"/>
              </a:rPr>
              <a:t>万元</a:t>
            </a:r>
            <a:r>
              <a:rPr lang="zh-CN" altLang="en-US" sz="2800" kern="100" dirty="0" smtClean="0">
                <a:latin typeface="Times New Roman" charset="0"/>
              </a:rPr>
              <a:t>。</a:t>
            </a:r>
            <a:r>
              <a:rPr lang="zh-CN" altLang="en-US" sz="2800" kern="100" dirty="0" smtClean="0">
                <a:effectLst/>
                <a:latin typeface="宋体" charset="-122"/>
              </a:rPr>
              <a:t>高性能计算机</a:t>
            </a:r>
            <a:r>
              <a:rPr lang="en-US" altLang="zh-CN" sz="2800" kern="100" dirty="0" smtClean="0">
                <a:effectLst/>
                <a:latin typeface="Times New Roman" charset="0"/>
              </a:rPr>
              <a:t>1</a:t>
            </a:r>
            <a:r>
              <a:rPr lang="zh-CN" altLang="en-US" sz="2800" kern="100" dirty="0" smtClean="0">
                <a:effectLst/>
                <a:latin typeface="宋体" charset="-122"/>
              </a:rPr>
              <a:t>台</a:t>
            </a:r>
            <a:r>
              <a:rPr lang="en-US" altLang="zh-CN" sz="2800" kern="100" dirty="0" smtClean="0">
                <a:effectLst/>
                <a:latin typeface="Times New Roman" charset="0"/>
              </a:rPr>
              <a:t>1.5</a:t>
            </a:r>
            <a:r>
              <a:rPr lang="zh-CN" altLang="en-US" sz="2800" kern="100" dirty="0" smtClean="0">
                <a:effectLst/>
                <a:latin typeface="宋体" charset="-122"/>
              </a:rPr>
              <a:t>万元。</a:t>
            </a:r>
            <a:endParaRPr lang="zh-CN" altLang="en-US" sz="2800" kern="100" dirty="0" smtClean="0">
              <a:effectLst/>
              <a:latin typeface="Times New Roman" charset="0"/>
            </a:endParaRPr>
          </a:p>
          <a:p>
            <a:pPr lvl="0"/>
            <a:r>
              <a:rPr lang="zh-CN" altLang="en-US" sz="2800" kern="100" dirty="0" smtClean="0">
                <a:effectLst/>
                <a:latin typeface="Times New Roman" charset="0"/>
              </a:rPr>
              <a:t>（</a:t>
            </a:r>
            <a:r>
              <a:rPr lang="en-US" altLang="zh-CN" sz="2800" kern="100" dirty="0" smtClean="0">
                <a:effectLst/>
                <a:latin typeface="Times New Roman" charset="0"/>
              </a:rPr>
              <a:t>2</a:t>
            </a:r>
            <a:r>
              <a:rPr lang="zh-CN" altLang="en-US" sz="2800" kern="100" dirty="0" smtClean="0">
                <a:effectLst/>
                <a:latin typeface="Times New Roman" charset="0"/>
              </a:rPr>
              <a:t>）</a:t>
            </a:r>
            <a:r>
              <a:rPr lang="zh-CN" altLang="en-US" sz="2800" kern="100" dirty="0" smtClean="0">
                <a:effectLst/>
                <a:latin typeface="宋体" charset="-122"/>
              </a:rPr>
              <a:t>材料费：</a:t>
            </a:r>
            <a:r>
              <a:rPr lang="en-US" altLang="zh-CN" sz="2800" kern="100" dirty="0" smtClean="0">
                <a:effectLst/>
                <a:latin typeface="Times New Roman" charset="0"/>
              </a:rPr>
              <a:t>1</a:t>
            </a:r>
            <a:r>
              <a:rPr lang="zh-CN" altLang="en-US" sz="2800" kern="100" dirty="0" smtClean="0">
                <a:effectLst/>
                <a:latin typeface="宋体" charset="-122"/>
              </a:rPr>
              <a:t>万元。仿真软件</a:t>
            </a:r>
            <a:r>
              <a:rPr lang="en-US" altLang="zh-CN" sz="2800" kern="100" dirty="0" err="1" smtClean="0">
                <a:effectLst/>
                <a:latin typeface="Times New Roman" charset="0"/>
              </a:rPr>
              <a:t>Matlab</a:t>
            </a:r>
            <a:r>
              <a:rPr lang="zh-CN" altLang="en-US" sz="2800" kern="100" dirty="0" smtClean="0">
                <a:effectLst/>
                <a:latin typeface="宋体" charset="-122"/>
              </a:rPr>
              <a:t>、绘图软件</a:t>
            </a:r>
            <a:r>
              <a:rPr lang="en-US" altLang="zh-CN" sz="2800" kern="100" dirty="0" smtClean="0">
                <a:effectLst/>
                <a:latin typeface="Times New Roman" charset="0"/>
              </a:rPr>
              <a:t>illustrator</a:t>
            </a:r>
            <a:r>
              <a:rPr lang="zh-CN" altLang="en-US" sz="2800" kern="100" dirty="0" smtClean="0">
                <a:effectLst/>
                <a:latin typeface="宋体" charset="-122"/>
              </a:rPr>
              <a:t>等正版授权</a:t>
            </a:r>
            <a:r>
              <a:rPr lang="en-US" altLang="zh-CN" sz="2800" kern="100" dirty="0" smtClean="0">
                <a:effectLst/>
                <a:latin typeface="Times New Roman" charset="0"/>
              </a:rPr>
              <a:t>0.9</a:t>
            </a:r>
            <a:r>
              <a:rPr lang="zh-CN" altLang="en-US" sz="2800" kern="100" dirty="0" smtClean="0">
                <a:effectLst/>
                <a:latin typeface="宋体" charset="-122"/>
              </a:rPr>
              <a:t>万元，相关书籍购买</a:t>
            </a:r>
            <a:r>
              <a:rPr lang="en-US" altLang="zh-CN" sz="2800" kern="100" dirty="0" smtClean="0">
                <a:effectLst/>
                <a:latin typeface="Times New Roman" charset="0"/>
              </a:rPr>
              <a:t>0.1</a:t>
            </a:r>
            <a:r>
              <a:rPr lang="zh-CN" altLang="en-US" sz="2800" kern="100" dirty="0" smtClean="0">
                <a:effectLst/>
                <a:latin typeface="宋体" charset="-122"/>
              </a:rPr>
              <a:t>万元。</a:t>
            </a:r>
            <a:endParaRPr lang="zh-CN" altLang="en-US" sz="2800" kern="100" dirty="0" smtClean="0">
              <a:effectLst/>
              <a:latin typeface="Times New Roman" charset="0"/>
            </a:endParaRPr>
          </a:p>
          <a:p>
            <a:r>
              <a:rPr lang="zh-CN" altLang="en-US" sz="2800" kern="100" dirty="0" smtClean="0">
                <a:effectLst/>
                <a:latin typeface="Times New Roman" charset="0"/>
              </a:rPr>
              <a:t>（</a:t>
            </a:r>
            <a:r>
              <a:rPr lang="en-US" altLang="zh-CN" sz="2800" kern="100" dirty="0" smtClean="0">
                <a:effectLst/>
                <a:latin typeface="Times New Roman" charset="0"/>
              </a:rPr>
              <a:t>3</a:t>
            </a:r>
            <a:r>
              <a:rPr lang="zh-CN" altLang="en-US" sz="2800" kern="100" dirty="0" smtClean="0">
                <a:effectLst/>
                <a:latin typeface="Times New Roman" charset="0"/>
              </a:rPr>
              <a:t>）</a:t>
            </a:r>
            <a:r>
              <a:rPr lang="zh-CN" altLang="en-US" sz="2800" kern="100" dirty="0" smtClean="0">
                <a:effectLst/>
                <a:latin typeface="宋体" charset="-122"/>
              </a:rPr>
              <a:t>差旅费：</a:t>
            </a:r>
            <a:r>
              <a:rPr lang="en-US" altLang="zh-CN" sz="2800" kern="100" dirty="0" smtClean="0">
                <a:effectLst/>
                <a:latin typeface="Times New Roman" charset="0"/>
              </a:rPr>
              <a:t>1.2</a:t>
            </a:r>
            <a:r>
              <a:rPr lang="zh-CN" altLang="en-US" sz="2800" kern="100" dirty="0" smtClean="0">
                <a:effectLst/>
                <a:latin typeface="宋体" charset="-122"/>
              </a:rPr>
              <a:t>万元。项目组成员到北京航空航天大学，北京师范大学，香港城市大学等高校进行学术交流</a:t>
            </a:r>
            <a:r>
              <a:rPr lang="en-US" altLang="zh-CN" sz="2800" kern="100" dirty="0" smtClean="0">
                <a:effectLst/>
                <a:latin typeface="Times New Roman" charset="0"/>
              </a:rPr>
              <a:t>3</a:t>
            </a:r>
            <a:r>
              <a:rPr lang="zh-CN" altLang="en-US" sz="2800" kern="100" dirty="0" smtClean="0">
                <a:effectLst/>
                <a:latin typeface="宋体" charset="-122"/>
              </a:rPr>
              <a:t>次，每次按平均</a:t>
            </a:r>
            <a:r>
              <a:rPr lang="en-US" altLang="zh-CN" sz="2800" kern="100" dirty="0" smtClean="0">
                <a:effectLst/>
                <a:latin typeface="Times New Roman" charset="0"/>
              </a:rPr>
              <a:t>1</a:t>
            </a:r>
            <a:r>
              <a:rPr lang="zh-CN" altLang="en-US" sz="2800" kern="100" dirty="0" smtClean="0">
                <a:effectLst/>
                <a:latin typeface="宋体" charset="-122"/>
              </a:rPr>
              <a:t>人次，每次费用按平均</a:t>
            </a:r>
            <a:r>
              <a:rPr lang="en-US" altLang="zh-CN" sz="2800" kern="100" dirty="0" smtClean="0">
                <a:effectLst/>
                <a:latin typeface="Times New Roman" charset="0"/>
              </a:rPr>
              <a:t>0.4</a:t>
            </a:r>
            <a:r>
              <a:rPr lang="zh-CN" altLang="en-US" sz="2800" kern="100" dirty="0" smtClean="0">
                <a:effectLst/>
                <a:latin typeface="宋体" charset="-122"/>
              </a:rPr>
              <a:t>万元，</a:t>
            </a:r>
            <a:r>
              <a:rPr lang="en-US" altLang="zh-CN" sz="2800" kern="100" dirty="0" smtClean="0">
                <a:effectLst/>
                <a:latin typeface="Times New Roman" charset="0"/>
              </a:rPr>
              <a:t>0.4</a:t>
            </a:r>
            <a:r>
              <a:rPr lang="zh-CN" altLang="en-US" sz="2800" kern="100" dirty="0" smtClean="0">
                <a:effectLst/>
                <a:latin typeface="宋体" charset="-122"/>
              </a:rPr>
              <a:t>万元</a:t>
            </a:r>
            <a:r>
              <a:rPr lang="zh-CN" altLang="en-US" sz="2800" kern="100" dirty="0" smtClean="0">
                <a:effectLst/>
                <a:latin typeface="Times New Roman" charset="0"/>
              </a:rPr>
              <a:t>*</a:t>
            </a:r>
            <a:r>
              <a:rPr lang="en-US" altLang="zh-CN" sz="2800" kern="100" dirty="0" smtClean="0">
                <a:effectLst/>
                <a:latin typeface="Times New Roman" charset="0"/>
              </a:rPr>
              <a:t>3=1.2</a:t>
            </a:r>
            <a:r>
              <a:rPr lang="zh-CN" altLang="en-US" sz="2800" kern="100" dirty="0" smtClean="0">
                <a:effectLst/>
                <a:latin typeface="宋体" charset="-122"/>
              </a:rPr>
              <a:t>万元。</a:t>
            </a:r>
            <a:endParaRPr lang="zh-CN" altLang="en-US" sz="2800" kern="100" dirty="0" smtClean="0">
              <a:effectLst/>
              <a:latin typeface="Times New Roman" charset="0"/>
            </a:endParaRPr>
          </a:p>
          <a:p>
            <a:pPr lvl="0"/>
            <a:r>
              <a:rPr lang="zh-CN" altLang="en-US" sz="2800" kern="100" dirty="0" smtClean="0">
                <a:effectLst/>
                <a:latin typeface="Times New Roman" charset="0"/>
              </a:rPr>
              <a:t>（</a:t>
            </a:r>
            <a:r>
              <a:rPr lang="en-US" altLang="zh-CN" sz="2800" kern="100" dirty="0" smtClean="0">
                <a:effectLst/>
                <a:latin typeface="Times New Roman" charset="0"/>
              </a:rPr>
              <a:t>4</a:t>
            </a:r>
            <a:r>
              <a:rPr lang="zh-CN" altLang="en-US" sz="2800" kern="100" dirty="0" smtClean="0">
                <a:effectLst/>
                <a:latin typeface="Times New Roman" charset="0"/>
              </a:rPr>
              <a:t>）</a:t>
            </a:r>
            <a:r>
              <a:rPr lang="zh-CN" altLang="en-US" sz="2800" kern="100" dirty="0" smtClean="0">
                <a:effectLst/>
                <a:latin typeface="宋体" charset="-122"/>
              </a:rPr>
              <a:t>会议费：</a:t>
            </a:r>
            <a:r>
              <a:rPr lang="en-US" altLang="zh-CN" sz="2800" kern="100" dirty="0" smtClean="0">
                <a:effectLst/>
                <a:latin typeface="Times New Roman" charset="0"/>
              </a:rPr>
              <a:t>0.8</a:t>
            </a:r>
            <a:r>
              <a:rPr lang="zh-CN" altLang="en-US" sz="2800" kern="100" dirty="0" smtClean="0">
                <a:effectLst/>
                <a:latin typeface="宋体" charset="-122"/>
              </a:rPr>
              <a:t>万元</a:t>
            </a:r>
            <a:r>
              <a:rPr lang="zh-CN" altLang="en-US" sz="2800" kern="100" dirty="0">
                <a:latin typeface="Times New Roman" charset="0"/>
              </a:rPr>
              <a:t>。</a:t>
            </a:r>
            <a:r>
              <a:rPr lang="zh-CN" altLang="en-US" sz="2800" kern="100" dirty="0" smtClean="0">
                <a:effectLst/>
                <a:latin typeface="宋体" charset="-122"/>
              </a:rPr>
              <a:t>项目组拟举办</a:t>
            </a:r>
            <a:r>
              <a:rPr lang="en-US" altLang="zh-CN" sz="2800" kern="100" dirty="0" smtClean="0">
                <a:effectLst/>
                <a:latin typeface="Times New Roman" charset="0"/>
              </a:rPr>
              <a:t>2</a:t>
            </a:r>
            <a:r>
              <a:rPr lang="zh-CN" altLang="en-US" sz="2800" kern="100" dirty="0" smtClean="0">
                <a:effectLst/>
                <a:latin typeface="宋体" charset="-122"/>
              </a:rPr>
              <a:t>次小型学术讨论，探讨课题中所遇到的问题。会议费主要用于与会人员生活费、住宿费、劳务费等，预计每次</a:t>
            </a:r>
            <a:r>
              <a:rPr lang="en-US" altLang="zh-CN" sz="2800" kern="100" dirty="0" smtClean="0">
                <a:effectLst/>
                <a:latin typeface="Times New Roman" charset="0"/>
              </a:rPr>
              <a:t>0.4</a:t>
            </a:r>
            <a:r>
              <a:rPr lang="zh-CN" altLang="en-US" sz="2800" kern="100" dirty="0" smtClean="0">
                <a:effectLst/>
                <a:latin typeface="宋体" charset="-122"/>
              </a:rPr>
              <a:t>万元，</a:t>
            </a:r>
            <a:r>
              <a:rPr lang="en-US" altLang="zh-CN" sz="2800" kern="100" dirty="0" smtClean="0">
                <a:effectLst/>
                <a:latin typeface="Times New Roman" charset="0"/>
              </a:rPr>
              <a:t>0.4</a:t>
            </a:r>
            <a:r>
              <a:rPr lang="zh-CN" altLang="en-US" sz="2800" kern="100" dirty="0" smtClean="0">
                <a:effectLst/>
                <a:latin typeface="宋体" charset="-122"/>
              </a:rPr>
              <a:t>万元</a:t>
            </a:r>
            <a:r>
              <a:rPr lang="zh-CN" altLang="en-US" sz="2800" kern="100" dirty="0" smtClean="0">
                <a:effectLst/>
                <a:latin typeface="Times New Roman" charset="0"/>
              </a:rPr>
              <a:t>*</a:t>
            </a:r>
            <a:r>
              <a:rPr lang="en-US" altLang="zh-CN" sz="2800" kern="100" dirty="0" smtClean="0">
                <a:effectLst/>
                <a:latin typeface="Times New Roman" charset="0"/>
              </a:rPr>
              <a:t>2=0.8</a:t>
            </a:r>
            <a:r>
              <a:rPr lang="zh-CN" altLang="en-US" sz="2800" kern="100" dirty="0" smtClean="0">
                <a:effectLst/>
                <a:latin typeface="宋体" charset="-122"/>
              </a:rPr>
              <a:t>万元。</a:t>
            </a:r>
            <a:endParaRPr lang="zh-CN" altLang="en-US" sz="2800" kern="100" dirty="0" smtClean="0">
              <a:effectLst/>
              <a:latin typeface="Times New Roman" charset="0"/>
            </a:endParaRPr>
          </a:p>
        </p:txBody>
      </p:sp>
    </p:spTree>
    <p:extLst>
      <p:ext uri="{BB962C8B-B14F-4D97-AF65-F5344CB8AC3E}">
        <p14:creationId xmlns:p14="http://schemas.microsoft.com/office/powerpoint/2010/main" val="40006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5" name="矩形 14"/>
          <p:cNvSpPr/>
          <p:nvPr/>
        </p:nvSpPr>
        <p:spPr>
          <a:xfrm>
            <a:off x="466991" y="1879665"/>
            <a:ext cx="5831067" cy="1641475"/>
          </a:xfrm>
          <a:prstGeom prst="rect">
            <a:avLst/>
          </a:prstGeom>
        </p:spPr>
        <p:txBody>
          <a:bodyPr wrap="square">
            <a:spAutoFit/>
          </a:bodyPr>
          <a:lstStyle/>
          <a:p>
            <a:pPr marL="457200" indent="-457200">
              <a:spcBef>
                <a:spcPts val="500"/>
              </a:spcBef>
              <a:spcAft>
                <a:spcPts val="500"/>
              </a:spcAft>
              <a:buClr>
                <a:srgbClr val="0070C0"/>
              </a:buClr>
              <a:buFont typeface="Wingdings" charset="2"/>
              <a:buChar char="l"/>
            </a:pPr>
            <a:r>
              <a:rPr lang="zh-CN" altLang="en-US" sz="2800" kern="0" dirty="0" smtClean="0">
                <a:effectLst/>
                <a:latin typeface="+mn-ea"/>
              </a:rPr>
              <a:t>申请人姓名：</a:t>
            </a:r>
            <a:r>
              <a:rPr lang="zh-CN" altLang="mr-IN" sz="2800" kern="0" dirty="0" smtClean="0">
                <a:effectLst/>
                <a:latin typeface="+mn-ea"/>
              </a:rPr>
              <a:t>   </a:t>
            </a:r>
            <a:r>
              <a:rPr lang="mr-IN" altLang="zh-CN" sz="2800" kern="0" dirty="0" smtClean="0">
                <a:effectLst/>
                <a:latin typeface="+mn-ea"/>
              </a:rPr>
              <a:t>	</a:t>
            </a:r>
            <a:endParaRPr lang="en-US" altLang="zh-CN" sz="2800" kern="0" dirty="0" smtClean="0">
              <a:effectLst/>
              <a:latin typeface="+mn-ea"/>
            </a:endParaRPr>
          </a:p>
          <a:p>
            <a:pPr marL="457200" indent="-457200">
              <a:spcBef>
                <a:spcPts val="500"/>
              </a:spcBef>
              <a:spcAft>
                <a:spcPts val="500"/>
              </a:spcAft>
              <a:buClr>
                <a:srgbClr val="0070C0"/>
              </a:buClr>
              <a:buFont typeface="Wingdings" charset="2"/>
              <a:buChar char="l"/>
            </a:pPr>
            <a:r>
              <a:rPr lang="zh-CN" altLang="en-US" sz="2800" kern="0" dirty="0" smtClean="0">
                <a:effectLst/>
                <a:latin typeface="+mn-ea"/>
              </a:rPr>
              <a:t>所在单位及职称：</a:t>
            </a:r>
            <a:r>
              <a:rPr lang="zh-CN" altLang="mr-IN" sz="2800" kern="0" dirty="0" smtClean="0">
                <a:effectLst/>
                <a:latin typeface="+mn-ea"/>
              </a:rPr>
              <a:t>  </a:t>
            </a:r>
            <a:r>
              <a:rPr lang="mr-IN" altLang="zh-CN" sz="2800" kern="0" spc="-100" dirty="0" smtClean="0">
                <a:effectLst/>
                <a:latin typeface="+mn-ea"/>
              </a:rPr>
              <a:t> </a:t>
            </a:r>
            <a:r>
              <a:rPr lang="zh-CN" altLang="en-US" sz="2800" kern="0" spc="-100" dirty="0" smtClean="0">
                <a:effectLst/>
                <a:latin typeface="+mn-ea"/>
              </a:rPr>
              <a:t>    </a:t>
            </a:r>
            <a:endParaRPr lang="en-US" altLang="zh-CN" sz="2800" kern="0" spc="-100" dirty="0" smtClean="0">
              <a:effectLst/>
              <a:latin typeface="+mn-ea"/>
            </a:endParaRPr>
          </a:p>
          <a:p>
            <a:pPr marL="457200" indent="-457200">
              <a:spcBef>
                <a:spcPts val="500"/>
              </a:spcBef>
              <a:spcAft>
                <a:spcPts val="500"/>
              </a:spcAft>
              <a:buClr>
                <a:srgbClr val="0070C0"/>
              </a:buClr>
              <a:buFont typeface="Wingdings" charset="2"/>
              <a:buChar char="l"/>
            </a:pPr>
            <a:r>
              <a:rPr lang="zh-CN" altLang="en-US" sz="2800" kern="0" dirty="0" smtClean="0">
                <a:effectLst/>
                <a:latin typeface="+mn-ea"/>
              </a:rPr>
              <a:t>受教育经历：</a:t>
            </a:r>
            <a:r>
              <a:rPr lang="zh-CN" altLang="mr-IN" sz="2800" kern="0" spc="-100" dirty="0" smtClean="0">
                <a:effectLst/>
                <a:latin typeface="+mn-ea"/>
              </a:rPr>
              <a:t>	</a:t>
            </a:r>
            <a:r>
              <a:rPr lang="zh-CN" altLang="mr-IN" kern="0" spc="-100" dirty="0" smtClean="0">
                <a:effectLst/>
                <a:latin typeface="+mn-ea"/>
              </a:rPr>
              <a:t>	</a:t>
            </a:r>
            <a:r>
              <a:rPr lang="zh-CN" altLang="mr-IN" kern="0" spc="-100" dirty="0" smtClean="0">
                <a:effectLst/>
                <a:latin typeface="宋体" charset="-122"/>
              </a:rPr>
              <a:t>      	</a:t>
            </a:r>
            <a:endParaRPr lang="mr-IN" altLang="zh-CN" dirty="0">
              <a:effectLst/>
              <a:latin typeface="宋体" charset="-122"/>
            </a:endParaRPr>
          </a:p>
        </p:txBody>
      </p:sp>
      <p:sp>
        <p:nvSpPr>
          <p:cNvPr id="16" name="矩形 15"/>
          <p:cNvSpPr/>
          <p:nvPr/>
        </p:nvSpPr>
        <p:spPr>
          <a:xfrm>
            <a:off x="3772953" y="1879665"/>
            <a:ext cx="4852610" cy="1423467"/>
          </a:xfrm>
          <a:prstGeom prst="rect">
            <a:avLst/>
          </a:prstGeom>
        </p:spPr>
        <p:txBody>
          <a:bodyPr wrap="none">
            <a:spAutoFit/>
          </a:bodyPr>
          <a:lstStyle/>
          <a:p>
            <a:pPr>
              <a:spcBef>
                <a:spcPts val="500"/>
              </a:spcBef>
              <a:spcAft>
                <a:spcPts val="500"/>
              </a:spcAft>
              <a:buClr>
                <a:srgbClr val="0070C0"/>
              </a:buClr>
            </a:pPr>
            <a:r>
              <a:rPr lang="zh-CN" altLang="en-US" sz="2800" kern="0" dirty="0" smtClean="0">
                <a:latin typeface="+mn-ea"/>
              </a:rPr>
              <a:t>庞少鹏</a:t>
            </a:r>
            <a:endParaRPr lang="en-US" altLang="zh-CN" sz="2800" kern="0" dirty="0" smtClean="0">
              <a:latin typeface="+mn-ea"/>
            </a:endParaRPr>
          </a:p>
          <a:p>
            <a:pPr>
              <a:spcBef>
                <a:spcPts val="500"/>
              </a:spcBef>
              <a:spcAft>
                <a:spcPts val="500"/>
              </a:spcAft>
              <a:buClr>
                <a:srgbClr val="0070C0"/>
              </a:buClr>
            </a:pPr>
            <a:r>
              <a:rPr lang="zh-CN" altLang="mr-IN" sz="2800" kern="0" dirty="0" smtClean="0">
                <a:latin typeface="+mn-ea"/>
              </a:rPr>
              <a:t>电气</a:t>
            </a:r>
            <a:r>
              <a:rPr lang="zh-CN" altLang="mr-IN" sz="2800" kern="0" dirty="0">
                <a:latin typeface="+mn-ea"/>
              </a:rPr>
              <a:t>工程与自动化</a:t>
            </a:r>
            <a:r>
              <a:rPr lang="zh-CN" altLang="mr-IN" sz="2800" kern="0" dirty="0" smtClean="0">
                <a:latin typeface="+mn-ea"/>
              </a:rPr>
              <a:t>学院</a:t>
            </a:r>
            <a:r>
              <a:rPr lang="zh-CN" altLang="en-US" sz="2800" kern="0" dirty="0" smtClean="0">
                <a:latin typeface="+mn-ea"/>
              </a:rPr>
              <a:t>，讲师</a:t>
            </a:r>
            <a:endParaRPr lang="en-US" altLang="zh-CN" sz="2800" kern="0" dirty="0" smtClean="0">
              <a:latin typeface="+mn-ea"/>
            </a:endParaRPr>
          </a:p>
          <a:p>
            <a:endParaRPr lang="zh-CN" altLang="en-US" dirty="0">
              <a:latin typeface="+mn-ea"/>
            </a:endParaRPr>
          </a:p>
        </p:txBody>
      </p:sp>
      <p:sp>
        <p:nvSpPr>
          <p:cNvPr id="17" name="矩形 16"/>
          <p:cNvSpPr/>
          <p:nvPr/>
        </p:nvSpPr>
        <p:spPr>
          <a:xfrm>
            <a:off x="466991" y="1001430"/>
            <a:ext cx="2852063" cy="584775"/>
          </a:xfrm>
          <a:prstGeom prst="rect">
            <a:avLst/>
          </a:prstGeom>
        </p:spPr>
        <p:txBody>
          <a:bodyPr wrap="none">
            <a:spAutoFit/>
          </a:bodyPr>
          <a:lstStyle/>
          <a:p>
            <a:r>
              <a:rPr lang="en-US" altLang="zh-CN" sz="3200" b="1" kern="0" dirty="0" smtClean="0">
                <a:solidFill>
                  <a:srgbClr val="0070C0"/>
                </a:solidFill>
                <a:latin typeface="宋体" charset="-122"/>
              </a:rPr>
              <a:t>2.</a:t>
            </a:r>
            <a:r>
              <a:rPr lang="zh-CN" altLang="en-US" sz="3200" b="1" kern="0" dirty="0" smtClean="0">
                <a:solidFill>
                  <a:srgbClr val="0070C0"/>
                </a:solidFill>
                <a:latin typeface="宋体" charset="-122"/>
              </a:rPr>
              <a:t> 申请人信息</a:t>
            </a:r>
            <a:endParaRPr lang="zh-CN" altLang="en-US" sz="3200" b="1" dirty="0">
              <a:solidFill>
                <a:srgbClr val="0070C0"/>
              </a:solidFill>
            </a:endParaRPr>
          </a:p>
        </p:txBody>
      </p:sp>
      <p:cxnSp>
        <p:nvCxnSpPr>
          <p:cNvPr id="18" name="直线连接符 17"/>
          <p:cNvCxnSpPr/>
          <p:nvPr/>
        </p:nvCxnSpPr>
        <p:spPr>
          <a:xfrm>
            <a:off x="530088" y="1586205"/>
            <a:ext cx="273595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0088" y="3521140"/>
            <a:ext cx="11065564" cy="3062377"/>
          </a:xfrm>
          <a:prstGeom prst="rect">
            <a:avLst/>
          </a:prstGeom>
        </p:spPr>
        <p:txBody>
          <a:bodyPr wrap="square">
            <a:spAutoFit/>
          </a:bodyPr>
          <a:lstStyle/>
          <a:p>
            <a:pPr>
              <a:spcBef>
                <a:spcPts val="500"/>
              </a:spcBef>
              <a:spcAft>
                <a:spcPts val="500"/>
              </a:spcAft>
              <a:buClr>
                <a:srgbClr val="0070C0"/>
              </a:buClr>
            </a:pPr>
            <a:r>
              <a:rPr lang="zh-CN" altLang="en-US" sz="2800" kern="0" dirty="0" smtClean="0">
                <a:latin typeface="+mn-ea"/>
              </a:rPr>
              <a:t>  </a:t>
            </a:r>
            <a:r>
              <a:rPr lang="en-US" altLang="zh-CN" sz="2800" kern="0" dirty="0" smtClean="0">
                <a:latin typeface="+mn-ea"/>
              </a:rPr>
              <a:t>2014/09-2018</a:t>
            </a:r>
            <a:r>
              <a:rPr lang="en-US" altLang="zh-CN" sz="2800" kern="0" dirty="0" smtClean="0">
                <a:latin typeface="+mn-ea"/>
              </a:rPr>
              <a:t>/07</a:t>
            </a:r>
            <a:r>
              <a:rPr lang="zh-CN" altLang="en-US" sz="2800" kern="0" dirty="0" smtClean="0">
                <a:latin typeface="+mn-ea"/>
              </a:rPr>
              <a:t>，北京航空航天大学，自动化科学与电气工程学院，博士；</a:t>
            </a:r>
          </a:p>
          <a:p>
            <a:pPr>
              <a:spcBef>
                <a:spcPts val="500"/>
              </a:spcBef>
              <a:spcAft>
                <a:spcPts val="500"/>
              </a:spcAft>
              <a:buClr>
                <a:srgbClr val="0070C0"/>
              </a:buClr>
            </a:pPr>
            <a:r>
              <a:rPr lang="zh-CN" altLang="en-US" sz="2800" kern="0" dirty="0" smtClean="0">
                <a:latin typeface="+mn-ea"/>
              </a:rPr>
              <a:t>  </a:t>
            </a:r>
            <a:r>
              <a:rPr lang="en-US" altLang="zh-CN" sz="2800" kern="0" dirty="0" smtClean="0">
                <a:latin typeface="+mn-ea"/>
              </a:rPr>
              <a:t>2010/09-2013/07</a:t>
            </a:r>
            <a:r>
              <a:rPr lang="zh-CN" altLang="en-US" sz="2800" kern="0" dirty="0" smtClean="0">
                <a:latin typeface="+mn-ea"/>
              </a:rPr>
              <a:t>，华东交通大学，电气与自动化工程学院，硕士；</a:t>
            </a:r>
          </a:p>
          <a:p>
            <a:pPr>
              <a:spcBef>
                <a:spcPts val="500"/>
              </a:spcBef>
              <a:spcAft>
                <a:spcPts val="500"/>
              </a:spcAft>
              <a:buClr>
                <a:srgbClr val="0070C0"/>
              </a:buClr>
            </a:pPr>
            <a:r>
              <a:rPr lang="zh-CN" altLang="en-US" sz="2800" kern="0" dirty="0" smtClean="0">
                <a:latin typeface="+mn-ea"/>
              </a:rPr>
              <a:t>  </a:t>
            </a:r>
            <a:r>
              <a:rPr lang="en-US" altLang="zh-CN" sz="2800" kern="0" dirty="0" smtClean="0">
                <a:latin typeface="+mn-ea"/>
              </a:rPr>
              <a:t>2008/09-2010/07</a:t>
            </a:r>
            <a:r>
              <a:rPr lang="zh-CN" altLang="en-US" sz="2800" kern="0" dirty="0" smtClean="0">
                <a:latin typeface="+mn-ea"/>
              </a:rPr>
              <a:t>，齐鲁工业大学（山东省科学院），电气工程与自动化学院，学士</a:t>
            </a:r>
            <a:r>
              <a:rPr lang="zh-CN" altLang="en-US" sz="2800" kern="0" dirty="0">
                <a:latin typeface="+mn-ea"/>
              </a:rPr>
              <a:t>。</a:t>
            </a:r>
            <a:endParaRPr lang="zh-CN" altLang="en-US" sz="2800" kern="0" dirty="0" smtClean="0">
              <a:latin typeface="+mn-ea"/>
            </a:endParaRPr>
          </a:p>
          <a:p>
            <a:pPr>
              <a:spcBef>
                <a:spcPts val="500"/>
              </a:spcBef>
              <a:spcAft>
                <a:spcPts val="500"/>
              </a:spcAft>
              <a:buClr>
                <a:srgbClr val="0070C0"/>
              </a:buClr>
            </a:pPr>
            <a:endParaRPr lang="en-US" altLang="zh-CN" sz="2800" kern="0" dirty="0">
              <a:latin typeface="宋体" charset="-122"/>
            </a:endParaRPr>
          </a:p>
        </p:txBody>
      </p:sp>
    </p:spTree>
    <p:extLst>
      <p:ext uri="{BB962C8B-B14F-4D97-AF65-F5344CB8AC3E}">
        <p14:creationId xmlns:p14="http://schemas.microsoft.com/office/powerpoint/2010/main" val="1944494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188238" y="889929"/>
            <a:ext cx="4083169" cy="584775"/>
          </a:xfrm>
          <a:prstGeom prst="rect">
            <a:avLst/>
          </a:prstGeom>
        </p:spPr>
        <p:txBody>
          <a:bodyPr wrap="none">
            <a:spAutoFit/>
          </a:bodyPr>
          <a:lstStyle/>
          <a:p>
            <a:r>
              <a:rPr lang="en-US" altLang="zh-CN" sz="3200" b="1" kern="0" dirty="0" smtClean="0">
                <a:solidFill>
                  <a:srgbClr val="0070C0"/>
                </a:solidFill>
                <a:latin typeface="宋体" charset="-122"/>
              </a:rPr>
              <a:t>15.</a:t>
            </a:r>
            <a:r>
              <a:rPr lang="zh-CN" altLang="en-US" sz="3200" b="1" kern="0" dirty="0" smtClean="0">
                <a:solidFill>
                  <a:srgbClr val="0070C0"/>
                </a:solidFill>
                <a:latin typeface="宋体" charset="-122"/>
              </a:rPr>
              <a:t>经费预算编制说明</a:t>
            </a:r>
            <a:endParaRPr lang="zh-CN" altLang="en-US" sz="3200" b="1" dirty="0">
              <a:solidFill>
                <a:srgbClr val="0070C0"/>
              </a:solidFill>
            </a:endParaRPr>
          </a:p>
        </p:txBody>
      </p:sp>
      <p:cxnSp>
        <p:nvCxnSpPr>
          <p:cNvPr id="14" name="直线连接符 13"/>
          <p:cNvCxnSpPr/>
          <p:nvPr/>
        </p:nvCxnSpPr>
        <p:spPr>
          <a:xfrm>
            <a:off x="251335" y="1474704"/>
            <a:ext cx="39231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18290" y="1791084"/>
            <a:ext cx="11208209" cy="4401205"/>
          </a:xfrm>
          <a:prstGeom prst="rect">
            <a:avLst/>
          </a:prstGeom>
        </p:spPr>
        <p:txBody>
          <a:bodyPr wrap="square">
            <a:spAutoFit/>
          </a:bodyPr>
          <a:lstStyle/>
          <a:p>
            <a:pPr marR="0" lvl="0" algn="just">
              <a:spcBef>
                <a:spcPts val="0"/>
              </a:spcBef>
              <a:spcAft>
                <a:spcPts val="0"/>
              </a:spcAft>
            </a:pPr>
            <a:r>
              <a:rPr lang="zh-CN" altLang="en-US" sz="2800" kern="100" dirty="0" smtClean="0">
                <a:effectLst/>
                <a:latin typeface="Times New Roman" charset="0"/>
              </a:rPr>
              <a:t>（</a:t>
            </a:r>
            <a:r>
              <a:rPr lang="en-US" altLang="zh-CN" sz="2800" kern="100" dirty="0" smtClean="0">
                <a:effectLst/>
                <a:latin typeface="Times New Roman" charset="0"/>
              </a:rPr>
              <a:t>5</a:t>
            </a:r>
            <a:r>
              <a:rPr lang="zh-CN" altLang="en-US" sz="2800" kern="100" dirty="0" smtClean="0">
                <a:effectLst/>
                <a:latin typeface="Times New Roman" charset="0"/>
              </a:rPr>
              <a:t>）</a:t>
            </a:r>
            <a:r>
              <a:rPr lang="zh-CN" altLang="en-US" sz="2800" kern="100" dirty="0" smtClean="0">
                <a:effectLst/>
                <a:latin typeface="宋体" charset="-122"/>
              </a:rPr>
              <a:t>国际合作与交流费：</a:t>
            </a:r>
            <a:r>
              <a:rPr lang="en-US" altLang="zh-CN" sz="2800" kern="100" dirty="0" smtClean="0">
                <a:effectLst/>
                <a:latin typeface="Times New Roman" charset="0"/>
              </a:rPr>
              <a:t>1</a:t>
            </a:r>
            <a:r>
              <a:rPr lang="zh-CN" altLang="en-US" sz="2800" kern="100" dirty="0" smtClean="0">
                <a:effectLst/>
                <a:latin typeface="宋体" charset="-122"/>
              </a:rPr>
              <a:t>万元。项目组成员拟参加</a:t>
            </a:r>
            <a:r>
              <a:rPr lang="en-US" altLang="zh-CN" sz="2800" kern="100" dirty="0" smtClean="0">
                <a:effectLst/>
                <a:latin typeface="Times New Roman" charset="0"/>
              </a:rPr>
              <a:t>2</a:t>
            </a:r>
            <a:r>
              <a:rPr lang="zh-CN" altLang="en-US" sz="2800" kern="100" dirty="0" smtClean="0">
                <a:effectLst/>
                <a:latin typeface="宋体" charset="-122"/>
              </a:rPr>
              <a:t>次国际学术会议，每次按平均</a:t>
            </a:r>
            <a:r>
              <a:rPr lang="en-US" altLang="zh-CN" sz="2800" kern="100" dirty="0" smtClean="0">
                <a:effectLst/>
                <a:latin typeface="Times New Roman" charset="0"/>
              </a:rPr>
              <a:t>1</a:t>
            </a:r>
            <a:r>
              <a:rPr lang="zh-CN" altLang="en-US" sz="2800" kern="100" dirty="0" smtClean="0">
                <a:effectLst/>
                <a:latin typeface="宋体" charset="-122"/>
              </a:rPr>
              <a:t>人次，每次费用按平均</a:t>
            </a:r>
            <a:r>
              <a:rPr lang="en-US" altLang="zh-CN" sz="2800" kern="100" dirty="0" smtClean="0">
                <a:effectLst/>
                <a:latin typeface="Times New Roman" charset="0"/>
              </a:rPr>
              <a:t>0.5</a:t>
            </a:r>
            <a:r>
              <a:rPr lang="zh-CN" altLang="en-US" sz="2800" kern="100" dirty="0" smtClean="0">
                <a:effectLst/>
                <a:latin typeface="宋体" charset="-122"/>
              </a:rPr>
              <a:t>万，</a:t>
            </a:r>
            <a:r>
              <a:rPr lang="en-US" altLang="zh-CN" sz="2800" kern="100" dirty="0" smtClean="0">
                <a:effectLst/>
                <a:latin typeface="Times New Roman" charset="0"/>
              </a:rPr>
              <a:t>0.5</a:t>
            </a:r>
            <a:r>
              <a:rPr lang="zh-CN" altLang="en-US" sz="2800" kern="100" dirty="0" smtClean="0">
                <a:effectLst/>
                <a:latin typeface="宋体" charset="-122"/>
              </a:rPr>
              <a:t>万元</a:t>
            </a:r>
            <a:r>
              <a:rPr lang="zh-CN" altLang="en-US" sz="2800" kern="100" dirty="0" smtClean="0">
                <a:effectLst/>
                <a:latin typeface="Times New Roman" charset="0"/>
              </a:rPr>
              <a:t>*</a:t>
            </a:r>
            <a:r>
              <a:rPr lang="en-US" altLang="zh-CN" sz="2800" kern="100" dirty="0" smtClean="0">
                <a:effectLst/>
                <a:latin typeface="Times New Roman" charset="0"/>
              </a:rPr>
              <a:t>2=1</a:t>
            </a:r>
            <a:r>
              <a:rPr lang="zh-CN" altLang="en-US" sz="2800" kern="100" dirty="0" smtClean="0">
                <a:effectLst/>
                <a:latin typeface="宋体" charset="-122"/>
              </a:rPr>
              <a:t>万元。</a:t>
            </a:r>
            <a:endParaRPr lang="zh-CN" altLang="en-US" sz="2800" kern="100" dirty="0" smtClean="0">
              <a:effectLst/>
              <a:latin typeface="Times New Roman" charset="0"/>
            </a:endParaRPr>
          </a:p>
          <a:p>
            <a:r>
              <a:rPr lang="zh-CN" altLang="en-US" sz="2800" kern="100" dirty="0" smtClean="0">
                <a:effectLst/>
                <a:latin typeface="Times New Roman" charset="0"/>
              </a:rPr>
              <a:t>（</a:t>
            </a:r>
            <a:r>
              <a:rPr lang="en-US" altLang="zh-CN" sz="2800" kern="100" dirty="0" smtClean="0">
                <a:effectLst/>
                <a:latin typeface="Times New Roman" charset="0"/>
              </a:rPr>
              <a:t>6</a:t>
            </a:r>
            <a:r>
              <a:rPr lang="zh-CN" altLang="en-US" sz="2800" kern="100" dirty="0" smtClean="0">
                <a:effectLst/>
                <a:latin typeface="Times New Roman" charset="0"/>
              </a:rPr>
              <a:t>）</a:t>
            </a:r>
            <a:r>
              <a:rPr lang="zh-CN" altLang="en-US" sz="2800" kern="100" dirty="0" smtClean="0">
                <a:effectLst/>
                <a:latin typeface="宋体" charset="-122"/>
              </a:rPr>
              <a:t>出版</a:t>
            </a:r>
            <a:r>
              <a:rPr lang="en-US" altLang="zh-CN" sz="2800" kern="100" dirty="0" smtClean="0">
                <a:effectLst/>
                <a:latin typeface="Times New Roman" charset="0"/>
              </a:rPr>
              <a:t>/</a:t>
            </a:r>
            <a:r>
              <a:rPr lang="zh-CN" altLang="en-US" sz="2800" kern="100" dirty="0" smtClean="0">
                <a:effectLst/>
                <a:latin typeface="宋体" charset="-122"/>
              </a:rPr>
              <a:t>文献</a:t>
            </a:r>
            <a:r>
              <a:rPr lang="en-US" altLang="zh-CN" sz="2800" kern="100" dirty="0" smtClean="0">
                <a:effectLst/>
                <a:latin typeface="Times New Roman" charset="0"/>
              </a:rPr>
              <a:t>/</a:t>
            </a:r>
            <a:r>
              <a:rPr lang="zh-CN" altLang="en-US" sz="2800" kern="100" dirty="0" smtClean="0">
                <a:effectLst/>
                <a:latin typeface="宋体" charset="-122"/>
              </a:rPr>
              <a:t>信息传播</a:t>
            </a:r>
            <a:r>
              <a:rPr lang="en-US" altLang="zh-CN" sz="2800" kern="100" dirty="0" smtClean="0">
                <a:effectLst/>
                <a:latin typeface="Times New Roman" charset="0"/>
              </a:rPr>
              <a:t>/</a:t>
            </a:r>
            <a:r>
              <a:rPr lang="zh-CN" altLang="en-US" sz="2800" kern="100" dirty="0" smtClean="0">
                <a:effectLst/>
                <a:latin typeface="宋体" charset="-122"/>
              </a:rPr>
              <a:t>知识产权事物费：</a:t>
            </a:r>
            <a:r>
              <a:rPr lang="en-US" altLang="zh-CN" sz="2800" kern="100" dirty="0" smtClean="0">
                <a:effectLst/>
                <a:latin typeface="Times New Roman" charset="0"/>
              </a:rPr>
              <a:t>2</a:t>
            </a:r>
            <a:r>
              <a:rPr lang="zh-CN" altLang="en-US" sz="2800" kern="100" dirty="0" smtClean="0">
                <a:effectLst/>
                <a:latin typeface="宋体" charset="-122"/>
              </a:rPr>
              <a:t>万元</a:t>
            </a:r>
            <a:r>
              <a:rPr lang="zh-CN" altLang="en-US" sz="2800" kern="100" dirty="0">
                <a:latin typeface="Times New Roman" charset="0"/>
              </a:rPr>
              <a:t>。</a:t>
            </a:r>
            <a:r>
              <a:rPr lang="zh-CN" altLang="en-US" sz="2800" kern="100" dirty="0" smtClean="0">
                <a:effectLst/>
                <a:latin typeface="宋体" charset="-122"/>
              </a:rPr>
              <a:t>预计发表论文</a:t>
            </a:r>
            <a:r>
              <a:rPr lang="en-US" altLang="zh-CN" sz="2800" kern="100" dirty="0" smtClean="0">
                <a:effectLst/>
                <a:latin typeface="Times New Roman" charset="0"/>
              </a:rPr>
              <a:t>5</a:t>
            </a:r>
            <a:r>
              <a:rPr lang="zh-CN" altLang="en-US" sz="2800" kern="100" dirty="0" smtClean="0">
                <a:effectLst/>
                <a:latin typeface="宋体" charset="-122"/>
              </a:rPr>
              <a:t>篇，费用为</a:t>
            </a:r>
            <a:r>
              <a:rPr lang="en-US" altLang="zh-CN" sz="2800" kern="100" dirty="0" smtClean="0">
                <a:effectLst/>
                <a:latin typeface="Times New Roman" charset="0"/>
              </a:rPr>
              <a:t>0.3</a:t>
            </a:r>
            <a:r>
              <a:rPr lang="zh-CN" altLang="en-US" sz="2800" kern="100" dirty="0" smtClean="0">
                <a:effectLst/>
                <a:latin typeface="宋体" charset="-122"/>
              </a:rPr>
              <a:t>万元</a:t>
            </a:r>
            <a:r>
              <a:rPr lang="en-US" altLang="zh-CN" sz="2800" kern="100" dirty="0" smtClean="0">
                <a:effectLst/>
                <a:latin typeface="Times New Roman" charset="0"/>
              </a:rPr>
              <a:t>/</a:t>
            </a:r>
            <a:r>
              <a:rPr lang="zh-CN" altLang="en-US" sz="2800" kern="100" dirty="0" smtClean="0">
                <a:effectLst/>
                <a:latin typeface="宋体" charset="-122"/>
              </a:rPr>
              <a:t>篇</a:t>
            </a:r>
            <a:r>
              <a:rPr lang="zh-CN" altLang="en-US" sz="2800" kern="100" dirty="0" smtClean="0">
                <a:effectLst/>
                <a:latin typeface="Times New Roman" charset="0"/>
              </a:rPr>
              <a:t>*</a:t>
            </a:r>
            <a:r>
              <a:rPr lang="en-US" altLang="zh-CN" sz="2800" kern="100" dirty="0" smtClean="0">
                <a:effectLst/>
                <a:latin typeface="Times New Roman" charset="0"/>
              </a:rPr>
              <a:t>5=1.5</a:t>
            </a:r>
            <a:r>
              <a:rPr lang="zh-CN" altLang="en-US" sz="2800" kern="100" dirty="0" smtClean="0">
                <a:effectLst/>
                <a:latin typeface="宋体" charset="-122"/>
              </a:rPr>
              <a:t>万元；文献检索、查新费</a:t>
            </a:r>
            <a:r>
              <a:rPr lang="en-US" altLang="zh-CN" sz="2800" kern="100" dirty="0" smtClean="0">
                <a:effectLst/>
                <a:latin typeface="Times New Roman" charset="0"/>
              </a:rPr>
              <a:t>0.3</a:t>
            </a:r>
            <a:r>
              <a:rPr lang="zh-CN" altLang="en-US" sz="2800" kern="100" dirty="0" smtClean="0">
                <a:effectLst/>
                <a:latin typeface="宋体" charset="-122"/>
              </a:rPr>
              <a:t>万元；文献资料打印复印、学生论文的打印装订费</a:t>
            </a:r>
            <a:r>
              <a:rPr lang="en-US" altLang="zh-CN" sz="2800" kern="100" dirty="0" smtClean="0">
                <a:effectLst/>
                <a:latin typeface="Times New Roman" charset="0"/>
              </a:rPr>
              <a:t>0.1</a:t>
            </a:r>
            <a:r>
              <a:rPr lang="zh-CN" altLang="en-US" sz="2800" kern="100" dirty="0" smtClean="0">
                <a:effectLst/>
                <a:latin typeface="宋体" charset="-122"/>
              </a:rPr>
              <a:t>万元；邮寄费等</a:t>
            </a:r>
            <a:r>
              <a:rPr lang="en-US" altLang="zh-CN" sz="2800" kern="100" dirty="0" smtClean="0">
                <a:effectLst/>
                <a:latin typeface="Times New Roman" charset="0"/>
              </a:rPr>
              <a:t>0.1</a:t>
            </a:r>
            <a:r>
              <a:rPr lang="zh-CN" altLang="en-US" sz="2800" kern="100" dirty="0" smtClean="0">
                <a:effectLst/>
                <a:latin typeface="宋体" charset="-122"/>
              </a:rPr>
              <a:t>万元。</a:t>
            </a:r>
            <a:endParaRPr lang="zh-CN" altLang="en-US" sz="2800" kern="100" dirty="0" smtClean="0">
              <a:effectLst/>
              <a:latin typeface="Times New Roman" charset="0"/>
            </a:endParaRPr>
          </a:p>
          <a:p>
            <a:r>
              <a:rPr lang="zh-CN" altLang="en-US" sz="2800" kern="100" dirty="0" smtClean="0">
                <a:effectLst/>
                <a:latin typeface="Times New Roman" charset="0"/>
              </a:rPr>
              <a:t>（</a:t>
            </a:r>
            <a:r>
              <a:rPr lang="en-US" altLang="zh-CN" sz="2800" kern="100" dirty="0" smtClean="0">
                <a:effectLst/>
                <a:latin typeface="Times New Roman" charset="0"/>
              </a:rPr>
              <a:t>7</a:t>
            </a:r>
            <a:r>
              <a:rPr lang="zh-CN" altLang="en-US" sz="2800" kern="100" dirty="0" smtClean="0">
                <a:effectLst/>
                <a:latin typeface="Times New Roman" charset="0"/>
              </a:rPr>
              <a:t>）</a:t>
            </a:r>
            <a:r>
              <a:rPr lang="zh-CN" altLang="en-US" sz="2800" kern="100" dirty="0" smtClean="0">
                <a:effectLst/>
                <a:latin typeface="宋体" charset="-122"/>
              </a:rPr>
              <a:t>劳务费：</a:t>
            </a:r>
            <a:r>
              <a:rPr lang="en-US" altLang="zh-CN" sz="2800" kern="100" dirty="0" smtClean="0">
                <a:effectLst/>
                <a:latin typeface="Times New Roman" charset="0"/>
              </a:rPr>
              <a:t>4</a:t>
            </a:r>
            <a:r>
              <a:rPr lang="zh-CN" altLang="en-US" sz="2800" kern="100" dirty="0" smtClean="0">
                <a:effectLst/>
                <a:latin typeface="宋体" charset="-122"/>
              </a:rPr>
              <a:t>万元</a:t>
            </a:r>
            <a:r>
              <a:rPr lang="zh-CN" altLang="en-US" sz="2800" kern="100" dirty="0">
                <a:latin typeface="Times New Roman" charset="0"/>
              </a:rPr>
              <a:t>。</a:t>
            </a:r>
            <a:r>
              <a:rPr lang="zh-CN" altLang="en-US" sz="2800" kern="100" dirty="0" smtClean="0">
                <a:effectLst/>
                <a:latin typeface="宋体" charset="-122"/>
              </a:rPr>
              <a:t>项目组研究生每年工作时间为</a:t>
            </a:r>
            <a:r>
              <a:rPr lang="en-US" altLang="zh-CN" sz="2800" kern="100" dirty="0" smtClean="0">
                <a:effectLst/>
                <a:latin typeface="Times New Roman" charset="0"/>
              </a:rPr>
              <a:t>10</a:t>
            </a:r>
            <a:r>
              <a:rPr lang="zh-CN" altLang="en-US" sz="2800" kern="100" dirty="0" smtClean="0">
                <a:effectLst/>
                <a:latin typeface="宋体" charset="-122"/>
              </a:rPr>
              <a:t>个月，劳务费总计</a:t>
            </a:r>
            <a:r>
              <a:rPr lang="en-US" altLang="zh-CN" sz="2800" kern="100" dirty="0" smtClean="0">
                <a:effectLst/>
                <a:latin typeface="Times New Roman" charset="0"/>
              </a:rPr>
              <a:t>0.1</a:t>
            </a:r>
            <a:r>
              <a:rPr lang="zh-CN" altLang="en-US" sz="2800" kern="100" dirty="0" smtClean="0">
                <a:effectLst/>
                <a:latin typeface="宋体" charset="-122"/>
              </a:rPr>
              <a:t>万元</a:t>
            </a:r>
            <a:r>
              <a:rPr lang="en-US" altLang="zh-CN" sz="2800" kern="100" dirty="0" smtClean="0">
                <a:effectLst/>
                <a:latin typeface="Times New Roman" charset="0"/>
              </a:rPr>
              <a:t>/</a:t>
            </a:r>
            <a:r>
              <a:rPr lang="zh-CN" altLang="en-US" sz="2800" kern="100" dirty="0" smtClean="0">
                <a:effectLst/>
                <a:latin typeface="宋体" charset="-122"/>
              </a:rPr>
              <a:t>人月</a:t>
            </a:r>
            <a:r>
              <a:rPr lang="zh-CN" altLang="en-US" sz="2800" kern="100" dirty="0" smtClean="0">
                <a:effectLst/>
                <a:latin typeface="Times New Roman" charset="0"/>
              </a:rPr>
              <a:t>*</a:t>
            </a:r>
            <a:r>
              <a:rPr lang="en-US" altLang="zh-CN" sz="2800" kern="100" dirty="0" smtClean="0">
                <a:effectLst/>
                <a:latin typeface="Times New Roman" charset="0"/>
              </a:rPr>
              <a:t>2</a:t>
            </a:r>
            <a:r>
              <a:rPr lang="zh-CN" altLang="en-US" sz="2800" kern="100" dirty="0" smtClean="0">
                <a:effectLst/>
                <a:latin typeface="宋体" charset="-122"/>
              </a:rPr>
              <a:t>人</a:t>
            </a:r>
            <a:r>
              <a:rPr lang="zh-CN" altLang="en-US" sz="2800" kern="100" dirty="0" smtClean="0">
                <a:effectLst/>
                <a:latin typeface="Times New Roman" charset="0"/>
              </a:rPr>
              <a:t>*</a:t>
            </a:r>
            <a:r>
              <a:rPr lang="en-US" altLang="zh-CN" sz="2800" kern="100" dirty="0" smtClean="0">
                <a:effectLst/>
                <a:latin typeface="Times New Roman" charset="0"/>
              </a:rPr>
              <a:t>10</a:t>
            </a:r>
            <a:r>
              <a:rPr lang="zh-CN" altLang="en-US" sz="2800" kern="100" dirty="0" smtClean="0">
                <a:effectLst/>
                <a:latin typeface="宋体" charset="-122"/>
              </a:rPr>
              <a:t>月</a:t>
            </a:r>
            <a:r>
              <a:rPr lang="en-US" altLang="zh-CN" sz="2800" kern="100" dirty="0" smtClean="0">
                <a:effectLst/>
                <a:latin typeface="Times New Roman" charset="0"/>
              </a:rPr>
              <a:t>/</a:t>
            </a:r>
            <a:r>
              <a:rPr lang="zh-CN" altLang="en-US" sz="2800" kern="100" dirty="0" smtClean="0">
                <a:effectLst/>
                <a:latin typeface="宋体" charset="-122"/>
              </a:rPr>
              <a:t>年</a:t>
            </a:r>
            <a:r>
              <a:rPr lang="zh-CN" altLang="en-US" sz="2800" kern="100" dirty="0" smtClean="0">
                <a:effectLst/>
                <a:latin typeface="Times New Roman" charset="0"/>
              </a:rPr>
              <a:t>*</a:t>
            </a:r>
            <a:r>
              <a:rPr lang="en-US" altLang="zh-CN" sz="2800" kern="100" dirty="0" smtClean="0">
                <a:effectLst/>
                <a:latin typeface="Times New Roman" charset="0"/>
              </a:rPr>
              <a:t>2</a:t>
            </a:r>
            <a:r>
              <a:rPr lang="zh-CN" altLang="en-US" sz="2800" kern="100" dirty="0" smtClean="0">
                <a:effectLst/>
                <a:latin typeface="宋体" charset="-122"/>
              </a:rPr>
              <a:t>年</a:t>
            </a:r>
            <a:r>
              <a:rPr lang="en-US" altLang="zh-CN" sz="2800" kern="100" dirty="0" smtClean="0">
                <a:effectLst/>
                <a:latin typeface="Times New Roman" charset="0"/>
              </a:rPr>
              <a:t>=4</a:t>
            </a:r>
            <a:r>
              <a:rPr lang="zh-CN" altLang="en-US" sz="2800" kern="100" dirty="0" smtClean="0">
                <a:effectLst/>
                <a:latin typeface="宋体" charset="-122"/>
              </a:rPr>
              <a:t>万元。</a:t>
            </a:r>
            <a:endParaRPr lang="zh-CN" altLang="en-US" sz="2800" kern="100" dirty="0" smtClean="0">
              <a:effectLst/>
              <a:latin typeface="Times New Roman" charset="0"/>
            </a:endParaRPr>
          </a:p>
          <a:p>
            <a:r>
              <a:rPr lang="zh-CN" altLang="en-US" sz="2800" kern="100" dirty="0" smtClean="0">
                <a:effectLst/>
                <a:latin typeface="Times New Roman" charset="0"/>
              </a:rPr>
              <a:t>（</a:t>
            </a:r>
            <a:r>
              <a:rPr lang="en-US" altLang="zh-CN" sz="2800" kern="100" dirty="0" smtClean="0">
                <a:effectLst/>
                <a:latin typeface="Times New Roman" charset="0"/>
              </a:rPr>
              <a:t>8</a:t>
            </a:r>
            <a:r>
              <a:rPr lang="zh-CN" altLang="en-US" sz="2800" kern="100" dirty="0" smtClean="0">
                <a:effectLst/>
                <a:latin typeface="Times New Roman" charset="0"/>
              </a:rPr>
              <a:t>）</a:t>
            </a:r>
            <a:r>
              <a:rPr lang="zh-CN" altLang="en-US" sz="2800" kern="100" dirty="0" smtClean="0">
                <a:effectLst/>
                <a:latin typeface="宋体" charset="-122"/>
              </a:rPr>
              <a:t>专家咨询费：</a:t>
            </a:r>
            <a:r>
              <a:rPr lang="en-US" altLang="zh-CN" sz="2800" kern="100" dirty="0" smtClean="0">
                <a:effectLst/>
                <a:latin typeface="Times New Roman" charset="0"/>
              </a:rPr>
              <a:t>0.5</a:t>
            </a:r>
            <a:r>
              <a:rPr lang="zh-CN" altLang="en-US" sz="2800" kern="100" dirty="0" smtClean="0">
                <a:effectLst/>
                <a:latin typeface="宋体" charset="-122"/>
              </a:rPr>
              <a:t>万元</a:t>
            </a:r>
            <a:r>
              <a:rPr lang="zh-CN" altLang="en-US" sz="2800" kern="100" dirty="0">
                <a:latin typeface="Times New Roman" charset="0"/>
              </a:rPr>
              <a:t>。</a:t>
            </a:r>
            <a:r>
              <a:rPr lang="zh-CN" altLang="en-US" sz="2800" kern="100" dirty="0" smtClean="0">
                <a:effectLst/>
                <a:latin typeface="宋体" charset="-122"/>
              </a:rPr>
              <a:t>拟邀请图神经网络专家进行咨询，标准按</a:t>
            </a:r>
            <a:r>
              <a:rPr lang="en-US" altLang="zh-CN" sz="2800" kern="100" dirty="0" smtClean="0">
                <a:effectLst/>
                <a:latin typeface="Times New Roman" charset="0"/>
              </a:rPr>
              <a:t>0.1</a:t>
            </a:r>
            <a:r>
              <a:rPr lang="zh-CN" altLang="en-US" sz="2800" kern="100" dirty="0" smtClean="0">
                <a:effectLst/>
                <a:latin typeface="宋体" charset="-122"/>
              </a:rPr>
              <a:t>万元</a:t>
            </a:r>
            <a:r>
              <a:rPr lang="en-US" altLang="zh-CN" sz="2800" kern="100" dirty="0" smtClean="0">
                <a:effectLst/>
                <a:latin typeface="Times New Roman" charset="0"/>
              </a:rPr>
              <a:t>/</a:t>
            </a:r>
            <a:r>
              <a:rPr lang="zh-CN" altLang="en-US" sz="2800" kern="100" dirty="0" smtClean="0">
                <a:effectLst/>
                <a:latin typeface="宋体" charset="-122"/>
              </a:rPr>
              <a:t>人次算，咨询费总计</a:t>
            </a:r>
            <a:r>
              <a:rPr lang="en-US" altLang="zh-CN" sz="2800" kern="100" dirty="0" smtClean="0">
                <a:effectLst/>
                <a:latin typeface="Times New Roman" charset="0"/>
              </a:rPr>
              <a:t>0.1</a:t>
            </a:r>
            <a:r>
              <a:rPr lang="zh-CN" altLang="en-US" sz="2800" kern="100" dirty="0" smtClean="0">
                <a:effectLst/>
                <a:latin typeface="宋体" charset="-122"/>
              </a:rPr>
              <a:t>万元</a:t>
            </a:r>
            <a:r>
              <a:rPr lang="en-US" altLang="zh-CN" sz="2800" kern="100" dirty="0" smtClean="0">
                <a:effectLst/>
                <a:latin typeface="Times New Roman" charset="0"/>
              </a:rPr>
              <a:t>/</a:t>
            </a:r>
            <a:r>
              <a:rPr lang="zh-CN" altLang="en-US" sz="2800" kern="100" dirty="0" smtClean="0">
                <a:effectLst/>
                <a:latin typeface="宋体" charset="-122"/>
              </a:rPr>
              <a:t>人次 </a:t>
            </a:r>
            <a:r>
              <a:rPr lang="zh-CN" altLang="en-US" sz="2800" kern="100" dirty="0" smtClean="0">
                <a:effectLst/>
                <a:latin typeface="Times New Roman" charset="0"/>
              </a:rPr>
              <a:t>*</a:t>
            </a:r>
            <a:r>
              <a:rPr lang="en-US" altLang="zh-CN" sz="2800" kern="100" dirty="0" smtClean="0">
                <a:effectLst/>
                <a:latin typeface="Times New Roman" charset="0"/>
              </a:rPr>
              <a:t>5</a:t>
            </a:r>
            <a:r>
              <a:rPr lang="zh-CN" altLang="en-US" sz="2800" kern="100" dirty="0" smtClean="0">
                <a:effectLst/>
                <a:latin typeface="宋体" charset="-122"/>
              </a:rPr>
              <a:t>人次</a:t>
            </a:r>
            <a:r>
              <a:rPr lang="en-US" altLang="zh-CN" sz="2800" kern="100" dirty="0" smtClean="0">
                <a:effectLst/>
                <a:latin typeface="Times New Roman" charset="0"/>
              </a:rPr>
              <a:t>=0.5</a:t>
            </a:r>
            <a:r>
              <a:rPr lang="zh-CN" altLang="en-US" sz="2800" kern="100" dirty="0" smtClean="0">
                <a:effectLst/>
                <a:latin typeface="宋体" charset="-122"/>
              </a:rPr>
              <a:t>万元。</a:t>
            </a:r>
            <a:endParaRPr lang="zh-CN" altLang="en-US" sz="2800" kern="100" dirty="0" smtClean="0">
              <a:effectLst/>
              <a:latin typeface="Times New Roman" charset="0"/>
            </a:endParaRPr>
          </a:p>
          <a:p>
            <a:pPr algn="just"/>
            <a:r>
              <a:rPr lang="zh-CN" altLang="en-US" sz="2800" kern="100" dirty="0" smtClean="0">
                <a:effectLst/>
                <a:latin typeface="Times New Roman" charset="0"/>
              </a:rPr>
              <a:t>（</a:t>
            </a:r>
            <a:r>
              <a:rPr lang="en-US" altLang="zh-CN" sz="2800" kern="100" dirty="0" smtClean="0">
                <a:effectLst/>
                <a:latin typeface="Times New Roman" charset="0"/>
              </a:rPr>
              <a:t>9</a:t>
            </a:r>
            <a:r>
              <a:rPr lang="zh-CN" altLang="en-US" sz="2800" kern="100" dirty="0" smtClean="0">
                <a:effectLst/>
                <a:latin typeface="Times New Roman" charset="0"/>
              </a:rPr>
              <a:t>）</a:t>
            </a:r>
            <a:r>
              <a:rPr lang="zh-CN" altLang="en-US" sz="2800" kern="100" dirty="0" smtClean="0">
                <a:effectLst/>
                <a:latin typeface="宋体" charset="-122"/>
              </a:rPr>
              <a:t>其他支出：</a:t>
            </a:r>
            <a:r>
              <a:rPr lang="en-US" altLang="zh-CN" sz="2800" kern="100" dirty="0" smtClean="0">
                <a:effectLst/>
                <a:latin typeface="Times New Roman" charset="0"/>
              </a:rPr>
              <a:t>0</a:t>
            </a:r>
            <a:r>
              <a:rPr lang="zh-CN" altLang="en-US" sz="2800" kern="100" dirty="0" smtClean="0">
                <a:effectLst/>
                <a:latin typeface="宋体" charset="-122"/>
              </a:rPr>
              <a:t>万元。</a:t>
            </a:r>
            <a:endParaRPr lang="zh-CN" altLang="en-US" sz="2800" kern="100" dirty="0">
              <a:effectLst/>
              <a:latin typeface="Times New Roman" charset="0"/>
            </a:endParaRPr>
          </a:p>
        </p:txBody>
      </p:sp>
    </p:spTree>
    <p:extLst>
      <p:ext uri="{BB962C8B-B14F-4D97-AF65-F5344CB8AC3E}">
        <p14:creationId xmlns:p14="http://schemas.microsoft.com/office/powerpoint/2010/main" val="1955805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2" name="文本框 1"/>
          <p:cNvSpPr txBox="1"/>
          <p:nvPr/>
        </p:nvSpPr>
        <p:spPr>
          <a:xfrm>
            <a:off x="1896853" y="2941983"/>
            <a:ext cx="8802410" cy="830997"/>
          </a:xfrm>
          <a:prstGeom prst="rect">
            <a:avLst/>
          </a:prstGeom>
          <a:noFill/>
        </p:spPr>
        <p:txBody>
          <a:bodyPr wrap="none" rtlCol="0">
            <a:spAutoFit/>
          </a:bodyPr>
          <a:lstStyle/>
          <a:p>
            <a:r>
              <a:rPr kumimoji="1" lang="zh-CN" altLang="en-US" sz="4800" smtClean="0">
                <a:solidFill>
                  <a:srgbClr val="0070C0"/>
                </a:solidFill>
                <a:latin typeface="+mn-ea"/>
              </a:rPr>
              <a:t>感谢</a:t>
            </a:r>
            <a:r>
              <a:rPr kumimoji="1" lang="zh-CN" altLang="en-US" sz="4800" dirty="0" smtClean="0">
                <a:solidFill>
                  <a:srgbClr val="0070C0"/>
                </a:solidFill>
                <a:latin typeface="+mn-ea"/>
              </a:rPr>
              <a:t>各位专家，欢迎批评指正！</a:t>
            </a:r>
            <a:endParaRPr kumimoji="1" lang="zh-CN" altLang="en-US" sz="4800" dirty="0">
              <a:solidFill>
                <a:srgbClr val="0070C0"/>
              </a:solidFill>
              <a:latin typeface="+mn-ea"/>
            </a:endParaRPr>
          </a:p>
        </p:txBody>
      </p:sp>
    </p:spTree>
    <p:extLst>
      <p:ext uri="{BB962C8B-B14F-4D97-AF65-F5344CB8AC3E}">
        <p14:creationId xmlns:p14="http://schemas.microsoft.com/office/powerpoint/2010/main" val="144717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21" name="矩形 20"/>
          <p:cNvSpPr/>
          <p:nvPr/>
        </p:nvSpPr>
        <p:spPr>
          <a:xfrm>
            <a:off x="275165" y="1242202"/>
            <a:ext cx="5622052" cy="861774"/>
          </a:xfrm>
          <a:prstGeom prst="rect">
            <a:avLst/>
          </a:prstGeom>
        </p:spPr>
        <p:txBody>
          <a:bodyPr wrap="square">
            <a:spAutoFit/>
          </a:bodyPr>
          <a:lstStyle/>
          <a:p>
            <a:pPr marL="457200" indent="-457200">
              <a:spcBef>
                <a:spcPts val="500"/>
              </a:spcBef>
              <a:spcAft>
                <a:spcPts val="500"/>
              </a:spcAft>
              <a:buClr>
                <a:srgbClr val="0070C0"/>
              </a:buClr>
              <a:buFont typeface="Wingdings" charset="2"/>
              <a:buChar char="l"/>
            </a:pPr>
            <a:r>
              <a:rPr lang="zh-CN" altLang="en-US" sz="2800" kern="0" dirty="0" smtClean="0">
                <a:effectLst/>
                <a:latin typeface="宋体" charset="-122"/>
              </a:rPr>
              <a:t>研究工作经历：</a:t>
            </a:r>
            <a:r>
              <a:rPr lang="zh-CN" altLang="mr-IN" sz="2800" kern="0" dirty="0" smtClean="0">
                <a:effectLst/>
                <a:latin typeface="宋体" charset="-122"/>
              </a:rPr>
              <a:t>   </a:t>
            </a:r>
            <a:r>
              <a:rPr lang="mr-IN" altLang="zh-CN" sz="3200" kern="0" dirty="0" smtClean="0">
                <a:effectLst/>
                <a:latin typeface="宋体" charset="-122"/>
              </a:rPr>
              <a:t>	</a:t>
            </a:r>
            <a:r>
              <a:rPr lang="zh-CN" altLang="mr-IN" kern="0" spc="-100" dirty="0" smtClean="0">
                <a:effectLst/>
                <a:latin typeface="宋体" charset="-122"/>
              </a:rPr>
              <a:t>		      	</a:t>
            </a:r>
            <a:endParaRPr lang="mr-IN" altLang="zh-CN" dirty="0">
              <a:effectLst/>
              <a:latin typeface="宋体" charset="-122"/>
            </a:endParaRPr>
          </a:p>
        </p:txBody>
      </p:sp>
      <p:sp>
        <p:nvSpPr>
          <p:cNvPr id="23" name="矩形 22"/>
          <p:cNvSpPr/>
          <p:nvPr/>
        </p:nvSpPr>
        <p:spPr>
          <a:xfrm>
            <a:off x="338262" y="1751328"/>
            <a:ext cx="11290884" cy="954107"/>
          </a:xfrm>
          <a:prstGeom prst="rect">
            <a:avLst/>
          </a:prstGeom>
        </p:spPr>
        <p:txBody>
          <a:bodyPr wrap="square">
            <a:spAutoFit/>
          </a:bodyPr>
          <a:lstStyle/>
          <a:p>
            <a:pPr>
              <a:spcBef>
                <a:spcPts val="500"/>
              </a:spcBef>
              <a:spcAft>
                <a:spcPts val="500"/>
              </a:spcAft>
              <a:buClr>
                <a:srgbClr val="0070C0"/>
              </a:buClr>
            </a:pPr>
            <a:r>
              <a:rPr lang="zh-CN" altLang="en-US" sz="2800" kern="0" dirty="0" smtClean="0">
                <a:latin typeface="宋体" charset="-122"/>
              </a:rPr>
              <a:t>  </a:t>
            </a:r>
            <a:r>
              <a:rPr lang="en-US" altLang="zh-CN" sz="2800" kern="0" dirty="0" smtClean="0">
                <a:latin typeface="宋体" charset="-122"/>
              </a:rPr>
              <a:t>2018</a:t>
            </a:r>
            <a:r>
              <a:rPr lang="en-US" altLang="zh-CN" sz="2800" kern="0" dirty="0" smtClean="0">
                <a:latin typeface="宋体" charset="-122"/>
              </a:rPr>
              <a:t>/07-</a:t>
            </a:r>
            <a:r>
              <a:rPr lang="zh-CN" altLang="en-US" sz="2800" kern="0" dirty="0" smtClean="0">
                <a:latin typeface="宋体" charset="-122"/>
              </a:rPr>
              <a:t>今</a:t>
            </a:r>
            <a:r>
              <a:rPr lang="zh-CN" altLang="en-US" sz="2800" kern="0" dirty="0" smtClean="0">
                <a:latin typeface="宋体" charset="-122"/>
              </a:rPr>
              <a:t>，齐鲁工业大学（山东省科学院），电气工程与自动化学院，讲师。</a:t>
            </a:r>
            <a:endParaRPr lang="en-US" altLang="zh-CN" sz="2800" kern="0" dirty="0" smtClean="0">
              <a:latin typeface="宋体" charset="-122"/>
            </a:endParaRPr>
          </a:p>
        </p:txBody>
      </p:sp>
      <p:sp>
        <p:nvSpPr>
          <p:cNvPr id="19" name="矩形 18"/>
          <p:cNvSpPr/>
          <p:nvPr/>
        </p:nvSpPr>
        <p:spPr>
          <a:xfrm>
            <a:off x="275165" y="3122284"/>
            <a:ext cx="11608905" cy="584775"/>
          </a:xfrm>
          <a:prstGeom prst="rect">
            <a:avLst/>
          </a:prstGeom>
        </p:spPr>
        <p:txBody>
          <a:bodyPr wrap="square">
            <a:spAutoFit/>
          </a:bodyPr>
          <a:lstStyle/>
          <a:p>
            <a:pPr marL="457200" indent="-457200">
              <a:spcBef>
                <a:spcPts val="500"/>
              </a:spcBef>
              <a:spcAft>
                <a:spcPts val="500"/>
              </a:spcAft>
              <a:buClr>
                <a:srgbClr val="0070C0"/>
              </a:buClr>
              <a:buFont typeface="Wingdings" charset="2"/>
              <a:buChar char="l"/>
            </a:pPr>
            <a:r>
              <a:rPr lang="zh-CN" altLang="en-US" sz="2800" kern="0" dirty="0" smtClean="0">
                <a:effectLst/>
                <a:latin typeface="宋体" charset="-122"/>
              </a:rPr>
              <a:t>承担</a:t>
            </a:r>
            <a:r>
              <a:rPr lang="en-US" altLang="zh-CN" sz="2800" kern="0" dirty="0" smtClean="0">
                <a:effectLst/>
                <a:latin typeface="宋体" charset="-122"/>
              </a:rPr>
              <a:t>/</a:t>
            </a:r>
            <a:r>
              <a:rPr lang="zh-CN" altLang="en-US" sz="2800" kern="0" dirty="0" smtClean="0">
                <a:effectLst/>
                <a:latin typeface="宋体" charset="-122"/>
              </a:rPr>
              <a:t>参与项目情况：</a:t>
            </a:r>
            <a:r>
              <a:rPr lang="zh-CN" altLang="mr-IN" sz="2800" kern="0" dirty="0" smtClean="0">
                <a:effectLst/>
                <a:latin typeface="宋体" charset="-122"/>
              </a:rPr>
              <a:t>   </a:t>
            </a:r>
            <a:r>
              <a:rPr lang="mr-IN" altLang="zh-CN" sz="3200" kern="0" dirty="0" smtClean="0">
                <a:effectLst/>
                <a:latin typeface="宋体" charset="-122"/>
              </a:rPr>
              <a:t>	</a:t>
            </a:r>
            <a:r>
              <a:rPr lang="zh-CN" altLang="mr-IN" kern="0" spc="-100" dirty="0" smtClean="0">
                <a:effectLst/>
                <a:latin typeface="宋体" charset="-122"/>
              </a:rPr>
              <a:t>		      	</a:t>
            </a:r>
            <a:endParaRPr lang="mr-IN" altLang="zh-CN" dirty="0">
              <a:effectLst/>
              <a:latin typeface="宋体" charset="-122"/>
            </a:endParaRPr>
          </a:p>
        </p:txBody>
      </p:sp>
      <p:sp>
        <p:nvSpPr>
          <p:cNvPr id="22" name="矩形 21"/>
          <p:cNvSpPr/>
          <p:nvPr/>
        </p:nvSpPr>
        <p:spPr>
          <a:xfrm>
            <a:off x="275165" y="3685339"/>
            <a:ext cx="11353982" cy="1384995"/>
          </a:xfrm>
          <a:prstGeom prst="rect">
            <a:avLst/>
          </a:prstGeom>
        </p:spPr>
        <p:txBody>
          <a:bodyPr wrap="square">
            <a:spAutoFit/>
          </a:bodyPr>
          <a:lstStyle/>
          <a:p>
            <a:pPr marL="457200" indent="-457200">
              <a:spcBef>
                <a:spcPts val="500"/>
              </a:spcBef>
              <a:spcAft>
                <a:spcPts val="500"/>
              </a:spcAft>
              <a:buClr>
                <a:srgbClr val="0070C0"/>
              </a:buClr>
              <a:buFont typeface="Wingdings" charset="2"/>
              <a:buChar char="Ø"/>
            </a:pPr>
            <a:r>
              <a:rPr lang="zh-CN" altLang="en-US" sz="2800" kern="0" dirty="0" smtClean="0">
                <a:latin typeface="宋体" charset="-122"/>
              </a:rPr>
              <a:t>主持：</a:t>
            </a:r>
            <a:r>
              <a:rPr lang="zh-CN" altLang="en-US" sz="2800" kern="0" dirty="0" smtClean="0">
                <a:solidFill>
                  <a:srgbClr val="0070C0"/>
                </a:solidFill>
                <a:latin typeface="宋体" charset="-122"/>
              </a:rPr>
              <a:t>国家自然科学基金青年基金 </a:t>
            </a:r>
            <a:r>
              <a:rPr lang="en-US" altLang="zh-CN" sz="2800" kern="0" dirty="0" smtClean="0">
                <a:solidFill>
                  <a:srgbClr val="0070C0"/>
                </a:solidFill>
                <a:latin typeface="宋体" charset="-122"/>
              </a:rPr>
              <a:t>1 </a:t>
            </a:r>
            <a:r>
              <a:rPr lang="zh-CN" altLang="en-US" sz="2800" kern="0" dirty="0" smtClean="0">
                <a:solidFill>
                  <a:srgbClr val="0070C0"/>
                </a:solidFill>
                <a:latin typeface="宋体" charset="-122"/>
              </a:rPr>
              <a:t>项</a:t>
            </a:r>
            <a:r>
              <a:rPr lang="zh-CN" altLang="en-US" sz="2800" kern="0" dirty="0">
                <a:latin typeface="宋体" charset="-122"/>
              </a:rPr>
              <a:t>，</a:t>
            </a:r>
            <a:r>
              <a:rPr lang="zh-CN" altLang="en-US" sz="2800" kern="0" dirty="0" smtClean="0">
                <a:latin typeface="宋体" charset="-122"/>
              </a:rPr>
              <a:t>时序网络边动态系统的可控性研究</a:t>
            </a:r>
            <a:r>
              <a:rPr lang="en-US" altLang="zh-CN" sz="2800" kern="0" dirty="0" smtClean="0">
                <a:latin typeface="宋体" charset="-122"/>
              </a:rPr>
              <a:t>(61903208),2020.1-2022.12</a:t>
            </a:r>
            <a:r>
              <a:rPr lang="zh-CN" altLang="en-US" sz="2800" kern="0" dirty="0" smtClean="0">
                <a:latin typeface="宋体" charset="-122"/>
              </a:rPr>
              <a:t>。</a:t>
            </a:r>
            <a:r>
              <a:rPr lang="zh-CN" altLang="en-US" sz="2800" kern="0" dirty="0" smtClean="0">
                <a:solidFill>
                  <a:srgbClr val="0070C0"/>
                </a:solidFill>
                <a:latin typeface="宋体" charset="-122"/>
              </a:rPr>
              <a:t>校级基金 </a:t>
            </a:r>
            <a:r>
              <a:rPr lang="en-US" altLang="zh-CN" sz="2800" kern="0" dirty="0" smtClean="0">
                <a:solidFill>
                  <a:srgbClr val="0070C0"/>
                </a:solidFill>
                <a:latin typeface="宋体" charset="-122"/>
              </a:rPr>
              <a:t>2 </a:t>
            </a:r>
            <a:r>
              <a:rPr lang="zh-CN" altLang="en-US" sz="2800" kern="0" dirty="0" smtClean="0">
                <a:solidFill>
                  <a:srgbClr val="0070C0"/>
                </a:solidFill>
                <a:latin typeface="宋体" charset="-122"/>
              </a:rPr>
              <a:t>项，</a:t>
            </a:r>
            <a:r>
              <a:rPr lang="zh-CN" altLang="en-US" sz="2800" kern="0" dirty="0" smtClean="0">
                <a:latin typeface="宋体" charset="-122"/>
              </a:rPr>
              <a:t>北京航空航天大学博士研究生卓越学术基金；江西省研究生创新专项基金。</a:t>
            </a:r>
            <a:endParaRPr lang="en-US" altLang="zh-CN" sz="2800" kern="0" dirty="0" smtClean="0">
              <a:latin typeface="宋体" charset="-122"/>
            </a:endParaRPr>
          </a:p>
        </p:txBody>
      </p:sp>
      <p:sp>
        <p:nvSpPr>
          <p:cNvPr id="24" name="矩形 23"/>
          <p:cNvSpPr/>
          <p:nvPr/>
        </p:nvSpPr>
        <p:spPr>
          <a:xfrm>
            <a:off x="275165" y="5084494"/>
            <a:ext cx="11353982" cy="954107"/>
          </a:xfrm>
          <a:prstGeom prst="rect">
            <a:avLst/>
          </a:prstGeom>
        </p:spPr>
        <p:txBody>
          <a:bodyPr wrap="square">
            <a:spAutoFit/>
          </a:bodyPr>
          <a:lstStyle/>
          <a:p>
            <a:pPr marL="457200" indent="-457200">
              <a:spcBef>
                <a:spcPts val="500"/>
              </a:spcBef>
              <a:spcAft>
                <a:spcPts val="500"/>
              </a:spcAft>
              <a:buClr>
                <a:srgbClr val="0070C0"/>
              </a:buClr>
              <a:buFont typeface="Wingdings" charset="2"/>
              <a:buChar char="Ø"/>
            </a:pPr>
            <a:r>
              <a:rPr lang="zh-CN" altLang="en-US" sz="2800" kern="0" smtClean="0">
                <a:latin typeface="宋体" charset="-122"/>
              </a:rPr>
              <a:t>参与：</a:t>
            </a:r>
            <a:r>
              <a:rPr lang="zh-CN" altLang="en-US" sz="2800" kern="0" smtClean="0">
                <a:solidFill>
                  <a:srgbClr val="0070C0"/>
                </a:solidFill>
                <a:latin typeface="宋体" charset="-122"/>
              </a:rPr>
              <a:t>国家</a:t>
            </a:r>
            <a:r>
              <a:rPr lang="zh-CN" altLang="en-US" sz="2800" kern="0" dirty="0" smtClean="0">
                <a:solidFill>
                  <a:srgbClr val="0070C0"/>
                </a:solidFill>
                <a:latin typeface="宋体" charset="-122"/>
              </a:rPr>
              <a:t>自然科学基金面上基金 </a:t>
            </a:r>
            <a:r>
              <a:rPr lang="en-US" altLang="zh-CN" sz="2800" kern="0" dirty="0" smtClean="0">
                <a:solidFill>
                  <a:srgbClr val="0070C0"/>
                </a:solidFill>
                <a:latin typeface="宋体" charset="-122"/>
              </a:rPr>
              <a:t>1 </a:t>
            </a:r>
            <a:r>
              <a:rPr lang="zh-CN" altLang="en-US" sz="2800" kern="0" dirty="0" smtClean="0">
                <a:solidFill>
                  <a:srgbClr val="0070C0"/>
                </a:solidFill>
                <a:latin typeface="宋体" charset="-122"/>
              </a:rPr>
              <a:t>项</a:t>
            </a:r>
            <a:r>
              <a:rPr lang="zh-CN" altLang="en-US" sz="2800" kern="0" dirty="0">
                <a:solidFill>
                  <a:srgbClr val="0070C0"/>
                </a:solidFill>
                <a:latin typeface="宋体" charset="-122"/>
              </a:rPr>
              <a:t>，</a:t>
            </a:r>
            <a:r>
              <a:rPr lang="zh-CN" altLang="en-US" sz="2800" kern="0" dirty="0" smtClean="0">
                <a:latin typeface="宋体" charset="-122"/>
              </a:rPr>
              <a:t>基于模型的事件触发控制系统的稳定性及应用研究</a:t>
            </a:r>
            <a:r>
              <a:rPr lang="en-US" altLang="zh-CN" sz="2800" kern="0" dirty="0" smtClean="0">
                <a:latin typeface="宋体" charset="-122"/>
              </a:rPr>
              <a:t>(</a:t>
            </a:r>
            <a:r>
              <a:rPr lang="is-IS" altLang="zh-CN" sz="2800" kern="0" dirty="0" smtClean="0">
                <a:latin typeface="宋体" charset="-122"/>
              </a:rPr>
              <a:t>61573036</a:t>
            </a:r>
            <a:r>
              <a:rPr lang="en-US" altLang="zh-CN" sz="2800" kern="0" dirty="0" smtClean="0">
                <a:latin typeface="宋体" charset="-122"/>
              </a:rPr>
              <a:t>),2016.1-2019.12</a:t>
            </a:r>
          </a:p>
        </p:txBody>
      </p:sp>
    </p:spTree>
    <p:extLst>
      <p:ext uri="{BB962C8B-B14F-4D97-AF65-F5344CB8AC3E}">
        <p14:creationId xmlns:p14="http://schemas.microsoft.com/office/powerpoint/2010/main" val="195988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5" name="矩形 14"/>
          <p:cNvSpPr/>
          <p:nvPr/>
        </p:nvSpPr>
        <p:spPr>
          <a:xfrm>
            <a:off x="378026" y="1632981"/>
            <a:ext cx="11608905" cy="584775"/>
          </a:xfrm>
          <a:prstGeom prst="rect">
            <a:avLst/>
          </a:prstGeom>
        </p:spPr>
        <p:txBody>
          <a:bodyPr wrap="square">
            <a:spAutoFit/>
          </a:bodyPr>
          <a:lstStyle/>
          <a:p>
            <a:pPr marL="457200" indent="-457200">
              <a:spcBef>
                <a:spcPts val="500"/>
              </a:spcBef>
              <a:spcAft>
                <a:spcPts val="500"/>
              </a:spcAft>
              <a:buClr>
                <a:srgbClr val="0070C0"/>
              </a:buClr>
              <a:buFont typeface="Wingdings" charset="2"/>
              <a:buChar char="l"/>
            </a:pPr>
            <a:r>
              <a:rPr lang="zh-CN" altLang="en-US" sz="2800" kern="0" dirty="0" smtClean="0">
                <a:effectLst/>
                <a:latin typeface="宋体" charset="-122"/>
              </a:rPr>
              <a:t>主要论文著作：</a:t>
            </a:r>
            <a:r>
              <a:rPr lang="zh-CN" altLang="mr-IN" sz="2800" kern="0" dirty="0" smtClean="0">
                <a:effectLst/>
                <a:latin typeface="宋体" charset="-122"/>
              </a:rPr>
              <a:t>   </a:t>
            </a:r>
            <a:r>
              <a:rPr lang="mr-IN" altLang="zh-CN" sz="3200" kern="0" dirty="0" smtClean="0">
                <a:effectLst/>
                <a:latin typeface="宋体" charset="-122"/>
              </a:rPr>
              <a:t>	</a:t>
            </a:r>
            <a:r>
              <a:rPr lang="zh-CN" altLang="mr-IN" kern="0" spc="-100" dirty="0" smtClean="0">
                <a:effectLst/>
                <a:latin typeface="宋体" charset="-122"/>
              </a:rPr>
              <a:t>		      	</a:t>
            </a:r>
            <a:endParaRPr lang="mr-IN" altLang="zh-CN" dirty="0">
              <a:effectLst/>
              <a:latin typeface="宋体" charset="-122"/>
            </a:endParaRPr>
          </a:p>
        </p:txBody>
      </p:sp>
      <p:sp>
        <p:nvSpPr>
          <p:cNvPr id="17" name="矩形 16"/>
          <p:cNvSpPr/>
          <p:nvPr/>
        </p:nvSpPr>
        <p:spPr>
          <a:xfrm>
            <a:off x="378026" y="2340245"/>
            <a:ext cx="11353982" cy="2805896"/>
          </a:xfrm>
          <a:prstGeom prst="rect">
            <a:avLst/>
          </a:prstGeom>
        </p:spPr>
        <p:txBody>
          <a:bodyPr wrap="square">
            <a:spAutoFit/>
          </a:bodyPr>
          <a:lstStyle/>
          <a:p>
            <a:pPr marL="457200" indent="-457200">
              <a:spcBef>
                <a:spcPts val="500"/>
              </a:spcBef>
              <a:spcAft>
                <a:spcPts val="500"/>
              </a:spcAft>
              <a:buClr>
                <a:srgbClr val="0070C0"/>
              </a:buClr>
              <a:buFont typeface="Wingdings" charset="2"/>
              <a:buChar char="Ø"/>
            </a:pPr>
            <a:r>
              <a:rPr lang="zh-CN" altLang="en-US" sz="2800" kern="0" dirty="0" smtClean="0">
                <a:latin typeface="宋体" charset="-122"/>
              </a:rPr>
              <a:t>研究工作以图论、控制论和优化算法为基础，主要包括：复杂网络系统控制研究，图神经网络的基础研究及其应用。</a:t>
            </a:r>
            <a:endParaRPr lang="en-US" altLang="zh-CN" sz="2800" kern="0" dirty="0" smtClean="0">
              <a:latin typeface="宋体" charset="-122"/>
            </a:endParaRPr>
          </a:p>
          <a:p>
            <a:pPr marL="457200" indent="-457200">
              <a:spcBef>
                <a:spcPts val="500"/>
              </a:spcBef>
              <a:spcAft>
                <a:spcPts val="500"/>
              </a:spcAft>
              <a:buClr>
                <a:srgbClr val="0070C0"/>
              </a:buClr>
              <a:buFont typeface="Wingdings" charset="2"/>
              <a:buChar char="Ø"/>
            </a:pPr>
            <a:r>
              <a:rPr lang="zh-CN" altLang="en-US" sz="2800" kern="0" dirty="0" smtClean="0">
                <a:latin typeface="宋体" charset="-122"/>
              </a:rPr>
              <a:t>近五年共发表了</a:t>
            </a:r>
            <a:r>
              <a:rPr lang="en-US" altLang="zh-CN" sz="2800" kern="0" dirty="0" smtClean="0">
                <a:latin typeface="宋体" charset="-122"/>
              </a:rPr>
              <a:t>12</a:t>
            </a:r>
            <a:r>
              <a:rPr lang="zh-CN" altLang="en-US" sz="2800" kern="0" dirty="0" smtClean="0">
                <a:latin typeface="宋体" charset="-122"/>
              </a:rPr>
              <a:t>篇论文，其中第一作者</a:t>
            </a:r>
            <a:r>
              <a:rPr lang="en-US" altLang="zh-CN" sz="2800" kern="0" dirty="0" smtClean="0">
                <a:latin typeface="宋体" charset="-122"/>
              </a:rPr>
              <a:t>/</a:t>
            </a:r>
            <a:r>
              <a:rPr lang="zh-CN" altLang="en-US" sz="2800" kern="0" dirty="0" smtClean="0">
                <a:latin typeface="宋体" charset="-122"/>
              </a:rPr>
              <a:t>通信作者发表</a:t>
            </a:r>
            <a:r>
              <a:rPr lang="en-US" altLang="zh-CN" sz="2800" kern="0" dirty="0" smtClean="0">
                <a:latin typeface="宋体" charset="-122"/>
              </a:rPr>
              <a:t>SCI</a:t>
            </a:r>
            <a:r>
              <a:rPr lang="zh-CN" altLang="en-US" sz="2800" kern="0" dirty="0" smtClean="0">
                <a:latin typeface="宋体" charset="-122"/>
              </a:rPr>
              <a:t>收录文章</a:t>
            </a:r>
            <a:r>
              <a:rPr lang="en-US" altLang="zh-CN" sz="2800" kern="0" dirty="0" smtClean="0">
                <a:latin typeface="宋体" charset="-122"/>
              </a:rPr>
              <a:t>9</a:t>
            </a:r>
            <a:r>
              <a:rPr lang="zh-CN" altLang="en-US" sz="2800" kern="0" dirty="0" smtClean="0">
                <a:latin typeface="宋体" charset="-122"/>
              </a:rPr>
              <a:t>篇（</a:t>
            </a:r>
            <a:r>
              <a:rPr lang="en-US" altLang="zh-CN" sz="2800" b="1" kern="0" dirty="0" smtClean="0">
                <a:solidFill>
                  <a:srgbClr val="0070C0"/>
                </a:solidFill>
                <a:latin typeface="宋体" charset="-122"/>
              </a:rPr>
              <a:t>JCR</a:t>
            </a:r>
            <a:r>
              <a:rPr lang="zh-CN" altLang="en-US" sz="2800" b="1" kern="0" dirty="0" smtClean="0">
                <a:solidFill>
                  <a:srgbClr val="0070C0"/>
                </a:solidFill>
                <a:latin typeface="宋体" charset="-122"/>
              </a:rPr>
              <a:t>二区文章</a:t>
            </a:r>
            <a:r>
              <a:rPr lang="en-US" altLang="zh-CN" sz="2800" b="1" kern="0" dirty="0" smtClean="0">
                <a:solidFill>
                  <a:srgbClr val="0070C0"/>
                </a:solidFill>
                <a:latin typeface="宋体" charset="-122"/>
              </a:rPr>
              <a:t>2</a:t>
            </a:r>
            <a:r>
              <a:rPr lang="zh-CN" altLang="en-US" sz="2800" b="1" kern="0" dirty="0" smtClean="0">
                <a:solidFill>
                  <a:srgbClr val="0070C0"/>
                </a:solidFill>
                <a:latin typeface="宋体" charset="-122"/>
              </a:rPr>
              <a:t>篇，</a:t>
            </a:r>
            <a:r>
              <a:rPr lang="en-US" altLang="zh-CN" sz="2800" b="1" kern="0" dirty="0" smtClean="0">
                <a:solidFill>
                  <a:srgbClr val="0070C0"/>
                </a:solidFill>
                <a:latin typeface="宋体" charset="-122"/>
              </a:rPr>
              <a:t>JCR</a:t>
            </a:r>
            <a:r>
              <a:rPr lang="zh-CN" altLang="en-US" sz="2800" b="1" kern="0" dirty="0" smtClean="0">
                <a:solidFill>
                  <a:srgbClr val="0070C0"/>
                </a:solidFill>
                <a:latin typeface="宋体" charset="-122"/>
              </a:rPr>
              <a:t>三区文章</a:t>
            </a:r>
            <a:r>
              <a:rPr lang="en-US" altLang="zh-CN" sz="2800" b="1" kern="0" dirty="0" smtClean="0">
                <a:solidFill>
                  <a:srgbClr val="0070C0"/>
                </a:solidFill>
                <a:latin typeface="宋体" charset="-122"/>
              </a:rPr>
              <a:t>6</a:t>
            </a:r>
            <a:r>
              <a:rPr lang="zh-CN" altLang="en-US" sz="2800" b="1" kern="0" dirty="0" smtClean="0">
                <a:solidFill>
                  <a:srgbClr val="0070C0"/>
                </a:solidFill>
                <a:latin typeface="宋体" charset="-122"/>
              </a:rPr>
              <a:t>篇，</a:t>
            </a:r>
            <a:r>
              <a:rPr lang="en-US" altLang="zh-CN" sz="2800" b="1" kern="0" dirty="0" smtClean="0">
                <a:solidFill>
                  <a:srgbClr val="0070C0"/>
                </a:solidFill>
                <a:latin typeface="宋体" charset="-122"/>
              </a:rPr>
              <a:t>JCR</a:t>
            </a:r>
            <a:r>
              <a:rPr lang="zh-CN" altLang="en-US" sz="2800" b="1" kern="0" dirty="0" smtClean="0">
                <a:solidFill>
                  <a:srgbClr val="0070C0"/>
                </a:solidFill>
                <a:latin typeface="宋体" charset="-122"/>
              </a:rPr>
              <a:t>四区文章</a:t>
            </a:r>
            <a:r>
              <a:rPr lang="en-US" altLang="zh-CN" sz="2800" b="1" kern="0" dirty="0" smtClean="0">
                <a:solidFill>
                  <a:srgbClr val="0070C0"/>
                </a:solidFill>
                <a:latin typeface="宋体" charset="-122"/>
              </a:rPr>
              <a:t>1</a:t>
            </a:r>
            <a:r>
              <a:rPr lang="zh-CN" altLang="en-US" sz="2800" b="1" kern="0" dirty="0" smtClean="0">
                <a:solidFill>
                  <a:srgbClr val="0070C0"/>
                </a:solidFill>
                <a:latin typeface="宋体" charset="-122"/>
              </a:rPr>
              <a:t>篇</a:t>
            </a:r>
            <a:r>
              <a:rPr lang="zh-CN" altLang="en-US" sz="2800" kern="0" dirty="0" smtClean="0">
                <a:latin typeface="宋体" charset="-122"/>
              </a:rPr>
              <a:t>），被引用共计</a:t>
            </a:r>
            <a:r>
              <a:rPr lang="en-US" altLang="zh-CN" sz="2800" kern="0" dirty="0" smtClean="0">
                <a:latin typeface="宋体" charset="-122"/>
              </a:rPr>
              <a:t>62</a:t>
            </a:r>
            <a:r>
              <a:rPr lang="zh-CN" altLang="en-US" sz="2800" kern="0" dirty="0" smtClean="0">
                <a:latin typeface="宋体" charset="-122"/>
              </a:rPr>
              <a:t>次（</a:t>
            </a:r>
            <a:r>
              <a:rPr lang="en-US" altLang="zh-CN" sz="2800" kern="0" dirty="0" smtClean="0">
                <a:latin typeface="宋体" charset="-122"/>
              </a:rPr>
              <a:t>google</a:t>
            </a:r>
            <a:r>
              <a:rPr lang="zh-CN" altLang="en-US" sz="2800" kern="0" dirty="0" smtClean="0">
                <a:latin typeface="宋体" charset="-122"/>
              </a:rPr>
              <a:t>学术搜索截至</a:t>
            </a:r>
            <a:r>
              <a:rPr lang="en-US" altLang="zh-CN" sz="2800" kern="0" dirty="0" smtClean="0">
                <a:latin typeface="宋体" charset="-122"/>
              </a:rPr>
              <a:t>2019</a:t>
            </a:r>
            <a:r>
              <a:rPr lang="zh-CN" altLang="en-US" sz="2800" kern="0" dirty="0" smtClean="0">
                <a:latin typeface="宋体" charset="-122"/>
              </a:rPr>
              <a:t>年</a:t>
            </a:r>
            <a:r>
              <a:rPr lang="en-US" altLang="zh-CN" sz="2800" kern="0" dirty="0" smtClean="0">
                <a:latin typeface="宋体" charset="-122"/>
              </a:rPr>
              <a:t>10</a:t>
            </a:r>
            <a:r>
              <a:rPr lang="zh-CN" altLang="en-US" sz="2800" kern="0" dirty="0" smtClean="0">
                <a:latin typeface="宋体" charset="-122"/>
              </a:rPr>
              <a:t>月），其中</a:t>
            </a:r>
            <a:r>
              <a:rPr lang="en-US" altLang="zh-CN" sz="2800" kern="0" dirty="0" smtClean="0">
                <a:latin typeface="宋体" charset="-122"/>
              </a:rPr>
              <a:t>Web of Science</a:t>
            </a:r>
            <a:r>
              <a:rPr lang="zh-CN" altLang="en-US" sz="2800" kern="0" dirty="0" smtClean="0">
                <a:latin typeface="宋体" charset="-122"/>
              </a:rPr>
              <a:t>被引次数</a:t>
            </a:r>
            <a:r>
              <a:rPr lang="en-US" altLang="zh-CN" sz="2800" kern="0" dirty="0" smtClean="0">
                <a:latin typeface="宋体" charset="-122"/>
              </a:rPr>
              <a:t>38</a:t>
            </a:r>
            <a:r>
              <a:rPr lang="zh-CN" altLang="en-US" sz="2800" kern="0" dirty="0" smtClean="0">
                <a:latin typeface="宋体" charset="-122"/>
              </a:rPr>
              <a:t>次。</a:t>
            </a:r>
            <a:endParaRPr lang="en-US" altLang="zh-CN" sz="2800" kern="0" dirty="0" smtClean="0">
              <a:latin typeface="宋体" charset="-122"/>
            </a:endParaRPr>
          </a:p>
        </p:txBody>
      </p:sp>
    </p:spTree>
    <p:extLst>
      <p:ext uri="{BB962C8B-B14F-4D97-AF65-F5344CB8AC3E}">
        <p14:creationId xmlns:p14="http://schemas.microsoft.com/office/powerpoint/2010/main" val="98450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graphicFrame>
        <p:nvGraphicFramePr>
          <p:cNvPr id="3" name="表格 2"/>
          <p:cNvGraphicFramePr>
            <a:graphicFrameLocks noGrp="1"/>
          </p:cNvGraphicFramePr>
          <p:nvPr>
            <p:extLst>
              <p:ext uri="{D42A27DB-BD31-4B8C-83A1-F6EECF244321}">
                <p14:modId xmlns:p14="http://schemas.microsoft.com/office/powerpoint/2010/main" val="423162772"/>
              </p:ext>
            </p:extLst>
          </p:nvPr>
        </p:nvGraphicFramePr>
        <p:xfrm>
          <a:off x="84082" y="929873"/>
          <a:ext cx="12002814" cy="5852160"/>
        </p:xfrm>
        <a:graphic>
          <a:graphicData uri="http://schemas.openxmlformats.org/drawingml/2006/table">
            <a:tbl>
              <a:tblPr firstRow="1" bandRow="1">
                <a:tableStyleId>{5C22544A-7EE6-4342-B048-85BDC9FD1C3A}</a:tableStyleId>
              </a:tblPr>
              <a:tblGrid>
                <a:gridCol w="10089931"/>
                <a:gridCol w="966952"/>
                <a:gridCol w="945931"/>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dirty="0" smtClean="0">
                          <a:effectLst/>
                          <a:latin typeface="Times New Roman" charset="0"/>
                        </a:rPr>
                        <a:t>申请人发表</a:t>
                      </a:r>
                      <a:r>
                        <a:rPr lang="en-US" altLang="zh-CN" sz="1800" kern="100" dirty="0" smtClean="0">
                          <a:effectLst/>
                          <a:latin typeface="Times New Roman" charset="0"/>
                        </a:rPr>
                        <a:t>SCI</a:t>
                      </a:r>
                      <a:r>
                        <a:rPr lang="zh-CN" altLang="en-US" sz="1800" kern="100" dirty="0" smtClean="0">
                          <a:effectLst/>
                          <a:latin typeface="Times New Roman" charset="0"/>
                        </a:rPr>
                        <a:t>文章信息</a:t>
                      </a:r>
                    </a:p>
                  </a:txBody>
                  <a:tcPr/>
                </a:tc>
                <a:tc>
                  <a:txBody>
                    <a:bodyPr/>
                    <a:lstStyle/>
                    <a:p>
                      <a:pPr marL="0" marR="0" indent="66675" algn="ctr">
                        <a:spcBef>
                          <a:spcPts val="0"/>
                        </a:spcBef>
                        <a:spcAft>
                          <a:spcPts val="0"/>
                        </a:spcAft>
                      </a:pPr>
                      <a:r>
                        <a:rPr lang="de-DE" altLang="zh-CN" sz="1800" kern="100" dirty="0" err="1" smtClean="0">
                          <a:effectLst/>
                          <a:latin typeface="Times New Roman" charset="0"/>
                        </a:rPr>
                        <a:t>Google</a:t>
                      </a:r>
                      <a:r>
                        <a:rPr lang="de-DE" altLang="zh-CN" sz="1800" kern="100" dirty="0" err="1" smtClean="0">
                          <a:effectLst/>
                          <a:latin typeface="宋体" charset="-122"/>
                        </a:rPr>
                        <a:t>被引</a:t>
                      </a:r>
                      <a:endParaRPr lang="de-DE" altLang="zh-CN" sz="1800" kern="100" dirty="0" smtClean="0">
                        <a:effectLst/>
                        <a:latin typeface="Times New Roman" charset="0"/>
                      </a:endParaRPr>
                    </a:p>
                  </a:txBody>
                  <a:tcPr/>
                </a:tc>
                <a:tc>
                  <a:txBody>
                    <a:bodyPr/>
                    <a:lstStyle/>
                    <a:p>
                      <a:pPr marL="0" marR="0" algn="ctr">
                        <a:spcBef>
                          <a:spcPts val="0"/>
                        </a:spcBef>
                        <a:spcAft>
                          <a:spcPts val="0"/>
                        </a:spcAft>
                      </a:pPr>
                      <a:r>
                        <a:rPr lang="fr-FR" altLang="zh-CN" sz="1800" kern="100" dirty="0" smtClean="0">
                          <a:effectLst/>
                          <a:latin typeface="Times New Roman" charset="0"/>
                        </a:rPr>
                        <a:t>Science </a:t>
                      </a:r>
                      <a:r>
                        <a:rPr lang="fr-FR" altLang="zh-CN" sz="1800" kern="100" dirty="0" err="1" smtClean="0">
                          <a:effectLst/>
                          <a:latin typeface="宋体" charset="-122"/>
                        </a:rPr>
                        <a:t>被引</a:t>
                      </a:r>
                      <a:endParaRPr lang="fr-FR" altLang="zh-CN" sz="1800" kern="100" dirty="0" smtClean="0">
                        <a:effectLst/>
                        <a:latin typeface="Times New Roman" charset="0"/>
                      </a:endParaRPr>
                    </a:p>
                  </a:txBody>
                  <a:tcPr/>
                </a:tc>
              </a:tr>
              <a:tr h="370840">
                <a:tc>
                  <a:txBody>
                    <a:bodyPr/>
                    <a:lstStyle/>
                    <a:p>
                      <a:pPr marL="0" marR="0" algn="l">
                        <a:spcBef>
                          <a:spcPts val="0"/>
                        </a:spcBef>
                        <a:spcAft>
                          <a:spcPts val="0"/>
                        </a:spcAft>
                      </a:pPr>
                      <a:r>
                        <a:rPr lang="en-US" altLang="zh-CN" sz="1600" kern="100" dirty="0" smtClean="0">
                          <a:effectLst/>
                          <a:latin typeface="Times New Roman" charset="0"/>
                        </a:rPr>
                        <a:t>[1] Shi-</a:t>
                      </a:r>
                      <a:r>
                        <a:rPr lang="en-US" altLang="zh-CN" sz="1600" kern="100" dirty="0" err="1" smtClean="0">
                          <a:effectLst/>
                          <a:latin typeface="Times New Roman" charset="0"/>
                        </a:rPr>
                        <a:t>ming</a:t>
                      </a:r>
                      <a:r>
                        <a:rPr lang="en-US" altLang="zh-CN" sz="1600" kern="100" dirty="0" smtClean="0">
                          <a:effectLst/>
                          <a:latin typeface="Times New Roman" charset="0"/>
                        </a:rPr>
                        <a:t> Chen, Shao-</a:t>
                      </a:r>
                      <a:r>
                        <a:rPr lang="en-US" altLang="zh-CN" sz="1600" kern="100" dirty="0" err="1" smtClean="0">
                          <a:effectLst/>
                          <a:latin typeface="Times New Roman" charset="0"/>
                        </a:rPr>
                        <a:t>peng</a:t>
                      </a:r>
                      <a:r>
                        <a:rPr lang="en-US" altLang="zh-CN" sz="1600" kern="100" dirty="0" smtClean="0">
                          <a:effectLst/>
                          <a:latin typeface="Times New Roman" charset="0"/>
                        </a:rPr>
                        <a:t> Pang &amp; Xiao-</a:t>
                      </a:r>
                      <a:r>
                        <a:rPr lang="en-US" altLang="zh-CN" sz="1600" kern="100" dirty="0" err="1" smtClean="0">
                          <a:effectLst/>
                          <a:latin typeface="Times New Roman" charset="0"/>
                        </a:rPr>
                        <a:t>qun</a:t>
                      </a:r>
                      <a:r>
                        <a:rPr lang="en-US" altLang="zh-CN" sz="1600" kern="100" dirty="0" smtClean="0">
                          <a:effectLst/>
                          <a:latin typeface="Times New Roman" charset="0"/>
                        </a:rPr>
                        <a:t> Zou. An LCOR model for suppressing cascading failure in weighted complex networks [J]. Chinese Physics B, 2013, 22(5): 058901. </a:t>
                      </a:r>
                      <a:r>
                        <a:rPr lang="en-US" altLang="zh-CN" sz="1600" b="1" kern="100" dirty="0" smtClean="0">
                          <a:solidFill>
                            <a:srgbClr val="FF0000"/>
                          </a:solidFill>
                          <a:effectLst/>
                          <a:latin typeface="Times New Roman" charset="0"/>
                        </a:rPr>
                        <a:t>(SCI, IF: 1.327, JCR: 4)</a:t>
                      </a:r>
                      <a:endParaRPr lang="en-US" altLang="zh-CN" sz="1600" kern="100" dirty="0">
                        <a:solidFill>
                          <a:srgbClr val="FF0000"/>
                        </a:solidFill>
                        <a:effectLst/>
                        <a:latin typeface="Times New Roman" charset="0"/>
                      </a:endParaRPr>
                    </a:p>
                  </a:txBody>
                  <a:tcPr/>
                </a:tc>
                <a:tc>
                  <a:txBody>
                    <a:bodyPr/>
                    <a:lstStyle/>
                    <a:p>
                      <a:pPr algn="ctr">
                        <a:lnSpc>
                          <a:spcPct val="150000"/>
                        </a:lnSpc>
                      </a:pPr>
                      <a:r>
                        <a:rPr lang="en-US" altLang="zh-CN" dirty="0" smtClean="0"/>
                        <a:t>28</a:t>
                      </a:r>
                      <a:endParaRPr lang="zh-CN" altLang="en-US" dirty="0"/>
                    </a:p>
                  </a:txBody>
                  <a:tcPr/>
                </a:tc>
                <a:tc>
                  <a:txBody>
                    <a:bodyPr/>
                    <a:lstStyle/>
                    <a:p>
                      <a:pPr algn="ctr">
                        <a:lnSpc>
                          <a:spcPct val="150000"/>
                        </a:lnSpc>
                      </a:pPr>
                      <a:r>
                        <a:rPr lang="en-US" altLang="zh-CN" dirty="0" smtClean="0"/>
                        <a:t>18</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[2] Shao-</a:t>
                      </a:r>
                      <a:r>
                        <a:rPr lang="en-US" altLang="zh-CN" sz="1600" kern="100" dirty="0" err="1" smtClean="0">
                          <a:effectLst/>
                          <a:latin typeface="Times New Roman" charset="0"/>
                        </a:rPr>
                        <a:t>peng</a:t>
                      </a:r>
                      <a:r>
                        <a:rPr lang="en-US" altLang="zh-CN" sz="1600" kern="100" dirty="0" smtClean="0">
                          <a:effectLst/>
                          <a:latin typeface="Times New Roman" charset="0"/>
                        </a:rPr>
                        <a:t> Pang, </a:t>
                      </a:r>
                      <a:r>
                        <a:rPr lang="en-US" altLang="zh-CN" sz="1600" kern="100" dirty="0" err="1" smtClean="0">
                          <a:effectLst/>
                          <a:latin typeface="Times New Roman" charset="0"/>
                        </a:rPr>
                        <a:t>Fei</a:t>
                      </a:r>
                      <a:r>
                        <a:rPr lang="en-US" altLang="zh-CN" sz="1600" kern="100" dirty="0" smtClean="0">
                          <a:effectLst/>
                          <a:latin typeface="Times New Roman" charset="0"/>
                        </a:rPr>
                        <a:t> </a:t>
                      </a:r>
                      <a:r>
                        <a:rPr lang="en-US" altLang="zh-CN" sz="1600" kern="100" dirty="0" err="1" smtClean="0">
                          <a:effectLst/>
                          <a:latin typeface="Times New Roman" charset="0"/>
                        </a:rPr>
                        <a:t>Hao</a:t>
                      </a:r>
                      <a:r>
                        <a:rPr lang="en-US" altLang="zh-CN" sz="1600" kern="100" dirty="0" smtClean="0">
                          <a:effectLst/>
                          <a:latin typeface="Times New Roman" charset="0"/>
                        </a:rPr>
                        <a:t>, Wen-</a:t>
                      </a:r>
                      <a:r>
                        <a:rPr lang="en-US" altLang="zh-CN" sz="1600" kern="100" dirty="0" err="1" smtClean="0">
                          <a:effectLst/>
                          <a:latin typeface="Times New Roman" charset="0"/>
                        </a:rPr>
                        <a:t>xu</a:t>
                      </a:r>
                      <a:r>
                        <a:rPr lang="en-US" altLang="zh-CN" sz="1600" kern="100" dirty="0" smtClean="0">
                          <a:effectLst/>
                          <a:latin typeface="Times New Roman" charset="0"/>
                        </a:rPr>
                        <a:t> Wang &amp; Ying-</a:t>
                      </a:r>
                      <a:r>
                        <a:rPr lang="en-US" altLang="zh-CN" sz="1600" kern="100" dirty="0" err="1" smtClean="0">
                          <a:effectLst/>
                          <a:latin typeface="Times New Roman" charset="0"/>
                        </a:rPr>
                        <a:t>cheng</a:t>
                      </a:r>
                      <a:r>
                        <a:rPr lang="en-US" altLang="zh-CN" sz="1600" kern="100" dirty="0" smtClean="0">
                          <a:effectLst/>
                          <a:latin typeface="Times New Roman" charset="0"/>
                        </a:rPr>
                        <a:t> Lai. Universal framework for edge controllability of complex networks. Scientific Reports, 2017, 7(1): 4224. </a:t>
                      </a:r>
                      <a:r>
                        <a:rPr lang="en-US" altLang="zh-CN" sz="1600" b="1" kern="100" dirty="0" smtClean="0">
                          <a:solidFill>
                            <a:srgbClr val="FF0000"/>
                          </a:solidFill>
                          <a:effectLst/>
                          <a:latin typeface="Times New Roman" charset="0"/>
                        </a:rPr>
                        <a:t>(SCI, IF: 4.536, JCR: 3)</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11</a:t>
                      </a:r>
                      <a:endParaRPr lang="zh-CN" altLang="en-US" dirty="0"/>
                    </a:p>
                  </a:txBody>
                  <a:tcPr/>
                </a:tc>
                <a:tc>
                  <a:txBody>
                    <a:bodyPr/>
                    <a:lstStyle/>
                    <a:p>
                      <a:pPr algn="ctr">
                        <a:lnSpc>
                          <a:spcPct val="150000"/>
                        </a:lnSpc>
                      </a:pPr>
                      <a:r>
                        <a:rPr lang="en-US" altLang="zh-CN" dirty="0" smtClean="0"/>
                        <a:t>7</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[3] Shao-</a:t>
                      </a:r>
                      <a:r>
                        <a:rPr lang="en-US" altLang="zh-CN" sz="1600" kern="100" dirty="0" err="1" smtClean="0">
                          <a:effectLst/>
                          <a:latin typeface="Times New Roman" charset="0"/>
                        </a:rPr>
                        <a:t>peng</a:t>
                      </a:r>
                      <a:r>
                        <a:rPr lang="en-US" altLang="zh-CN" sz="1600" kern="100" dirty="0" smtClean="0">
                          <a:effectLst/>
                          <a:latin typeface="Times New Roman" charset="0"/>
                        </a:rPr>
                        <a:t> Pang, </a:t>
                      </a:r>
                      <a:r>
                        <a:rPr lang="en-US" altLang="zh-CN" sz="1600" kern="100" dirty="0" err="1" smtClean="0">
                          <a:effectLst/>
                          <a:latin typeface="Times New Roman" charset="0"/>
                        </a:rPr>
                        <a:t>Fei</a:t>
                      </a:r>
                      <a:r>
                        <a:rPr lang="en-US" altLang="zh-CN" sz="1600" kern="100" dirty="0" smtClean="0">
                          <a:effectLst/>
                          <a:latin typeface="Times New Roman" charset="0"/>
                        </a:rPr>
                        <a:t> </a:t>
                      </a:r>
                      <a:r>
                        <a:rPr lang="en-US" altLang="zh-CN" sz="1600" kern="100" dirty="0" err="1" smtClean="0">
                          <a:effectLst/>
                          <a:latin typeface="Times New Roman" charset="0"/>
                        </a:rPr>
                        <a:t>Hao</a:t>
                      </a:r>
                      <a:r>
                        <a:rPr lang="en-US" altLang="zh-CN" sz="1600" kern="100" dirty="0" smtClean="0">
                          <a:effectLst/>
                          <a:latin typeface="Times New Roman" charset="0"/>
                        </a:rPr>
                        <a:t> &amp; Wen-</a:t>
                      </a:r>
                      <a:r>
                        <a:rPr lang="en-US" altLang="zh-CN" sz="1600" kern="100" dirty="0" err="1" smtClean="0">
                          <a:effectLst/>
                          <a:latin typeface="Times New Roman" charset="0"/>
                        </a:rPr>
                        <a:t>xu</a:t>
                      </a:r>
                      <a:r>
                        <a:rPr lang="en-US" altLang="zh-CN" sz="1600" kern="100" dirty="0" smtClean="0">
                          <a:effectLst/>
                          <a:latin typeface="Times New Roman" charset="0"/>
                        </a:rPr>
                        <a:t> Wang. Robustness of controlling edge dynamics in complex networks against node failure. Physical review E, 2016, 94(5): 052310. </a:t>
                      </a:r>
                      <a:r>
                        <a:rPr lang="en-US" altLang="zh-CN" sz="1600" b="1" kern="100" dirty="0" smtClean="0">
                          <a:solidFill>
                            <a:srgbClr val="FF0000"/>
                          </a:solidFill>
                          <a:effectLst/>
                          <a:latin typeface="Times New Roman" charset="0"/>
                        </a:rPr>
                        <a:t>(SCI, IF: 2.301, JCR: 2)</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7</a:t>
                      </a:r>
                      <a:endParaRPr lang="zh-CN" altLang="en-US" dirty="0"/>
                    </a:p>
                  </a:txBody>
                  <a:tcPr/>
                </a:tc>
                <a:tc>
                  <a:txBody>
                    <a:bodyPr/>
                    <a:lstStyle/>
                    <a:p>
                      <a:pPr algn="ctr">
                        <a:lnSpc>
                          <a:spcPct val="150000"/>
                        </a:lnSpc>
                      </a:pPr>
                      <a:r>
                        <a:rPr lang="en-US" altLang="zh-CN" dirty="0" smtClean="0"/>
                        <a:t>6</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[4] Shao-</a:t>
                      </a:r>
                      <a:r>
                        <a:rPr lang="en-US" altLang="zh-CN" sz="1600" kern="100" dirty="0" err="1" smtClean="0">
                          <a:effectLst/>
                          <a:latin typeface="Times New Roman" charset="0"/>
                        </a:rPr>
                        <a:t>peng</a:t>
                      </a:r>
                      <a:r>
                        <a:rPr lang="en-US" altLang="zh-CN" sz="1600" kern="100" dirty="0" smtClean="0">
                          <a:effectLst/>
                          <a:latin typeface="Times New Roman" charset="0"/>
                        </a:rPr>
                        <a:t> Pang, </a:t>
                      </a:r>
                      <a:r>
                        <a:rPr lang="en-US" altLang="zh-CN" sz="1600" kern="100" dirty="0" err="1" smtClean="0">
                          <a:effectLst/>
                          <a:latin typeface="Times New Roman" charset="0"/>
                        </a:rPr>
                        <a:t>Fei</a:t>
                      </a:r>
                      <a:r>
                        <a:rPr lang="en-US" altLang="zh-CN" sz="1600" kern="100" dirty="0" smtClean="0">
                          <a:effectLst/>
                          <a:latin typeface="Times New Roman" charset="0"/>
                        </a:rPr>
                        <a:t> </a:t>
                      </a:r>
                      <a:r>
                        <a:rPr lang="en-US" altLang="zh-CN" sz="1600" kern="100" dirty="0" err="1" smtClean="0">
                          <a:effectLst/>
                          <a:latin typeface="Times New Roman" charset="0"/>
                        </a:rPr>
                        <a:t>Hao</a:t>
                      </a:r>
                      <a:r>
                        <a:rPr lang="en-US" altLang="zh-CN" sz="1600" kern="100" dirty="0" smtClean="0">
                          <a:effectLst/>
                          <a:latin typeface="Times New Roman" charset="0"/>
                        </a:rPr>
                        <a:t>. Optimizing Controllability of Edge Dynamics in Complex Networks by Perturbing Network Structure. </a:t>
                      </a:r>
                      <a:r>
                        <a:rPr lang="en-US" altLang="zh-CN" sz="1600" kern="100" dirty="0" err="1" smtClean="0">
                          <a:effectLst/>
                          <a:latin typeface="Times New Roman" charset="0"/>
                        </a:rPr>
                        <a:t>Physica</a:t>
                      </a:r>
                      <a:r>
                        <a:rPr lang="en-US" altLang="zh-CN" sz="1600" kern="100" dirty="0" smtClean="0">
                          <a:effectLst/>
                          <a:latin typeface="Times New Roman" charset="0"/>
                        </a:rPr>
                        <a:t> A Statistical Mechanics &amp; Its Applications, 2017, 470: 217-227. </a:t>
                      </a:r>
                      <a:r>
                        <a:rPr lang="en-US" altLang="zh-CN" sz="1600" b="1" kern="100" dirty="0" smtClean="0">
                          <a:solidFill>
                            <a:srgbClr val="FF0000"/>
                          </a:solidFill>
                          <a:effectLst/>
                          <a:latin typeface="Times New Roman" charset="0"/>
                        </a:rPr>
                        <a:t>(SCI, IF: 2.053, JCR: 3)</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5</a:t>
                      </a:r>
                      <a:endParaRPr lang="zh-CN" altLang="en-US" dirty="0"/>
                    </a:p>
                  </a:txBody>
                  <a:tcPr/>
                </a:tc>
                <a:tc>
                  <a:txBody>
                    <a:bodyPr/>
                    <a:lstStyle/>
                    <a:p>
                      <a:pPr algn="ctr">
                        <a:lnSpc>
                          <a:spcPct val="150000"/>
                        </a:lnSpc>
                      </a:pPr>
                      <a:r>
                        <a:rPr lang="en-US" altLang="zh-CN" dirty="0" smtClean="0"/>
                        <a:t>3</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[5] Shao-</a:t>
                      </a:r>
                      <a:r>
                        <a:rPr lang="en-US" altLang="zh-CN" sz="1600" kern="100" dirty="0" err="1" smtClean="0">
                          <a:effectLst/>
                          <a:latin typeface="Times New Roman" charset="0"/>
                        </a:rPr>
                        <a:t>peng</a:t>
                      </a:r>
                      <a:r>
                        <a:rPr lang="en-US" altLang="zh-CN" sz="1600" kern="100" dirty="0" smtClean="0">
                          <a:effectLst/>
                          <a:latin typeface="Times New Roman" charset="0"/>
                        </a:rPr>
                        <a:t> Pang, </a:t>
                      </a:r>
                      <a:r>
                        <a:rPr lang="en-US" altLang="zh-CN" sz="1600" kern="100" dirty="0" err="1" smtClean="0">
                          <a:effectLst/>
                          <a:latin typeface="Times New Roman" charset="0"/>
                        </a:rPr>
                        <a:t>Fei</a:t>
                      </a:r>
                      <a:r>
                        <a:rPr lang="en-US" altLang="zh-CN" sz="1600" kern="100" dirty="0" smtClean="0">
                          <a:effectLst/>
                          <a:latin typeface="Times New Roman" charset="0"/>
                        </a:rPr>
                        <a:t> </a:t>
                      </a:r>
                      <a:r>
                        <a:rPr lang="en-US" altLang="zh-CN" sz="1600" kern="100" dirty="0" err="1" smtClean="0">
                          <a:effectLst/>
                          <a:latin typeface="Times New Roman" charset="0"/>
                        </a:rPr>
                        <a:t>Hao</a:t>
                      </a:r>
                      <a:r>
                        <a:rPr lang="en-US" altLang="zh-CN" sz="1600" kern="100" dirty="0" smtClean="0">
                          <a:effectLst/>
                          <a:latin typeface="Times New Roman" charset="0"/>
                        </a:rPr>
                        <a:t>. Effect of interaction strength on robustness of controlling edge dynamics in complex networks[J]. </a:t>
                      </a:r>
                      <a:r>
                        <a:rPr lang="en-US" altLang="zh-CN" sz="1600" kern="100" dirty="0" err="1" smtClean="0">
                          <a:effectLst/>
                          <a:latin typeface="Times New Roman" charset="0"/>
                        </a:rPr>
                        <a:t>Physica</a:t>
                      </a:r>
                      <a:r>
                        <a:rPr lang="en-US" altLang="zh-CN" sz="1600" kern="100" dirty="0" smtClean="0">
                          <a:effectLst/>
                          <a:latin typeface="Times New Roman" charset="0"/>
                        </a:rPr>
                        <a:t> A: Statistical Mechanics and its Applications, 2018, 497: 246-257. </a:t>
                      </a:r>
                      <a:r>
                        <a:rPr lang="en-US" altLang="zh-CN" sz="1600" b="1" kern="100" dirty="0" smtClean="0">
                          <a:solidFill>
                            <a:srgbClr val="FF0000"/>
                          </a:solidFill>
                          <a:effectLst/>
                          <a:latin typeface="Times New Roman" charset="0"/>
                        </a:rPr>
                        <a:t>(SCI, IF: 2.053, JCR: 3)</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2</a:t>
                      </a:r>
                      <a:endParaRPr lang="zh-CN" altLang="en-US" dirty="0"/>
                    </a:p>
                  </a:txBody>
                  <a:tcPr/>
                </a:tc>
                <a:tc>
                  <a:txBody>
                    <a:bodyPr/>
                    <a:lstStyle/>
                    <a:p>
                      <a:pPr algn="ctr">
                        <a:lnSpc>
                          <a:spcPct val="150000"/>
                        </a:lnSpc>
                      </a:pPr>
                      <a:r>
                        <a:rPr lang="en-US" altLang="zh-CN" dirty="0" smtClean="0"/>
                        <a:t>2</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[6] Shao-</a:t>
                      </a:r>
                      <a:r>
                        <a:rPr lang="en-US" altLang="zh-CN" sz="1600" kern="100" dirty="0" err="1" smtClean="0">
                          <a:effectLst/>
                          <a:latin typeface="Times New Roman" charset="0"/>
                        </a:rPr>
                        <a:t>peng</a:t>
                      </a:r>
                      <a:r>
                        <a:rPr lang="en-US" altLang="zh-CN" sz="1600" kern="100" dirty="0" smtClean="0">
                          <a:effectLst/>
                          <a:latin typeface="Times New Roman" charset="0"/>
                        </a:rPr>
                        <a:t> Pang, </a:t>
                      </a:r>
                      <a:r>
                        <a:rPr lang="en-US" altLang="zh-CN" sz="1600" kern="100" dirty="0" err="1" smtClean="0">
                          <a:effectLst/>
                          <a:latin typeface="Times New Roman" charset="0"/>
                        </a:rPr>
                        <a:t>Fei</a:t>
                      </a:r>
                      <a:r>
                        <a:rPr lang="en-US" altLang="zh-CN" sz="1600" kern="100" dirty="0" smtClean="0">
                          <a:effectLst/>
                          <a:latin typeface="Times New Roman" charset="0"/>
                        </a:rPr>
                        <a:t> </a:t>
                      </a:r>
                      <a:r>
                        <a:rPr lang="en-US" altLang="zh-CN" sz="1600" kern="100" dirty="0" err="1" smtClean="0">
                          <a:effectLst/>
                          <a:latin typeface="Times New Roman" charset="0"/>
                        </a:rPr>
                        <a:t>Hao</a:t>
                      </a:r>
                      <a:r>
                        <a:rPr lang="en-US" altLang="zh-CN" sz="1600" kern="100" dirty="0" smtClean="0">
                          <a:effectLst/>
                          <a:latin typeface="Times New Roman" charset="0"/>
                        </a:rPr>
                        <a:t>. Controllable subspace of edge dynamics in complex networks. </a:t>
                      </a:r>
                      <a:r>
                        <a:rPr lang="en-US" altLang="zh-CN" sz="1600" kern="100" dirty="0" err="1" smtClean="0">
                          <a:effectLst/>
                          <a:latin typeface="Times New Roman" charset="0"/>
                        </a:rPr>
                        <a:t>Physica</a:t>
                      </a:r>
                      <a:r>
                        <a:rPr lang="en-US" altLang="zh-CN" sz="1600" kern="100" dirty="0" smtClean="0">
                          <a:effectLst/>
                          <a:latin typeface="Times New Roman" charset="0"/>
                        </a:rPr>
                        <a:t> A Statistical Mechanics &amp; Its Applications, 2017, 481: 209-223. </a:t>
                      </a:r>
                      <a:r>
                        <a:rPr lang="en-US" altLang="zh-CN" sz="1600" b="1" kern="100" dirty="0" smtClean="0">
                          <a:solidFill>
                            <a:srgbClr val="FF0000"/>
                          </a:solidFill>
                          <a:effectLst/>
                          <a:latin typeface="Times New Roman" charset="0"/>
                        </a:rPr>
                        <a:t>(SCI, IF: 2.053, JCR: 3)</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3</a:t>
                      </a:r>
                      <a:endParaRPr lang="zh-CN" altLang="en-US" dirty="0"/>
                    </a:p>
                  </a:txBody>
                  <a:tcPr/>
                </a:tc>
                <a:tc>
                  <a:txBody>
                    <a:bodyPr/>
                    <a:lstStyle/>
                    <a:p>
                      <a:pPr algn="ctr">
                        <a:lnSpc>
                          <a:spcPct val="150000"/>
                        </a:lnSpc>
                      </a:pPr>
                      <a:r>
                        <a:rPr lang="en-US" altLang="zh-CN" dirty="0" smtClean="0"/>
                        <a:t>1</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[7] Shao-</a:t>
                      </a:r>
                      <a:r>
                        <a:rPr lang="en-US" altLang="zh-CN" sz="1600" kern="100" dirty="0" err="1" smtClean="0">
                          <a:effectLst/>
                          <a:latin typeface="Times New Roman" charset="0"/>
                        </a:rPr>
                        <a:t>peng</a:t>
                      </a:r>
                      <a:r>
                        <a:rPr lang="en-US" altLang="zh-CN" sz="1600" kern="100" dirty="0" smtClean="0">
                          <a:effectLst/>
                          <a:latin typeface="Times New Roman" charset="0"/>
                        </a:rPr>
                        <a:t> Pang, </a:t>
                      </a:r>
                      <a:r>
                        <a:rPr lang="en-US" altLang="zh-CN" sz="1600" kern="100" dirty="0" err="1" smtClean="0">
                          <a:effectLst/>
                          <a:latin typeface="Times New Roman" charset="0"/>
                        </a:rPr>
                        <a:t>Fei</a:t>
                      </a:r>
                      <a:r>
                        <a:rPr lang="en-US" altLang="zh-CN" sz="1600" kern="100" dirty="0" smtClean="0">
                          <a:effectLst/>
                          <a:latin typeface="Times New Roman" charset="0"/>
                        </a:rPr>
                        <a:t> </a:t>
                      </a:r>
                      <a:r>
                        <a:rPr lang="en-US" altLang="zh-CN" sz="1600" kern="100" dirty="0" err="1" smtClean="0">
                          <a:effectLst/>
                          <a:latin typeface="Times New Roman" charset="0"/>
                        </a:rPr>
                        <a:t>Hao</a:t>
                      </a:r>
                      <a:r>
                        <a:rPr lang="en-US" altLang="zh-CN" sz="1600" kern="100" dirty="0" smtClean="0">
                          <a:effectLst/>
                          <a:latin typeface="Times New Roman" charset="0"/>
                        </a:rPr>
                        <a:t>. Target control of edge dynamics in complex networks[J]. </a:t>
                      </a:r>
                      <a:r>
                        <a:rPr lang="en-US" altLang="zh-CN" sz="1600" kern="100" dirty="0" err="1" smtClean="0">
                          <a:effectLst/>
                          <a:latin typeface="Times New Roman" charset="0"/>
                        </a:rPr>
                        <a:t>Physica</a:t>
                      </a:r>
                      <a:r>
                        <a:rPr lang="en-US" altLang="zh-CN" sz="1600" kern="100" dirty="0" smtClean="0">
                          <a:effectLst/>
                          <a:latin typeface="Times New Roman" charset="0"/>
                        </a:rPr>
                        <a:t> A: Statistical Mechanics and its Applications, 2018, 512: 14-26. </a:t>
                      </a:r>
                      <a:r>
                        <a:rPr lang="en-US" altLang="zh-CN" sz="1600" b="1" kern="100" dirty="0" smtClean="0">
                          <a:solidFill>
                            <a:srgbClr val="FF0000"/>
                          </a:solidFill>
                          <a:effectLst/>
                          <a:latin typeface="Times New Roman" charset="0"/>
                        </a:rPr>
                        <a:t>(SCI, IF: 2.053, JCR: 3)</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1</a:t>
                      </a:r>
                      <a:endParaRPr lang="zh-CN" altLang="en-US" dirty="0"/>
                    </a:p>
                  </a:txBody>
                  <a:tcPr/>
                </a:tc>
                <a:tc>
                  <a:txBody>
                    <a:bodyPr/>
                    <a:lstStyle/>
                    <a:p>
                      <a:pPr algn="ctr">
                        <a:lnSpc>
                          <a:spcPct val="150000"/>
                        </a:lnSpc>
                      </a:pPr>
                      <a:r>
                        <a:rPr lang="en-US" altLang="zh-CN" dirty="0" smtClean="0"/>
                        <a:t>1</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[8] Shao-</a:t>
                      </a:r>
                      <a:r>
                        <a:rPr lang="en-US" altLang="zh-CN" sz="1600" kern="100" dirty="0" err="1" smtClean="0">
                          <a:effectLst/>
                          <a:latin typeface="Times New Roman" charset="0"/>
                        </a:rPr>
                        <a:t>peng</a:t>
                      </a:r>
                      <a:r>
                        <a:rPr lang="en-US" altLang="zh-CN" sz="1600" kern="100" dirty="0" smtClean="0">
                          <a:effectLst/>
                          <a:latin typeface="Times New Roman" charset="0"/>
                        </a:rPr>
                        <a:t> Pang, Wen-</a:t>
                      </a:r>
                      <a:r>
                        <a:rPr lang="en-US" altLang="zh-CN" sz="1600" kern="100" dirty="0" err="1" smtClean="0">
                          <a:effectLst/>
                          <a:latin typeface="Times New Roman" charset="0"/>
                        </a:rPr>
                        <a:t>xu</a:t>
                      </a:r>
                      <a:r>
                        <a:rPr lang="en-US" altLang="zh-CN" sz="1600" kern="100" dirty="0" smtClean="0">
                          <a:effectLst/>
                          <a:latin typeface="Times New Roman" charset="0"/>
                        </a:rPr>
                        <a:t> Wang &amp; </a:t>
                      </a:r>
                      <a:r>
                        <a:rPr lang="en-US" altLang="zh-CN" sz="1600" kern="100" dirty="0" err="1" smtClean="0">
                          <a:effectLst/>
                          <a:latin typeface="Times New Roman" charset="0"/>
                        </a:rPr>
                        <a:t>Fei</a:t>
                      </a:r>
                      <a:r>
                        <a:rPr lang="en-US" altLang="zh-CN" sz="1600" kern="100" dirty="0" smtClean="0">
                          <a:effectLst/>
                          <a:latin typeface="Times New Roman" charset="0"/>
                        </a:rPr>
                        <a:t> </a:t>
                      </a:r>
                      <a:r>
                        <a:rPr lang="en-US" altLang="zh-CN" sz="1600" kern="100" dirty="0" err="1" smtClean="0">
                          <a:effectLst/>
                          <a:latin typeface="Times New Roman" charset="0"/>
                        </a:rPr>
                        <a:t>Hao</a:t>
                      </a:r>
                      <a:r>
                        <a:rPr lang="en-US" altLang="zh-CN" sz="1600" kern="100" dirty="0" smtClean="0">
                          <a:effectLst/>
                          <a:latin typeface="Times New Roman" charset="0"/>
                        </a:rPr>
                        <a:t>. Controllability limit of edge dynamics in complex networks[J]. Physical Review E, 2019, 100(2): 022318. </a:t>
                      </a:r>
                      <a:r>
                        <a:rPr lang="en-US" altLang="zh-CN" sz="1600" b="1" kern="100" dirty="0" smtClean="0">
                          <a:solidFill>
                            <a:srgbClr val="FF0000"/>
                          </a:solidFill>
                          <a:effectLst/>
                          <a:latin typeface="Times New Roman" charset="0"/>
                        </a:rPr>
                        <a:t>(SCI, IF: 2.301, JCR: 2)</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0</a:t>
                      </a:r>
                      <a:endParaRPr lang="zh-CN" altLang="en-US" dirty="0"/>
                    </a:p>
                  </a:txBody>
                  <a:tcPr/>
                </a:tc>
                <a:tc>
                  <a:txBody>
                    <a:bodyPr/>
                    <a:lstStyle/>
                    <a:p>
                      <a:pPr algn="ctr">
                        <a:lnSpc>
                          <a:spcPct val="150000"/>
                        </a:lnSpc>
                      </a:pPr>
                      <a:r>
                        <a:rPr lang="en-US" altLang="zh-CN" dirty="0" smtClean="0"/>
                        <a:t>0</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Times New Roman" charset="0"/>
                        </a:rPr>
                        <a:t>[9] Shao-</a:t>
                      </a:r>
                      <a:r>
                        <a:rPr lang="en-US" altLang="zh-CN" sz="1600" kern="100" dirty="0" err="1" smtClean="0">
                          <a:effectLst/>
                          <a:latin typeface="Times New Roman" charset="0"/>
                        </a:rPr>
                        <a:t>peng</a:t>
                      </a:r>
                      <a:r>
                        <a:rPr lang="en-US" altLang="zh-CN" sz="1600" kern="100" dirty="0" smtClean="0">
                          <a:effectLst/>
                          <a:latin typeface="Times New Roman" charset="0"/>
                        </a:rPr>
                        <a:t> Pang, Chao Li, Cong Fang &amp; </a:t>
                      </a:r>
                      <a:r>
                        <a:rPr lang="en-US" altLang="zh-CN" sz="1600" kern="100" dirty="0" err="1" smtClean="0">
                          <a:effectLst/>
                          <a:latin typeface="Times New Roman" charset="0"/>
                        </a:rPr>
                        <a:t>Guo-zheng</a:t>
                      </a:r>
                      <a:r>
                        <a:rPr lang="en-US" altLang="zh-CN" sz="1600" kern="100" dirty="0" smtClean="0">
                          <a:effectLst/>
                          <a:latin typeface="Times New Roman" charset="0"/>
                        </a:rPr>
                        <a:t> Han. Controlling edge dynamics in multilayer networks[J]. </a:t>
                      </a:r>
                      <a:r>
                        <a:rPr lang="en-US" altLang="zh-CN" sz="1600" kern="100" dirty="0" err="1" smtClean="0">
                          <a:effectLst/>
                          <a:latin typeface="Times New Roman" charset="0"/>
                        </a:rPr>
                        <a:t>Physica</a:t>
                      </a:r>
                      <a:r>
                        <a:rPr lang="en-US" altLang="zh-CN" sz="1600" kern="100" dirty="0" smtClean="0">
                          <a:effectLst/>
                          <a:latin typeface="Times New Roman" charset="0"/>
                        </a:rPr>
                        <a:t> A: Statistical Mechanics and its Applications, 2019, 528: 121273. </a:t>
                      </a:r>
                      <a:r>
                        <a:rPr lang="en-US" altLang="zh-CN" sz="1600" b="1" kern="100" dirty="0" smtClean="0">
                          <a:solidFill>
                            <a:srgbClr val="FF0000"/>
                          </a:solidFill>
                          <a:effectLst/>
                          <a:latin typeface="Times New Roman" charset="0"/>
                        </a:rPr>
                        <a:t>(SCI, IF: 2.053, JCR: 3)</a:t>
                      </a:r>
                      <a:endParaRPr lang="en-US" altLang="zh-CN" sz="1600" kern="100" dirty="0" smtClean="0">
                        <a:solidFill>
                          <a:srgbClr val="FF0000"/>
                        </a:solidFill>
                        <a:effectLst/>
                        <a:latin typeface="Times New Roman" charset="0"/>
                      </a:endParaRPr>
                    </a:p>
                  </a:txBody>
                  <a:tcPr/>
                </a:tc>
                <a:tc>
                  <a:txBody>
                    <a:bodyPr/>
                    <a:lstStyle/>
                    <a:p>
                      <a:pPr algn="ctr">
                        <a:lnSpc>
                          <a:spcPct val="150000"/>
                        </a:lnSpc>
                      </a:pPr>
                      <a:r>
                        <a:rPr lang="en-US" altLang="zh-CN" dirty="0" smtClean="0"/>
                        <a:t>0</a:t>
                      </a:r>
                      <a:endParaRPr lang="zh-CN" altLang="en-US" dirty="0"/>
                    </a:p>
                  </a:txBody>
                  <a:tcPr/>
                </a:tc>
                <a:tc>
                  <a:txBody>
                    <a:bodyPr/>
                    <a:lstStyle/>
                    <a:p>
                      <a:pPr algn="ctr">
                        <a:lnSpc>
                          <a:spcPct val="150000"/>
                        </a:lnSpc>
                      </a:pPr>
                      <a:r>
                        <a:rPr lang="en-US" altLang="zh-CN" dirty="0" smtClean="0"/>
                        <a:t>0</a:t>
                      </a:r>
                      <a:endParaRPr lang="zh-CN" altLang="en-US" dirty="0"/>
                    </a:p>
                  </a:txBody>
                  <a:tcPr/>
                </a:tc>
              </a:tr>
            </a:tbl>
          </a:graphicData>
        </a:graphic>
      </p:graphicFrame>
    </p:spTree>
    <p:extLst>
      <p:ext uri="{BB962C8B-B14F-4D97-AF65-F5344CB8AC3E}">
        <p14:creationId xmlns:p14="http://schemas.microsoft.com/office/powerpoint/2010/main" val="22737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0" y="0"/>
            <a:ext cx="12192000" cy="785584"/>
            <a:chOff x="0" y="0"/>
            <a:chExt cx="12192000" cy="785584"/>
          </a:xfrm>
        </p:grpSpPr>
        <p:pic>
          <p:nvPicPr>
            <p:cNvPr id="4" name="图片 3"/>
            <p:cNvPicPr>
              <a:picLocks noChangeAspect="1"/>
            </p:cNvPicPr>
            <p:nvPr/>
          </p:nvPicPr>
          <p:blipFill>
            <a:blip r:embed="rId2"/>
            <a:stretch>
              <a:fillRect/>
            </a:stretch>
          </p:blipFill>
          <p:spPr>
            <a:xfrm>
              <a:off x="0" y="0"/>
              <a:ext cx="6298058" cy="785584"/>
            </a:xfrm>
            <a:prstGeom prst="rect">
              <a:avLst/>
            </a:prstGeom>
          </p:spPr>
        </p:pic>
        <p:pic>
          <p:nvPicPr>
            <p:cNvPr id="5" name="图片 4"/>
            <p:cNvPicPr>
              <a:picLocks noChangeAspect="1"/>
            </p:cNvPicPr>
            <p:nvPr/>
          </p:nvPicPr>
          <p:blipFill rotWithShape="1">
            <a:blip r:embed="rId2"/>
            <a:srcRect l="85218"/>
            <a:stretch/>
          </p:blipFill>
          <p:spPr>
            <a:xfrm>
              <a:off x="6298058" y="0"/>
              <a:ext cx="931002" cy="785584"/>
            </a:xfrm>
            <a:prstGeom prst="rect">
              <a:avLst/>
            </a:prstGeom>
          </p:spPr>
        </p:pic>
        <p:pic>
          <p:nvPicPr>
            <p:cNvPr id="6" name="图片 5"/>
            <p:cNvPicPr>
              <a:picLocks noChangeAspect="1"/>
            </p:cNvPicPr>
            <p:nvPr/>
          </p:nvPicPr>
          <p:blipFill rotWithShape="1">
            <a:blip r:embed="rId2"/>
            <a:srcRect l="85218"/>
            <a:stretch/>
          </p:blipFill>
          <p:spPr>
            <a:xfrm>
              <a:off x="7229060" y="0"/>
              <a:ext cx="931002" cy="785584"/>
            </a:xfrm>
            <a:prstGeom prst="rect">
              <a:avLst/>
            </a:prstGeom>
          </p:spPr>
        </p:pic>
        <p:pic>
          <p:nvPicPr>
            <p:cNvPr id="7" name="图片 6"/>
            <p:cNvPicPr>
              <a:picLocks noChangeAspect="1"/>
            </p:cNvPicPr>
            <p:nvPr/>
          </p:nvPicPr>
          <p:blipFill rotWithShape="1">
            <a:blip r:embed="rId2"/>
            <a:srcRect l="85218"/>
            <a:stretch/>
          </p:blipFill>
          <p:spPr>
            <a:xfrm>
              <a:off x="8160062" y="0"/>
              <a:ext cx="931002" cy="785584"/>
            </a:xfrm>
            <a:prstGeom prst="rect">
              <a:avLst/>
            </a:prstGeom>
          </p:spPr>
        </p:pic>
        <p:pic>
          <p:nvPicPr>
            <p:cNvPr id="8" name="图片 7"/>
            <p:cNvPicPr>
              <a:picLocks noChangeAspect="1"/>
            </p:cNvPicPr>
            <p:nvPr/>
          </p:nvPicPr>
          <p:blipFill rotWithShape="1">
            <a:blip r:embed="rId2"/>
            <a:srcRect l="85218"/>
            <a:stretch/>
          </p:blipFill>
          <p:spPr>
            <a:xfrm>
              <a:off x="9091064" y="0"/>
              <a:ext cx="931002" cy="785584"/>
            </a:xfrm>
            <a:prstGeom prst="rect">
              <a:avLst/>
            </a:prstGeom>
          </p:spPr>
        </p:pic>
        <p:pic>
          <p:nvPicPr>
            <p:cNvPr id="9" name="图片 8"/>
            <p:cNvPicPr>
              <a:picLocks noChangeAspect="1"/>
            </p:cNvPicPr>
            <p:nvPr/>
          </p:nvPicPr>
          <p:blipFill rotWithShape="1">
            <a:blip r:embed="rId2"/>
            <a:srcRect l="85218"/>
            <a:stretch/>
          </p:blipFill>
          <p:spPr>
            <a:xfrm>
              <a:off x="10022066" y="0"/>
              <a:ext cx="931002" cy="785584"/>
            </a:xfrm>
            <a:prstGeom prst="rect">
              <a:avLst/>
            </a:prstGeom>
          </p:spPr>
        </p:pic>
        <p:pic>
          <p:nvPicPr>
            <p:cNvPr id="10" name="图片 9"/>
            <p:cNvPicPr>
              <a:picLocks noChangeAspect="1"/>
            </p:cNvPicPr>
            <p:nvPr/>
          </p:nvPicPr>
          <p:blipFill rotWithShape="1">
            <a:blip r:embed="rId2"/>
            <a:srcRect l="85218"/>
            <a:stretch/>
          </p:blipFill>
          <p:spPr>
            <a:xfrm>
              <a:off x="10953068" y="0"/>
              <a:ext cx="931002" cy="785584"/>
            </a:xfrm>
            <a:prstGeom prst="rect">
              <a:avLst/>
            </a:prstGeom>
          </p:spPr>
        </p:pic>
        <p:pic>
          <p:nvPicPr>
            <p:cNvPr id="11" name="图片 10"/>
            <p:cNvPicPr>
              <a:picLocks noChangeAspect="1"/>
            </p:cNvPicPr>
            <p:nvPr/>
          </p:nvPicPr>
          <p:blipFill rotWithShape="1">
            <a:blip r:embed="rId2"/>
            <a:srcRect l="85218"/>
            <a:stretch/>
          </p:blipFill>
          <p:spPr>
            <a:xfrm>
              <a:off x="11260998" y="0"/>
              <a:ext cx="931002" cy="785584"/>
            </a:xfrm>
            <a:prstGeom prst="rect">
              <a:avLst/>
            </a:prstGeom>
          </p:spPr>
        </p:pic>
      </p:grpSp>
      <p:sp>
        <p:nvSpPr>
          <p:cNvPr id="13" name="矩形 12"/>
          <p:cNvSpPr/>
          <p:nvPr/>
        </p:nvSpPr>
        <p:spPr>
          <a:xfrm>
            <a:off x="556702" y="1506857"/>
            <a:ext cx="4425201" cy="861774"/>
          </a:xfrm>
          <a:prstGeom prst="rect">
            <a:avLst/>
          </a:prstGeom>
        </p:spPr>
        <p:txBody>
          <a:bodyPr wrap="square">
            <a:spAutoFit/>
          </a:bodyPr>
          <a:lstStyle/>
          <a:p>
            <a:pPr marL="457200" indent="-457200">
              <a:spcBef>
                <a:spcPts val="500"/>
              </a:spcBef>
              <a:spcAft>
                <a:spcPts val="500"/>
              </a:spcAft>
              <a:buClr>
                <a:srgbClr val="0070C0"/>
              </a:buClr>
              <a:buFont typeface="Wingdings" charset="2"/>
              <a:buChar char="l"/>
            </a:pPr>
            <a:r>
              <a:rPr lang="zh-CN" altLang="en-US" sz="2800" kern="0" dirty="0" smtClean="0">
                <a:effectLst/>
                <a:latin typeface="宋体" charset="-122"/>
              </a:rPr>
              <a:t>奖励：</a:t>
            </a:r>
            <a:r>
              <a:rPr lang="zh-CN" altLang="mr-IN" sz="2800" kern="0" dirty="0" smtClean="0">
                <a:effectLst/>
                <a:latin typeface="宋体" charset="-122"/>
              </a:rPr>
              <a:t>   </a:t>
            </a:r>
            <a:r>
              <a:rPr lang="mr-IN" altLang="zh-CN" sz="3200" kern="0" dirty="0" smtClean="0">
                <a:effectLst/>
                <a:latin typeface="宋体" charset="-122"/>
              </a:rPr>
              <a:t>	</a:t>
            </a:r>
            <a:r>
              <a:rPr lang="zh-CN" altLang="mr-IN" kern="0" spc="-100" dirty="0" smtClean="0">
                <a:effectLst/>
                <a:latin typeface="宋体" charset="-122"/>
              </a:rPr>
              <a:t>		      	</a:t>
            </a:r>
            <a:endParaRPr lang="mr-IN" altLang="zh-CN" dirty="0">
              <a:effectLst/>
              <a:latin typeface="宋体" charset="-122"/>
            </a:endParaRPr>
          </a:p>
        </p:txBody>
      </p:sp>
      <p:sp>
        <p:nvSpPr>
          <p:cNvPr id="14" name="矩形 13"/>
          <p:cNvSpPr/>
          <p:nvPr/>
        </p:nvSpPr>
        <p:spPr>
          <a:xfrm>
            <a:off x="556702" y="2214121"/>
            <a:ext cx="11353982" cy="1641475"/>
          </a:xfrm>
          <a:prstGeom prst="rect">
            <a:avLst/>
          </a:prstGeom>
        </p:spPr>
        <p:txBody>
          <a:bodyPr wrap="square">
            <a:spAutoFit/>
          </a:bodyPr>
          <a:lstStyle/>
          <a:p>
            <a:pPr marL="457200" indent="-457200">
              <a:spcBef>
                <a:spcPts val="500"/>
              </a:spcBef>
              <a:spcAft>
                <a:spcPts val="500"/>
              </a:spcAft>
              <a:buClr>
                <a:srgbClr val="0070C0"/>
              </a:buClr>
              <a:buFont typeface="Wingdings" charset="2"/>
              <a:buChar char="Ø"/>
            </a:pPr>
            <a:r>
              <a:rPr lang="en-US" altLang="zh-CN" sz="2800" kern="0" dirty="0" smtClean="0">
                <a:latin typeface="宋体" charset="-122"/>
              </a:rPr>
              <a:t>2018</a:t>
            </a:r>
            <a:r>
              <a:rPr lang="zh-CN" altLang="en-US" sz="2800" kern="0" dirty="0" smtClean="0">
                <a:latin typeface="宋体" charset="-122"/>
              </a:rPr>
              <a:t>年，荣获北京市优秀博士毕业生；</a:t>
            </a:r>
            <a:endParaRPr lang="en-US" altLang="zh-CN" sz="2800" kern="0" dirty="0" smtClean="0">
              <a:latin typeface="宋体" charset="-122"/>
            </a:endParaRPr>
          </a:p>
          <a:p>
            <a:pPr marL="457200" indent="-457200">
              <a:spcBef>
                <a:spcPts val="500"/>
              </a:spcBef>
              <a:spcAft>
                <a:spcPts val="500"/>
              </a:spcAft>
              <a:buClr>
                <a:srgbClr val="0070C0"/>
              </a:buClr>
              <a:buFont typeface="Wingdings" charset="2"/>
              <a:buChar char="Ø"/>
            </a:pPr>
            <a:r>
              <a:rPr lang="en-US" altLang="zh-CN" sz="2800" kern="0" dirty="0" smtClean="0">
                <a:latin typeface="宋体" charset="-122"/>
              </a:rPr>
              <a:t>2017</a:t>
            </a:r>
            <a:r>
              <a:rPr lang="zh-CN" altLang="en-US" sz="2800" kern="0" dirty="0" smtClean="0">
                <a:latin typeface="宋体" charset="-122"/>
              </a:rPr>
              <a:t>年，荣获北京航空航天大学博士研究生国家奖学金；</a:t>
            </a:r>
            <a:endParaRPr lang="en-US" altLang="zh-CN" sz="2800" kern="0" dirty="0" smtClean="0">
              <a:latin typeface="宋体" charset="-122"/>
            </a:endParaRPr>
          </a:p>
          <a:p>
            <a:pPr marL="457200" indent="-457200">
              <a:spcBef>
                <a:spcPts val="500"/>
              </a:spcBef>
              <a:spcAft>
                <a:spcPts val="500"/>
              </a:spcAft>
              <a:buClr>
                <a:srgbClr val="0070C0"/>
              </a:buClr>
              <a:buFont typeface="Wingdings" charset="2"/>
              <a:buChar char="Ø"/>
            </a:pPr>
            <a:r>
              <a:rPr lang="en-US" altLang="zh-CN" sz="2800" kern="0" dirty="0" smtClean="0">
                <a:latin typeface="宋体" charset="-122"/>
              </a:rPr>
              <a:t>2013</a:t>
            </a:r>
            <a:r>
              <a:rPr lang="zh-CN" altLang="en-US" sz="2800" kern="0" dirty="0" smtClean="0">
                <a:latin typeface="宋体" charset="-122"/>
              </a:rPr>
              <a:t>年，荣获华东交通大学优秀硕士学位论文。</a:t>
            </a:r>
            <a:endParaRPr lang="en-US" altLang="zh-CN" sz="2800" kern="0" dirty="0" smtClean="0">
              <a:latin typeface="宋体" charset="-122"/>
            </a:endParaRPr>
          </a:p>
        </p:txBody>
      </p:sp>
      <p:sp>
        <p:nvSpPr>
          <p:cNvPr id="15" name="矩形 14"/>
          <p:cNvSpPr/>
          <p:nvPr/>
        </p:nvSpPr>
        <p:spPr>
          <a:xfrm>
            <a:off x="556702" y="4981486"/>
            <a:ext cx="10132319" cy="523220"/>
          </a:xfrm>
          <a:prstGeom prst="rect">
            <a:avLst/>
          </a:prstGeom>
        </p:spPr>
        <p:txBody>
          <a:bodyPr wrap="square">
            <a:spAutoFit/>
          </a:bodyPr>
          <a:lstStyle/>
          <a:p>
            <a:pPr marL="457200" indent="-457200">
              <a:spcBef>
                <a:spcPts val="500"/>
              </a:spcBef>
              <a:spcAft>
                <a:spcPts val="500"/>
              </a:spcAft>
              <a:buClr>
                <a:srgbClr val="0070C0"/>
              </a:buClr>
              <a:buFont typeface="Wingdings" charset="2"/>
              <a:buChar char="l"/>
            </a:pPr>
            <a:r>
              <a:rPr lang="zh-CN" altLang="en-US" sz="2800" kern="0" dirty="0" smtClean="0">
                <a:effectLst/>
                <a:latin typeface="宋体" charset="-122"/>
              </a:rPr>
              <a:t>专利</a:t>
            </a:r>
            <a:r>
              <a:rPr lang="en-US" altLang="zh-CN" sz="2800" kern="0" dirty="0" smtClean="0">
                <a:effectLst/>
                <a:latin typeface="宋体" charset="-122"/>
              </a:rPr>
              <a:t>/</a:t>
            </a:r>
            <a:r>
              <a:rPr lang="zh-CN" altLang="en-US" sz="2800" kern="0" dirty="0" smtClean="0">
                <a:effectLst/>
                <a:latin typeface="宋体" charset="-122"/>
              </a:rPr>
              <a:t>标准</a:t>
            </a:r>
            <a:r>
              <a:rPr lang="en-US" altLang="zh-CN" sz="2800" kern="0" dirty="0" smtClean="0">
                <a:effectLst/>
                <a:latin typeface="宋体" charset="-122"/>
              </a:rPr>
              <a:t>/</a:t>
            </a:r>
            <a:r>
              <a:rPr lang="zh-CN" altLang="en-US" sz="2800" kern="0" dirty="0" smtClean="0">
                <a:effectLst/>
                <a:latin typeface="宋体" charset="-122"/>
              </a:rPr>
              <a:t>著作权等其他成果：</a:t>
            </a:r>
            <a:r>
              <a:rPr lang="zh-CN" altLang="mr-IN" sz="2800" kern="0" dirty="0" smtClean="0">
                <a:effectLst/>
                <a:latin typeface="宋体" charset="-122"/>
              </a:rPr>
              <a:t> </a:t>
            </a:r>
            <a:r>
              <a:rPr lang="mr-IN" altLang="zh-CN" sz="2800" kern="0" dirty="0" smtClean="0">
                <a:effectLst/>
                <a:latin typeface="宋体" charset="-122"/>
              </a:rPr>
              <a:t>	</a:t>
            </a:r>
            <a:r>
              <a:rPr lang="zh-CN" altLang="mr-IN" kern="0" spc="-100" dirty="0" smtClean="0">
                <a:effectLst/>
                <a:latin typeface="宋体" charset="-122"/>
              </a:rPr>
              <a:t>		      	</a:t>
            </a:r>
            <a:endParaRPr lang="mr-IN" altLang="zh-CN" dirty="0">
              <a:effectLst/>
              <a:latin typeface="宋体" charset="-122"/>
            </a:endParaRPr>
          </a:p>
        </p:txBody>
      </p:sp>
      <p:sp>
        <p:nvSpPr>
          <p:cNvPr id="16" name="矩形 15"/>
          <p:cNvSpPr/>
          <p:nvPr/>
        </p:nvSpPr>
        <p:spPr>
          <a:xfrm>
            <a:off x="556702" y="5679035"/>
            <a:ext cx="11353982" cy="523220"/>
          </a:xfrm>
          <a:prstGeom prst="rect">
            <a:avLst/>
          </a:prstGeom>
        </p:spPr>
        <p:txBody>
          <a:bodyPr wrap="square">
            <a:spAutoFit/>
          </a:bodyPr>
          <a:lstStyle/>
          <a:p>
            <a:pPr>
              <a:spcBef>
                <a:spcPts val="500"/>
              </a:spcBef>
              <a:spcAft>
                <a:spcPts val="500"/>
              </a:spcAft>
              <a:buClr>
                <a:srgbClr val="0070C0"/>
              </a:buClr>
            </a:pPr>
            <a:r>
              <a:rPr lang="zh-CN" altLang="en-US" sz="2800" kern="0" dirty="0" smtClean="0">
                <a:latin typeface="宋体" charset="-122"/>
              </a:rPr>
              <a:t>无</a:t>
            </a:r>
            <a:endParaRPr lang="en-US" altLang="zh-CN" sz="2800" kern="0" dirty="0" smtClean="0">
              <a:latin typeface="宋体" charset="-122"/>
            </a:endParaRPr>
          </a:p>
        </p:txBody>
      </p:sp>
    </p:spTree>
    <p:extLst>
      <p:ext uri="{BB962C8B-B14F-4D97-AF65-F5344CB8AC3E}">
        <p14:creationId xmlns:p14="http://schemas.microsoft.com/office/powerpoint/2010/main" val="70550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timgsa.baidu.com/timg?image&amp;quality=80&amp;size=b9999_10000&amp;sec=1572675711950&amp;di=746c62304ad94862884dff7b2a9071c3&amp;imgtype=0&amp;src=http%3A%2F%2Fpic2.cmt.com.cn%2FWebImages%2F42833%2F42833_5f4a9922-608b-41fd-aea2-e6f9670ffd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94" y="437919"/>
            <a:ext cx="8849710" cy="642008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14742" y="108051"/>
            <a:ext cx="4288353" cy="584775"/>
          </a:xfrm>
          <a:prstGeom prst="rect">
            <a:avLst/>
          </a:prstGeom>
        </p:spPr>
        <p:txBody>
          <a:bodyPr wrap="none">
            <a:spAutoFit/>
          </a:bodyPr>
          <a:lstStyle/>
          <a:p>
            <a:r>
              <a:rPr lang="en-US" altLang="zh-CN" sz="3200" b="1" kern="0" dirty="0" smtClean="0">
                <a:solidFill>
                  <a:srgbClr val="0070C0"/>
                </a:solidFill>
                <a:latin typeface="宋体" charset="-122"/>
              </a:rPr>
              <a:t>3.</a:t>
            </a:r>
            <a:r>
              <a:rPr lang="zh-CN" altLang="en-US" sz="3200" b="1" kern="0" dirty="0" smtClean="0">
                <a:solidFill>
                  <a:srgbClr val="0070C0"/>
                </a:solidFill>
                <a:latin typeface="宋体" charset="-122"/>
              </a:rPr>
              <a:t>立题依据及科学意义</a:t>
            </a:r>
            <a:endParaRPr lang="zh-CN" altLang="en-US" sz="3200" b="1" dirty="0">
              <a:solidFill>
                <a:srgbClr val="0070C0"/>
              </a:solidFill>
            </a:endParaRPr>
          </a:p>
        </p:txBody>
      </p:sp>
      <p:cxnSp>
        <p:nvCxnSpPr>
          <p:cNvPr id="14" name="直线连接符 13"/>
          <p:cNvCxnSpPr/>
          <p:nvPr/>
        </p:nvCxnSpPr>
        <p:spPr>
          <a:xfrm>
            <a:off x="277839" y="692826"/>
            <a:ext cx="42252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602631" y="2200458"/>
            <a:ext cx="2337578" cy="3416320"/>
          </a:xfrm>
          <a:prstGeom prst="rect">
            <a:avLst/>
          </a:prstGeom>
        </p:spPr>
        <p:txBody>
          <a:bodyPr wrap="square">
            <a:spAutoFit/>
          </a:bodyPr>
          <a:lstStyle/>
          <a:p>
            <a:pPr algn="just"/>
            <a:r>
              <a:rPr lang="zh-CN" altLang="en-US" sz="2400" kern="100" dirty="0" smtClean="0">
                <a:effectLst/>
                <a:latin typeface="宋体" charset="-122"/>
              </a:rPr>
              <a:t>    心血管疾病是一种常见、多发和死亡率高的慢性病，具有病情隐蔽、危险性高和突发性强等特点。心血管疾病的发病率在逐年增高。</a:t>
            </a:r>
            <a:endParaRPr lang="zh-CN" altLang="en-US" sz="2400" kern="100" dirty="0">
              <a:effectLst/>
              <a:latin typeface="Times New Roman" charset="0"/>
            </a:endParaRPr>
          </a:p>
        </p:txBody>
      </p:sp>
    </p:spTree>
    <p:extLst>
      <p:ext uri="{BB962C8B-B14F-4D97-AF65-F5344CB8AC3E}">
        <p14:creationId xmlns:p14="http://schemas.microsoft.com/office/powerpoint/2010/main" val="124207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2396" y="3922643"/>
            <a:ext cx="11304103" cy="2677656"/>
          </a:xfrm>
          <a:prstGeom prst="rect">
            <a:avLst/>
          </a:prstGeom>
        </p:spPr>
        <p:txBody>
          <a:bodyPr wrap="square">
            <a:spAutoFit/>
          </a:bodyPr>
          <a:lstStyle/>
          <a:p>
            <a:pPr indent="127000" algn="just"/>
            <a:r>
              <a:rPr lang="zh-CN" altLang="en-US" sz="2800" kern="100" dirty="0" smtClean="0">
                <a:effectLst/>
                <a:latin typeface="仿宋_GB2312" charset="0"/>
                <a:ea typeface="仿宋_GB2312" charset="0"/>
              </a:rPr>
              <a:t>      </a:t>
            </a:r>
            <a:r>
              <a:rPr lang="zh-CN" altLang="en-US" sz="2800" kern="100" dirty="0">
                <a:latin typeface="宋体" charset="-122"/>
              </a:rPr>
              <a:t>心电图是心血管疾病初步诊断的最通用的手段</a:t>
            </a:r>
            <a:r>
              <a:rPr lang="zh-CN" altLang="en-US" sz="2800" kern="100" dirty="0" smtClean="0">
                <a:latin typeface="宋体" charset="-122"/>
              </a:rPr>
              <a:t>，有成本</a:t>
            </a:r>
            <a:r>
              <a:rPr lang="zh-CN" altLang="en-US" sz="2800" kern="100" dirty="0">
                <a:latin typeface="宋体" charset="-122"/>
              </a:rPr>
              <a:t>低、操作方便等</a:t>
            </a:r>
            <a:r>
              <a:rPr lang="zh-CN" altLang="en-US" sz="2800" kern="100" dirty="0" smtClean="0">
                <a:latin typeface="宋体" charset="-122"/>
              </a:rPr>
              <a:t>特点。通过</a:t>
            </a:r>
            <a:r>
              <a:rPr lang="zh-CN" altLang="en-US" sz="2800" kern="100" dirty="0">
                <a:latin typeface="宋体" charset="-122"/>
              </a:rPr>
              <a:t>对心电图的分析可以诊断出相应</a:t>
            </a:r>
            <a:r>
              <a:rPr lang="zh-CN" altLang="en-US" sz="2800" kern="100" dirty="0" smtClean="0">
                <a:latin typeface="宋体" charset="-122"/>
              </a:rPr>
              <a:t>的</a:t>
            </a:r>
            <a:r>
              <a:rPr lang="zh-CN" altLang="en-US" sz="2800" kern="100" dirty="0" smtClean="0">
                <a:latin typeface="宋体" charset="-122"/>
              </a:rPr>
              <a:t>心血管疾病</a:t>
            </a:r>
            <a:r>
              <a:rPr lang="zh-CN" altLang="en-US" sz="2800" kern="100" dirty="0" smtClean="0">
                <a:latin typeface="宋体" charset="-122"/>
              </a:rPr>
              <a:t>类型。</a:t>
            </a:r>
            <a:endParaRPr lang="en-US" altLang="zh-CN" sz="2800" kern="100" dirty="0" smtClean="0">
              <a:latin typeface="宋体" charset="-122"/>
            </a:endParaRPr>
          </a:p>
          <a:p>
            <a:pPr indent="127000" algn="just"/>
            <a:r>
              <a:rPr lang="zh-CN" altLang="en-US" sz="2800" kern="100" dirty="0" smtClean="0">
                <a:latin typeface="仿宋_GB2312" charset="0"/>
                <a:ea typeface="仿宋_GB2312" charset="0"/>
              </a:rPr>
              <a:t>      </a:t>
            </a:r>
            <a:r>
              <a:rPr lang="zh-CN" altLang="en-US" sz="2800" kern="100" dirty="0" smtClean="0">
                <a:latin typeface="宋体" charset="-122"/>
              </a:rPr>
              <a:t>由于心电图的复杂性，对心电图的精确分析存在很大难度。目前专家对心电图的分析依靠经验人工对心电图特征进行提取分析。</a:t>
            </a:r>
            <a:r>
              <a:rPr lang="zh-CN" altLang="en-US" sz="2800" kern="100" dirty="0" smtClean="0">
                <a:solidFill>
                  <a:srgbClr val="0070C0"/>
                </a:solidFill>
                <a:latin typeface="宋体" charset="-122"/>
              </a:rPr>
              <a:t>为客观、准确、快速地心电图自动分析，需要借助人工智能和优化算法对心电图进行自动化分析，从而提升心电图分析的效率和准确率。</a:t>
            </a:r>
            <a:endParaRPr lang="zh-CN" altLang="en-US" sz="2800" kern="100" dirty="0">
              <a:solidFill>
                <a:srgbClr val="0070C0"/>
              </a:solidFill>
              <a:latin typeface="宋体" charset="-122"/>
            </a:endParaRPr>
          </a:p>
        </p:txBody>
      </p:sp>
      <p:grpSp>
        <p:nvGrpSpPr>
          <p:cNvPr id="7" name="组 6"/>
          <p:cNvGrpSpPr/>
          <p:nvPr/>
        </p:nvGrpSpPr>
        <p:grpSpPr>
          <a:xfrm>
            <a:off x="0" y="0"/>
            <a:ext cx="12192000" cy="785584"/>
            <a:chOff x="0" y="0"/>
            <a:chExt cx="12192000" cy="785584"/>
          </a:xfrm>
        </p:grpSpPr>
        <p:pic>
          <p:nvPicPr>
            <p:cNvPr id="8" name="图片 7"/>
            <p:cNvPicPr>
              <a:picLocks noChangeAspect="1"/>
            </p:cNvPicPr>
            <p:nvPr/>
          </p:nvPicPr>
          <p:blipFill>
            <a:blip r:embed="rId2"/>
            <a:stretch>
              <a:fillRect/>
            </a:stretch>
          </p:blipFill>
          <p:spPr>
            <a:xfrm>
              <a:off x="0" y="0"/>
              <a:ext cx="6298058" cy="785584"/>
            </a:xfrm>
            <a:prstGeom prst="rect">
              <a:avLst/>
            </a:prstGeom>
          </p:spPr>
        </p:pic>
        <p:pic>
          <p:nvPicPr>
            <p:cNvPr id="9" name="图片 8"/>
            <p:cNvPicPr>
              <a:picLocks noChangeAspect="1"/>
            </p:cNvPicPr>
            <p:nvPr/>
          </p:nvPicPr>
          <p:blipFill rotWithShape="1">
            <a:blip r:embed="rId2"/>
            <a:srcRect l="85218"/>
            <a:stretch/>
          </p:blipFill>
          <p:spPr>
            <a:xfrm>
              <a:off x="6298058" y="0"/>
              <a:ext cx="931002" cy="785584"/>
            </a:xfrm>
            <a:prstGeom prst="rect">
              <a:avLst/>
            </a:prstGeom>
          </p:spPr>
        </p:pic>
        <p:pic>
          <p:nvPicPr>
            <p:cNvPr id="10" name="图片 9"/>
            <p:cNvPicPr>
              <a:picLocks noChangeAspect="1"/>
            </p:cNvPicPr>
            <p:nvPr/>
          </p:nvPicPr>
          <p:blipFill rotWithShape="1">
            <a:blip r:embed="rId2"/>
            <a:srcRect l="85218"/>
            <a:stretch/>
          </p:blipFill>
          <p:spPr>
            <a:xfrm>
              <a:off x="7229060" y="0"/>
              <a:ext cx="931002" cy="785584"/>
            </a:xfrm>
            <a:prstGeom prst="rect">
              <a:avLst/>
            </a:prstGeom>
          </p:spPr>
        </p:pic>
        <p:pic>
          <p:nvPicPr>
            <p:cNvPr id="11" name="图片 10"/>
            <p:cNvPicPr>
              <a:picLocks noChangeAspect="1"/>
            </p:cNvPicPr>
            <p:nvPr/>
          </p:nvPicPr>
          <p:blipFill rotWithShape="1">
            <a:blip r:embed="rId2"/>
            <a:srcRect l="85218"/>
            <a:stretch/>
          </p:blipFill>
          <p:spPr>
            <a:xfrm>
              <a:off x="8160062" y="0"/>
              <a:ext cx="931002" cy="785584"/>
            </a:xfrm>
            <a:prstGeom prst="rect">
              <a:avLst/>
            </a:prstGeom>
          </p:spPr>
        </p:pic>
        <p:pic>
          <p:nvPicPr>
            <p:cNvPr id="12" name="图片 11"/>
            <p:cNvPicPr>
              <a:picLocks noChangeAspect="1"/>
            </p:cNvPicPr>
            <p:nvPr/>
          </p:nvPicPr>
          <p:blipFill rotWithShape="1">
            <a:blip r:embed="rId2"/>
            <a:srcRect l="85218"/>
            <a:stretch/>
          </p:blipFill>
          <p:spPr>
            <a:xfrm>
              <a:off x="9091064" y="0"/>
              <a:ext cx="931002" cy="785584"/>
            </a:xfrm>
            <a:prstGeom prst="rect">
              <a:avLst/>
            </a:prstGeom>
          </p:spPr>
        </p:pic>
        <p:pic>
          <p:nvPicPr>
            <p:cNvPr id="15" name="图片 14"/>
            <p:cNvPicPr>
              <a:picLocks noChangeAspect="1"/>
            </p:cNvPicPr>
            <p:nvPr/>
          </p:nvPicPr>
          <p:blipFill rotWithShape="1">
            <a:blip r:embed="rId2"/>
            <a:srcRect l="85218"/>
            <a:stretch/>
          </p:blipFill>
          <p:spPr>
            <a:xfrm>
              <a:off x="10022066" y="0"/>
              <a:ext cx="931002" cy="785584"/>
            </a:xfrm>
            <a:prstGeom prst="rect">
              <a:avLst/>
            </a:prstGeom>
          </p:spPr>
        </p:pic>
        <p:pic>
          <p:nvPicPr>
            <p:cNvPr id="16" name="图片 15"/>
            <p:cNvPicPr>
              <a:picLocks noChangeAspect="1"/>
            </p:cNvPicPr>
            <p:nvPr/>
          </p:nvPicPr>
          <p:blipFill rotWithShape="1">
            <a:blip r:embed="rId2"/>
            <a:srcRect l="85218"/>
            <a:stretch/>
          </p:blipFill>
          <p:spPr>
            <a:xfrm>
              <a:off x="10953068" y="0"/>
              <a:ext cx="931002" cy="785584"/>
            </a:xfrm>
            <a:prstGeom prst="rect">
              <a:avLst/>
            </a:prstGeom>
          </p:spPr>
        </p:pic>
        <p:pic>
          <p:nvPicPr>
            <p:cNvPr id="17" name="图片 16"/>
            <p:cNvPicPr>
              <a:picLocks noChangeAspect="1"/>
            </p:cNvPicPr>
            <p:nvPr/>
          </p:nvPicPr>
          <p:blipFill rotWithShape="1">
            <a:blip r:embed="rId2"/>
            <a:srcRect l="85218"/>
            <a:stretch/>
          </p:blipFill>
          <p:spPr>
            <a:xfrm>
              <a:off x="11260998" y="0"/>
              <a:ext cx="931002" cy="785584"/>
            </a:xfrm>
            <a:prstGeom prst="rect">
              <a:avLst/>
            </a:prstGeom>
          </p:spPr>
        </p:pic>
      </p:grpSp>
      <p:pic>
        <p:nvPicPr>
          <p:cNvPr id="2" name="图片 1"/>
          <p:cNvPicPr>
            <a:picLocks noChangeAspect="1"/>
          </p:cNvPicPr>
          <p:nvPr/>
        </p:nvPicPr>
        <p:blipFill rotWithShape="1">
          <a:blip r:embed="rId3"/>
          <a:srcRect t="11989" b="10834"/>
          <a:stretch/>
        </p:blipFill>
        <p:spPr>
          <a:xfrm>
            <a:off x="759794" y="1002391"/>
            <a:ext cx="10817802" cy="2703444"/>
          </a:xfrm>
          <a:prstGeom prst="rect">
            <a:avLst/>
          </a:prstGeom>
        </p:spPr>
      </p:pic>
    </p:spTree>
    <p:extLst>
      <p:ext uri="{BB962C8B-B14F-4D97-AF65-F5344CB8AC3E}">
        <p14:creationId xmlns:p14="http://schemas.microsoft.com/office/powerpoint/2010/main" val="2880817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4318</TotalTime>
  <Words>3978</Words>
  <Application>Microsoft Macintosh PowerPoint</Application>
  <PresentationFormat>宽屏</PresentationFormat>
  <Paragraphs>346</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DengXian</vt:lpstr>
      <vt:lpstr>DengXian Light</vt:lpstr>
      <vt:lpstr>Mangal</vt:lpstr>
      <vt:lpstr>Times New Roman</vt:lpstr>
      <vt:lpstr>Wingdings</vt:lpstr>
      <vt:lpstr>Yu Gothic</vt:lpstr>
      <vt:lpstr>仿宋_GB2312</vt:lpstr>
      <vt:lpstr>宋体</vt:lpstr>
      <vt:lpstr>新細明體</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163</cp:revision>
  <dcterms:created xsi:type="dcterms:W3CDTF">2019-11-01T00:20:59Z</dcterms:created>
  <dcterms:modified xsi:type="dcterms:W3CDTF">2019-11-04T00:19:15Z</dcterms:modified>
</cp:coreProperties>
</file>