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9"/>
  </p:notesMasterIdLst>
  <p:handoutMasterIdLst>
    <p:handoutMasterId r:id="rId20"/>
  </p:handoutMasterIdLst>
  <p:sldIdLst>
    <p:sldId id="260" r:id="rId4"/>
    <p:sldId id="317" r:id="rId5"/>
    <p:sldId id="270" r:id="rId6"/>
    <p:sldId id="265" r:id="rId7"/>
    <p:sldId id="318" r:id="rId8"/>
    <p:sldId id="319" r:id="rId9"/>
    <p:sldId id="320" r:id="rId10"/>
    <p:sldId id="274" r:id="rId11"/>
    <p:sldId id="268" r:id="rId12"/>
    <p:sldId id="321" r:id="rId13"/>
    <p:sldId id="280" r:id="rId14"/>
    <p:sldId id="275" r:id="rId15"/>
    <p:sldId id="322" r:id="rId16"/>
    <p:sldId id="286" r:id="rId17"/>
    <p:sldId id="288" r:id="rId18"/>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174AB"/>
    <a:srgbClr val="92D14F"/>
    <a:srgbClr val="666666"/>
    <a:srgbClr val="BFC0C0"/>
    <a:srgbClr val="9F9D9A"/>
    <a:srgbClr val="0A377B"/>
    <a:srgbClr val="083F80"/>
    <a:srgbClr val="1F497D"/>
    <a:srgbClr val="9677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35" autoAdjust="0"/>
    <p:restoredTop sz="94660"/>
  </p:normalViewPr>
  <p:slideViewPr>
    <p:cSldViewPr snapToGrid="0" showGuides="1">
      <p:cViewPr varScale="1">
        <p:scale>
          <a:sx n="114" d="100"/>
          <a:sy n="114" d="100"/>
        </p:scale>
        <p:origin x="-1806" y="-108"/>
      </p:cViewPr>
      <p:guideLst>
        <p:guide orient="horz" pos="293"/>
        <p:guide orient="horz" pos="1124"/>
        <p:guide orient="horz" pos="2297"/>
        <p:guide orient="horz" pos="3208"/>
        <p:guide pos="5076"/>
        <p:guide pos="1485"/>
      </p:guideLst>
    </p:cSldViewPr>
  </p:slideViewPr>
  <p:notesTextViewPr>
    <p:cViewPr>
      <p:scale>
        <a:sx n="1" d="1"/>
        <a:sy n="1" d="1"/>
      </p:scale>
      <p:origin x="0" y="0"/>
    </p:cViewPr>
  </p:notesTextViewPr>
  <p:sorterViewPr>
    <p:cViewPr>
      <p:scale>
        <a:sx n="110" d="100"/>
        <a:sy n="110" d="100"/>
      </p:scale>
      <p:origin x="0" y="130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0A7A06-B06E-4BA1-8343-1CCBE8492F9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7A2CBA-E486-4DC8-8696-C7854B0A28F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fld>
            <a:endParaRPr lang="zh-HK"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wip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1.svg"/><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12.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6985"/>
            <a:ext cx="9162415" cy="74866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我们毕业啦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85026" y="1905666"/>
            <a:ext cx="8992998" cy="3046095"/>
          </a:xfrm>
          <a:prstGeom prst="rect">
            <a:avLst/>
          </a:prstGeom>
          <a:solidFill>
            <a:schemeClr val="bg1">
              <a:lumMod val="95000"/>
            </a:schemeClr>
          </a:solidFill>
        </p:spPr>
        <p:txBody>
          <a:bodyPr wrap="square" rtlCol="0">
            <a:spAutoFit/>
          </a:bodyPr>
          <a:lstStyle/>
          <a:p>
            <a:pPr algn="ctr"/>
            <a:r>
              <a:rPr lang="zh-CN" altLang="en-US" sz="4800" b="1"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rPr>
              <a:t>“贴心助手”——基于十二导联心电数据</a:t>
            </a:r>
            <a:r>
              <a:rPr lang="zh-CN" altLang="en-US" sz="4800" b="1"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rPr>
              <a:t>二维化</a:t>
            </a:r>
            <a:r>
              <a:rPr lang="zh-CN" altLang="en-US" sz="4800" b="1"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rPr>
              <a:t>的心电图心律失常的自动识别</a:t>
            </a:r>
            <a:endParaRPr lang="zh-CN" altLang="en-US" sz="4800" b="1"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a:p>
            <a:pPr algn="ctr"/>
            <a:endParaRPr lang="zh-CN" altLang="en-US" sz="4800" b="1" kern="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矩形 22"/>
          <p:cNvSpPr/>
          <p:nvPr/>
        </p:nvSpPr>
        <p:spPr>
          <a:xfrm>
            <a:off x="779780" y="4785360"/>
            <a:ext cx="1812925" cy="40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HK" sz="2000" b="1" spc="300" dirty="0">
                <a:latin typeface="微软雅黑" panose="020B0503020204020204" pitchFamily="34" charset="-122"/>
                <a:ea typeface="微软雅黑" panose="020B0503020204020204" pitchFamily="34" charset="-122"/>
              </a:rPr>
              <a:t>项目负责人</a:t>
            </a:r>
            <a:endParaRPr lang="zh-CN" altLang="zh-HK" sz="2000" b="1" spc="300" dirty="0">
              <a:latin typeface="微软雅黑" panose="020B0503020204020204" pitchFamily="34" charset="-122"/>
              <a:ea typeface="微软雅黑" panose="020B0503020204020204" pitchFamily="34" charset="-122"/>
            </a:endParaRPr>
          </a:p>
        </p:txBody>
      </p:sp>
      <p:sp>
        <p:nvSpPr>
          <p:cNvPr id="24" name="矩形 23"/>
          <p:cNvSpPr/>
          <p:nvPr/>
        </p:nvSpPr>
        <p:spPr>
          <a:xfrm>
            <a:off x="780415" y="5306695"/>
            <a:ext cx="1812290" cy="40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指导老师</a:t>
            </a:r>
            <a:endParaRPr lang="zh-HK" altLang="en-US" sz="2000" b="1"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620962" y="4800540"/>
            <a:ext cx="1614489" cy="398780"/>
          </a:xfrm>
          <a:prstGeom prst="rect">
            <a:avLst/>
          </a:prstGeom>
          <a:noFill/>
        </p:spPr>
        <p:txBody>
          <a:bodyPr wrap="square" rtlCol="0">
            <a:spAutoFit/>
          </a:bodyPr>
          <a:lstStyle/>
          <a:p>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李家豪</a:t>
            </a:r>
            <a:endParaRPr lang="zh-CN"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2620962" y="5322033"/>
            <a:ext cx="1614489" cy="398780"/>
          </a:xfrm>
          <a:prstGeom prst="rect">
            <a:avLst/>
          </a:prstGeom>
          <a:noFill/>
        </p:spPr>
        <p:txBody>
          <a:bodyPr wrap="square" rtlCol="0">
            <a:spAutoFit/>
          </a:bodyPr>
          <a:lstStyle/>
          <a:p>
            <a:r>
              <a:rPr lang="zh-CN" altLang="zh-HK" sz="2000" b="1" spc="300" dirty="0">
                <a:solidFill>
                  <a:schemeClr val="bg2">
                    <a:lumMod val="50000"/>
                  </a:schemeClr>
                </a:solidFill>
                <a:latin typeface="微软雅黑" panose="020B0503020204020204" pitchFamily="34" charset="-122"/>
                <a:ea typeface="微软雅黑" panose="020B0503020204020204" pitchFamily="34" charset="-122"/>
              </a:rPr>
              <a:t>庞少鹏</a:t>
            </a:r>
            <a:endParaRPr lang="zh-CN" altLang="zh-HK"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774065" y="5815965"/>
            <a:ext cx="1812290" cy="40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zh-HK" sz="2000" b="1" spc="300" dirty="0">
                <a:latin typeface="微软雅黑" panose="020B0503020204020204" pitchFamily="34" charset="-122"/>
                <a:ea typeface="微软雅黑" panose="020B0503020204020204" pitchFamily="34" charset="-122"/>
              </a:rPr>
              <a:t>学院</a:t>
            </a:r>
            <a:endParaRPr lang="zh-CN" altLang="zh-HK" sz="2000" b="1" spc="3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632075" y="5831205"/>
            <a:ext cx="3500120" cy="398780"/>
          </a:xfrm>
          <a:prstGeom prst="rect">
            <a:avLst/>
          </a:prstGeom>
          <a:noFill/>
        </p:spPr>
        <p:txBody>
          <a:bodyPr wrap="square" rtlCol="0">
            <a:spAutoFit/>
          </a:bodyPr>
          <a:p>
            <a:r>
              <a:rPr lang="zh-CN" altLang="zh-HK" sz="2000" b="1" spc="300" dirty="0">
                <a:solidFill>
                  <a:schemeClr val="bg2">
                    <a:lumMod val="50000"/>
                  </a:schemeClr>
                </a:solidFill>
                <a:latin typeface="微软雅黑" panose="020B0503020204020204" pitchFamily="34" charset="-122"/>
                <a:ea typeface="微软雅黑" panose="020B0503020204020204" pitchFamily="34" charset="-122"/>
              </a:rPr>
              <a:t>电气工程与自动化学院</a:t>
            </a:r>
            <a:endParaRPr lang="zh-CN" altLang="zh-HK" sz="2000" b="1" spc="300"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4" name="图片 3" descr="logo1"/>
          <p:cNvPicPr>
            <a:picLocks noChangeAspect="1"/>
          </p:cNvPicPr>
          <p:nvPr/>
        </p:nvPicPr>
        <p:blipFill>
          <a:blip r:embed="rId1"/>
          <a:stretch>
            <a:fillRect/>
          </a:stretch>
        </p:blipFill>
        <p:spPr>
          <a:xfrm>
            <a:off x="49530" y="7620"/>
            <a:ext cx="3046730" cy="748030"/>
          </a:xfrm>
          <a:prstGeom prst="rect">
            <a:avLst/>
          </a:prstGeom>
        </p:spPr>
      </p:pic>
      <p:pic>
        <p:nvPicPr>
          <p:cNvPr id="5" name="图片 4" descr="logo2"/>
          <p:cNvPicPr>
            <a:picLocks noChangeAspect="1"/>
          </p:cNvPicPr>
          <p:nvPr/>
        </p:nvPicPr>
        <p:blipFill>
          <a:blip r:embed="rId2"/>
          <a:stretch>
            <a:fillRect/>
          </a:stretch>
        </p:blipFill>
        <p:spPr>
          <a:xfrm>
            <a:off x="3314700" y="16510"/>
            <a:ext cx="3599180" cy="73977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6" name="文本框 5"/>
          <p:cNvSpPr txBox="1"/>
          <p:nvPr/>
        </p:nvSpPr>
        <p:spPr>
          <a:xfrm>
            <a:off x="-173" y="102166"/>
            <a:ext cx="1280392"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rPr>
              <a:t>研究背景</a:t>
            </a:r>
            <a:endParaRPr lang="zh-CN" altLang="zh-HK" spc="300"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120696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研究意义</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2684103" y="8883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研究内容</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10" name="文本框 9"/>
          <p:cNvSpPr txBox="1"/>
          <p:nvPr/>
        </p:nvSpPr>
        <p:spPr>
          <a:xfrm>
            <a:off x="4043710" y="93911"/>
            <a:ext cx="1295400" cy="368300"/>
          </a:xfrm>
          <a:prstGeom prst="rect">
            <a:avLst/>
          </a:prstGeom>
          <a:solidFill>
            <a:schemeClr val="bg1"/>
          </a:solidFill>
        </p:spPr>
        <p:txBody>
          <a:bodyPr wrap="square" rtlCol="0">
            <a:spAutoFit/>
          </a:bodyPr>
          <a:p>
            <a:r>
              <a:rPr lang="zh-CN" altLang="zh-HK" spc="300" dirty="0">
                <a:solidFill>
                  <a:srgbClr val="666666"/>
                </a:solidFill>
                <a:latin typeface="微软雅黑" panose="020B0503020204020204" pitchFamily="34" charset="-122"/>
                <a:ea typeface="微软雅黑" panose="020B0503020204020204" pitchFamily="34" charset="-122"/>
                <a:sym typeface="+mn-ea"/>
              </a:rPr>
              <a:t>实施方案</a:t>
            </a:r>
            <a:endParaRPr lang="zh-CN" altLang="zh-HK"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215" y="93980"/>
            <a:ext cx="216154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rPr>
              <a:t>结果及社会效益</a:t>
            </a:r>
            <a:endParaRPr lang="zh-CN" altLang="zh-HK" spc="300"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7564928" y="97086"/>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rPr>
              <a:t>致谢</a:t>
            </a:r>
            <a:endParaRPr lang="zh-CN" altLang="zh-HK" spc="300" dirty="0">
              <a:solidFill>
                <a:schemeClr val="bg1"/>
              </a:solidFill>
              <a:latin typeface="微软雅黑" panose="020B0503020204020204" pitchFamily="34" charset="-122"/>
              <a:ea typeface="微软雅黑" panose="020B0503020204020204" pitchFamily="34" charset="-122"/>
            </a:endParaRPr>
          </a:p>
        </p:txBody>
      </p:sp>
      <p:cxnSp>
        <p:nvCxnSpPr>
          <p:cNvPr id="2" name="直接连接符 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393505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540655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507072" y="10216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61402" y="632561"/>
            <a:ext cx="2226310" cy="583565"/>
          </a:xfrm>
          <a:prstGeom prst="rect">
            <a:avLst/>
          </a:prstGeom>
        </p:spPr>
        <p:txBody>
          <a:bodyPr wrap="none">
            <a:spAutoFit/>
          </a:bodyPr>
          <a:p>
            <a:r>
              <a:rPr lang="en-US" altLang="zh-CN" sz="3200" b="1" kern="0" dirty="0" smtClean="0">
                <a:solidFill>
                  <a:srgbClr val="0070C0"/>
                </a:solidFill>
                <a:latin typeface="宋体" panose="02010600030101010101" pitchFamily="2" charset="-122"/>
              </a:rPr>
              <a:t>1.</a:t>
            </a:r>
            <a:r>
              <a:rPr lang="zh-CN" altLang="en-US" sz="3200" b="1" kern="0" dirty="0" smtClean="0">
                <a:solidFill>
                  <a:srgbClr val="0070C0"/>
                </a:solidFill>
                <a:latin typeface="宋体" panose="02010600030101010101" pitchFamily="2" charset="-122"/>
              </a:rPr>
              <a:t>数据处理</a:t>
            </a:r>
            <a:endParaRPr lang="zh-CN" altLang="en-US" sz="3200" b="1" kern="0" dirty="0" smtClean="0">
              <a:solidFill>
                <a:srgbClr val="0070C0"/>
              </a:solidFill>
              <a:latin typeface="宋体" panose="02010600030101010101" pitchFamily="2" charset="-122"/>
            </a:endParaRPr>
          </a:p>
        </p:txBody>
      </p:sp>
      <p:cxnSp>
        <p:nvCxnSpPr>
          <p:cNvPr id="21" name="直线连接符 13"/>
          <p:cNvCxnSpPr/>
          <p:nvPr/>
        </p:nvCxnSpPr>
        <p:spPr>
          <a:xfrm flipV="1">
            <a:off x="224790" y="1201420"/>
            <a:ext cx="2124710" cy="158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pic>
        <p:nvPicPr>
          <p:cNvPr id="18" name="图片 88"/>
          <p:cNvPicPr>
            <a:picLocks noChangeAspect="1"/>
          </p:cNvPicPr>
          <p:nvPr/>
        </p:nvPicPr>
        <p:blipFill>
          <a:blip r:embed="rId1"/>
          <a:stretch>
            <a:fillRect/>
          </a:stretch>
        </p:blipFill>
        <p:spPr>
          <a:xfrm>
            <a:off x="3853180" y="2868295"/>
            <a:ext cx="5168900" cy="2657475"/>
          </a:xfrm>
          <a:prstGeom prst="rect">
            <a:avLst/>
          </a:prstGeom>
          <a:noFill/>
          <a:ln>
            <a:noFill/>
          </a:ln>
        </p:spPr>
      </p:pic>
      <p:sp>
        <p:nvSpPr>
          <p:cNvPr id="49" name="等腰三角形 48"/>
          <p:cNvSpPr/>
          <p:nvPr/>
        </p:nvSpPr>
        <p:spPr>
          <a:xfrm rot="10800000">
            <a:off x="1239520" y="3041650"/>
            <a:ext cx="323850"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grpSp>
        <p:nvGrpSpPr>
          <p:cNvPr id="41" name="组合 40"/>
          <p:cNvGrpSpPr/>
          <p:nvPr/>
        </p:nvGrpSpPr>
        <p:grpSpPr>
          <a:xfrm>
            <a:off x="693193" y="1526723"/>
            <a:ext cx="1416050" cy="1351148"/>
            <a:chOff x="611018" y="2275794"/>
            <a:chExt cx="1416050" cy="1351148"/>
          </a:xfrm>
        </p:grpSpPr>
        <p:grpSp>
          <p:nvGrpSpPr>
            <p:cNvPr id="19" name="组合 18"/>
            <p:cNvGrpSpPr/>
            <p:nvPr/>
          </p:nvGrpSpPr>
          <p:grpSpPr>
            <a:xfrm flipV="1">
              <a:off x="639593" y="2275794"/>
              <a:ext cx="1341891" cy="1351148"/>
              <a:chOff x="3420609" y="2342470"/>
              <a:chExt cx="2383516" cy="2399959"/>
            </a:xfrm>
          </p:grpSpPr>
          <p:sp>
            <p:nvSpPr>
              <p:cNvPr id="22" name="饼形 21"/>
              <p:cNvSpPr/>
              <p:nvPr/>
            </p:nvSpPr>
            <p:spPr>
              <a:xfrm>
                <a:off x="3420609" y="2359137"/>
                <a:ext cx="2383292" cy="2383292"/>
              </a:xfrm>
              <a:prstGeom prst="pie">
                <a:avLst>
                  <a:gd name="adj1" fmla="val 0"/>
                  <a:gd name="adj2" fmla="val 10735662"/>
                </a:avLst>
              </a:prstGeom>
              <a:solidFill>
                <a:srgbClr val="0174AB"/>
              </a:solid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dirty="0">
                  <a:solidFill>
                    <a:schemeClr val="tx1"/>
                  </a:solidFill>
                </a:endParaRPr>
              </a:p>
            </p:txBody>
          </p:sp>
          <p:sp>
            <p:nvSpPr>
              <p:cNvPr id="20" name="饼形 19"/>
              <p:cNvSpPr/>
              <p:nvPr/>
            </p:nvSpPr>
            <p:spPr>
              <a:xfrm flipV="1">
                <a:off x="3420833" y="2342470"/>
                <a:ext cx="2383292" cy="2383292"/>
              </a:xfrm>
              <a:prstGeom prst="pie">
                <a:avLst>
                  <a:gd name="adj1" fmla="val 0"/>
                  <a:gd name="adj2" fmla="val 10860741"/>
                </a:avLst>
              </a:prstGeom>
              <a:no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solidFill>
                    <a:schemeClr val="tx1"/>
                  </a:solidFill>
                </a:endParaRPr>
              </a:p>
            </p:txBody>
          </p:sp>
        </p:grpSp>
        <p:sp>
          <p:nvSpPr>
            <p:cNvPr id="24" name="文本框 23"/>
            <p:cNvSpPr txBox="1"/>
            <p:nvPr/>
          </p:nvSpPr>
          <p:spPr>
            <a:xfrm>
              <a:off x="611018" y="2522174"/>
              <a:ext cx="1416050" cy="368300"/>
            </a:xfrm>
            <a:prstGeom prst="rect">
              <a:avLst/>
            </a:prstGeom>
            <a:noFill/>
          </p:spPr>
          <p:txBody>
            <a:bodyPr wrap="square" rtlCol="0">
              <a:spAutoFit/>
            </a:bodyPr>
            <a:p>
              <a:pPr algn="ctr"/>
              <a:r>
                <a:rPr lang="zh-CN" altLang="en-US" b="1" dirty="0" smtClean="0">
                  <a:solidFill>
                    <a:schemeClr val="bg1"/>
                  </a:solidFill>
                  <a:latin typeface="微软雅黑" panose="020B0503020204020204" pitchFamily="34" charset="-122"/>
                  <a:ea typeface="微软雅黑" panose="020B0503020204020204" pitchFamily="34" charset="-122"/>
                </a:rPr>
                <a:t>去噪</a:t>
              </a:r>
              <a:endParaRPr lang="zh-CN" altLang="en-US" b="1" dirty="0" smtClean="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694509" y="3014938"/>
              <a:ext cx="1232058" cy="368300"/>
            </a:xfrm>
            <a:prstGeom prst="rect">
              <a:avLst/>
            </a:prstGeom>
            <a:noFill/>
          </p:spPr>
          <p:txBody>
            <a:bodyPr wrap="square" rtlCol="0">
              <a:spAutoFit/>
            </a:bodyPr>
            <a:p>
              <a:pPr algn="ctr"/>
              <a:r>
                <a:rPr lang="zh-CN" altLang="en-US" dirty="0">
                  <a:solidFill>
                    <a:srgbClr val="0174AB"/>
                  </a:solidFill>
                  <a:latin typeface="微软雅黑" panose="020B0503020204020204" pitchFamily="34" charset="-122"/>
                  <a:ea typeface="微软雅黑" panose="020B0503020204020204" pitchFamily="34" charset="-122"/>
                </a:rPr>
                <a:t>减少噪音</a:t>
              </a:r>
              <a:endParaRPr lang="zh-CN" altLang="en-US" dirty="0">
                <a:solidFill>
                  <a:srgbClr val="0174AB"/>
                </a:solidFill>
                <a:latin typeface="微软雅黑" panose="020B0503020204020204" pitchFamily="34" charset="-122"/>
                <a:ea typeface="微软雅黑" panose="020B0503020204020204" pitchFamily="34" charset="-122"/>
              </a:endParaRPr>
            </a:p>
          </p:txBody>
        </p:sp>
      </p:grpSp>
      <p:grpSp>
        <p:nvGrpSpPr>
          <p:cNvPr id="47" name="组合 46"/>
          <p:cNvGrpSpPr/>
          <p:nvPr/>
        </p:nvGrpSpPr>
        <p:grpSpPr>
          <a:xfrm>
            <a:off x="719440" y="3445693"/>
            <a:ext cx="1402715" cy="1351148"/>
            <a:chOff x="5177975" y="2336983"/>
            <a:chExt cx="1402715" cy="1351148"/>
          </a:xfrm>
        </p:grpSpPr>
        <p:grpSp>
          <p:nvGrpSpPr>
            <p:cNvPr id="31" name="组合 30"/>
            <p:cNvGrpSpPr/>
            <p:nvPr/>
          </p:nvGrpSpPr>
          <p:grpSpPr>
            <a:xfrm flipV="1">
              <a:off x="5188770" y="2336983"/>
              <a:ext cx="1341891" cy="1351148"/>
              <a:chOff x="3420609" y="2342470"/>
              <a:chExt cx="2383516" cy="2399959"/>
            </a:xfrm>
          </p:grpSpPr>
          <p:sp>
            <p:nvSpPr>
              <p:cNvPr id="32" name="饼形 31"/>
              <p:cNvSpPr/>
              <p:nvPr/>
            </p:nvSpPr>
            <p:spPr>
              <a:xfrm>
                <a:off x="3420609" y="2359136"/>
                <a:ext cx="2383292" cy="2383293"/>
              </a:xfrm>
              <a:prstGeom prst="pie">
                <a:avLst>
                  <a:gd name="adj1" fmla="val 0"/>
                  <a:gd name="adj2" fmla="val 10735662"/>
                </a:avLst>
              </a:prstGeom>
              <a:solidFill>
                <a:srgbClr val="0174AB"/>
              </a:solid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dirty="0">
                  <a:solidFill>
                    <a:schemeClr val="tx1"/>
                  </a:solidFill>
                </a:endParaRPr>
              </a:p>
            </p:txBody>
          </p:sp>
          <p:sp>
            <p:nvSpPr>
              <p:cNvPr id="33" name="饼形 32"/>
              <p:cNvSpPr/>
              <p:nvPr/>
            </p:nvSpPr>
            <p:spPr>
              <a:xfrm flipV="1">
                <a:off x="3420833" y="2342470"/>
                <a:ext cx="2383292" cy="2383292"/>
              </a:xfrm>
              <a:prstGeom prst="pie">
                <a:avLst>
                  <a:gd name="adj1" fmla="val 0"/>
                  <a:gd name="adj2" fmla="val 10860741"/>
                </a:avLst>
              </a:prstGeom>
              <a:no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solidFill>
                    <a:schemeClr val="tx1"/>
                  </a:solidFill>
                </a:endParaRPr>
              </a:p>
            </p:txBody>
          </p:sp>
        </p:grpSp>
        <p:sp>
          <p:nvSpPr>
            <p:cNvPr id="34" name="文本框 33"/>
            <p:cNvSpPr txBox="1"/>
            <p:nvPr/>
          </p:nvSpPr>
          <p:spPr>
            <a:xfrm>
              <a:off x="5177975" y="2583363"/>
              <a:ext cx="1402715" cy="368300"/>
            </a:xfrm>
            <a:prstGeom prst="rect">
              <a:avLst/>
            </a:prstGeom>
            <a:noFill/>
          </p:spPr>
          <p:txBody>
            <a:bodyPr wrap="square" rtlCol="0">
              <a:spAutoFit/>
            </a:bodyPr>
            <a:p>
              <a:pPr algn="ctr"/>
              <a:r>
                <a:rPr lang="zh-CN" altLang="zh-HK" b="1" dirty="0">
                  <a:solidFill>
                    <a:schemeClr val="bg1"/>
                  </a:solidFill>
                  <a:latin typeface="微软雅黑" panose="020B0503020204020204" pitchFamily="34" charset="-122"/>
                  <a:ea typeface="微软雅黑" panose="020B0503020204020204" pitchFamily="34" charset="-122"/>
                </a:rPr>
                <a:t>切片合并</a:t>
              </a:r>
              <a:endParaRPr lang="zh-CN" altLang="zh-HK" b="1" dirty="0">
                <a:solidFill>
                  <a:schemeClr val="bg1"/>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5193215" y="3034213"/>
              <a:ext cx="1337310" cy="368300"/>
            </a:xfrm>
            <a:prstGeom prst="rect">
              <a:avLst/>
            </a:prstGeom>
            <a:noFill/>
          </p:spPr>
          <p:txBody>
            <a:bodyPr wrap="square" rtlCol="0">
              <a:spAutoFit/>
            </a:bodyPr>
            <a:p>
              <a:pPr algn="ctr"/>
              <a:r>
                <a:rPr lang="zh-CN" altLang="zh-HK" dirty="0">
                  <a:solidFill>
                    <a:srgbClr val="0174AB"/>
                  </a:solidFill>
                  <a:latin typeface="微软雅黑" panose="020B0503020204020204" pitchFamily="34" charset="-122"/>
                  <a:ea typeface="微软雅黑" panose="020B0503020204020204" pitchFamily="34" charset="-122"/>
                </a:rPr>
                <a:t>二维化</a:t>
              </a:r>
              <a:endParaRPr lang="zh-CN" altLang="zh-HK" dirty="0">
                <a:solidFill>
                  <a:srgbClr val="0174AB"/>
                </a:solidFill>
                <a:latin typeface="微软雅黑" panose="020B0503020204020204" pitchFamily="34" charset="-122"/>
                <a:ea typeface="微软雅黑" panose="020B0503020204020204" pitchFamily="34" charset="-122"/>
              </a:endParaRPr>
            </a:p>
          </p:txBody>
        </p:sp>
      </p:grpSp>
      <p:grpSp>
        <p:nvGrpSpPr>
          <p:cNvPr id="48" name="组合 47"/>
          <p:cNvGrpSpPr/>
          <p:nvPr/>
        </p:nvGrpSpPr>
        <p:grpSpPr>
          <a:xfrm>
            <a:off x="708645" y="5382443"/>
            <a:ext cx="1402715" cy="1351148"/>
            <a:chOff x="5177975" y="2336983"/>
            <a:chExt cx="1402715" cy="1351148"/>
          </a:xfrm>
        </p:grpSpPr>
        <p:grpSp>
          <p:nvGrpSpPr>
            <p:cNvPr id="54" name="组合 53"/>
            <p:cNvGrpSpPr/>
            <p:nvPr/>
          </p:nvGrpSpPr>
          <p:grpSpPr>
            <a:xfrm flipV="1">
              <a:off x="5188770" y="2336983"/>
              <a:ext cx="1341891" cy="1351148"/>
              <a:chOff x="3420609" y="2342470"/>
              <a:chExt cx="2383516" cy="2399959"/>
            </a:xfrm>
          </p:grpSpPr>
          <p:sp>
            <p:nvSpPr>
              <p:cNvPr id="55" name="饼形 54"/>
              <p:cNvSpPr/>
              <p:nvPr/>
            </p:nvSpPr>
            <p:spPr>
              <a:xfrm>
                <a:off x="3420609" y="2359136"/>
                <a:ext cx="2383292" cy="2383293"/>
              </a:xfrm>
              <a:prstGeom prst="pie">
                <a:avLst>
                  <a:gd name="adj1" fmla="val 0"/>
                  <a:gd name="adj2" fmla="val 10735662"/>
                </a:avLst>
              </a:prstGeom>
              <a:solidFill>
                <a:srgbClr val="0174AB"/>
              </a:solid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dirty="0">
                  <a:solidFill>
                    <a:schemeClr val="tx1"/>
                  </a:solidFill>
                </a:endParaRPr>
              </a:p>
            </p:txBody>
          </p:sp>
          <p:sp>
            <p:nvSpPr>
              <p:cNvPr id="56" name="饼形 55"/>
              <p:cNvSpPr/>
              <p:nvPr/>
            </p:nvSpPr>
            <p:spPr>
              <a:xfrm flipV="1">
                <a:off x="3420833" y="2342470"/>
                <a:ext cx="2383292" cy="2383292"/>
              </a:xfrm>
              <a:prstGeom prst="pie">
                <a:avLst>
                  <a:gd name="adj1" fmla="val 0"/>
                  <a:gd name="adj2" fmla="val 10860741"/>
                </a:avLst>
              </a:prstGeom>
              <a:no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solidFill>
                    <a:schemeClr val="tx1"/>
                  </a:solidFill>
                </a:endParaRPr>
              </a:p>
            </p:txBody>
          </p:sp>
        </p:grpSp>
        <p:sp>
          <p:nvSpPr>
            <p:cNvPr id="58" name="文本框 57"/>
            <p:cNvSpPr txBox="1"/>
            <p:nvPr/>
          </p:nvSpPr>
          <p:spPr>
            <a:xfrm>
              <a:off x="5177975" y="2583363"/>
              <a:ext cx="1402715" cy="368300"/>
            </a:xfrm>
            <a:prstGeom prst="rect">
              <a:avLst/>
            </a:prstGeom>
            <a:noFill/>
          </p:spPr>
          <p:txBody>
            <a:bodyPr wrap="square" rtlCol="0">
              <a:spAutoFit/>
            </a:bodyPr>
            <a:p>
              <a:pPr algn="ctr"/>
              <a:r>
                <a:rPr lang="zh-CN" altLang="zh-HK" b="1" dirty="0">
                  <a:solidFill>
                    <a:schemeClr val="bg1"/>
                  </a:solidFill>
                  <a:latin typeface="微软雅黑" panose="020B0503020204020204" pitchFamily="34" charset="-122"/>
                  <a:ea typeface="微软雅黑" panose="020B0503020204020204" pitchFamily="34" charset="-122"/>
                </a:rPr>
                <a:t>归一化</a:t>
              </a:r>
              <a:endParaRPr lang="zh-CN" altLang="zh-HK" b="1" dirty="0">
                <a:solidFill>
                  <a:schemeClr val="bg1"/>
                </a:solidFill>
                <a:latin typeface="微软雅黑" panose="020B0503020204020204" pitchFamily="34" charset="-122"/>
                <a:ea typeface="微软雅黑" panose="020B0503020204020204" pitchFamily="34" charset="-122"/>
              </a:endParaRPr>
            </a:p>
          </p:txBody>
        </p:sp>
        <p:sp>
          <p:nvSpPr>
            <p:cNvPr id="60" name="文本框 59"/>
            <p:cNvSpPr txBox="1"/>
            <p:nvPr/>
          </p:nvSpPr>
          <p:spPr>
            <a:xfrm>
              <a:off x="5193215" y="3034213"/>
              <a:ext cx="1337310" cy="368300"/>
            </a:xfrm>
            <a:prstGeom prst="rect">
              <a:avLst/>
            </a:prstGeom>
            <a:noFill/>
          </p:spPr>
          <p:txBody>
            <a:bodyPr wrap="square" rtlCol="0">
              <a:spAutoFit/>
            </a:bodyPr>
            <a:p>
              <a:pPr algn="ctr"/>
              <a:r>
                <a:rPr lang="zh-CN" altLang="zh-HK" dirty="0">
                  <a:solidFill>
                    <a:srgbClr val="0174AB"/>
                  </a:solidFill>
                  <a:latin typeface="微软雅黑" panose="020B0503020204020204" pitchFamily="34" charset="-122"/>
                  <a:ea typeface="微软雅黑" panose="020B0503020204020204" pitchFamily="34" charset="-122"/>
                </a:rPr>
                <a:t>指定区间</a:t>
              </a:r>
              <a:endParaRPr lang="zh-CN" altLang="zh-HK" dirty="0">
                <a:solidFill>
                  <a:srgbClr val="0174AB"/>
                </a:solidFill>
                <a:latin typeface="微软雅黑" panose="020B0503020204020204" pitchFamily="34" charset="-122"/>
                <a:ea typeface="微软雅黑" panose="020B0503020204020204" pitchFamily="34" charset="-122"/>
              </a:endParaRPr>
            </a:p>
          </p:txBody>
        </p:sp>
      </p:grpSp>
      <p:sp>
        <p:nvSpPr>
          <p:cNvPr id="63" name="等腰三角形 62"/>
          <p:cNvSpPr/>
          <p:nvPr/>
        </p:nvSpPr>
        <p:spPr>
          <a:xfrm rot="10800000">
            <a:off x="1241425" y="4953635"/>
            <a:ext cx="323850"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65" name="文本框 64"/>
          <p:cNvSpPr txBox="1"/>
          <p:nvPr/>
        </p:nvSpPr>
        <p:spPr>
          <a:xfrm>
            <a:off x="2349500" y="2012950"/>
            <a:ext cx="5001260" cy="368300"/>
          </a:xfrm>
          <a:prstGeom prst="rect">
            <a:avLst/>
          </a:prstGeom>
          <a:noFill/>
        </p:spPr>
        <p:txBody>
          <a:bodyPr wrap="square" rtlCol="0">
            <a:spAutoFit/>
          </a:bodyPr>
          <a:p>
            <a:r>
              <a:rPr lang="zh-CN" altLang="en-US">
                <a:sym typeface="+mn-ea"/>
              </a:rPr>
              <a:t>对所有导联进行去噪减少电流等噪音的影响。</a:t>
            </a:r>
            <a:endParaRPr lang="zh-CN" altLang="en-US"/>
          </a:p>
        </p:txBody>
      </p:sp>
      <p:sp>
        <p:nvSpPr>
          <p:cNvPr id="66" name="文本框 65"/>
          <p:cNvSpPr txBox="1"/>
          <p:nvPr/>
        </p:nvSpPr>
        <p:spPr>
          <a:xfrm>
            <a:off x="2398395" y="3736340"/>
            <a:ext cx="1405890" cy="922020"/>
          </a:xfrm>
          <a:prstGeom prst="rect">
            <a:avLst/>
          </a:prstGeom>
          <a:noFill/>
        </p:spPr>
        <p:txBody>
          <a:bodyPr wrap="square" rtlCol="0">
            <a:spAutoFit/>
          </a:bodyPr>
          <a:p>
            <a:r>
              <a:rPr lang="zh-CN" altLang="en-US"/>
              <a:t>对每一导联</a:t>
            </a:r>
            <a:endParaRPr lang="zh-CN" altLang="en-US"/>
          </a:p>
          <a:p>
            <a:r>
              <a:rPr lang="zh-CN" altLang="en-US"/>
              <a:t>进行切片合并二维化。</a:t>
            </a:r>
            <a:endParaRPr lang="zh-CN" altLang="en-US"/>
          </a:p>
        </p:txBody>
      </p:sp>
      <p:sp>
        <p:nvSpPr>
          <p:cNvPr id="67" name="文本框 66"/>
          <p:cNvSpPr txBox="1"/>
          <p:nvPr/>
        </p:nvSpPr>
        <p:spPr>
          <a:xfrm>
            <a:off x="2349500" y="5868670"/>
            <a:ext cx="6209030" cy="368300"/>
          </a:xfrm>
          <a:prstGeom prst="rect">
            <a:avLst/>
          </a:prstGeom>
          <a:noFill/>
        </p:spPr>
        <p:txBody>
          <a:bodyPr wrap="square" rtlCol="0">
            <a:spAutoFit/>
          </a:bodyPr>
          <a:p>
            <a:r>
              <a:rPr lang="zh-CN" altLang="en-US"/>
              <a:t>将十二导联心点数据归一化到指定区间，减小</a:t>
            </a:r>
            <a:r>
              <a:rPr lang="zh-CN" altLang="en-US"/>
              <a:t>计算复杂度。</a:t>
            </a:r>
            <a:endParaRPr lang="zh-CN" altLang="en-US"/>
          </a:p>
        </p:txBody>
      </p:sp>
    </p:spTree>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4330700"/>
            <a:ext cx="5466715" cy="2288540"/>
          </a:xfrm>
          <a:prstGeom prst="rect">
            <a:avLst/>
          </a:prstGeom>
        </p:spPr>
      </p:pic>
      <p:sp>
        <p:nvSpPr>
          <p:cNvPr id="29" name="矩形 28"/>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30" name="文本框 29"/>
          <p:cNvSpPr txBox="1"/>
          <p:nvPr/>
        </p:nvSpPr>
        <p:spPr>
          <a:xfrm>
            <a:off x="-173" y="102166"/>
            <a:ext cx="1280392"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rPr>
              <a:t>研究背景</a:t>
            </a:r>
            <a:endParaRPr lang="zh-CN" altLang="zh-HK" spc="300" dirty="0">
              <a:solidFill>
                <a:schemeClr val="bg1"/>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20696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324496"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研究意义</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41" name="文本框 40"/>
          <p:cNvSpPr txBox="1"/>
          <p:nvPr/>
        </p:nvSpPr>
        <p:spPr>
          <a:xfrm>
            <a:off x="2684103" y="8883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研究内容</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44" name="文本框 43"/>
          <p:cNvSpPr txBox="1"/>
          <p:nvPr/>
        </p:nvSpPr>
        <p:spPr>
          <a:xfrm>
            <a:off x="4043710" y="93911"/>
            <a:ext cx="1295400" cy="368300"/>
          </a:xfrm>
          <a:prstGeom prst="rect">
            <a:avLst/>
          </a:prstGeom>
          <a:solidFill>
            <a:schemeClr val="bg1"/>
          </a:solidFill>
        </p:spPr>
        <p:txBody>
          <a:bodyPr wrap="square" rtlCol="0">
            <a:spAutoFit/>
          </a:bodyPr>
          <a:p>
            <a:r>
              <a:rPr lang="zh-CN" altLang="zh-HK" spc="300" dirty="0">
                <a:solidFill>
                  <a:srgbClr val="666666"/>
                </a:solidFill>
                <a:latin typeface="微软雅黑" panose="020B0503020204020204" pitchFamily="34" charset="-122"/>
                <a:ea typeface="微软雅黑" panose="020B0503020204020204" pitchFamily="34" charset="-122"/>
                <a:sym typeface="+mn-ea"/>
              </a:rPr>
              <a:t>实施方案</a:t>
            </a:r>
            <a:endParaRPr lang="zh-CN" altLang="zh-HK"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5403215" y="93980"/>
            <a:ext cx="216154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rPr>
              <a:t>结果及社会效益</a:t>
            </a:r>
            <a:endParaRPr lang="zh-CN" altLang="zh-HK" spc="300" dirty="0">
              <a:solidFill>
                <a:schemeClr val="bg1"/>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7564928" y="97086"/>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rPr>
              <a:t>致谢</a:t>
            </a:r>
            <a:endParaRPr lang="zh-CN" altLang="zh-HK" spc="300" dirty="0">
              <a:solidFill>
                <a:schemeClr val="bg1"/>
              </a:solidFill>
              <a:latin typeface="微软雅黑" panose="020B0503020204020204" pitchFamily="34" charset="-122"/>
              <a:ea typeface="微软雅黑" panose="020B0503020204020204" pitchFamily="34" charset="-122"/>
            </a:endParaRPr>
          </a:p>
        </p:txBody>
      </p:sp>
      <p:cxnSp>
        <p:nvCxnSpPr>
          <p:cNvPr id="57" name="直接连接符 56"/>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393505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541544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7507072" y="10216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161402" y="632561"/>
            <a:ext cx="2226310" cy="583565"/>
          </a:xfrm>
          <a:prstGeom prst="rect">
            <a:avLst/>
          </a:prstGeom>
        </p:spPr>
        <p:txBody>
          <a:bodyPr wrap="none">
            <a:spAutoFit/>
          </a:bodyPr>
          <a:p>
            <a:r>
              <a:rPr lang="en-US" altLang="zh-CN" sz="3200" b="1" kern="0" dirty="0" smtClean="0">
                <a:solidFill>
                  <a:srgbClr val="0070C0"/>
                </a:solidFill>
                <a:latin typeface="宋体" panose="02010600030101010101" pitchFamily="2" charset="-122"/>
              </a:rPr>
              <a:t>2.</a:t>
            </a:r>
            <a:r>
              <a:rPr lang="zh-CN" altLang="en-US" sz="3200" b="1" kern="0" dirty="0" smtClean="0">
                <a:solidFill>
                  <a:srgbClr val="0070C0"/>
                </a:solidFill>
                <a:latin typeface="宋体" panose="02010600030101010101" pitchFamily="2" charset="-122"/>
              </a:rPr>
              <a:t>模型构建</a:t>
            </a:r>
            <a:endParaRPr lang="zh-CN" altLang="en-US" sz="3200" b="1" kern="0" dirty="0" smtClean="0">
              <a:solidFill>
                <a:srgbClr val="0070C0"/>
              </a:solidFill>
              <a:latin typeface="宋体" panose="02010600030101010101" pitchFamily="2" charset="-122"/>
            </a:endParaRPr>
          </a:p>
        </p:txBody>
      </p:sp>
      <p:cxnSp>
        <p:nvCxnSpPr>
          <p:cNvPr id="66" name="直线连接符 13"/>
          <p:cNvCxnSpPr/>
          <p:nvPr/>
        </p:nvCxnSpPr>
        <p:spPr>
          <a:xfrm flipV="1">
            <a:off x="224790" y="1201420"/>
            <a:ext cx="2124710" cy="158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302895" y="1346200"/>
            <a:ext cx="4086225" cy="2861310"/>
          </a:xfrm>
          <a:prstGeom prst="rect">
            <a:avLst/>
          </a:prstGeom>
          <a:noFill/>
        </p:spPr>
        <p:txBody>
          <a:bodyPr wrap="square" rtlCol="0">
            <a:spAutoFit/>
          </a:bodyPr>
          <a:p>
            <a:r>
              <a:rPr lang="en-US" altLang="zh-CN">
                <a:sym typeface="+mn-ea"/>
              </a:rPr>
              <a:t>         </a:t>
            </a:r>
            <a:r>
              <a:rPr lang="zh-CN" altLang="en-US">
                <a:sym typeface="+mn-ea"/>
              </a:rPr>
              <a:t>相较于传统机器学习，深度学习的方式可完成原始数据端到结果端的学习，而不需经历建立</a:t>
            </a:r>
            <a:r>
              <a:rPr lang="zh-CN" altLang="en-US">
                <a:sym typeface="+mn-ea"/>
              </a:rPr>
              <a:t>复杂的特征工程。</a:t>
            </a:r>
            <a:r>
              <a:rPr lang="en-US" altLang="zh-CN"/>
              <a:t>      </a:t>
            </a:r>
            <a:endParaRPr lang="en-US" altLang="zh-CN"/>
          </a:p>
          <a:p>
            <a:r>
              <a:rPr lang="zh-CN" altLang="en-US"/>
              <a:t>        本研究以Resnet作为主要结构，辅以通道维度</a:t>
            </a:r>
            <a:r>
              <a:rPr lang="zh-CN" altLang="en-US"/>
              <a:t>上的全连接神经网络和辅助特征全连接神经网络，搭建了一个在深度上具有22层权重调整层，在宽度上具有三个维度特征的深度神经网络结构。模型的输入为两部分，分别为二维化的十二导联数据和辅助特征性别和年龄。</a:t>
            </a:r>
            <a:endParaRPr lang="zh-CN" altLang="en-US"/>
          </a:p>
        </p:txBody>
      </p:sp>
      <p:pic>
        <p:nvPicPr>
          <p:cNvPr id="3" name="图片 2" descr="module_picture"/>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28515" y="885825"/>
            <a:ext cx="4445635" cy="5663565"/>
          </a:xfrm>
          <a:prstGeom prst="rect">
            <a:avLst/>
          </a:prstGeom>
        </p:spPr>
      </p:pic>
    </p:spTree>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8" name="文本框 7"/>
          <p:cNvSpPr txBox="1"/>
          <p:nvPr/>
        </p:nvSpPr>
        <p:spPr>
          <a:xfrm>
            <a:off x="-173" y="102166"/>
            <a:ext cx="1280392"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rPr>
              <a:t>研究背景</a:t>
            </a:r>
            <a:endParaRPr lang="zh-CN" altLang="zh-HK"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0696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324496"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研究意义</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11" name="文本框 10"/>
          <p:cNvSpPr txBox="1"/>
          <p:nvPr/>
        </p:nvSpPr>
        <p:spPr>
          <a:xfrm>
            <a:off x="2684103" y="8883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研究内容</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12" name="文本框 11"/>
          <p:cNvSpPr txBox="1"/>
          <p:nvPr/>
        </p:nvSpPr>
        <p:spPr>
          <a:xfrm>
            <a:off x="4043710"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实施方案</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13" name="文本框 12"/>
          <p:cNvSpPr txBox="1"/>
          <p:nvPr/>
        </p:nvSpPr>
        <p:spPr>
          <a:xfrm>
            <a:off x="5403215" y="93980"/>
            <a:ext cx="2161540" cy="368300"/>
          </a:xfrm>
          <a:prstGeom prst="rect">
            <a:avLst/>
          </a:prstGeom>
          <a:solidFill>
            <a:schemeClr val="bg1"/>
          </a:solidFill>
        </p:spPr>
        <p:txBody>
          <a:bodyPr wrap="square" rtlCol="0">
            <a:spAutoFit/>
          </a:bodyPr>
          <a:p>
            <a:r>
              <a:rPr lang="zh-CN" altLang="zh-HK" spc="300" dirty="0">
                <a:solidFill>
                  <a:srgbClr val="666666"/>
                </a:solidFill>
                <a:latin typeface="微软雅黑" panose="020B0503020204020204" pitchFamily="34" charset="-122"/>
                <a:ea typeface="微软雅黑" panose="020B0503020204020204" pitchFamily="34" charset="-122"/>
                <a:sym typeface="+mn-ea"/>
              </a:rPr>
              <a:t>结果及社会效益</a:t>
            </a:r>
            <a:endParaRPr lang="zh-CN" altLang="zh-HK" spc="3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7564928" y="97086"/>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rPr>
              <a:t>致谢</a:t>
            </a:r>
            <a:endParaRPr lang="zh-CN" altLang="zh-HK" spc="300"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93505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34432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618197" y="10216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61402" y="632561"/>
            <a:ext cx="1409700" cy="583565"/>
          </a:xfrm>
          <a:prstGeom prst="rect">
            <a:avLst/>
          </a:prstGeom>
        </p:spPr>
        <p:txBody>
          <a:bodyPr wrap="none">
            <a:spAutoFit/>
          </a:bodyPr>
          <a:p>
            <a:r>
              <a:rPr lang="en-US" altLang="zh-CN" sz="3200" b="1" kern="0" dirty="0" smtClean="0">
                <a:solidFill>
                  <a:srgbClr val="0070C0"/>
                </a:solidFill>
                <a:latin typeface="宋体" panose="02010600030101010101" pitchFamily="2" charset="-122"/>
              </a:rPr>
              <a:t>1.</a:t>
            </a:r>
            <a:r>
              <a:rPr lang="zh-CN" altLang="en-US" sz="3200" b="1" kern="0" dirty="0" smtClean="0">
                <a:solidFill>
                  <a:srgbClr val="0070C0"/>
                </a:solidFill>
                <a:latin typeface="宋体" panose="02010600030101010101" pitchFamily="2" charset="-122"/>
              </a:rPr>
              <a:t>结果</a:t>
            </a:r>
            <a:endParaRPr lang="zh-CN" altLang="en-US" sz="3200" b="1" kern="0" dirty="0" smtClean="0">
              <a:solidFill>
                <a:srgbClr val="0070C0"/>
              </a:solidFill>
              <a:latin typeface="宋体" panose="02010600030101010101" pitchFamily="2" charset="-122"/>
            </a:endParaRPr>
          </a:p>
        </p:txBody>
      </p:sp>
      <p:cxnSp>
        <p:nvCxnSpPr>
          <p:cNvPr id="20" name="直线连接符 13"/>
          <p:cNvCxnSpPr/>
          <p:nvPr/>
        </p:nvCxnSpPr>
        <p:spPr>
          <a:xfrm flipV="1">
            <a:off x="224790" y="1198880"/>
            <a:ext cx="1323340" cy="1841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pic>
        <p:nvPicPr>
          <p:cNvPr id="38" name="图片 37"/>
          <p:cNvPicPr>
            <a:picLocks noChangeAspect="1"/>
          </p:cNvPicPr>
          <p:nvPr/>
        </p:nvPicPr>
        <p:blipFill>
          <a:blip r:embed="rId1"/>
          <a:stretch>
            <a:fillRect/>
          </a:stretch>
        </p:blipFill>
        <p:spPr>
          <a:xfrm>
            <a:off x="535305" y="4007485"/>
            <a:ext cx="3403600" cy="1940560"/>
          </a:xfrm>
          <a:prstGeom prst="rect">
            <a:avLst/>
          </a:prstGeom>
        </p:spPr>
      </p:pic>
      <p:sp>
        <p:nvSpPr>
          <p:cNvPr id="50" name="文本框 49"/>
          <p:cNvSpPr txBox="1"/>
          <p:nvPr/>
        </p:nvSpPr>
        <p:spPr>
          <a:xfrm>
            <a:off x="494030" y="1784985"/>
            <a:ext cx="3486785" cy="1861185"/>
          </a:xfrm>
          <a:prstGeom prst="rect">
            <a:avLst/>
          </a:prstGeom>
          <a:noFill/>
        </p:spPr>
        <p:txBody>
          <a:bodyPr wrap="square" rtlCol="0">
            <a:spAutoFit/>
          </a:bodyPr>
          <a:p>
            <a:pPr>
              <a:lnSpc>
                <a:spcPct val="120000"/>
              </a:lnSpc>
            </a:pPr>
            <a:r>
              <a:rPr lang="en-US" altLang="zh-CN" sz="1600">
                <a:latin typeface="等线" panose="02010600030101010101" charset="-122"/>
                <a:ea typeface="等线" panose="02010600030101010101" charset="-122"/>
                <a:cs typeface="等线" panose="02010600030101010101" charset="-122"/>
              </a:rPr>
              <a:t>       </a:t>
            </a:r>
            <a:r>
              <a:rPr lang="zh-CN" altLang="en-US" sz="1600">
                <a:latin typeface="等线" panose="02010600030101010101" charset="-122"/>
                <a:ea typeface="等线" panose="02010600030101010101" charset="-122"/>
                <a:cs typeface="等线" panose="02010600030101010101" charset="-122"/>
              </a:rPr>
              <a:t>心电图分类后按照具体的9分类结果和粗略的5分类结果在小数量测试集和隐藏测试集合</a:t>
            </a:r>
            <a:r>
              <a:rPr lang="zh-CN" altLang="en-US" sz="1600">
                <a:latin typeface="等线" panose="02010600030101010101" charset="-122"/>
                <a:ea typeface="等线" panose="02010600030101010101" charset="-122"/>
                <a:cs typeface="等线" panose="02010600030101010101" charset="-122"/>
              </a:rPr>
              <a:t>进行量化分析，量化分析的标准有</a:t>
            </a:r>
            <a:r>
              <a:rPr lang="en-US" altLang="zh-CN" sz="1600">
                <a:latin typeface="等线" panose="02010600030101010101" charset="-122"/>
                <a:ea typeface="等线" panose="02010600030101010101" charset="-122"/>
                <a:cs typeface="等线" panose="02010600030101010101" charset="-122"/>
              </a:rPr>
              <a:t>F1</a:t>
            </a:r>
            <a:r>
              <a:rPr lang="zh-CN" altLang="en-US" sz="1600">
                <a:latin typeface="等线" panose="02010600030101010101" charset="-122"/>
                <a:ea typeface="等线" panose="02010600030101010101" charset="-122"/>
                <a:cs typeface="等线" panose="02010600030101010101" charset="-122"/>
              </a:rPr>
              <a:t>分数，精确率</a:t>
            </a:r>
            <a:r>
              <a:rPr lang="en-US" altLang="zh-CN" sz="1600">
                <a:latin typeface="等线" panose="02010600030101010101" charset="-122"/>
                <a:ea typeface="等线" panose="02010600030101010101" charset="-122"/>
                <a:cs typeface="等线" panose="02010600030101010101" charset="-122"/>
              </a:rPr>
              <a:t>precision</a:t>
            </a:r>
            <a:r>
              <a:rPr lang="zh-CN" altLang="en-US" sz="1600">
                <a:latin typeface="等线" panose="02010600030101010101" charset="-122"/>
                <a:ea typeface="等线" panose="02010600030101010101" charset="-122"/>
                <a:cs typeface="等线" panose="02010600030101010101" charset="-122"/>
              </a:rPr>
              <a:t>以及召回率</a:t>
            </a:r>
            <a:r>
              <a:rPr lang="en-US" altLang="zh-CN" sz="1600">
                <a:latin typeface="等线" panose="02010600030101010101" charset="-122"/>
                <a:ea typeface="等线" panose="02010600030101010101" charset="-122"/>
                <a:cs typeface="等线" panose="02010600030101010101" charset="-122"/>
              </a:rPr>
              <a:t>recall</a:t>
            </a:r>
            <a:r>
              <a:rPr lang="zh-CN" altLang="en-US" sz="1600">
                <a:latin typeface="等线" panose="02010600030101010101" charset="-122"/>
                <a:ea typeface="等线" panose="02010600030101010101" charset="-122"/>
                <a:cs typeface="等线" panose="02010600030101010101" charset="-122"/>
              </a:rPr>
              <a:t>。其具体公式如下：</a:t>
            </a:r>
            <a:endParaRPr lang="zh-CN" altLang="en-US" sz="1600">
              <a:latin typeface="等线" panose="02010600030101010101" charset="-122"/>
              <a:ea typeface="等线" panose="02010600030101010101" charset="-122"/>
              <a:cs typeface="等线" panose="02010600030101010101" charset="-122"/>
            </a:endParaRPr>
          </a:p>
        </p:txBody>
      </p:sp>
      <p:graphicFrame>
        <p:nvGraphicFramePr>
          <p:cNvPr id="53" name="表格 52"/>
          <p:cNvGraphicFramePr/>
          <p:nvPr>
            <p:custDataLst>
              <p:tags r:id="rId2"/>
            </p:custDataLst>
          </p:nvPr>
        </p:nvGraphicFramePr>
        <p:xfrm>
          <a:off x="4280853" y="2187575"/>
          <a:ext cx="4451985" cy="1652905"/>
        </p:xfrm>
        <a:graphic>
          <a:graphicData uri="http://schemas.openxmlformats.org/drawingml/2006/table">
            <a:tbl>
              <a:tblPr firstRow="1" bandRow="1">
                <a:tableStyleId>{5940675A-B579-460E-94D1-54222C63F5DA}</a:tableStyleId>
              </a:tblPr>
              <a:tblGrid>
                <a:gridCol w="720090"/>
                <a:gridCol w="428625"/>
                <a:gridCol w="426085"/>
                <a:gridCol w="425450"/>
                <a:gridCol w="411480"/>
                <a:gridCol w="448945"/>
                <a:gridCol w="370840"/>
                <a:gridCol w="379730"/>
                <a:gridCol w="420370"/>
                <a:gridCol w="420370"/>
              </a:tblGrid>
              <a:tr h="446405">
                <a:tc>
                  <a:txBody>
                    <a:bodyPr/>
                    <a:p>
                      <a:pPr indent="0" algn="ctr" fontAlgn="b">
                        <a:lnSpc>
                          <a:spcPct val="130000"/>
                        </a:lnSpc>
                        <a:buNone/>
                      </a:pPr>
                      <a:endParaRPr lang="en-US" altLang="en-US" sz="10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fontAlgn="b">
                        <a:lnSpc>
                          <a:spcPct val="130000"/>
                        </a:lnSpc>
                        <a:buNone/>
                      </a:pPr>
                      <a:r>
                        <a:rPr lang="en-US" sz="1000" b="0">
                          <a:latin typeface="Times New Roman" panose="02020603050405020304" charset="0"/>
                          <a:ea typeface="宋体" panose="02010600030101010101" pitchFamily="2" charset="-122"/>
                          <a:cs typeface="Times New Roman" panose="02020603050405020304" charset="0"/>
                        </a:rPr>
                        <a:t>Normal</a:t>
                      </a:r>
                      <a:endParaRPr lang="en-US" altLang="en-US" sz="10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fontAlgn="b">
                        <a:lnSpc>
                          <a:spcPct val="130000"/>
                        </a:lnSpc>
                        <a:buNone/>
                      </a:pPr>
                      <a:r>
                        <a:rPr lang="en-US" sz="1000" b="0">
                          <a:latin typeface="Times New Roman" panose="02020603050405020304" charset="0"/>
                          <a:ea typeface="宋体" panose="02010600030101010101" pitchFamily="2" charset="-122"/>
                          <a:cs typeface="Times New Roman" panose="02020603050405020304" charset="0"/>
                        </a:rPr>
                        <a:t>AF</a:t>
                      </a:r>
                      <a:endParaRPr lang="en-US" altLang="en-US" sz="10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fontAlgn="b">
                        <a:lnSpc>
                          <a:spcPct val="130000"/>
                        </a:lnSpc>
                        <a:buNone/>
                      </a:pPr>
                      <a:r>
                        <a:rPr lang="en-US" sz="1000" b="0">
                          <a:latin typeface="Times New Roman" panose="02020603050405020304" charset="0"/>
                          <a:ea typeface="宋体" panose="02010600030101010101" pitchFamily="2" charset="-122"/>
                          <a:cs typeface="Times New Roman" panose="02020603050405020304" charset="0"/>
                        </a:rPr>
                        <a:t>I-AVB</a:t>
                      </a:r>
                      <a:endParaRPr lang="en-US" altLang="en-US" sz="10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fontAlgn="b">
                        <a:lnSpc>
                          <a:spcPct val="130000"/>
                        </a:lnSpc>
                        <a:buNone/>
                      </a:pPr>
                      <a:r>
                        <a:rPr lang="en-US" sz="1000" b="0">
                          <a:latin typeface="Times New Roman" panose="02020603050405020304" charset="0"/>
                          <a:ea typeface="宋体" panose="02010600030101010101" pitchFamily="2" charset="-122"/>
                          <a:cs typeface="Times New Roman" panose="02020603050405020304" charset="0"/>
                        </a:rPr>
                        <a:t>LBBB</a:t>
                      </a:r>
                      <a:endParaRPr lang="en-US" altLang="en-US" sz="10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fontAlgn="b">
                        <a:lnSpc>
                          <a:spcPct val="130000"/>
                        </a:lnSpc>
                        <a:buNone/>
                      </a:pPr>
                      <a:r>
                        <a:rPr lang="en-US" sz="1000" b="0">
                          <a:latin typeface="Times New Roman" panose="02020603050405020304" charset="0"/>
                          <a:ea typeface="宋体" panose="02010600030101010101" pitchFamily="2" charset="-122"/>
                          <a:cs typeface="Times New Roman" panose="02020603050405020304" charset="0"/>
                        </a:rPr>
                        <a:t>RBBB</a:t>
                      </a:r>
                      <a:endParaRPr lang="en-US" altLang="en-US" sz="10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fontAlgn="b">
                        <a:lnSpc>
                          <a:spcPct val="130000"/>
                        </a:lnSpc>
                        <a:buNone/>
                      </a:pPr>
                      <a:r>
                        <a:rPr lang="en-US" sz="1000" b="0">
                          <a:latin typeface="Times New Roman" panose="02020603050405020304" charset="0"/>
                          <a:ea typeface="宋体" panose="02010600030101010101" pitchFamily="2" charset="-122"/>
                          <a:cs typeface="Times New Roman" panose="02020603050405020304" charset="0"/>
                        </a:rPr>
                        <a:t>PAC</a:t>
                      </a:r>
                      <a:endParaRPr lang="en-US" altLang="en-US" sz="10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fontAlgn="b">
                        <a:lnSpc>
                          <a:spcPct val="130000"/>
                        </a:lnSpc>
                        <a:buNone/>
                      </a:pPr>
                      <a:r>
                        <a:rPr lang="en-US" sz="1000" b="0">
                          <a:latin typeface="Times New Roman" panose="02020603050405020304" charset="0"/>
                          <a:ea typeface="宋体" panose="02010600030101010101" pitchFamily="2" charset="-122"/>
                          <a:cs typeface="Times New Roman" panose="02020603050405020304" charset="0"/>
                        </a:rPr>
                        <a:t>PVC</a:t>
                      </a:r>
                      <a:endParaRPr lang="en-US" altLang="en-US" sz="10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fontAlgn="b">
                        <a:lnSpc>
                          <a:spcPct val="130000"/>
                        </a:lnSpc>
                        <a:buNone/>
                      </a:pPr>
                      <a:r>
                        <a:rPr lang="en-US" sz="1000" b="0">
                          <a:latin typeface="Times New Roman" panose="02020603050405020304" charset="0"/>
                          <a:ea typeface="宋体" panose="02010600030101010101" pitchFamily="2" charset="-122"/>
                          <a:cs typeface="Times New Roman" panose="02020603050405020304" charset="0"/>
                        </a:rPr>
                        <a:t>STD</a:t>
                      </a:r>
                      <a:endParaRPr lang="en-US" altLang="en-US" sz="10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c>
                  <a:txBody>
                    <a:bodyPr/>
                    <a:p>
                      <a:pPr indent="0" algn="ctr" fontAlgn="b">
                        <a:lnSpc>
                          <a:spcPct val="130000"/>
                        </a:lnSpc>
                        <a:buNone/>
                      </a:pPr>
                      <a:r>
                        <a:rPr lang="en-US" sz="1000" b="0">
                          <a:latin typeface="Times New Roman" panose="02020603050405020304" charset="0"/>
                          <a:ea typeface="宋体" panose="02010600030101010101" pitchFamily="2" charset="-122"/>
                          <a:cs typeface="Times New Roman" panose="02020603050405020304" charset="0"/>
                        </a:rPr>
                        <a:t>STE</a:t>
                      </a:r>
                      <a:endParaRPr lang="en-US" altLang="en-US" sz="10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40000"/>
                        <a:lumOff val="60000"/>
                      </a:schemeClr>
                    </a:solidFill>
                  </a:tcPr>
                </a:tc>
              </a:tr>
              <a:tr h="406400">
                <a:tc>
                  <a:txBody>
                    <a:bodyPr/>
                    <a:p>
                      <a:pPr indent="0" algn="ctr" fontAlgn="b">
                        <a:lnSpc>
                          <a:spcPct val="130000"/>
                        </a:lnSpc>
                        <a:buNone/>
                      </a:pPr>
                      <a:r>
                        <a:rPr lang="en-US" altLang="en-US" sz="1000" b="0">
                          <a:latin typeface="Times New Roman" panose="02020603050405020304" charset="0"/>
                          <a:ea typeface="宋体" panose="02010600030101010101" pitchFamily="2" charset="-122"/>
                          <a:cs typeface="Times New Roman" panose="02020603050405020304" charset="0"/>
                        </a:rPr>
                        <a:t>F1</a:t>
                      </a:r>
                      <a:endParaRPr lang="en-US" altLang="en-US" sz="10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b">
                        <a:lnSpc>
                          <a:spcPct val="130000"/>
                        </a:lnSpc>
                        <a:buNone/>
                      </a:pPr>
                      <a:r>
                        <a:rPr lang="en-US" sz="1000" b="0">
                          <a:latin typeface="Times New Roman" panose="02020603050405020304" charset="0"/>
                          <a:ea typeface="宋体" panose="02010600030101010101" pitchFamily="2" charset="-122"/>
                          <a:cs typeface="Times New Roman" panose="02020603050405020304" charset="0"/>
                        </a:rPr>
                        <a:t>78.7%</a:t>
                      </a:r>
                      <a:endParaRPr lang="en-US" altLang="en-US" sz="10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b">
                        <a:lnSpc>
                          <a:spcPct val="130000"/>
                        </a:lnSpc>
                        <a:buNone/>
                      </a:pPr>
                      <a:r>
                        <a:rPr lang="en-US" sz="1000" b="0">
                          <a:latin typeface="Times New Roman" panose="02020603050405020304" charset="0"/>
                          <a:ea typeface="宋体" panose="02010600030101010101" pitchFamily="2" charset="-122"/>
                          <a:cs typeface="Times New Roman" panose="02020603050405020304" charset="0"/>
                        </a:rPr>
                        <a:t>94.9%</a:t>
                      </a:r>
                      <a:endParaRPr lang="en-US" altLang="en-US" sz="10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b">
                        <a:lnSpc>
                          <a:spcPct val="130000"/>
                        </a:lnSpc>
                        <a:buNone/>
                      </a:pPr>
                      <a:r>
                        <a:rPr lang="en-US" sz="1000" b="0">
                          <a:latin typeface="Times New Roman" panose="02020603050405020304" charset="0"/>
                          <a:ea typeface="宋体" panose="02010600030101010101" pitchFamily="2" charset="-122"/>
                          <a:cs typeface="Times New Roman" panose="02020603050405020304" charset="0"/>
                        </a:rPr>
                        <a:t>87.0%</a:t>
                      </a:r>
                      <a:endParaRPr lang="en-US" altLang="en-US" sz="10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b">
                        <a:lnSpc>
                          <a:spcPct val="130000"/>
                        </a:lnSpc>
                        <a:buNone/>
                      </a:pPr>
                      <a:r>
                        <a:rPr lang="en-US" sz="1000" b="0">
                          <a:latin typeface="Times New Roman" panose="02020603050405020304" charset="0"/>
                          <a:ea typeface="宋体" panose="02010600030101010101" pitchFamily="2" charset="-122"/>
                          <a:cs typeface="Times New Roman" panose="02020603050405020304" charset="0"/>
                        </a:rPr>
                        <a:t>97.0%</a:t>
                      </a:r>
                      <a:endParaRPr lang="en-US" altLang="en-US" sz="10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b">
                        <a:lnSpc>
                          <a:spcPct val="130000"/>
                        </a:lnSpc>
                        <a:buNone/>
                      </a:pPr>
                      <a:r>
                        <a:rPr lang="en-US" sz="1000" b="0">
                          <a:latin typeface="Times New Roman" panose="02020603050405020304" charset="0"/>
                          <a:ea typeface="宋体" panose="02010600030101010101" pitchFamily="2" charset="-122"/>
                          <a:cs typeface="Times New Roman" panose="02020603050405020304" charset="0"/>
                        </a:rPr>
                        <a:t>93.5%</a:t>
                      </a:r>
                      <a:endParaRPr lang="en-US" altLang="en-US" sz="10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b">
                        <a:lnSpc>
                          <a:spcPct val="130000"/>
                        </a:lnSpc>
                        <a:buNone/>
                      </a:pPr>
                      <a:r>
                        <a:rPr lang="en-US" sz="1000" b="0">
                          <a:latin typeface="Times New Roman" panose="02020603050405020304" charset="0"/>
                          <a:ea typeface="宋体" panose="02010600030101010101" pitchFamily="2" charset="-122"/>
                          <a:cs typeface="Times New Roman" panose="02020603050405020304" charset="0"/>
                        </a:rPr>
                        <a:t>76.4%</a:t>
                      </a:r>
                      <a:endParaRPr lang="en-US" altLang="en-US" sz="10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b">
                        <a:lnSpc>
                          <a:spcPct val="130000"/>
                        </a:lnSpc>
                        <a:buNone/>
                      </a:pPr>
                      <a:r>
                        <a:rPr lang="en-US" sz="1000" b="0">
                          <a:latin typeface="Times New Roman" panose="02020603050405020304" charset="0"/>
                          <a:ea typeface="宋体" panose="02010600030101010101" pitchFamily="2" charset="-122"/>
                          <a:cs typeface="Times New Roman" panose="02020603050405020304" charset="0"/>
                        </a:rPr>
                        <a:t>89.7%</a:t>
                      </a:r>
                      <a:endParaRPr lang="en-US" altLang="en-US" sz="10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b">
                        <a:lnSpc>
                          <a:spcPct val="130000"/>
                        </a:lnSpc>
                        <a:buNone/>
                      </a:pPr>
                      <a:r>
                        <a:rPr lang="en-US" sz="1000" b="0">
                          <a:latin typeface="Times New Roman" panose="02020603050405020304" charset="0"/>
                          <a:ea typeface="宋体" panose="02010600030101010101" pitchFamily="2" charset="-122"/>
                          <a:cs typeface="Times New Roman" panose="02020603050405020304" charset="0"/>
                        </a:rPr>
                        <a:t>74.8%</a:t>
                      </a:r>
                      <a:endParaRPr lang="en-US" altLang="en-US" sz="10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b">
                        <a:lnSpc>
                          <a:spcPct val="130000"/>
                        </a:lnSpc>
                        <a:buNone/>
                      </a:pPr>
                      <a:r>
                        <a:rPr lang="en-US" sz="1000" b="0">
                          <a:latin typeface="Times New Roman" panose="02020603050405020304" charset="0"/>
                          <a:ea typeface="宋体" panose="02010600030101010101" pitchFamily="2" charset="-122"/>
                          <a:cs typeface="Times New Roman" panose="02020603050405020304" charset="0"/>
                        </a:rPr>
                        <a:t>66.7%</a:t>
                      </a:r>
                      <a:endParaRPr lang="en-US" altLang="en-US" sz="10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6400">
                <a:tc>
                  <a:txBody>
                    <a:bodyPr/>
                    <a:p>
                      <a:pPr indent="0" algn="ctr" fontAlgn="b">
                        <a:lnSpc>
                          <a:spcPct val="130000"/>
                        </a:lnSpc>
                        <a:buNone/>
                      </a:pPr>
                      <a:r>
                        <a:rPr lang="en-US" altLang="en-US" sz="1000" b="0">
                          <a:latin typeface="Times New Roman" panose="02020603050405020304" charset="0"/>
                          <a:ea typeface="宋体" panose="02010600030101010101" pitchFamily="2" charset="-122"/>
                          <a:cs typeface="Times New Roman" panose="02020603050405020304" charset="0"/>
                        </a:rPr>
                        <a:t>Recall</a:t>
                      </a:r>
                      <a:endParaRPr lang="en-US" altLang="en-US" sz="10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b">
                        <a:lnSpc>
                          <a:spcPct val="130000"/>
                        </a:lnSpc>
                        <a:buNone/>
                      </a:pPr>
                      <a:r>
                        <a:rPr lang="en-US" sz="1000" b="0">
                          <a:latin typeface="Times New Roman" panose="02020603050405020304" charset="0"/>
                          <a:ea typeface="宋体" panose="02010600030101010101" pitchFamily="2" charset="-122"/>
                          <a:cs typeface="Times New Roman" panose="02020603050405020304" charset="0"/>
                        </a:rPr>
                        <a:t>88.4%</a:t>
                      </a:r>
                      <a:endParaRPr lang="en-US" altLang="en-US" sz="10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b">
                        <a:lnSpc>
                          <a:spcPct val="130000"/>
                        </a:lnSpc>
                        <a:buNone/>
                      </a:pPr>
                      <a:r>
                        <a:rPr lang="en-US" sz="1000" b="0">
                          <a:latin typeface="Times New Roman" panose="02020603050405020304" charset="0"/>
                          <a:ea typeface="宋体" panose="02010600030101010101" pitchFamily="2" charset="-122"/>
                          <a:cs typeface="Times New Roman" panose="02020603050405020304" charset="0"/>
                        </a:rPr>
                        <a:t>93.8%</a:t>
                      </a:r>
                      <a:endParaRPr lang="en-US" altLang="en-US" sz="10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b">
                        <a:lnSpc>
                          <a:spcPct val="130000"/>
                        </a:lnSpc>
                        <a:buNone/>
                      </a:pPr>
                      <a:r>
                        <a:rPr lang="en-US" sz="1000" b="0">
                          <a:latin typeface="Times New Roman" panose="02020603050405020304" charset="0"/>
                          <a:ea typeface="宋体" panose="02010600030101010101" pitchFamily="2" charset="-122"/>
                          <a:cs typeface="Times New Roman" panose="02020603050405020304" charset="0"/>
                        </a:rPr>
                        <a:t>87.0%</a:t>
                      </a:r>
                      <a:endParaRPr lang="en-US" altLang="en-US" sz="10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b">
                        <a:lnSpc>
                          <a:spcPct val="130000"/>
                        </a:lnSpc>
                        <a:buNone/>
                      </a:pPr>
                      <a:r>
                        <a:rPr lang="en-US" sz="1000" b="0">
                          <a:latin typeface="Times New Roman" panose="02020603050405020304" charset="0"/>
                          <a:ea typeface="宋体" panose="02010600030101010101" pitchFamily="2" charset="-122"/>
                          <a:cs typeface="Times New Roman" panose="02020603050405020304" charset="0"/>
                        </a:rPr>
                        <a:t>1.0</a:t>
                      </a:r>
                      <a:endParaRPr lang="en-US" altLang="en-US" sz="10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b">
                        <a:lnSpc>
                          <a:spcPct val="130000"/>
                        </a:lnSpc>
                        <a:buNone/>
                      </a:pPr>
                      <a:r>
                        <a:rPr lang="en-US" sz="1000" b="0">
                          <a:latin typeface="Times New Roman" panose="02020603050405020304" charset="0"/>
                          <a:ea typeface="宋体" panose="02010600030101010101" pitchFamily="2" charset="-122"/>
                          <a:cs typeface="Times New Roman" panose="02020603050405020304" charset="0"/>
                        </a:rPr>
                        <a:t>90.6%</a:t>
                      </a:r>
                      <a:endParaRPr lang="en-US" altLang="en-US" sz="10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b">
                        <a:lnSpc>
                          <a:spcPct val="130000"/>
                        </a:lnSpc>
                        <a:buNone/>
                      </a:pPr>
                      <a:r>
                        <a:rPr lang="en-US" sz="1000" b="0">
                          <a:latin typeface="Times New Roman" panose="02020603050405020304" charset="0"/>
                          <a:ea typeface="宋体" panose="02010600030101010101" pitchFamily="2" charset="-122"/>
                          <a:cs typeface="Times New Roman" panose="02020603050405020304" charset="0"/>
                        </a:rPr>
                        <a:t>75.6%</a:t>
                      </a:r>
                      <a:endParaRPr lang="en-US" altLang="en-US" sz="10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b">
                        <a:lnSpc>
                          <a:spcPct val="130000"/>
                        </a:lnSpc>
                        <a:buNone/>
                      </a:pPr>
                      <a:r>
                        <a:rPr lang="en-US" sz="1000" b="0">
                          <a:latin typeface="Times New Roman" panose="02020603050405020304" charset="0"/>
                          <a:ea typeface="宋体" panose="02010600030101010101" pitchFamily="2" charset="-122"/>
                          <a:cs typeface="Times New Roman" panose="02020603050405020304" charset="0"/>
                        </a:rPr>
                        <a:t>88.6%</a:t>
                      </a:r>
                      <a:endParaRPr lang="en-US" altLang="en-US" sz="10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b">
                        <a:lnSpc>
                          <a:spcPct val="130000"/>
                        </a:lnSpc>
                        <a:buNone/>
                      </a:pPr>
                      <a:r>
                        <a:rPr lang="en-US" sz="1000" b="0">
                          <a:latin typeface="Times New Roman" panose="02020603050405020304" charset="0"/>
                          <a:ea typeface="宋体" panose="02010600030101010101" pitchFamily="2" charset="-122"/>
                          <a:cs typeface="Times New Roman" panose="02020603050405020304" charset="0"/>
                        </a:rPr>
                        <a:t>72.7%</a:t>
                      </a:r>
                      <a:endParaRPr lang="en-US" altLang="en-US" sz="10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b">
                        <a:lnSpc>
                          <a:spcPct val="130000"/>
                        </a:lnSpc>
                        <a:buNone/>
                      </a:pPr>
                      <a:r>
                        <a:rPr lang="en-US" sz="1000" b="0">
                          <a:latin typeface="Times New Roman" panose="02020603050405020304" charset="0"/>
                          <a:ea typeface="宋体" panose="02010600030101010101" pitchFamily="2" charset="-122"/>
                          <a:cs typeface="Times New Roman" panose="02020603050405020304" charset="0"/>
                        </a:rPr>
                        <a:t>61.1%</a:t>
                      </a:r>
                      <a:endParaRPr lang="en-US" altLang="en-US" sz="10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3700">
                <a:tc>
                  <a:txBody>
                    <a:bodyPr/>
                    <a:p>
                      <a:pPr indent="0" algn="ctr" fontAlgn="b">
                        <a:lnSpc>
                          <a:spcPct val="130000"/>
                        </a:lnSpc>
                        <a:buNone/>
                      </a:pPr>
                      <a:r>
                        <a:rPr lang="en-US" altLang="en-US" sz="1000" b="0">
                          <a:latin typeface="Times New Roman" panose="02020603050405020304" charset="0"/>
                          <a:ea typeface="宋体" panose="02010600030101010101" pitchFamily="2" charset="-122"/>
                          <a:cs typeface="Times New Roman" panose="02020603050405020304" charset="0"/>
                        </a:rPr>
                        <a:t>Precision</a:t>
                      </a:r>
                      <a:endParaRPr lang="en-US" altLang="en-US" sz="10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b">
                        <a:lnSpc>
                          <a:spcPct val="130000"/>
                        </a:lnSpc>
                        <a:buNone/>
                      </a:pPr>
                      <a:r>
                        <a:rPr lang="en-US" sz="1000" b="0">
                          <a:latin typeface="Times New Roman" panose="02020603050405020304" charset="0"/>
                          <a:ea typeface="宋体" panose="02010600030101010101" pitchFamily="2" charset="-122"/>
                          <a:cs typeface="Times New Roman" panose="02020603050405020304" charset="0"/>
                        </a:rPr>
                        <a:t>70.9%</a:t>
                      </a:r>
                      <a:endParaRPr lang="en-US" altLang="en-US" sz="10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b">
                        <a:lnSpc>
                          <a:spcPct val="130000"/>
                        </a:lnSpc>
                        <a:buNone/>
                      </a:pPr>
                      <a:r>
                        <a:rPr lang="en-US" sz="1000" b="0">
                          <a:latin typeface="Times New Roman" panose="02020603050405020304" charset="0"/>
                          <a:ea typeface="宋体" panose="02010600030101010101" pitchFamily="2" charset="-122"/>
                          <a:cs typeface="Times New Roman" panose="02020603050405020304" charset="0"/>
                        </a:rPr>
                        <a:t>96.2%</a:t>
                      </a:r>
                      <a:endParaRPr lang="en-US" altLang="en-US" sz="10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b">
                        <a:lnSpc>
                          <a:spcPct val="130000"/>
                        </a:lnSpc>
                        <a:buNone/>
                      </a:pPr>
                      <a:r>
                        <a:rPr lang="en-US" sz="1000" b="0">
                          <a:latin typeface="Times New Roman" panose="02020603050405020304" charset="0"/>
                          <a:ea typeface="宋体" panose="02010600030101010101" pitchFamily="2" charset="-122"/>
                          <a:cs typeface="Times New Roman" panose="02020603050405020304" charset="0"/>
                        </a:rPr>
                        <a:t>87.0%</a:t>
                      </a:r>
                      <a:endParaRPr lang="en-US" altLang="en-US" sz="10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b">
                        <a:lnSpc>
                          <a:spcPct val="130000"/>
                        </a:lnSpc>
                        <a:buNone/>
                      </a:pPr>
                      <a:r>
                        <a:rPr lang="en-US" sz="1000" b="0">
                          <a:latin typeface="Times New Roman" panose="02020603050405020304" charset="0"/>
                          <a:ea typeface="宋体" panose="02010600030101010101" pitchFamily="2" charset="-122"/>
                          <a:cs typeface="Times New Roman" panose="02020603050405020304" charset="0"/>
                        </a:rPr>
                        <a:t>94.1%</a:t>
                      </a:r>
                      <a:endParaRPr lang="en-US" altLang="en-US" sz="10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b">
                        <a:lnSpc>
                          <a:spcPct val="130000"/>
                        </a:lnSpc>
                        <a:buNone/>
                      </a:pPr>
                      <a:r>
                        <a:rPr lang="en-US" sz="1000" b="0">
                          <a:latin typeface="Times New Roman" panose="02020603050405020304" charset="0"/>
                          <a:ea typeface="宋体" panose="02010600030101010101" pitchFamily="2" charset="-122"/>
                          <a:cs typeface="Times New Roman" panose="02020603050405020304" charset="0"/>
                        </a:rPr>
                        <a:t>96.6%</a:t>
                      </a:r>
                      <a:endParaRPr lang="en-US" altLang="en-US" sz="10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b">
                        <a:lnSpc>
                          <a:spcPct val="130000"/>
                        </a:lnSpc>
                        <a:buNone/>
                      </a:pPr>
                      <a:r>
                        <a:rPr lang="en-US" sz="1000" b="0">
                          <a:latin typeface="Times New Roman" panose="02020603050405020304" charset="0"/>
                          <a:ea typeface="宋体" panose="02010600030101010101" pitchFamily="2" charset="-122"/>
                          <a:cs typeface="Times New Roman" panose="02020603050405020304" charset="0"/>
                        </a:rPr>
                        <a:t>77.3%</a:t>
                      </a:r>
                      <a:endParaRPr lang="en-US" altLang="en-US" sz="10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b">
                        <a:lnSpc>
                          <a:spcPct val="130000"/>
                        </a:lnSpc>
                        <a:buNone/>
                      </a:pPr>
                      <a:r>
                        <a:rPr lang="en-US" sz="1000" b="0">
                          <a:latin typeface="Times New Roman" panose="02020603050405020304" charset="0"/>
                          <a:ea typeface="宋体" panose="02010600030101010101" pitchFamily="2" charset="-122"/>
                          <a:cs typeface="Times New Roman" panose="02020603050405020304" charset="0"/>
                        </a:rPr>
                        <a:t>90.7%</a:t>
                      </a:r>
                      <a:endParaRPr lang="en-US" altLang="en-US" sz="10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b">
                        <a:lnSpc>
                          <a:spcPct val="130000"/>
                        </a:lnSpc>
                        <a:buNone/>
                      </a:pPr>
                      <a:r>
                        <a:rPr lang="en-US" sz="1000" b="0">
                          <a:latin typeface="Times New Roman" panose="02020603050405020304" charset="0"/>
                          <a:ea typeface="宋体" panose="02010600030101010101" pitchFamily="2" charset="-122"/>
                          <a:cs typeface="Times New Roman" panose="02020603050405020304" charset="0"/>
                        </a:rPr>
                        <a:t>76.9%</a:t>
                      </a:r>
                      <a:endParaRPr lang="en-US" altLang="en-US" sz="10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b">
                        <a:lnSpc>
                          <a:spcPct val="130000"/>
                        </a:lnSpc>
                        <a:buNone/>
                      </a:pPr>
                      <a:r>
                        <a:rPr lang="en-US" sz="1000" b="0">
                          <a:latin typeface="Times New Roman" panose="02020603050405020304" charset="0"/>
                          <a:ea typeface="宋体" panose="02010600030101010101" pitchFamily="2" charset="-122"/>
                          <a:cs typeface="Times New Roman" panose="02020603050405020304" charset="0"/>
                        </a:rPr>
                        <a:t>73.3%</a:t>
                      </a:r>
                      <a:endParaRPr lang="en-US" altLang="en-US" sz="10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60" name="表格 59"/>
          <p:cNvGraphicFramePr/>
          <p:nvPr>
            <p:custDataLst>
              <p:tags r:id="rId3"/>
            </p:custDataLst>
          </p:nvPr>
        </p:nvGraphicFramePr>
        <p:xfrm>
          <a:off x="4286250" y="4389120"/>
          <a:ext cx="4451350" cy="1417320"/>
        </p:xfrm>
        <a:graphic>
          <a:graphicData uri="http://schemas.openxmlformats.org/drawingml/2006/table">
            <a:tbl>
              <a:tblPr firstRow="1" bandRow="1">
                <a:tableStyleId>{5940675A-B579-460E-94D1-54222C63F5DA}</a:tableStyleId>
              </a:tblPr>
              <a:tblGrid>
                <a:gridCol w="901700"/>
                <a:gridCol w="555625"/>
                <a:gridCol w="558800"/>
                <a:gridCol w="527050"/>
                <a:gridCol w="1002030"/>
                <a:gridCol w="906145"/>
              </a:tblGrid>
              <a:tr h="354330">
                <a:tc>
                  <a:txBody>
                    <a:bodyPr/>
                    <a:p>
                      <a:pPr indent="0" algn="ctr">
                        <a:lnSpc>
                          <a:spcPct val="130000"/>
                        </a:lnSpc>
                        <a:buNone/>
                      </a:pPr>
                      <a:endParaRPr lang="en-US" altLang="en-US" sz="10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lgn="ctr">
                        <a:lnSpc>
                          <a:spcPct val="130000"/>
                        </a:lnSpc>
                        <a:buNone/>
                      </a:pPr>
                      <a:r>
                        <a:rPr lang="en-US" sz="1000" b="0">
                          <a:latin typeface="Times New Roman" panose="02020603050405020304" charset="0"/>
                          <a:cs typeface="Times New Roman" panose="02020603050405020304" charset="0"/>
                        </a:rPr>
                        <a:t>Normal</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lgn="ctr">
                        <a:lnSpc>
                          <a:spcPct val="130000"/>
                        </a:lnSpc>
                        <a:buNone/>
                      </a:pPr>
                      <a:r>
                        <a:rPr lang="en-US" sz="1000" b="0">
                          <a:latin typeface="Times New Roman" panose="02020603050405020304" charset="0"/>
                          <a:cs typeface="Times New Roman" panose="02020603050405020304" charset="0"/>
                        </a:rPr>
                        <a:t>AF</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lgn="ctr">
                        <a:lnSpc>
                          <a:spcPct val="130000"/>
                        </a:lnSpc>
                        <a:buNone/>
                      </a:pPr>
                      <a:r>
                        <a:rPr lang="en-US" sz="1000" b="0">
                          <a:latin typeface="Times New Roman" panose="02020603050405020304" charset="0"/>
                          <a:ea typeface="宋体" panose="02010600030101010101" pitchFamily="2" charset="-122"/>
                          <a:cs typeface="Times New Roman" panose="02020603050405020304" charset="0"/>
                        </a:rPr>
                        <a:t>Block</a:t>
                      </a:r>
                      <a:endParaRPr lang="en-US" altLang="en-US" sz="10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lgn="ctr">
                        <a:lnSpc>
                          <a:spcPct val="130000"/>
                        </a:lnSpc>
                        <a:buNone/>
                      </a:pPr>
                      <a:r>
                        <a:rPr lang="en-US" sz="1000" b="0">
                          <a:solidFill>
                            <a:srgbClr val="333333"/>
                          </a:solidFill>
                          <a:latin typeface="Times New Roman" panose="02020603050405020304" charset="0"/>
                          <a:cs typeface="Times New Roman" panose="02020603050405020304" charset="0"/>
                        </a:rPr>
                        <a:t>premature contraction</a:t>
                      </a:r>
                      <a:endParaRPr lang="en-US" altLang="en-US" sz="1000" b="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lgn="ctr">
                        <a:lnSpc>
                          <a:spcPct val="130000"/>
                        </a:lnSpc>
                        <a:buNone/>
                      </a:pPr>
                      <a:r>
                        <a:rPr lang="en-US" sz="1000" b="0">
                          <a:solidFill>
                            <a:srgbClr val="333333"/>
                          </a:solidFill>
                          <a:latin typeface="Times New Roman" panose="02020603050405020304" charset="0"/>
                          <a:cs typeface="Times New Roman" panose="02020603050405020304" charset="0"/>
                        </a:rPr>
                        <a:t>ST-segment change</a:t>
                      </a:r>
                      <a:endParaRPr lang="en-US" altLang="en-US" sz="1000" b="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lumMod val="60000"/>
                        <a:lumOff val="40000"/>
                      </a:schemeClr>
                    </a:solidFill>
                  </a:tcPr>
                </a:tc>
              </a:tr>
              <a:tr h="354330">
                <a:tc>
                  <a:txBody>
                    <a:bodyPr/>
                    <a:p>
                      <a:pPr indent="0" algn="ctr">
                        <a:lnSpc>
                          <a:spcPct val="130000"/>
                        </a:lnSpc>
                        <a:buNone/>
                      </a:pPr>
                      <a:r>
                        <a:rPr lang="en-US" altLang="en-US" sz="1000" b="0">
                          <a:latin typeface="Times New Roman" panose="02020603050405020304" charset="0"/>
                          <a:ea typeface="Times New Roman" panose="02020603050405020304" charset="0"/>
                          <a:cs typeface="Times New Roman" panose="02020603050405020304" charset="0"/>
                        </a:rPr>
                        <a:t>F1</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30000"/>
                        </a:lnSpc>
                        <a:buNone/>
                      </a:pPr>
                      <a:r>
                        <a:rPr lang="en-US" sz="1000" b="0">
                          <a:latin typeface="Times New Roman" panose="02020603050405020304" charset="0"/>
                          <a:ea typeface="宋体" panose="02010600030101010101" pitchFamily="2" charset="-122"/>
                          <a:cs typeface="Times New Roman" panose="02020603050405020304" charset="0"/>
                        </a:rPr>
                        <a:t>78.7%</a:t>
                      </a:r>
                      <a:endParaRPr lang="en-US" altLang="en-US" sz="10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30000"/>
                        </a:lnSpc>
                        <a:buNone/>
                      </a:pPr>
                      <a:r>
                        <a:rPr lang="en-US" sz="1000" b="0">
                          <a:latin typeface="Times New Roman" panose="02020603050405020304" charset="0"/>
                          <a:ea typeface="宋体" panose="02010600030101010101" pitchFamily="2" charset="-122"/>
                          <a:cs typeface="Times New Roman" panose="02020603050405020304" charset="0"/>
                        </a:rPr>
                        <a:t>94.9%</a:t>
                      </a:r>
                      <a:endParaRPr lang="en-US" altLang="en-US" sz="10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30000"/>
                        </a:lnSpc>
                        <a:buNone/>
                      </a:pPr>
                      <a:r>
                        <a:rPr lang="en-US" sz="1000" b="0">
                          <a:latin typeface="Times New Roman" panose="02020603050405020304" charset="0"/>
                          <a:ea typeface="宋体" panose="02010600030101010101" pitchFamily="2" charset="-122"/>
                          <a:cs typeface="Times New Roman" panose="02020603050405020304" charset="0"/>
                        </a:rPr>
                        <a:t>92.2%</a:t>
                      </a:r>
                      <a:endParaRPr lang="en-US" altLang="en-US" sz="10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30000"/>
                        </a:lnSpc>
                        <a:buNone/>
                      </a:pPr>
                      <a:r>
                        <a:rPr lang="en-US" sz="1000" b="0">
                          <a:solidFill>
                            <a:srgbClr val="333333"/>
                          </a:solidFill>
                          <a:latin typeface="Times New Roman" panose="02020603050405020304" charset="0"/>
                          <a:ea typeface="宋体" panose="02010600030101010101" pitchFamily="2" charset="-122"/>
                          <a:cs typeface="Times New Roman" panose="02020603050405020304" charset="0"/>
                        </a:rPr>
                        <a:t>83.0%</a:t>
                      </a:r>
                      <a:endParaRPr lang="en-US" altLang="en-US" sz="1000" b="0">
                        <a:solidFill>
                          <a:srgbClr val="333333"/>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30000"/>
                        </a:lnSpc>
                        <a:buNone/>
                      </a:pPr>
                      <a:r>
                        <a:rPr lang="en-US" sz="1000" b="0">
                          <a:solidFill>
                            <a:srgbClr val="333333"/>
                          </a:solidFill>
                          <a:latin typeface="Times New Roman" panose="02020603050405020304" charset="0"/>
                          <a:ea typeface="宋体" panose="02010600030101010101" pitchFamily="2" charset="-122"/>
                          <a:cs typeface="Times New Roman" panose="02020603050405020304" charset="0"/>
                        </a:rPr>
                        <a:t>72.9%</a:t>
                      </a:r>
                      <a:endParaRPr lang="en-US" altLang="en-US" sz="1000" b="0">
                        <a:solidFill>
                          <a:srgbClr val="333333"/>
                        </a:solidFill>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4330">
                <a:tc>
                  <a:txBody>
                    <a:bodyPr/>
                    <a:p>
                      <a:pPr indent="0" algn="ctr">
                        <a:lnSpc>
                          <a:spcPct val="130000"/>
                        </a:lnSpc>
                        <a:buNone/>
                      </a:pPr>
                      <a:r>
                        <a:rPr lang="en-US" altLang="en-US" sz="1000" b="0">
                          <a:latin typeface="Times New Roman" panose="02020603050405020304" charset="0"/>
                          <a:ea typeface="Times New Roman" panose="02020603050405020304" charset="0"/>
                          <a:cs typeface="Times New Roman" panose="02020603050405020304" charset="0"/>
                        </a:rPr>
                        <a:t>Recall</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30000"/>
                        </a:lnSpc>
                        <a:buNone/>
                      </a:pPr>
                      <a:r>
                        <a:rPr lang="en-US" sz="1000" b="0">
                          <a:latin typeface="Times New Roman" panose="02020603050405020304" charset="0"/>
                          <a:ea typeface="宋体" panose="02010600030101010101" pitchFamily="2" charset="-122"/>
                          <a:cs typeface="Times New Roman" panose="02020603050405020304" charset="0"/>
                        </a:rPr>
                        <a:t>88.4%</a:t>
                      </a:r>
                      <a:endParaRPr lang="en-US" altLang="en-US" sz="10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30000"/>
                        </a:lnSpc>
                        <a:buNone/>
                      </a:pPr>
                      <a:r>
                        <a:rPr lang="en-US" sz="1000" b="0">
                          <a:latin typeface="Times New Roman" panose="02020603050405020304" charset="0"/>
                          <a:ea typeface="宋体" panose="02010600030101010101" pitchFamily="2" charset="-122"/>
                          <a:cs typeface="Times New Roman" panose="02020603050405020304" charset="0"/>
                        </a:rPr>
                        <a:t>93.8%</a:t>
                      </a:r>
                      <a:endParaRPr lang="en-US" altLang="en-US" sz="10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30000"/>
                        </a:lnSpc>
                        <a:buNone/>
                      </a:pPr>
                      <a:r>
                        <a:rPr lang="en-US" sz="1000" b="0">
                          <a:latin typeface="Times New Roman" panose="02020603050405020304" charset="0"/>
                          <a:ea typeface="宋体" panose="02010600030101010101" pitchFamily="2" charset="-122"/>
                          <a:cs typeface="Times New Roman" panose="02020603050405020304" charset="0"/>
                        </a:rPr>
                        <a:t>90.5%</a:t>
                      </a:r>
                      <a:endParaRPr lang="en-US" altLang="en-US" sz="10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30000"/>
                        </a:lnSpc>
                        <a:buNone/>
                      </a:pPr>
                      <a:r>
                        <a:rPr lang="en-US" sz="1000" b="0">
                          <a:latin typeface="Times New Roman" panose="02020603050405020304" charset="0"/>
                          <a:ea typeface="宋体" panose="02010600030101010101" pitchFamily="2" charset="-122"/>
                          <a:cs typeface="Times New Roman" panose="02020603050405020304" charset="0"/>
                        </a:rPr>
                        <a:t>82.0%</a:t>
                      </a:r>
                      <a:endParaRPr lang="en-US" altLang="en-US" sz="10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30000"/>
                        </a:lnSpc>
                        <a:buNone/>
                      </a:pPr>
                      <a:r>
                        <a:rPr lang="en-US" sz="1000" b="0">
                          <a:latin typeface="Times New Roman" panose="02020603050405020304" charset="0"/>
                          <a:ea typeface="宋体" panose="02010600030101010101" pitchFamily="2" charset="-122"/>
                          <a:cs typeface="Times New Roman" panose="02020603050405020304" charset="0"/>
                        </a:rPr>
                        <a:t>69.9%</a:t>
                      </a:r>
                      <a:endParaRPr lang="en-US" altLang="en-US" sz="10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4330">
                <a:tc>
                  <a:txBody>
                    <a:bodyPr/>
                    <a:p>
                      <a:pPr indent="0" algn="ctr">
                        <a:lnSpc>
                          <a:spcPct val="130000"/>
                        </a:lnSpc>
                        <a:buNone/>
                      </a:pPr>
                      <a:r>
                        <a:rPr lang="en-US" altLang="en-US" sz="1000" b="0">
                          <a:latin typeface="Times New Roman" panose="02020603050405020304" charset="0"/>
                          <a:ea typeface="Times New Roman" panose="02020603050405020304" charset="0"/>
                          <a:cs typeface="Times New Roman" panose="02020603050405020304" charset="0"/>
                        </a:rPr>
                        <a:t>Precision</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30000"/>
                        </a:lnSpc>
                        <a:buNone/>
                      </a:pPr>
                      <a:r>
                        <a:rPr lang="en-US" sz="1000" b="0">
                          <a:latin typeface="Times New Roman" panose="02020603050405020304" charset="0"/>
                          <a:ea typeface="宋体" panose="02010600030101010101" pitchFamily="2" charset="-122"/>
                          <a:cs typeface="Times New Roman" panose="02020603050405020304" charset="0"/>
                        </a:rPr>
                        <a:t>70.9%</a:t>
                      </a:r>
                      <a:endParaRPr lang="en-US" altLang="en-US" sz="10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30000"/>
                        </a:lnSpc>
                        <a:buNone/>
                      </a:pPr>
                      <a:r>
                        <a:rPr lang="en-US" sz="1000" b="0">
                          <a:latin typeface="Times New Roman" panose="02020603050405020304" charset="0"/>
                          <a:ea typeface="宋体" panose="02010600030101010101" pitchFamily="2" charset="-122"/>
                          <a:cs typeface="Times New Roman" panose="02020603050405020304" charset="0"/>
                        </a:rPr>
                        <a:t>96.2%</a:t>
                      </a:r>
                      <a:endParaRPr lang="en-US" altLang="en-US" sz="10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30000"/>
                        </a:lnSpc>
                        <a:buNone/>
                      </a:pPr>
                      <a:r>
                        <a:rPr lang="en-US" sz="1000" b="0">
                          <a:latin typeface="Times New Roman" panose="02020603050405020304" charset="0"/>
                          <a:ea typeface="宋体" panose="02010600030101010101" pitchFamily="2" charset="-122"/>
                          <a:cs typeface="Times New Roman" panose="02020603050405020304" charset="0"/>
                        </a:rPr>
                        <a:t>94.0%</a:t>
                      </a:r>
                      <a:endParaRPr lang="en-US" altLang="en-US" sz="10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30000"/>
                        </a:lnSpc>
                        <a:buNone/>
                      </a:pPr>
                      <a:r>
                        <a:rPr lang="en-US" sz="1000" b="0">
                          <a:latin typeface="Times New Roman" panose="02020603050405020304" charset="0"/>
                          <a:ea typeface="宋体" panose="02010600030101010101" pitchFamily="2" charset="-122"/>
                          <a:cs typeface="Times New Roman" panose="02020603050405020304" charset="0"/>
                        </a:rPr>
                        <a:t>83.9%</a:t>
                      </a:r>
                      <a:endParaRPr lang="en-US" altLang="en-US" sz="10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30000"/>
                        </a:lnSpc>
                        <a:buNone/>
                      </a:pPr>
                      <a:r>
                        <a:rPr lang="en-US" sz="1000" b="0">
                          <a:latin typeface="Times New Roman" panose="02020603050405020304" charset="0"/>
                          <a:ea typeface="宋体" panose="02010600030101010101" pitchFamily="2" charset="-122"/>
                          <a:cs typeface="Times New Roman" panose="02020603050405020304" charset="0"/>
                        </a:rPr>
                        <a:t>76.1%</a:t>
                      </a:r>
                      <a:endParaRPr lang="en-US" altLang="en-US" sz="1000" b="0">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79" name="文本框 78"/>
          <p:cNvSpPr txBox="1"/>
          <p:nvPr/>
        </p:nvSpPr>
        <p:spPr>
          <a:xfrm>
            <a:off x="4279900" y="1847215"/>
            <a:ext cx="4445000" cy="368300"/>
          </a:xfrm>
          <a:prstGeom prst="rect">
            <a:avLst/>
          </a:prstGeom>
          <a:noFill/>
        </p:spPr>
        <p:txBody>
          <a:bodyPr wrap="square" rtlCol="0">
            <a:spAutoFit/>
          </a:bodyPr>
          <a:p>
            <a:r>
              <a:rPr lang="en-US" altLang="zh-CN"/>
              <a:t>9</a:t>
            </a:r>
            <a:r>
              <a:rPr lang="zh-CN" altLang="en-US"/>
              <a:t>分类模型评价结果（基于小数量测试集</a:t>
            </a:r>
            <a:r>
              <a:rPr lang="zh-CN" altLang="en-US"/>
              <a:t>）</a:t>
            </a:r>
            <a:endParaRPr lang="zh-CN" altLang="en-US"/>
          </a:p>
        </p:txBody>
      </p:sp>
      <p:sp>
        <p:nvSpPr>
          <p:cNvPr id="81" name="文本框 80"/>
          <p:cNvSpPr txBox="1"/>
          <p:nvPr/>
        </p:nvSpPr>
        <p:spPr>
          <a:xfrm>
            <a:off x="4296410" y="4007485"/>
            <a:ext cx="4411980" cy="368300"/>
          </a:xfrm>
          <a:prstGeom prst="rect">
            <a:avLst/>
          </a:prstGeom>
          <a:noFill/>
        </p:spPr>
        <p:txBody>
          <a:bodyPr wrap="square" rtlCol="0">
            <a:spAutoFit/>
          </a:bodyPr>
          <a:p>
            <a:r>
              <a:rPr lang="en-US" altLang="zh-CN"/>
              <a:t>5</a:t>
            </a:r>
            <a:r>
              <a:rPr lang="zh-CN" altLang="en-US"/>
              <a:t>分类模型评价结果（基于小数量测试集</a:t>
            </a:r>
            <a:r>
              <a:rPr lang="zh-CN" altLang="en-US"/>
              <a:t>）</a:t>
            </a:r>
            <a:endParaRPr lang="zh-CN" altLang="en-US"/>
          </a:p>
        </p:txBody>
      </p:sp>
    </p:spTree>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8" name="文本框 7"/>
          <p:cNvSpPr txBox="1"/>
          <p:nvPr/>
        </p:nvSpPr>
        <p:spPr>
          <a:xfrm>
            <a:off x="-173" y="102166"/>
            <a:ext cx="1280392"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rPr>
              <a:t>研究背景</a:t>
            </a:r>
            <a:endParaRPr lang="zh-CN" altLang="zh-HK"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0696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324496"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研究意义</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11" name="文本框 10"/>
          <p:cNvSpPr txBox="1"/>
          <p:nvPr/>
        </p:nvSpPr>
        <p:spPr>
          <a:xfrm>
            <a:off x="2684103" y="8883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研究内容</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12" name="文本框 11"/>
          <p:cNvSpPr txBox="1"/>
          <p:nvPr/>
        </p:nvSpPr>
        <p:spPr>
          <a:xfrm>
            <a:off x="4043710"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实施方案</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13" name="文本框 12"/>
          <p:cNvSpPr txBox="1"/>
          <p:nvPr/>
        </p:nvSpPr>
        <p:spPr>
          <a:xfrm>
            <a:off x="5403215" y="93980"/>
            <a:ext cx="2161540" cy="368300"/>
          </a:xfrm>
          <a:prstGeom prst="rect">
            <a:avLst/>
          </a:prstGeom>
          <a:solidFill>
            <a:schemeClr val="bg1"/>
          </a:solidFill>
        </p:spPr>
        <p:txBody>
          <a:bodyPr wrap="square" rtlCol="0">
            <a:spAutoFit/>
          </a:bodyPr>
          <a:p>
            <a:r>
              <a:rPr lang="zh-CN" altLang="zh-HK" spc="300" dirty="0">
                <a:solidFill>
                  <a:srgbClr val="666666"/>
                </a:solidFill>
                <a:latin typeface="微软雅黑" panose="020B0503020204020204" pitchFamily="34" charset="-122"/>
                <a:ea typeface="微软雅黑" panose="020B0503020204020204" pitchFamily="34" charset="-122"/>
                <a:sym typeface="+mn-ea"/>
              </a:rPr>
              <a:t>结果及社会效益</a:t>
            </a:r>
            <a:endParaRPr lang="zh-CN" altLang="zh-HK" spc="3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7564928" y="97086"/>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rPr>
              <a:t>致谢</a:t>
            </a:r>
            <a:endParaRPr lang="zh-CN" altLang="zh-HK" spc="300"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93505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34432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618197" y="10216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61402" y="632561"/>
            <a:ext cx="1409700" cy="583565"/>
          </a:xfrm>
          <a:prstGeom prst="rect">
            <a:avLst/>
          </a:prstGeom>
        </p:spPr>
        <p:txBody>
          <a:bodyPr wrap="none">
            <a:spAutoFit/>
          </a:bodyPr>
          <a:p>
            <a:r>
              <a:rPr lang="en-US" altLang="zh-CN" sz="3200" b="1" kern="0" dirty="0" smtClean="0">
                <a:solidFill>
                  <a:srgbClr val="0070C0"/>
                </a:solidFill>
                <a:latin typeface="宋体" panose="02010600030101010101" pitchFamily="2" charset="-122"/>
              </a:rPr>
              <a:t>1.</a:t>
            </a:r>
            <a:r>
              <a:rPr lang="zh-CN" altLang="en-US" sz="3200" b="1" kern="0" dirty="0" smtClean="0">
                <a:solidFill>
                  <a:srgbClr val="0070C0"/>
                </a:solidFill>
                <a:latin typeface="宋体" panose="02010600030101010101" pitchFamily="2" charset="-122"/>
              </a:rPr>
              <a:t>结果</a:t>
            </a:r>
            <a:endParaRPr lang="zh-CN" altLang="en-US" sz="3200" b="1" kern="0" dirty="0" smtClean="0">
              <a:solidFill>
                <a:srgbClr val="0070C0"/>
              </a:solidFill>
              <a:latin typeface="宋体" panose="02010600030101010101" pitchFamily="2" charset="-122"/>
            </a:endParaRPr>
          </a:p>
        </p:txBody>
      </p:sp>
      <p:cxnSp>
        <p:nvCxnSpPr>
          <p:cNvPr id="20" name="直线连接符 13"/>
          <p:cNvCxnSpPr/>
          <p:nvPr/>
        </p:nvCxnSpPr>
        <p:spPr>
          <a:xfrm flipV="1">
            <a:off x="224790" y="1198880"/>
            <a:ext cx="1323340" cy="1841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224790" y="1694180"/>
            <a:ext cx="4260850" cy="1468755"/>
          </a:xfrm>
          <a:prstGeom prst="rect">
            <a:avLst/>
          </a:prstGeom>
          <a:noFill/>
        </p:spPr>
        <p:txBody>
          <a:bodyPr wrap="square" rtlCol="0">
            <a:spAutoFit/>
          </a:bodyPr>
          <a:p>
            <a:pPr>
              <a:lnSpc>
                <a:spcPct val="140000"/>
              </a:lnSpc>
            </a:pPr>
            <a:r>
              <a:rPr lang="en-US" altLang="zh-CN" sz="1600">
                <a:latin typeface="等线" panose="02010600030101010101" charset="-122"/>
                <a:ea typeface="等线" panose="02010600030101010101" charset="-122"/>
                <a:cs typeface="等线" panose="02010600030101010101" charset="-122"/>
              </a:rPr>
              <a:t>       </a:t>
            </a:r>
            <a:r>
              <a:rPr lang="zh-CN" altLang="en-US" sz="1600">
                <a:latin typeface="等线" panose="02010600030101010101" charset="-122"/>
                <a:ea typeface="等线" panose="02010600030101010101" charset="-122"/>
                <a:cs typeface="等线" panose="02010600030101010101" charset="-122"/>
              </a:rPr>
              <a:t>下图展示了模型在</a:t>
            </a:r>
            <a:r>
              <a:rPr lang="zh-CN" altLang="en-US" sz="1600">
                <a:latin typeface="等线" panose="02010600030101010101" charset="-122"/>
                <a:ea typeface="等线" panose="02010600030101010101" charset="-122"/>
                <a:cs typeface="等线" panose="02010600030101010101" charset="-122"/>
                <a:sym typeface="+mn-ea"/>
              </a:rPr>
              <a:t>The China Physiological Signal Challenge 2018的</a:t>
            </a:r>
            <a:r>
              <a:rPr lang="en-US" altLang="zh-CN" sz="1600">
                <a:latin typeface="等线" panose="02010600030101010101" charset="-122"/>
                <a:ea typeface="等线" panose="02010600030101010101" charset="-122"/>
                <a:cs typeface="等线" panose="02010600030101010101" charset="-122"/>
                <a:sym typeface="+mn-ea"/>
              </a:rPr>
              <a:t>2954</a:t>
            </a:r>
            <a:r>
              <a:rPr lang="zh-CN" altLang="en-US" sz="1600">
                <a:latin typeface="等线" panose="02010600030101010101" charset="-122"/>
                <a:ea typeface="等线" panose="02010600030101010101" charset="-122"/>
                <a:cs typeface="等线" panose="02010600030101010101" charset="-122"/>
                <a:sym typeface="+mn-ea"/>
              </a:rPr>
              <a:t>组隐藏测试集中的预测表现，横轴表示预测值，纵轴表示真实心律失常的标签。</a:t>
            </a:r>
            <a:endParaRPr lang="zh-CN" altLang="en-US" sz="1600">
              <a:latin typeface="等线" panose="02010600030101010101" charset="-122"/>
              <a:ea typeface="等线" panose="02010600030101010101" charset="-122"/>
              <a:cs typeface="等线" panose="02010600030101010101" charset="-122"/>
              <a:sym typeface="+mn-ea"/>
            </a:endParaRPr>
          </a:p>
        </p:txBody>
      </p:sp>
      <p:pic>
        <p:nvPicPr>
          <p:cNvPr id="51" name="图片 50"/>
          <p:cNvPicPr>
            <a:picLocks noChangeAspect="1"/>
          </p:cNvPicPr>
          <p:nvPr/>
        </p:nvPicPr>
        <p:blipFill>
          <a:blip r:embed="rId1"/>
          <a:stretch>
            <a:fillRect/>
          </a:stretch>
        </p:blipFill>
        <p:spPr>
          <a:xfrm>
            <a:off x="224790" y="3098800"/>
            <a:ext cx="4198620" cy="3360420"/>
          </a:xfrm>
          <a:prstGeom prst="rect">
            <a:avLst/>
          </a:prstGeom>
        </p:spPr>
      </p:pic>
      <p:pic>
        <p:nvPicPr>
          <p:cNvPr id="2" name="图片 1"/>
          <p:cNvPicPr>
            <a:picLocks noChangeAspect="1"/>
          </p:cNvPicPr>
          <p:nvPr/>
        </p:nvPicPr>
        <p:blipFill>
          <a:blip r:embed="rId2"/>
          <a:stretch>
            <a:fillRect/>
          </a:stretch>
        </p:blipFill>
        <p:spPr>
          <a:xfrm>
            <a:off x="4563745" y="1781175"/>
            <a:ext cx="4436745" cy="1897380"/>
          </a:xfrm>
          <a:prstGeom prst="rect">
            <a:avLst/>
          </a:prstGeom>
        </p:spPr>
      </p:pic>
      <p:sp>
        <p:nvSpPr>
          <p:cNvPr id="3" name="文本框 2"/>
          <p:cNvSpPr txBox="1"/>
          <p:nvPr/>
        </p:nvSpPr>
        <p:spPr>
          <a:xfrm>
            <a:off x="4726305" y="3931285"/>
            <a:ext cx="4107815" cy="2451100"/>
          </a:xfrm>
          <a:prstGeom prst="rect">
            <a:avLst/>
          </a:prstGeom>
          <a:noFill/>
        </p:spPr>
        <p:txBody>
          <a:bodyPr wrap="square" rtlCol="0">
            <a:spAutoFit/>
          </a:bodyPr>
          <a:p>
            <a:pPr>
              <a:lnSpc>
                <a:spcPct val="120000"/>
              </a:lnSpc>
            </a:pPr>
            <a:r>
              <a:rPr lang="zh-CN" altLang="en-US" sz="1600">
                <a:latin typeface="等线" panose="02010600030101010101" charset="-122"/>
                <a:ea typeface="等线" panose="02010600030101010101" charset="-122"/>
                <a:cs typeface="等线" panose="02010600030101010101" charset="-122"/>
              </a:rPr>
              <a:t>相比于竞赛排行榜前五的模型，</a:t>
            </a:r>
            <a:r>
              <a:rPr lang="zh-CN" altLang="en-US" sz="1600">
                <a:latin typeface="等线" panose="02010600030101010101" charset="-122"/>
                <a:ea typeface="等线" panose="02010600030101010101" charset="-122"/>
                <a:cs typeface="等线" panose="02010600030101010101" charset="-122"/>
                <a:sym typeface="+mn-ea"/>
              </a:rPr>
              <a:t>从</a:t>
            </a:r>
            <a:r>
              <a:rPr lang="en-US" altLang="zh-CN" sz="1600">
                <a:latin typeface="等线" panose="02010600030101010101" charset="-122"/>
                <a:ea typeface="等线" panose="02010600030101010101" charset="-122"/>
                <a:cs typeface="等线" panose="02010600030101010101" charset="-122"/>
                <a:sym typeface="+mn-ea"/>
              </a:rPr>
              <a:t>F1</a:t>
            </a:r>
            <a:r>
              <a:rPr lang="zh-CN" altLang="en-US" sz="1600">
                <a:latin typeface="等线" panose="02010600030101010101" charset="-122"/>
                <a:ea typeface="等线" panose="02010600030101010101" charset="-122"/>
                <a:cs typeface="等线" panose="02010600030101010101" charset="-122"/>
                <a:sym typeface="+mn-ea"/>
              </a:rPr>
              <a:t>分数的统计结果来看，</a:t>
            </a:r>
            <a:r>
              <a:rPr lang="zh-CN" altLang="en-US" sz="1600">
                <a:latin typeface="等线" panose="02010600030101010101" charset="-122"/>
                <a:ea typeface="等线" panose="02010600030101010101" charset="-122"/>
                <a:cs typeface="等线" panose="02010600030101010101" charset="-122"/>
              </a:rPr>
              <a:t>利用二维化十二导联数据，利用二维卷积神经网络同时学习导联内部和导联间的特征，能够有效的识别房颤（</a:t>
            </a:r>
            <a:r>
              <a:rPr lang="en-US" altLang="zh-CN" sz="1600">
                <a:latin typeface="等线" panose="02010600030101010101" charset="-122"/>
                <a:ea typeface="等线" panose="02010600030101010101" charset="-122"/>
                <a:cs typeface="等线" panose="02010600030101010101" charset="-122"/>
              </a:rPr>
              <a:t>AF</a:t>
            </a:r>
            <a:r>
              <a:rPr lang="zh-CN" altLang="en-US" sz="1600">
                <a:latin typeface="等线" panose="02010600030101010101" charset="-122"/>
                <a:ea typeface="等线" panose="02010600030101010101" charset="-122"/>
                <a:cs typeface="等线" panose="02010600030101010101" charset="-122"/>
              </a:rPr>
              <a:t>）以及传导阻滞（</a:t>
            </a:r>
            <a:r>
              <a:rPr lang="en-US" altLang="zh-CN" sz="1600">
                <a:latin typeface="等线" panose="02010600030101010101" charset="-122"/>
                <a:ea typeface="等线" panose="02010600030101010101" charset="-122"/>
                <a:cs typeface="等线" panose="02010600030101010101" charset="-122"/>
              </a:rPr>
              <a:t>Block</a:t>
            </a:r>
            <a:r>
              <a:rPr lang="zh-CN" altLang="en-US" sz="1600">
                <a:latin typeface="等线" panose="02010600030101010101" charset="-122"/>
                <a:ea typeface="等线" panose="02010600030101010101" charset="-122"/>
                <a:cs typeface="等线" panose="02010600030101010101" charset="-122"/>
              </a:rPr>
              <a:t>），并且在早搏（</a:t>
            </a:r>
            <a:r>
              <a:rPr lang="en-US" altLang="zh-CN" sz="1600">
                <a:latin typeface="等线" panose="02010600030101010101" charset="-122"/>
                <a:ea typeface="等线" panose="02010600030101010101" charset="-122"/>
                <a:cs typeface="等线" panose="02010600030101010101" charset="-122"/>
              </a:rPr>
              <a:t>PC</a:t>
            </a:r>
            <a:r>
              <a:rPr lang="zh-CN" altLang="en-US" sz="1600">
                <a:latin typeface="等线" panose="02010600030101010101" charset="-122"/>
                <a:ea typeface="等线" panose="02010600030101010101" charset="-122"/>
                <a:cs typeface="等线" panose="02010600030101010101" charset="-122"/>
              </a:rPr>
              <a:t>）以及</a:t>
            </a:r>
            <a:r>
              <a:rPr lang="en-US" altLang="zh-CN" sz="1600">
                <a:latin typeface="等线" panose="02010600030101010101" charset="-122"/>
                <a:ea typeface="等线" panose="02010600030101010101" charset="-122"/>
                <a:cs typeface="等线" panose="02010600030101010101" charset="-122"/>
              </a:rPr>
              <a:t>ST</a:t>
            </a:r>
            <a:r>
              <a:rPr lang="zh-CN" altLang="en-US" sz="1600">
                <a:latin typeface="等线" panose="02010600030101010101" charset="-122"/>
                <a:ea typeface="等线" panose="02010600030101010101" charset="-122"/>
                <a:cs typeface="等线" panose="02010600030101010101" charset="-122"/>
              </a:rPr>
              <a:t>段改变（</a:t>
            </a:r>
            <a:r>
              <a:rPr lang="en-US" altLang="zh-CN" sz="1600">
                <a:latin typeface="等线" panose="02010600030101010101" charset="-122"/>
                <a:ea typeface="等线" panose="02010600030101010101" charset="-122"/>
                <a:cs typeface="等线" panose="02010600030101010101" charset="-122"/>
              </a:rPr>
              <a:t>ST</a:t>
            </a:r>
            <a:r>
              <a:rPr lang="zh-CN" altLang="en-US" sz="1600">
                <a:latin typeface="等线" panose="02010600030101010101" charset="-122"/>
                <a:ea typeface="等线" panose="02010600030101010101" charset="-122"/>
                <a:cs typeface="等线" panose="02010600030101010101" charset="-122"/>
              </a:rPr>
              <a:t>）都有着较高的识别效果。有潜力成为辅助医生进行心律失常自动识别的工具。</a:t>
            </a:r>
            <a:endParaRPr lang="zh-CN" altLang="en-US" sz="1600">
              <a:latin typeface="等线" panose="02010600030101010101" charset="-122"/>
              <a:ea typeface="等线" panose="02010600030101010101" charset="-122"/>
              <a:cs typeface="等线" panose="02010600030101010101" charset="-122"/>
            </a:endParaRPr>
          </a:p>
        </p:txBody>
      </p:sp>
    </p:spTree>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2700000">
            <a:off x="3641090" y="2877820"/>
            <a:ext cx="1456055" cy="1482725"/>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5" name="组合 4"/>
          <p:cNvGrpSpPr/>
          <p:nvPr/>
        </p:nvGrpSpPr>
        <p:grpSpPr>
          <a:xfrm>
            <a:off x="958736" y="2328395"/>
            <a:ext cx="2246643" cy="649480"/>
            <a:chOff x="435496" y="1542118"/>
            <a:chExt cx="2246643" cy="649480"/>
          </a:xfrm>
        </p:grpSpPr>
        <p:sp>
          <p:nvSpPr>
            <p:cNvPr id="48" name="矩形 47"/>
            <p:cNvSpPr/>
            <p:nvPr/>
          </p:nvSpPr>
          <p:spPr>
            <a:xfrm>
              <a:off x="435496" y="1931248"/>
              <a:ext cx="2246643" cy="260350"/>
            </a:xfrm>
            <a:prstGeom prst="rect">
              <a:avLst/>
            </a:prstGeom>
          </p:spPr>
          <p:txBody>
            <a:bodyPr wrap="square">
              <a:spAutoFit/>
            </a:bodyPr>
            <a:lstStyle/>
            <a:p>
              <a:pPr lvl="0" algn="just"/>
              <a:endParaRPr lang="zh-CN" altLang="en-US" sz="1100" dirty="0">
                <a:solidFill>
                  <a:srgbClr val="666666"/>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435496" y="1542118"/>
              <a:ext cx="2171700" cy="368300"/>
            </a:xfrm>
            <a:prstGeom prst="rect">
              <a:avLst/>
            </a:prstGeom>
            <a:noFill/>
          </p:spPr>
          <p:txBody>
            <a:bodyPr wrap="square" rtlCol="0">
              <a:spAutoFit/>
            </a:bodyPr>
            <a:lstStyle/>
            <a:p>
              <a:r>
                <a:rPr lang="zh-CN" altLang="zh-HK" b="1" dirty="0">
                  <a:solidFill>
                    <a:srgbClr val="0174AB"/>
                  </a:solidFill>
                  <a:latin typeface="微软雅黑" panose="020B0503020204020204" pitchFamily="34" charset="-122"/>
                  <a:ea typeface="微软雅黑" panose="020B0503020204020204" pitchFamily="34" charset="-122"/>
                </a:rPr>
                <a:t>减轻医生工作</a:t>
              </a:r>
              <a:r>
                <a:rPr lang="zh-CN" altLang="zh-HK" b="1" dirty="0">
                  <a:solidFill>
                    <a:srgbClr val="0174AB"/>
                  </a:solidFill>
                  <a:latin typeface="微软雅黑" panose="020B0503020204020204" pitchFamily="34" charset="-122"/>
                  <a:ea typeface="微软雅黑" panose="020B0503020204020204" pitchFamily="34" charset="-122"/>
                </a:rPr>
                <a:t>压力</a:t>
              </a:r>
              <a:endParaRPr lang="zh-CN" altLang="zh-HK" b="1" dirty="0">
                <a:solidFill>
                  <a:srgbClr val="0174AB"/>
                </a:solidFill>
                <a:latin typeface="微软雅黑" panose="020B0503020204020204" pitchFamily="34" charset="-122"/>
                <a:ea typeface="微软雅黑" panose="020B0503020204020204" pitchFamily="34" charset="-122"/>
              </a:endParaRPr>
            </a:p>
          </p:txBody>
        </p:sp>
        <p:sp>
          <p:nvSpPr>
            <p:cNvPr id="4" name="矩形 3"/>
            <p:cNvSpPr/>
            <p:nvPr/>
          </p:nvSpPr>
          <p:spPr>
            <a:xfrm>
              <a:off x="540271" y="1867873"/>
              <a:ext cx="1800000" cy="36000"/>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6" name="组合 5"/>
          <p:cNvGrpSpPr/>
          <p:nvPr/>
        </p:nvGrpSpPr>
        <p:grpSpPr>
          <a:xfrm>
            <a:off x="1253376" y="4542457"/>
            <a:ext cx="2246643" cy="649480"/>
            <a:chOff x="435496" y="4513918"/>
            <a:chExt cx="2246643" cy="649480"/>
          </a:xfrm>
        </p:grpSpPr>
        <p:sp>
          <p:nvSpPr>
            <p:cNvPr id="50" name="矩形 49"/>
            <p:cNvSpPr/>
            <p:nvPr/>
          </p:nvSpPr>
          <p:spPr>
            <a:xfrm>
              <a:off x="435496" y="4903048"/>
              <a:ext cx="2246643" cy="260350"/>
            </a:xfrm>
            <a:prstGeom prst="rect">
              <a:avLst/>
            </a:prstGeom>
          </p:spPr>
          <p:txBody>
            <a:bodyPr wrap="square">
              <a:spAutoFit/>
            </a:bodyPr>
            <a:lstStyle/>
            <a:p>
              <a:pPr lvl="0" algn="just"/>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435496" y="4513918"/>
              <a:ext cx="2171700" cy="368300"/>
            </a:xfrm>
            <a:prstGeom prst="rect">
              <a:avLst/>
            </a:prstGeom>
            <a:noFill/>
          </p:spPr>
          <p:txBody>
            <a:bodyPr wrap="square" rtlCol="0">
              <a:spAutoFit/>
            </a:bodyPr>
            <a:lstStyle/>
            <a:p>
              <a:r>
                <a:rPr lang="zh-CN" altLang="zh-HK" b="1" dirty="0">
                  <a:solidFill>
                    <a:srgbClr val="0174AB"/>
                  </a:solidFill>
                  <a:latin typeface="微软雅黑" panose="020B0503020204020204" pitchFamily="34" charset="-122"/>
                  <a:ea typeface="微软雅黑" panose="020B0503020204020204" pitchFamily="34" charset="-122"/>
                </a:rPr>
                <a:t>提供分类建议</a:t>
              </a:r>
              <a:endParaRPr lang="zh-CN" altLang="zh-HK" b="1" dirty="0">
                <a:solidFill>
                  <a:srgbClr val="0174AB"/>
                </a:solidFill>
                <a:latin typeface="微软雅黑" panose="020B0503020204020204" pitchFamily="34" charset="-122"/>
                <a:ea typeface="微软雅黑" panose="020B0503020204020204" pitchFamily="34" charset="-122"/>
              </a:endParaRPr>
            </a:p>
          </p:txBody>
        </p:sp>
        <p:sp>
          <p:nvSpPr>
            <p:cNvPr id="52" name="矩形 51"/>
            <p:cNvSpPr/>
            <p:nvPr/>
          </p:nvSpPr>
          <p:spPr>
            <a:xfrm>
              <a:off x="540271" y="48702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59" name="组合 58"/>
          <p:cNvGrpSpPr/>
          <p:nvPr/>
        </p:nvGrpSpPr>
        <p:grpSpPr>
          <a:xfrm>
            <a:off x="5888123" y="2297915"/>
            <a:ext cx="2246643" cy="649480"/>
            <a:chOff x="435496" y="1542118"/>
            <a:chExt cx="2246643" cy="649480"/>
          </a:xfrm>
        </p:grpSpPr>
        <p:sp>
          <p:nvSpPr>
            <p:cNvPr id="60" name="矩形 59"/>
            <p:cNvSpPr/>
            <p:nvPr/>
          </p:nvSpPr>
          <p:spPr>
            <a:xfrm>
              <a:off x="435496" y="1931248"/>
              <a:ext cx="2246643" cy="260350"/>
            </a:xfrm>
            <a:prstGeom prst="rect">
              <a:avLst/>
            </a:prstGeom>
          </p:spPr>
          <p:txBody>
            <a:bodyPr wrap="square">
              <a:spAutoFit/>
            </a:bodyPr>
            <a:lstStyle/>
            <a:p>
              <a:pPr lvl="0" algn="just"/>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35496" y="1542118"/>
              <a:ext cx="2171700" cy="368300"/>
            </a:xfrm>
            <a:prstGeom prst="rect">
              <a:avLst/>
            </a:prstGeom>
            <a:noFill/>
          </p:spPr>
          <p:txBody>
            <a:bodyPr wrap="square" rtlCol="0">
              <a:spAutoFit/>
            </a:bodyPr>
            <a:lstStyle/>
            <a:p>
              <a:r>
                <a:rPr lang="zh-CN" altLang="zh-HK" b="1" dirty="0">
                  <a:solidFill>
                    <a:srgbClr val="0174AB"/>
                  </a:solidFill>
                  <a:latin typeface="微软雅黑" panose="020B0503020204020204" pitchFamily="34" charset="-122"/>
                  <a:ea typeface="微软雅黑" panose="020B0503020204020204" pitchFamily="34" charset="-122"/>
                </a:rPr>
                <a:t>提升识别效率</a:t>
              </a:r>
              <a:endParaRPr lang="zh-CN" altLang="zh-HK" b="1" dirty="0">
                <a:solidFill>
                  <a:srgbClr val="0174AB"/>
                </a:solidFill>
                <a:latin typeface="微软雅黑" panose="020B0503020204020204" pitchFamily="34" charset="-122"/>
                <a:ea typeface="微软雅黑" panose="020B0503020204020204" pitchFamily="34" charset="-122"/>
              </a:endParaRPr>
            </a:p>
          </p:txBody>
        </p:sp>
        <p:sp>
          <p:nvSpPr>
            <p:cNvPr id="62" name="矩形 61"/>
            <p:cNvSpPr/>
            <p:nvPr/>
          </p:nvSpPr>
          <p:spPr>
            <a:xfrm>
              <a:off x="540271" y="18984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63" name="组合 62"/>
          <p:cNvGrpSpPr/>
          <p:nvPr/>
        </p:nvGrpSpPr>
        <p:grpSpPr>
          <a:xfrm>
            <a:off x="5843673" y="4431220"/>
            <a:ext cx="2246643" cy="987935"/>
            <a:chOff x="435496" y="4513918"/>
            <a:chExt cx="2246643" cy="987935"/>
          </a:xfrm>
        </p:grpSpPr>
        <p:sp>
          <p:nvSpPr>
            <p:cNvPr id="64" name="矩形 63"/>
            <p:cNvSpPr/>
            <p:nvPr/>
          </p:nvSpPr>
          <p:spPr>
            <a:xfrm>
              <a:off x="435496" y="4903048"/>
              <a:ext cx="2246643" cy="598805"/>
            </a:xfrm>
            <a:prstGeom prst="rect">
              <a:avLst/>
            </a:prstGeom>
          </p:spPr>
          <p:txBody>
            <a:bodyPr wrap="square">
              <a:spAutoFit/>
            </a:bodyPr>
            <a:lstStyle/>
            <a:p>
              <a:pPr lvl="0" algn="just"/>
              <a:r>
                <a:rPr lang="zh-CN" altLang="zh-HK" sz="1100" dirty="0">
                  <a:solidFill>
                    <a:srgbClr val="666666"/>
                  </a:solidFill>
                  <a:latin typeface="微软雅黑" panose="020B0503020204020204" pitchFamily="34" charset="-122"/>
                  <a:ea typeface="微软雅黑" panose="020B0503020204020204" pitchFamily="34" charset="-122"/>
                </a:rPr>
                <a:t>患者可及时了解到自己心脏的状态，有利于及早进行下一步的诊断和治疗。</a:t>
              </a:r>
              <a:endParaRPr lang="zh-CN" altLang="zh-HK" sz="1100" dirty="0">
                <a:solidFill>
                  <a:srgbClr val="666666"/>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435496" y="4513918"/>
              <a:ext cx="2171700" cy="368300"/>
            </a:xfrm>
            <a:prstGeom prst="rect">
              <a:avLst/>
            </a:prstGeom>
            <a:noFill/>
          </p:spPr>
          <p:txBody>
            <a:bodyPr wrap="square" rtlCol="0">
              <a:spAutoFit/>
            </a:bodyPr>
            <a:lstStyle/>
            <a:p>
              <a:r>
                <a:rPr lang="zh-CN" altLang="en-US" b="1" dirty="0" smtClean="0">
                  <a:solidFill>
                    <a:srgbClr val="0174AB"/>
                  </a:solidFill>
                  <a:latin typeface="微软雅黑" panose="020B0503020204020204" pitchFamily="34" charset="-122"/>
                  <a:ea typeface="微软雅黑" panose="020B0503020204020204" pitchFamily="34" charset="-122"/>
                </a:rPr>
                <a:t>及时反馈结果</a:t>
              </a:r>
              <a:endParaRPr lang="zh-CN" altLang="en-US" b="1" dirty="0" smtClean="0">
                <a:solidFill>
                  <a:srgbClr val="0174AB"/>
                </a:solidFill>
                <a:latin typeface="微软雅黑" panose="020B0503020204020204" pitchFamily="34" charset="-122"/>
                <a:ea typeface="微软雅黑" panose="020B0503020204020204" pitchFamily="34" charset="-122"/>
              </a:endParaRPr>
            </a:p>
          </p:txBody>
        </p:sp>
        <p:sp>
          <p:nvSpPr>
            <p:cNvPr id="66" name="矩形 65"/>
            <p:cNvSpPr/>
            <p:nvPr/>
          </p:nvSpPr>
          <p:spPr>
            <a:xfrm>
              <a:off x="540271" y="48702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21" name="文本框 20"/>
          <p:cNvSpPr txBox="1"/>
          <p:nvPr/>
        </p:nvSpPr>
        <p:spPr>
          <a:xfrm>
            <a:off x="-173" y="102166"/>
            <a:ext cx="1280392"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rPr>
              <a:t>研究背景</a:t>
            </a:r>
            <a:endParaRPr lang="zh-CN" altLang="zh-HK" spc="300" dirty="0">
              <a:solidFill>
                <a:schemeClr val="bg1"/>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120696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24496"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研究意义</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24" name="文本框 23"/>
          <p:cNvSpPr txBox="1"/>
          <p:nvPr/>
        </p:nvSpPr>
        <p:spPr>
          <a:xfrm>
            <a:off x="2684103" y="8883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研究内容</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25" name="文本框 24"/>
          <p:cNvSpPr txBox="1"/>
          <p:nvPr/>
        </p:nvSpPr>
        <p:spPr>
          <a:xfrm>
            <a:off x="4043710"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实施方案</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26" name="文本框 25"/>
          <p:cNvSpPr txBox="1"/>
          <p:nvPr/>
        </p:nvSpPr>
        <p:spPr>
          <a:xfrm>
            <a:off x="5403215" y="93980"/>
            <a:ext cx="2161540" cy="368300"/>
          </a:xfrm>
          <a:prstGeom prst="rect">
            <a:avLst/>
          </a:prstGeom>
          <a:solidFill>
            <a:schemeClr val="bg1"/>
          </a:solidFill>
        </p:spPr>
        <p:txBody>
          <a:bodyPr wrap="square" rtlCol="0">
            <a:spAutoFit/>
          </a:bodyPr>
          <a:p>
            <a:r>
              <a:rPr lang="zh-CN" altLang="zh-HK" spc="300" dirty="0">
                <a:solidFill>
                  <a:srgbClr val="666666"/>
                </a:solidFill>
                <a:latin typeface="微软雅黑" panose="020B0503020204020204" pitchFamily="34" charset="-122"/>
                <a:ea typeface="微软雅黑" panose="020B0503020204020204" pitchFamily="34" charset="-122"/>
                <a:sym typeface="+mn-ea"/>
              </a:rPr>
              <a:t>结果及社会效益</a:t>
            </a:r>
            <a:endParaRPr lang="zh-CN" altLang="zh-HK" spc="300" dirty="0">
              <a:solidFill>
                <a:schemeClr val="bg1"/>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7564928" y="97086"/>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rPr>
              <a:t>致谢</a:t>
            </a:r>
            <a:endParaRPr lang="zh-CN" altLang="zh-HK" spc="300" dirty="0">
              <a:solidFill>
                <a:schemeClr val="bg1"/>
              </a:solidFill>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393505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34432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618197" y="10216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61402" y="632561"/>
            <a:ext cx="2226310" cy="583565"/>
          </a:xfrm>
          <a:prstGeom prst="rect">
            <a:avLst/>
          </a:prstGeom>
        </p:spPr>
        <p:txBody>
          <a:bodyPr wrap="none">
            <a:spAutoFit/>
          </a:bodyPr>
          <a:p>
            <a:r>
              <a:rPr lang="en-US" altLang="zh-CN" sz="3200" b="1" kern="0" dirty="0" smtClean="0">
                <a:solidFill>
                  <a:srgbClr val="0070C0"/>
                </a:solidFill>
                <a:latin typeface="宋体" panose="02010600030101010101" pitchFamily="2" charset="-122"/>
              </a:rPr>
              <a:t>2.</a:t>
            </a:r>
            <a:r>
              <a:rPr lang="zh-CN" altLang="en-US" sz="3200" b="1" kern="0" dirty="0" smtClean="0">
                <a:solidFill>
                  <a:srgbClr val="0070C0"/>
                </a:solidFill>
                <a:latin typeface="宋体" panose="02010600030101010101" pitchFamily="2" charset="-122"/>
              </a:rPr>
              <a:t>社会效益</a:t>
            </a:r>
            <a:endParaRPr lang="zh-CN" altLang="en-US" sz="3200" b="1" kern="0" dirty="0" smtClean="0">
              <a:solidFill>
                <a:srgbClr val="0070C0"/>
              </a:solidFill>
              <a:latin typeface="宋体" panose="02010600030101010101" pitchFamily="2" charset="-122"/>
            </a:endParaRPr>
          </a:p>
        </p:txBody>
      </p:sp>
      <p:cxnSp>
        <p:nvCxnSpPr>
          <p:cNvPr id="33" name="直线连接符 13"/>
          <p:cNvCxnSpPr/>
          <p:nvPr/>
        </p:nvCxnSpPr>
        <p:spPr>
          <a:xfrm flipV="1">
            <a:off x="224790" y="1208405"/>
            <a:ext cx="2133600" cy="889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5908443" y="2689290"/>
            <a:ext cx="2246643" cy="598805"/>
          </a:xfrm>
          <a:prstGeom prst="rect">
            <a:avLst/>
          </a:prstGeom>
        </p:spPr>
        <p:txBody>
          <a:bodyPr wrap="square">
            <a:spAutoFit/>
          </a:bodyPr>
          <a:p>
            <a:pPr lvl="0" algn="just"/>
            <a:r>
              <a:rPr lang="zh-CN" altLang="zh-HK" sz="1100" dirty="0">
                <a:solidFill>
                  <a:srgbClr val="666666"/>
                </a:solidFill>
                <a:latin typeface="微软雅黑" panose="020B0503020204020204" pitchFamily="34" charset="-122"/>
                <a:ea typeface="微软雅黑" panose="020B0503020204020204" pitchFamily="34" charset="-122"/>
              </a:rPr>
              <a:t>每日生产的大量的心电图可由自动识别软件首先分析结果，达到测量与识别并行的目的。</a:t>
            </a:r>
            <a:endParaRPr lang="zh-CN" altLang="zh-HK" sz="1100" dirty="0">
              <a:solidFill>
                <a:srgbClr val="666666"/>
              </a:solidFill>
              <a:latin typeface="微软雅黑" panose="020B0503020204020204" pitchFamily="34" charset="-122"/>
              <a:ea typeface="微软雅黑" panose="020B0503020204020204" pitchFamily="34" charset="-122"/>
            </a:endParaRPr>
          </a:p>
        </p:txBody>
      </p:sp>
      <p:sp>
        <p:nvSpPr>
          <p:cNvPr id="53" name="矩形 52"/>
          <p:cNvSpPr/>
          <p:nvPr/>
        </p:nvSpPr>
        <p:spPr>
          <a:xfrm>
            <a:off x="1286913" y="4929570"/>
            <a:ext cx="2246643" cy="768350"/>
          </a:xfrm>
          <a:prstGeom prst="rect">
            <a:avLst/>
          </a:prstGeom>
        </p:spPr>
        <p:txBody>
          <a:bodyPr wrap="square">
            <a:spAutoFit/>
          </a:bodyPr>
          <a:p>
            <a:pPr lvl="0" algn="just"/>
            <a:r>
              <a:rPr lang="zh-CN" altLang="zh-HK" sz="1100" dirty="0">
                <a:solidFill>
                  <a:srgbClr val="666666"/>
                </a:solidFill>
                <a:latin typeface="微软雅黑" panose="020B0503020204020204" pitchFamily="34" charset="-122"/>
                <a:ea typeface="微软雅黑" panose="020B0503020204020204" pitchFamily="34" charset="-122"/>
              </a:rPr>
              <a:t>对波形结构不明显或者肉眼无法在短时间内进行诊断的心电图，可利用自动识别得到大数据方面的决策</a:t>
            </a:r>
            <a:r>
              <a:rPr lang="zh-CN" altLang="zh-HK" sz="1100" dirty="0">
                <a:solidFill>
                  <a:srgbClr val="666666"/>
                </a:solidFill>
                <a:latin typeface="微软雅黑" panose="020B0503020204020204" pitchFamily="34" charset="-122"/>
                <a:ea typeface="微软雅黑" panose="020B0503020204020204" pitchFamily="34" charset="-122"/>
              </a:rPr>
              <a:t>。</a:t>
            </a:r>
            <a:endParaRPr lang="zh-CN" altLang="zh-HK" sz="1100" dirty="0">
              <a:solidFill>
                <a:srgbClr val="666666"/>
              </a:solidFill>
              <a:latin typeface="微软雅黑" panose="020B0503020204020204" pitchFamily="34" charset="-122"/>
              <a:ea typeface="微软雅黑" panose="020B0503020204020204" pitchFamily="34" charset="-122"/>
            </a:endParaRPr>
          </a:p>
        </p:txBody>
      </p:sp>
      <p:sp>
        <p:nvSpPr>
          <p:cNvPr id="54" name="矩形 53"/>
          <p:cNvSpPr/>
          <p:nvPr/>
        </p:nvSpPr>
        <p:spPr>
          <a:xfrm>
            <a:off x="967508" y="2700085"/>
            <a:ext cx="2246643" cy="768350"/>
          </a:xfrm>
          <a:prstGeom prst="rect">
            <a:avLst/>
          </a:prstGeom>
        </p:spPr>
        <p:txBody>
          <a:bodyPr wrap="square">
            <a:spAutoFit/>
          </a:bodyPr>
          <a:p>
            <a:pPr lvl="0" algn="just"/>
            <a:r>
              <a:rPr lang="zh-CN" altLang="zh-HK" sz="1100" dirty="0">
                <a:solidFill>
                  <a:srgbClr val="666666"/>
                </a:solidFill>
                <a:latin typeface="微软雅黑" panose="020B0503020204020204" pitchFamily="34" charset="-122"/>
                <a:ea typeface="微软雅黑" panose="020B0503020204020204" pitchFamily="34" charset="-122"/>
              </a:rPr>
              <a:t>医生可利用心电图自动识别工具大大减少工作量，从而将注意力放在机器无法分析的病症或容易出错的病症中。</a:t>
            </a:r>
            <a:endParaRPr lang="zh-CN" altLang="zh-HK" sz="1100" dirty="0">
              <a:solidFill>
                <a:srgbClr val="666666"/>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3689350" y="3288030"/>
            <a:ext cx="1359535" cy="645160"/>
          </a:xfrm>
          <a:prstGeom prst="rect">
            <a:avLst/>
          </a:prstGeom>
          <a:noFill/>
        </p:spPr>
        <p:txBody>
          <a:bodyPr wrap="square" rtlCol="0">
            <a:spAutoFit/>
          </a:bodyPr>
          <a:p>
            <a:r>
              <a:rPr lang="zh-CN" altLang="en-US">
                <a:solidFill>
                  <a:schemeClr val="bg1"/>
                </a:solidFill>
              </a:rPr>
              <a:t>心律失常的自动识别</a:t>
            </a:r>
            <a:endParaRPr lang="zh-CN" altLang="en-US">
              <a:solidFill>
                <a:schemeClr val="bg1"/>
              </a:solidFill>
            </a:endParaRPr>
          </a:p>
        </p:txBody>
      </p:sp>
      <p:sp>
        <p:nvSpPr>
          <p:cNvPr id="58" name="圆角右箭头 57"/>
          <p:cNvSpPr/>
          <p:nvPr/>
        </p:nvSpPr>
        <p:spPr>
          <a:xfrm>
            <a:off x="4914265" y="2349500"/>
            <a:ext cx="965200" cy="74676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81" name="圆角右箭头 80"/>
          <p:cNvSpPr/>
          <p:nvPr/>
        </p:nvSpPr>
        <p:spPr>
          <a:xfrm rot="10800000">
            <a:off x="2929890" y="4181475"/>
            <a:ext cx="965200" cy="74676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82" name="圆角右箭头 81"/>
          <p:cNvSpPr/>
          <p:nvPr/>
        </p:nvSpPr>
        <p:spPr>
          <a:xfrm rot="10800000" flipH="1">
            <a:off x="4914265" y="4081145"/>
            <a:ext cx="965200" cy="74676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83" name="圆角右箭头 82"/>
          <p:cNvSpPr/>
          <p:nvPr/>
        </p:nvSpPr>
        <p:spPr>
          <a:xfrm flipH="1">
            <a:off x="2945130" y="2337435"/>
            <a:ext cx="965200" cy="74676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Tree>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744658"/>
            <a:ext cx="4495800" cy="938213"/>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smtClean="0">
                <a:latin typeface="微软雅黑" panose="020B0503020204020204" pitchFamily="34" charset="-122"/>
                <a:ea typeface="微软雅黑" panose="020B0503020204020204" pitchFamily="34" charset="-122"/>
              </a:rPr>
              <a:t>THANKS</a:t>
            </a:r>
            <a:endParaRPr lang="zh-HK" altLang="en-US" sz="6600" b="1" spc="3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2795270" y="4758690"/>
            <a:ext cx="3666490" cy="460375"/>
          </a:xfrm>
          <a:prstGeom prst="rect">
            <a:avLst/>
          </a:prstGeom>
          <a:noFill/>
        </p:spPr>
        <p:txBody>
          <a:bodyPr wrap="square" rtlCol="0">
            <a:spAutoFit/>
          </a:bodyPr>
          <a:lstStyle/>
          <a:p>
            <a:pPr algn="ctr"/>
            <a:r>
              <a:rPr lang="zh-CN" altLang="zh-HK" sz="2400" b="1" spc="300" dirty="0">
                <a:solidFill>
                  <a:srgbClr val="0174AB"/>
                </a:solidFill>
                <a:latin typeface="微软雅黑" panose="020B0503020204020204" pitchFamily="34" charset="-122"/>
                <a:ea typeface="微软雅黑" panose="020B0503020204020204" pitchFamily="34" charset="-122"/>
              </a:rPr>
              <a:t>感谢您的观看</a:t>
            </a:r>
            <a:endParaRPr lang="zh-CN" altLang="zh-HK" sz="2400" b="1" spc="300" dirty="0">
              <a:solidFill>
                <a:srgbClr val="0174AB"/>
              </a:solidFill>
              <a:latin typeface="微软雅黑" panose="020B0503020204020204" pitchFamily="34" charset="-122"/>
              <a:ea typeface="微软雅黑" panose="020B0503020204020204" pitchFamily="34" charset="-122"/>
            </a:endParaRPr>
          </a:p>
        </p:txBody>
      </p:sp>
      <p:grpSp>
        <p:nvGrpSpPr>
          <p:cNvPr id="7" name="Group 4"/>
          <p:cNvGrpSpPr>
            <a:grpSpLocks noChangeAspect="1"/>
          </p:cNvGrpSpPr>
          <p:nvPr/>
        </p:nvGrpSpPr>
        <p:grpSpPr bwMode="auto">
          <a:xfrm>
            <a:off x="3648075" y="1637910"/>
            <a:ext cx="1847850" cy="1720986"/>
            <a:chOff x="1164" y="687"/>
            <a:chExt cx="3219" cy="2998"/>
          </a:xfrm>
          <a:solidFill>
            <a:srgbClr val="0174AB"/>
          </a:solidFill>
        </p:grpSpPr>
        <p:sp>
          <p:nvSpPr>
            <p:cNvPr id="10"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1"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29" name="矩形 28"/>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30" name="文本框 29"/>
          <p:cNvSpPr txBox="1"/>
          <p:nvPr/>
        </p:nvSpPr>
        <p:spPr>
          <a:xfrm>
            <a:off x="-173" y="102166"/>
            <a:ext cx="1280392"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rPr>
              <a:t>研究背景</a:t>
            </a:r>
            <a:endParaRPr lang="zh-CN" altLang="zh-HK" spc="300" dirty="0">
              <a:solidFill>
                <a:schemeClr val="bg1"/>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20696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324496"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研究意义</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41" name="文本框 40"/>
          <p:cNvSpPr txBox="1"/>
          <p:nvPr/>
        </p:nvSpPr>
        <p:spPr>
          <a:xfrm>
            <a:off x="2684103" y="8883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研究内容</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44" name="文本框 43"/>
          <p:cNvSpPr txBox="1"/>
          <p:nvPr/>
        </p:nvSpPr>
        <p:spPr>
          <a:xfrm>
            <a:off x="4043710"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实施方案</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45" name="文本框 44"/>
          <p:cNvSpPr txBox="1"/>
          <p:nvPr/>
        </p:nvSpPr>
        <p:spPr>
          <a:xfrm>
            <a:off x="5403215" y="93980"/>
            <a:ext cx="216154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rPr>
              <a:t>结果及社会效益</a:t>
            </a:r>
            <a:endParaRPr lang="zh-CN" altLang="zh-HK" spc="300" dirty="0">
              <a:solidFill>
                <a:schemeClr val="bg1"/>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7564928" y="97086"/>
            <a:ext cx="1295400" cy="368300"/>
          </a:xfrm>
          <a:prstGeom prst="rect">
            <a:avLst/>
          </a:prstGeom>
          <a:solidFill>
            <a:schemeClr val="bg1"/>
          </a:solidFill>
        </p:spPr>
        <p:txBody>
          <a:bodyPr wrap="square" rtlCol="0">
            <a:spAutoFit/>
          </a:bodyPr>
          <a:p>
            <a:r>
              <a:rPr lang="en-US" altLang="zh-CN" spc="300" dirty="0">
                <a:solidFill>
                  <a:srgbClr val="666666"/>
                </a:solidFill>
                <a:latin typeface="微软雅黑" panose="020B0503020204020204" pitchFamily="34" charset="-122"/>
                <a:ea typeface="微软雅黑" panose="020B0503020204020204" pitchFamily="34" charset="-122"/>
                <a:sym typeface="+mn-ea"/>
              </a:rPr>
              <a:t>   </a:t>
            </a:r>
            <a:r>
              <a:rPr lang="zh-CN" altLang="zh-HK" spc="300" dirty="0">
                <a:solidFill>
                  <a:srgbClr val="666666"/>
                </a:solidFill>
                <a:latin typeface="微软雅黑" panose="020B0503020204020204" pitchFamily="34" charset="-122"/>
                <a:ea typeface="微软雅黑" panose="020B0503020204020204" pitchFamily="34" charset="-122"/>
                <a:sym typeface="+mn-ea"/>
              </a:rPr>
              <a:t>致谢</a:t>
            </a:r>
            <a:endParaRPr lang="zh-CN" altLang="zh-HK" spc="300" dirty="0">
              <a:solidFill>
                <a:schemeClr val="bg1"/>
              </a:solidFill>
              <a:latin typeface="微软雅黑" panose="020B0503020204020204" pitchFamily="34" charset="-122"/>
              <a:ea typeface="微软雅黑" panose="020B0503020204020204" pitchFamily="34" charset="-122"/>
            </a:endParaRPr>
          </a:p>
        </p:txBody>
      </p:sp>
      <p:cxnSp>
        <p:nvCxnSpPr>
          <p:cNvPr id="57" name="直接连接符 56"/>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393505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541544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7507072" y="10216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矩形 1"/>
          <p:cNvSpPr>
            <a:spLocks noChangeArrowheads="1"/>
          </p:cNvSpPr>
          <p:nvPr/>
        </p:nvSpPr>
        <p:spPr bwMode="auto">
          <a:xfrm>
            <a:off x="0" y="0"/>
            <a:ext cx="2160588" cy="685800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grpSp>
        <p:nvGrpSpPr>
          <p:cNvPr id="53251" name="组合 6"/>
          <p:cNvGrpSpPr/>
          <p:nvPr/>
        </p:nvGrpSpPr>
        <p:grpSpPr bwMode="auto">
          <a:xfrm>
            <a:off x="107950" y="2874963"/>
            <a:ext cx="1943100" cy="1108075"/>
            <a:chOff x="0" y="1313877"/>
            <a:chExt cx="1943100" cy="1107996"/>
          </a:xfrm>
        </p:grpSpPr>
        <p:sp>
          <p:nvSpPr>
            <p:cNvPr id="53282"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endPar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3283"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3253" name="组合 96"/>
          <p:cNvGrpSpPr/>
          <p:nvPr/>
        </p:nvGrpSpPr>
        <p:grpSpPr bwMode="auto">
          <a:xfrm>
            <a:off x="3240088" y="1083211"/>
            <a:ext cx="444500" cy="449263"/>
            <a:chOff x="2944759" y="497532"/>
            <a:chExt cx="657188" cy="663945"/>
          </a:xfrm>
        </p:grpSpPr>
        <p:sp>
          <p:nvSpPr>
            <p:cNvPr id="100" name="矩形 99"/>
            <p:cNvSpPr/>
            <p:nvPr/>
          </p:nvSpPr>
          <p:spPr>
            <a:xfrm>
              <a:off x="3026907" y="584338"/>
              <a:ext cx="575040" cy="577139"/>
            </a:xfrm>
            <a:prstGeom prst="rect">
              <a:avLst/>
            </a:prstGeom>
            <a:solidFill>
              <a:schemeClr val="tx1">
                <a:alpha val="2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000" b="1" kern="0" dirty="0">
                <a:solidFill>
                  <a:prstClr val="white"/>
                </a:solidFill>
                <a:latin typeface="微软雅黑" panose="020B0503020204020204" pitchFamily="34" charset="-122"/>
                <a:ea typeface="微软雅黑" panose="020B0503020204020204" pitchFamily="34" charset="-122"/>
              </a:endParaRPr>
            </a:p>
          </p:txBody>
        </p:sp>
        <p:sp>
          <p:nvSpPr>
            <p:cNvPr id="101" name="矩形 100"/>
            <p:cNvSpPr/>
            <p:nvPr/>
          </p:nvSpPr>
          <p:spPr>
            <a:xfrm>
              <a:off x="2944759" y="497532"/>
              <a:ext cx="575039" cy="577139"/>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defRPr/>
              </a:pPr>
              <a:r>
                <a:rPr lang="zh-CN" altLang="en-US" sz="2000" b="1" kern="0" dirty="0">
                  <a:solidFill>
                    <a:prstClr val="white"/>
                  </a:solidFill>
                  <a:latin typeface="微软雅黑" panose="020B0503020204020204" pitchFamily="34" charset="-122"/>
                  <a:ea typeface="微软雅黑" panose="020B0503020204020204" pitchFamily="34" charset="-122"/>
                </a:rPr>
                <a:t>一</a:t>
              </a:r>
              <a:endParaRPr lang="zh-CN" altLang="en-US" sz="2000" b="1" kern="0" dirty="0">
                <a:solidFill>
                  <a:prstClr val="white"/>
                </a:solidFill>
                <a:latin typeface="微软雅黑" panose="020B0503020204020204" pitchFamily="34" charset="-122"/>
                <a:ea typeface="微软雅黑" panose="020B0503020204020204" pitchFamily="34" charset="-122"/>
              </a:endParaRPr>
            </a:p>
          </p:txBody>
        </p:sp>
      </p:grpSp>
      <p:sp>
        <p:nvSpPr>
          <p:cNvPr id="98" name="文本框 97"/>
          <p:cNvSpPr txBox="1"/>
          <p:nvPr/>
        </p:nvSpPr>
        <p:spPr>
          <a:xfrm>
            <a:off x="3917790" y="1085998"/>
            <a:ext cx="4757897" cy="46037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algn="l" eaLnBrk="1" fontAlgn="auto" hangingPunct="1">
              <a:spcBef>
                <a:spcPts val="0"/>
              </a:spcBef>
              <a:spcAft>
                <a:spcPts val="0"/>
              </a:spcAft>
              <a:defRPr/>
            </a:pPr>
            <a:r>
              <a:rPr lang="zh-CN" altLang="en-US" sz="2400" dirty="0">
                <a:solidFill>
                  <a:schemeClr val="tx1">
                    <a:lumMod val="95000"/>
                    <a:lumOff val="5000"/>
                    <a:alpha val="75000"/>
                  </a:schemeClr>
                </a:solidFill>
              </a:rPr>
              <a:t>研究</a:t>
            </a:r>
            <a:r>
              <a:rPr lang="zh-CN" altLang="en-US" sz="2400" dirty="0">
                <a:solidFill>
                  <a:schemeClr val="tx1">
                    <a:lumMod val="95000"/>
                    <a:lumOff val="5000"/>
                    <a:alpha val="75000"/>
                  </a:schemeClr>
                </a:solidFill>
              </a:rPr>
              <a:t>背景</a:t>
            </a:r>
            <a:endParaRPr lang="zh-CN" altLang="en-US" sz="2400" dirty="0">
              <a:solidFill>
                <a:schemeClr val="tx1">
                  <a:lumMod val="95000"/>
                  <a:lumOff val="5000"/>
                  <a:alpha val="75000"/>
                </a:schemeClr>
              </a:solidFill>
            </a:endParaRPr>
          </a:p>
        </p:txBody>
      </p:sp>
      <p:grpSp>
        <p:nvGrpSpPr>
          <p:cNvPr id="53255" name="组合 102"/>
          <p:cNvGrpSpPr/>
          <p:nvPr/>
        </p:nvGrpSpPr>
        <p:grpSpPr bwMode="auto">
          <a:xfrm>
            <a:off x="3240088" y="1938536"/>
            <a:ext cx="444500" cy="449262"/>
            <a:chOff x="2944759" y="497532"/>
            <a:chExt cx="657188" cy="663945"/>
          </a:xfrm>
        </p:grpSpPr>
        <p:sp>
          <p:nvSpPr>
            <p:cNvPr id="106" name="矩形 105"/>
            <p:cNvSpPr/>
            <p:nvPr/>
          </p:nvSpPr>
          <p:spPr>
            <a:xfrm>
              <a:off x="3026907" y="584337"/>
              <a:ext cx="575040" cy="577140"/>
            </a:xfrm>
            <a:prstGeom prst="rect">
              <a:avLst/>
            </a:prstGeom>
            <a:solidFill>
              <a:schemeClr val="tx1">
                <a:alpha val="2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000" b="1" kern="0" dirty="0">
                <a:solidFill>
                  <a:prstClr val="white"/>
                </a:solidFill>
                <a:latin typeface="微软雅黑" panose="020B0503020204020204" pitchFamily="34" charset="-122"/>
                <a:ea typeface="微软雅黑" panose="020B0503020204020204" pitchFamily="34" charset="-122"/>
              </a:endParaRPr>
            </a:p>
          </p:txBody>
        </p:sp>
        <p:sp>
          <p:nvSpPr>
            <p:cNvPr id="107" name="矩形 106"/>
            <p:cNvSpPr/>
            <p:nvPr/>
          </p:nvSpPr>
          <p:spPr>
            <a:xfrm>
              <a:off x="2944759" y="497532"/>
              <a:ext cx="575039" cy="577140"/>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pPr>
              <a:r>
                <a:rPr lang="zh-CN" altLang="en-US" sz="2000" b="1" kern="0" dirty="0">
                  <a:solidFill>
                    <a:prstClr val="white"/>
                  </a:solidFill>
                  <a:latin typeface="微软雅黑" panose="020B0503020204020204" pitchFamily="34" charset="-122"/>
                  <a:ea typeface="微软雅黑" panose="020B0503020204020204" pitchFamily="34" charset="-122"/>
                </a:rPr>
                <a:t>二</a:t>
              </a:r>
              <a:endParaRPr lang="zh-CN" altLang="en-US" sz="2000" b="1" kern="0" dirty="0">
                <a:solidFill>
                  <a:prstClr val="white"/>
                </a:solidFill>
                <a:latin typeface="微软雅黑" panose="020B0503020204020204" pitchFamily="34" charset="-122"/>
                <a:ea typeface="微软雅黑" panose="020B0503020204020204" pitchFamily="34" charset="-122"/>
              </a:endParaRPr>
            </a:p>
          </p:txBody>
        </p:sp>
      </p:grpSp>
      <p:sp>
        <p:nvSpPr>
          <p:cNvPr id="104" name="文本框 103"/>
          <p:cNvSpPr txBox="1"/>
          <p:nvPr/>
        </p:nvSpPr>
        <p:spPr>
          <a:xfrm>
            <a:off x="3917791" y="1942295"/>
            <a:ext cx="4757898" cy="46037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algn="l" eaLnBrk="1" fontAlgn="auto" hangingPunct="1">
              <a:spcBef>
                <a:spcPts val="0"/>
              </a:spcBef>
              <a:spcAft>
                <a:spcPts val="0"/>
              </a:spcAft>
              <a:defRPr/>
            </a:pPr>
            <a:r>
              <a:rPr lang="zh-CN" altLang="en-US" sz="2400" dirty="0">
                <a:solidFill>
                  <a:schemeClr val="tx1">
                    <a:lumMod val="95000"/>
                    <a:lumOff val="5000"/>
                    <a:alpha val="75000"/>
                  </a:schemeClr>
                </a:solidFill>
              </a:rPr>
              <a:t>研究意义</a:t>
            </a:r>
            <a:endParaRPr lang="zh-CN" altLang="en-US" sz="2400" dirty="0">
              <a:solidFill>
                <a:schemeClr val="tx1">
                  <a:lumMod val="95000"/>
                  <a:lumOff val="5000"/>
                  <a:alpha val="75000"/>
                </a:schemeClr>
              </a:solidFill>
            </a:endParaRPr>
          </a:p>
        </p:txBody>
      </p:sp>
      <p:grpSp>
        <p:nvGrpSpPr>
          <p:cNvPr id="53257" name="组合 108"/>
          <p:cNvGrpSpPr/>
          <p:nvPr/>
        </p:nvGrpSpPr>
        <p:grpSpPr bwMode="auto">
          <a:xfrm>
            <a:off x="3240088" y="3652360"/>
            <a:ext cx="444500" cy="447675"/>
            <a:chOff x="2944759" y="497532"/>
            <a:chExt cx="657188" cy="663945"/>
          </a:xfrm>
        </p:grpSpPr>
        <p:sp>
          <p:nvSpPr>
            <p:cNvPr id="112" name="矩形 111"/>
            <p:cNvSpPr/>
            <p:nvPr/>
          </p:nvSpPr>
          <p:spPr>
            <a:xfrm>
              <a:off x="3026907" y="584645"/>
              <a:ext cx="575040" cy="576832"/>
            </a:xfrm>
            <a:prstGeom prst="rect">
              <a:avLst/>
            </a:prstGeom>
            <a:solidFill>
              <a:schemeClr val="tx1">
                <a:alpha val="2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000" b="1" kern="0" dirty="0">
                <a:solidFill>
                  <a:prstClr val="white"/>
                </a:solidFill>
                <a:latin typeface="微软雅黑" panose="020B0503020204020204" pitchFamily="34" charset="-122"/>
                <a:ea typeface="微软雅黑" panose="020B0503020204020204" pitchFamily="34" charset="-122"/>
              </a:endParaRPr>
            </a:p>
          </p:txBody>
        </p:sp>
        <p:sp>
          <p:nvSpPr>
            <p:cNvPr id="113" name="矩形 112"/>
            <p:cNvSpPr/>
            <p:nvPr/>
          </p:nvSpPr>
          <p:spPr>
            <a:xfrm>
              <a:off x="2944759" y="497532"/>
              <a:ext cx="575039" cy="576831"/>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pPr>
              <a:r>
                <a:rPr lang="zh-CN" altLang="en-US" sz="2000" b="1" kern="0" dirty="0">
                  <a:solidFill>
                    <a:prstClr val="white"/>
                  </a:solidFill>
                  <a:latin typeface="微软雅黑" panose="020B0503020204020204" pitchFamily="34" charset="-122"/>
                  <a:ea typeface="微软雅黑" panose="020B0503020204020204" pitchFamily="34" charset="-122"/>
                </a:rPr>
                <a:t>四</a:t>
              </a:r>
              <a:endParaRPr lang="zh-CN" altLang="en-US" sz="2000" b="1" kern="0" dirty="0">
                <a:solidFill>
                  <a:prstClr val="white"/>
                </a:solidFill>
                <a:latin typeface="微软雅黑" panose="020B0503020204020204" pitchFamily="34" charset="-122"/>
                <a:ea typeface="微软雅黑" panose="020B0503020204020204" pitchFamily="34" charset="-122"/>
              </a:endParaRPr>
            </a:p>
          </p:txBody>
        </p:sp>
      </p:grpSp>
      <p:sp>
        <p:nvSpPr>
          <p:cNvPr id="110" name="文本框 109"/>
          <p:cNvSpPr txBox="1"/>
          <p:nvPr/>
        </p:nvSpPr>
        <p:spPr>
          <a:xfrm>
            <a:off x="3917790" y="3654889"/>
            <a:ext cx="4757898" cy="46037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algn="l" eaLnBrk="1" fontAlgn="auto" hangingPunct="1">
              <a:spcBef>
                <a:spcPts val="0"/>
              </a:spcBef>
              <a:spcAft>
                <a:spcPts val="0"/>
              </a:spcAft>
              <a:defRPr/>
            </a:pPr>
            <a:r>
              <a:rPr lang="zh-CN" altLang="en-US" sz="2400" dirty="0">
                <a:solidFill>
                  <a:schemeClr val="tx1">
                    <a:lumMod val="95000"/>
                    <a:lumOff val="5000"/>
                    <a:alpha val="75000"/>
                  </a:schemeClr>
                </a:solidFill>
              </a:rPr>
              <a:t>实施方案</a:t>
            </a:r>
            <a:endParaRPr lang="zh-CN" altLang="en-US" sz="2400" dirty="0">
              <a:solidFill>
                <a:schemeClr val="tx1">
                  <a:lumMod val="95000"/>
                  <a:lumOff val="5000"/>
                  <a:alpha val="75000"/>
                </a:schemeClr>
              </a:solidFill>
            </a:endParaRPr>
          </a:p>
        </p:txBody>
      </p:sp>
      <p:grpSp>
        <p:nvGrpSpPr>
          <p:cNvPr id="53259" name="组合 114"/>
          <p:cNvGrpSpPr/>
          <p:nvPr/>
        </p:nvGrpSpPr>
        <p:grpSpPr bwMode="auto">
          <a:xfrm>
            <a:off x="3258503" y="2795268"/>
            <a:ext cx="444500" cy="449262"/>
            <a:chOff x="2944759" y="497532"/>
            <a:chExt cx="657188" cy="663945"/>
          </a:xfrm>
        </p:grpSpPr>
        <p:sp>
          <p:nvSpPr>
            <p:cNvPr id="118" name="矩形 117"/>
            <p:cNvSpPr/>
            <p:nvPr/>
          </p:nvSpPr>
          <p:spPr>
            <a:xfrm>
              <a:off x="3026907" y="584337"/>
              <a:ext cx="575040" cy="577140"/>
            </a:xfrm>
            <a:prstGeom prst="rect">
              <a:avLst/>
            </a:prstGeom>
            <a:solidFill>
              <a:schemeClr val="tx1">
                <a:alpha val="2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000" b="1" kern="0" dirty="0">
                <a:solidFill>
                  <a:prstClr val="white"/>
                </a:solidFill>
                <a:latin typeface="微软雅黑" panose="020B0503020204020204" pitchFamily="34" charset="-122"/>
                <a:ea typeface="微软雅黑" panose="020B0503020204020204" pitchFamily="34" charset="-122"/>
              </a:endParaRPr>
            </a:p>
          </p:txBody>
        </p:sp>
        <p:sp>
          <p:nvSpPr>
            <p:cNvPr id="119" name="矩形 118"/>
            <p:cNvSpPr/>
            <p:nvPr/>
          </p:nvSpPr>
          <p:spPr>
            <a:xfrm>
              <a:off x="2944759" y="497532"/>
              <a:ext cx="575039" cy="577140"/>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pPr>
              <a:r>
                <a:rPr lang="zh-CN" altLang="en-US" sz="2000" b="1" kern="0" dirty="0">
                  <a:solidFill>
                    <a:prstClr val="white"/>
                  </a:solidFill>
                  <a:latin typeface="微软雅黑" panose="020B0503020204020204" pitchFamily="34" charset="-122"/>
                  <a:ea typeface="微软雅黑" panose="020B0503020204020204" pitchFamily="34" charset="-122"/>
                </a:rPr>
                <a:t>三</a:t>
              </a:r>
              <a:endParaRPr lang="zh-CN" altLang="en-US" sz="2000" b="1" kern="0" dirty="0">
                <a:solidFill>
                  <a:prstClr val="white"/>
                </a:solidFill>
                <a:latin typeface="微软雅黑" panose="020B0503020204020204" pitchFamily="34" charset="-122"/>
                <a:ea typeface="微软雅黑" panose="020B0503020204020204" pitchFamily="34" charset="-122"/>
              </a:endParaRPr>
            </a:p>
          </p:txBody>
        </p:sp>
      </p:grpSp>
      <p:grpSp>
        <p:nvGrpSpPr>
          <p:cNvPr id="53261" name="组合 120"/>
          <p:cNvGrpSpPr/>
          <p:nvPr/>
        </p:nvGrpSpPr>
        <p:grpSpPr bwMode="auto">
          <a:xfrm>
            <a:off x="3240088" y="4507684"/>
            <a:ext cx="444500" cy="449263"/>
            <a:chOff x="2944759" y="497532"/>
            <a:chExt cx="657188" cy="663945"/>
          </a:xfrm>
        </p:grpSpPr>
        <p:sp>
          <p:nvSpPr>
            <p:cNvPr id="124" name="矩形 123"/>
            <p:cNvSpPr/>
            <p:nvPr/>
          </p:nvSpPr>
          <p:spPr>
            <a:xfrm>
              <a:off x="3026907" y="584338"/>
              <a:ext cx="575040" cy="577139"/>
            </a:xfrm>
            <a:prstGeom prst="rect">
              <a:avLst/>
            </a:prstGeom>
            <a:solidFill>
              <a:schemeClr val="tx1">
                <a:alpha val="2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000" b="1" kern="0" dirty="0">
                <a:solidFill>
                  <a:prstClr val="white"/>
                </a:solidFill>
                <a:latin typeface="微软雅黑" panose="020B0503020204020204" pitchFamily="34" charset="-122"/>
                <a:ea typeface="微软雅黑" panose="020B0503020204020204" pitchFamily="34" charset="-122"/>
              </a:endParaRPr>
            </a:p>
          </p:txBody>
        </p:sp>
        <p:sp>
          <p:nvSpPr>
            <p:cNvPr id="125" name="矩形 124"/>
            <p:cNvSpPr/>
            <p:nvPr/>
          </p:nvSpPr>
          <p:spPr>
            <a:xfrm>
              <a:off x="2944759" y="497532"/>
              <a:ext cx="575039" cy="577139"/>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pPr>
              <a:r>
                <a:rPr lang="zh-CN" altLang="en-US" sz="2000" b="1" kern="0" dirty="0">
                  <a:solidFill>
                    <a:prstClr val="white"/>
                  </a:solidFill>
                  <a:latin typeface="微软雅黑" panose="020B0503020204020204" pitchFamily="34" charset="-122"/>
                  <a:ea typeface="微软雅黑" panose="020B0503020204020204" pitchFamily="34" charset="-122"/>
                </a:rPr>
                <a:t>五</a:t>
              </a:r>
              <a:endParaRPr lang="zh-CN" altLang="en-US" sz="2000" b="1" kern="0" dirty="0">
                <a:solidFill>
                  <a:prstClr val="white"/>
                </a:solidFill>
                <a:latin typeface="微软雅黑" panose="020B0503020204020204" pitchFamily="34" charset="-122"/>
                <a:ea typeface="微软雅黑" panose="020B0503020204020204" pitchFamily="34" charset="-122"/>
              </a:endParaRPr>
            </a:p>
          </p:txBody>
        </p:sp>
      </p:grpSp>
      <p:sp>
        <p:nvSpPr>
          <p:cNvPr id="122" name="文本框 121"/>
          <p:cNvSpPr txBox="1"/>
          <p:nvPr/>
        </p:nvSpPr>
        <p:spPr>
          <a:xfrm>
            <a:off x="3917791" y="4511186"/>
            <a:ext cx="4757898" cy="46037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algn="l" eaLnBrk="1" fontAlgn="auto" hangingPunct="1">
              <a:spcBef>
                <a:spcPts val="0"/>
              </a:spcBef>
              <a:spcAft>
                <a:spcPts val="0"/>
              </a:spcAft>
              <a:defRPr/>
            </a:pPr>
            <a:r>
              <a:rPr lang="zh-CN" altLang="en-US" sz="2400" dirty="0">
                <a:solidFill>
                  <a:schemeClr val="tx1">
                    <a:lumMod val="95000"/>
                    <a:lumOff val="5000"/>
                    <a:alpha val="75000"/>
                  </a:schemeClr>
                </a:solidFill>
                <a:sym typeface="+mn-ea"/>
              </a:rPr>
              <a:t>结果以及社会效益</a:t>
            </a:r>
            <a:endParaRPr lang="zh-CN" altLang="en-US" sz="2400" dirty="0">
              <a:solidFill>
                <a:schemeClr val="tx1">
                  <a:lumMod val="95000"/>
                  <a:lumOff val="5000"/>
                  <a:alpha val="75000"/>
                </a:schemeClr>
              </a:solidFill>
            </a:endParaRPr>
          </a:p>
        </p:txBody>
      </p:sp>
      <p:grpSp>
        <p:nvGrpSpPr>
          <p:cNvPr id="53263" name="组合 126"/>
          <p:cNvGrpSpPr/>
          <p:nvPr/>
        </p:nvGrpSpPr>
        <p:grpSpPr bwMode="auto">
          <a:xfrm>
            <a:off x="3240088" y="5364597"/>
            <a:ext cx="444500" cy="449263"/>
            <a:chOff x="2944759" y="497532"/>
            <a:chExt cx="657188" cy="663945"/>
          </a:xfrm>
        </p:grpSpPr>
        <p:sp>
          <p:nvSpPr>
            <p:cNvPr id="130" name="矩形 129"/>
            <p:cNvSpPr/>
            <p:nvPr/>
          </p:nvSpPr>
          <p:spPr>
            <a:xfrm>
              <a:off x="3026907" y="584338"/>
              <a:ext cx="575040" cy="577139"/>
            </a:xfrm>
            <a:prstGeom prst="rect">
              <a:avLst/>
            </a:prstGeom>
            <a:solidFill>
              <a:schemeClr val="tx1">
                <a:alpha val="2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000" b="1" kern="0" dirty="0">
                <a:solidFill>
                  <a:prstClr val="white"/>
                </a:solidFill>
                <a:latin typeface="微软雅黑" panose="020B0503020204020204" pitchFamily="34" charset="-122"/>
                <a:ea typeface="微软雅黑" panose="020B0503020204020204" pitchFamily="34" charset="-122"/>
              </a:endParaRPr>
            </a:p>
          </p:txBody>
        </p:sp>
        <p:sp>
          <p:nvSpPr>
            <p:cNvPr id="131" name="矩形 130"/>
            <p:cNvSpPr/>
            <p:nvPr/>
          </p:nvSpPr>
          <p:spPr>
            <a:xfrm>
              <a:off x="2944759" y="497532"/>
              <a:ext cx="575039" cy="577139"/>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pPr>
              <a:r>
                <a:rPr lang="zh-CN" altLang="en-US" sz="2000" b="1" kern="0" dirty="0">
                  <a:solidFill>
                    <a:prstClr val="white"/>
                  </a:solidFill>
                  <a:latin typeface="微软雅黑" panose="020B0503020204020204" pitchFamily="34" charset="-122"/>
                  <a:ea typeface="微软雅黑" panose="020B0503020204020204" pitchFamily="34" charset="-122"/>
                </a:rPr>
                <a:t>六</a:t>
              </a:r>
              <a:endParaRPr lang="zh-CN" altLang="en-US" sz="2000" b="1" kern="0" dirty="0">
                <a:solidFill>
                  <a:prstClr val="white"/>
                </a:solidFill>
                <a:latin typeface="微软雅黑" panose="020B0503020204020204" pitchFamily="34" charset="-122"/>
                <a:ea typeface="微软雅黑" panose="020B0503020204020204" pitchFamily="34" charset="-122"/>
              </a:endParaRPr>
            </a:p>
          </p:txBody>
        </p:sp>
      </p:grpSp>
      <p:sp>
        <p:nvSpPr>
          <p:cNvPr id="128" name="文本框 127"/>
          <p:cNvSpPr txBox="1"/>
          <p:nvPr/>
        </p:nvSpPr>
        <p:spPr>
          <a:xfrm>
            <a:off x="3917791" y="5357959"/>
            <a:ext cx="4757898" cy="46037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algn="l" eaLnBrk="1" fontAlgn="auto" hangingPunct="1">
              <a:spcBef>
                <a:spcPts val="0"/>
              </a:spcBef>
              <a:spcAft>
                <a:spcPts val="0"/>
              </a:spcAft>
              <a:defRPr/>
            </a:pPr>
            <a:r>
              <a:rPr lang="zh-CN" altLang="en-US" sz="2400" dirty="0">
                <a:solidFill>
                  <a:schemeClr val="tx1">
                    <a:lumMod val="95000"/>
                    <a:lumOff val="5000"/>
                    <a:alpha val="75000"/>
                  </a:schemeClr>
                </a:solidFill>
              </a:rPr>
              <a:t>致谢</a:t>
            </a:r>
            <a:endParaRPr lang="zh-CN" altLang="en-US" sz="2400" dirty="0">
              <a:solidFill>
                <a:schemeClr val="tx1">
                  <a:lumMod val="95000"/>
                  <a:lumOff val="5000"/>
                  <a:alpha val="75000"/>
                </a:schemeClr>
              </a:solidFill>
            </a:endParaRPr>
          </a:p>
        </p:txBody>
      </p:sp>
      <p:sp>
        <p:nvSpPr>
          <p:cNvPr id="2" name="文本框 1"/>
          <p:cNvSpPr txBox="1"/>
          <p:nvPr/>
        </p:nvSpPr>
        <p:spPr>
          <a:xfrm>
            <a:off x="3920965" y="2777319"/>
            <a:ext cx="4757898" cy="46037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algn="l" eaLnBrk="1" fontAlgn="auto" hangingPunct="1">
              <a:spcBef>
                <a:spcPts val="0"/>
              </a:spcBef>
              <a:spcAft>
                <a:spcPts val="0"/>
              </a:spcAft>
              <a:defRPr/>
            </a:pPr>
            <a:r>
              <a:rPr lang="zh-CN" altLang="en-US" sz="2400" dirty="0">
                <a:solidFill>
                  <a:schemeClr val="tx1">
                    <a:lumMod val="95000"/>
                    <a:lumOff val="5000"/>
                    <a:alpha val="75000"/>
                  </a:schemeClr>
                </a:solidFill>
              </a:rPr>
              <a:t>研究内容</a:t>
            </a:r>
            <a:endParaRPr lang="zh-CN" altLang="en-US" sz="2400" dirty="0">
              <a:solidFill>
                <a:schemeClr val="tx1">
                  <a:lumMod val="95000"/>
                  <a:lumOff val="5000"/>
                  <a:alpha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3250"/>
                                        </p:tgtEl>
                                        <p:attrNameLst>
                                          <p:attrName>style.visibility</p:attrName>
                                        </p:attrNameLst>
                                      </p:cBhvr>
                                      <p:to>
                                        <p:strVal val="visible"/>
                                      </p:to>
                                    </p:set>
                                    <p:animEffect transition="in" filter="wipe(left)">
                                      <p:cBhvr>
                                        <p:cTn id="7" dur="500"/>
                                        <p:tgtEl>
                                          <p:spTgt spid="53250"/>
                                        </p:tgtEl>
                                      </p:cBhvr>
                                    </p:animEffect>
                                  </p:childTnLst>
                                </p:cTn>
                              </p:par>
                              <p:par>
                                <p:cTn id="8" presetID="53" presetClass="entr" presetSubtype="16" fill="hold" nodeType="withEffect">
                                  <p:stCondLst>
                                    <p:cond delay="250"/>
                                  </p:stCondLst>
                                  <p:childTnLst>
                                    <p:set>
                                      <p:cBhvr>
                                        <p:cTn id="9" dur="1" fill="hold">
                                          <p:stCondLst>
                                            <p:cond delay="0"/>
                                          </p:stCondLst>
                                        </p:cTn>
                                        <p:tgtEl>
                                          <p:spTgt spid="53253"/>
                                        </p:tgtEl>
                                        <p:attrNameLst>
                                          <p:attrName>style.visibility</p:attrName>
                                        </p:attrNameLst>
                                      </p:cBhvr>
                                      <p:to>
                                        <p:strVal val="visible"/>
                                      </p:to>
                                    </p:set>
                                    <p:anim calcmode="lin" valueType="num">
                                      <p:cBhvr>
                                        <p:cTn id="10" dur="500" fill="hold"/>
                                        <p:tgtEl>
                                          <p:spTgt spid="53253"/>
                                        </p:tgtEl>
                                        <p:attrNameLst>
                                          <p:attrName>ppt_w</p:attrName>
                                        </p:attrNameLst>
                                      </p:cBhvr>
                                      <p:tavLst>
                                        <p:tav tm="0">
                                          <p:val>
                                            <p:fltVal val="0"/>
                                          </p:val>
                                        </p:tav>
                                        <p:tav tm="100000">
                                          <p:val>
                                            <p:strVal val="#ppt_w"/>
                                          </p:val>
                                        </p:tav>
                                      </p:tavLst>
                                    </p:anim>
                                    <p:anim calcmode="lin" valueType="num">
                                      <p:cBhvr>
                                        <p:cTn id="11" dur="500" fill="hold"/>
                                        <p:tgtEl>
                                          <p:spTgt spid="53253"/>
                                        </p:tgtEl>
                                        <p:attrNameLst>
                                          <p:attrName>ppt_h</p:attrName>
                                        </p:attrNameLst>
                                      </p:cBhvr>
                                      <p:tavLst>
                                        <p:tav tm="0">
                                          <p:val>
                                            <p:fltVal val="0"/>
                                          </p:val>
                                        </p:tav>
                                        <p:tav tm="100000">
                                          <p:val>
                                            <p:strVal val="#ppt_h"/>
                                          </p:val>
                                        </p:tav>
                                      </p:tavLst>
                                    </p:anim>
                                    <p:animEffect transition="in" filter="fade">
                                      <p:cBhvr>
                                        <p:cTn id="12" dur="500"/>
                                        <p:tgtEl>
                                          <p:spTgt spid="53253"/>
                                        </p:tgtEl>
                                      </p:cBhvr>
                                    </p:animEffect>
                                  </p:childTnLst>
                                </p:cTn>
                              </p:par>
                              <p:par>
                                <p:cTn id="13" presetID="53" presetClass="entr" presetSubtype="16" fill="hold" nodeType="withEffect">
                                  <p:stCondLst>
                                    <p:cond delay="250"/>
                                  </p:stCondLst>
                                  <p:childTnLst>
                                    <p:set>
                                      <p:cBhvr>
                                        <p:cTn id="14" dur="1" fill="hold">
                                          <p:stCondLst>
                                            <p:cond delay="0"/>
                                          </p:stCondLst>
                                        </p:cTn>
                                        <p:tgtEl>
                                          <p:spTgt spid="53255"/>
                                        </p:tgtEl>
                                        <p:attrNameLst>
                                          <p:attrName>style.visibility</p:attrName>
                                        </p:attrNameLst>
                                      </p:cBhvr>
                                      <p:to>
                                        <p:strVal val="visible"/>
                                      </p:to>
                                    </p:set>
                                    <p:anim calcmode="lin" valueType="num">
                                      <p:cBhvr>
                                        <p:cTn id="15" dur="500" fill="hold"/>
                                        <p:tgtEl>
                                          <p:spTgt spid="53255"/>
                                        </p:tgtEl>
                                        <p:attrNameLst>
                                          <p:attrName>ppt_w</p:attrName>
                                        </p:attrNameLst>
                                      </p:cBhvr>
                                      <p:tavLst>
                                        <p:tav tm="0">
                                          <p:val>
                                            <p:fltVal val="0"/>
                                          </p:val>
                                        </p:tav>
                                        <p:tav tm="100000">
                                          <p:val>
                                            <p:strVal val="#ppt_w"/>
                                          </p:val>
                                        </p:tav>
                                      </p:tavLst>
                                    </p:anim>
                                    <p:anim calcmode="lin" valueType="num">
                                      <p:cBhvr>
                                        <p:cTn id="16" dur="500" fill="hold"/>
                                        <p:tgtEl>
                                          <p:spTgt spid="53255"/>
                                        </p:tgtEl>
                                        <p:attrNameLst>
                                          <p:attrName>ppt_h</p:attrName>
                                        </p:attrNameLst>
                                      </p:cBhvr>
                                      <p:tavLst>
                                        <p:tav tm="0">
                                          <p:val>
                                            <p:fltVal val="0"/>
                                          </p:val>
                                        </p:tav>
                                        <p:tav tm="100000">
                                          <p:val>
                                            <p:strVal val="#ppt_h"/>
                                          </p:val>
                                        </p:tav>
                                      </p:tavLst>
                                    </p:anim>
                                    <p:animEffect transition="in" filter="fade">
                                      <p:cBhvr>
                                        <p:cTn id="17" dur="500"/>
                                        <p:tgtEl>
                                          <p:spTgt spid="53255"/>
                                        </p:tgtEl>
                                      </p:cBhvr>
                                    </p:animEffect>
                                  </p:childTnLst>
                                </p:cTn>
                              </p:par>
                              <p:par>
                                <p:cTn id="18" presetID="53" presetClass="entr" presetSubtype="16" fill="hold" nodeType="withEffect">
                                  <p:stCondLst>
                                    <p:cond delay="250"/>
                                  </p:stCondLst>
                                  <p:childTnLst>
                                    <p:set>
                                      <p:cBhvr>
                                        <p:cTn id="19" dur="1" fill="hold">
                                          <p:stCondLst>
                                            <p:cond delay="0"/>
                                          </p:stCondLst>
                                        </p:cTn>
                                        <p:tgtEl>
                                          <p:spTgt spid="53257"/>
                                        </p:tgtEl>
                                        <p:attrNameLst>
                                          <p:attrName>style.visibility</p:attrName>
                                        </p:attrNameLst>
                                      </p:cBhvr>
                                      <p:to>
                                        <p:strVal val="visible"/>
                                      </p:to>
                                    </p:set>
                                    <p:anim calcmode="lin" valueType="num">
                                      <p:cBhvr>
                                        <p:cTn id="20" dur="500" fill="hold"/>
                                        <p:tgtEl>
                                          <p:spTgt spid="53257"/>
                                        </p:tgtEl>
                                        <p:attrNameLst>
                                          <p:attrName>ppt_w</p:attrName>
                                        </p:attrNameLst>
                                      </p:cBhvr>
                                      <p:tavLst>
                                        <p:tav tm="0">
                                          <p:val>
                                            <p:fltVal val="0"/>
                                          </p:val>
                                        </p:tav>
                                        <p:tav tm="100000">
                                          <p:val>
                                            <p:strVal val="#ppt_w"/>
                                          </p:val>
                                        </p:tav>
                                      </p:tavLst>
                                    </p:anim>
                                    <p:anim calcmode="lin" valueType="num">
                                      <p:cBhvr>
                                        <p:cTn id="21" dur="500" fill="hold"/>
                                        <p:tgtEl>
                                          <p:spTgt spid="53257"/>
                                        </p:tgtEl>
                                        <p:attrNameLst>
                                          <p:attrName>ppt_h</p:attrName>
                                        </p:attrNameLst>
                                      </p:cBhvr>
                                      <p:tavLst>
                                        <p:tav tm="0">
                                          <p:val>
                                            <p:fltVal val="0"/>
                                          </p:val>
                                        </p:tav>
                                        <p:tav tm="100000">
                                          <p:val>
                                            <p:strVal val="#ppt_h"/>
                                          </p:val>
                                        </p:tav>
                                      </p:tavLst>
                                    </p:anim>
                                    <p:animEffect transition="in" filter="fade">
                                      <p:cBhvr>
                                        <p:cTn id="22" dur="500"/>
                                        <p:tgtEl>
                                          <p:spTgt spid="53257"/>
                                        </p:tgtEl>
                                      </p:cBhvr>
                                    </p:animEffect>
                                  </p:childTnLst>
                                </p:cTn>
                              </p:par>
                              <p:par>
                                <p:cTn id="23" presetID="53" presetClass="entr" presetSubtype="16" fill="hold" nodeType="withEffect">
                                  <p:stCondLst>
                                    <p:cond delay="250"/>
                                  </p:stCondLst>
                                  <p:childTnLst>
                                    <p:set>
                                      <p:cBhvr>
                                        <p:cTn id="24" dur="1" fill="hold">
                                          <p:stCondLst>
                                            <p:cond delay="0"/>
                                          </p:stCondLst>
                                        </p:cTn>
                                        <p:tgtEl>
                                          <p:spTgt spid="53259"/>
                                        </p:tgtEl>
                                        <p:attrNameLst>
                                          <p:attrName>style.visibility</p:attrName>
                                        </p:attrNameLst>
                                      </p:cBhvr>
                                      <p:to>
                                        <p:strVal val="visible"/>
                                      </p:to>
                                    </p:set>
                                    <p:anim calcmode="lin" valueType="num">
                                      <p:cBhvr>
                                        <p:cTn id="25" dur="500" fill="hold"/>
                                        <p:tgtEl>
                                          <p:spTgt spid="53259"/>
                                        </p:tgtEl>
                                        <p:attrNameLst>
                                          <p:attrName>ppt_w</p:attrName>
                                        </p:attrNameLst>
                                      </p:cBhvr>
                                      <p:tavLst>
                                        <p:tav tm="0">
                                          <p:val>
                                            <p:fltVal val="0"/>
                                          </p:val>
                                        </p:tav>
                                        <p:tav tm="100000">
                                          <p:val>
                                            <p:strVal val="#ppt_w"/>
                                          </p:val>
                                        </p:tav>
                                      </p:tavLst>
                                    </p:anim>
                                    <p:anim calcmode="lin" valueType="num">
                                      <p:cBhvr>
                                        <p:cTn id="26" dur="500" fill="hold"/>
                                        <p:tgtEl>
                                          <p:spTgt spid="53259"/>
                                        </p:tgtEl>
                                        <p:attrNameLst>
                                          <p:attrName>ppt_h</p:attrName>
                                        </p:attrNameLst>
                                      </p:cBhvr>
                                      <p:tavLst>
                                        <p:tav tm="0">
                                          <p:val>
                                            <p:fltVal val="0"/>
                                          </p:val>
                                        </p:tav>
                                        <p:tav tm="100000">
                                          <p:val>
                                            <p:strVal val="#ppt_h"/>
                                          </p:val>
                                        </p:tav>
                                      </p:tavLst>
                                    </p:anim>
                                    <p:animEffect transition="in" filter="fade">
                                      <p:cBhvr>
                                        <p:cTn id="27" dur="500"/>
                                        <p:tgtEl>
                                          <p:spTgt spid="53259"/>
                                        </p:tgtEl>
                                      </p:cBhvr>
                                    </p:animEffect>
                                  </p:childTnLst>
                                </p:cTn>
                              </p:par>
                              <p:par>
                                <p:cTn id="28" presetID="53" presetClass="entr" presetSubtype="16" fill="hold" nodeType="withEffect">
                                  <p:stCondLst>
                                    <p:cond delay="250"/>
                                  </p:stCondLst>
                                  <p:childTnLst>
                                    <p:set>
                                      <p:cBhvr>
                                        <p:cTn id="29" dur="1" fill="hold">
                                          <p:stCondLst>
                                            <p:cond delay="0"/>
                                          </p:stCondLst>
                                        </p:cTn>
                                        <p:tgtEl>
                                          <p:spTgt spid="53261"/>
                                        </p:tgtEl>
                                        <p:attrNameLst>
                                          <p:attrName>style.visibility</p:attrName>
                                        </p:attrNameLst>
                                      </p:cBhvr>
                                      <p:to>
                                        <p:strVal val="visible"/>
                                      </p:to>
                                    </p:set>
                                    <p:anim calcmode="lin" valueType="num">
                                      <p:cBhvr>
                                        <p:cTn id="30" dur="500" fill="hold"/>
                                        <p:tgtEl>
                                          <p:spTgt spid="53261"/>
                                        </p:tgtEl>
                                        <p:attrNameLst>
                                          <p:attrName>ppt_w</p:attrName>
                                        </p:attrNameLst>
                                      </p:cBhvr>
                                      <p:tavLst>
                                        <p:tav tm="0">
                                          <p:val>
                                            <p:fltVal val="0"/>
                                          </p:val>
                                        </p:tav>
                                        <p:tav tm="100000">
                                          <p:val>
                                            <p:strVal val="#ppt_w"/>
                                          </p:val>
                                        </p:tav>
                                      </p:tavLst>
                                    </p:anim>
                                    <p:anim calcmode="lin" valueType="num">
                                      <p:cBhvr>
                                        <p:cTn id="31" dur="500" fill="hold"/>
                                        <p:tgtEl>
                                          <p:spTgt spid="53261"/>
                                        </p:tgtEl>
                                        <p:attrNameLst>
                                          <p:attrName>ppt_h</p:attrName>
                                        </p:attrNameLst>
                                      </p:cBhvr>
                                      <p:tavLst>
                                        <p:tav tm="0">
                                          <p:val>
                                            <p:fltVal val="0"/>
                                          </p:val>
                                        </p:tav>
                                        <p:tav tm="100000">
                                          <p:val>
                                            <p:strVal val="#ppt_h"/>
                                          </p:val>
                                        </p:tav>
                                      </p:tavLst>
                                    </p:anim>
                                    <p:animEffect transition="in" filter="fade">
                                      <p:cBhvr>
                                        <p:cTn id="32" dur="500"/>
                                        <p:tgtEl>
                                          <p:spTgt spid="53261"/>
                                        </p:tgtEl>
                                      </p:cBhvr>
                                    </p:animEffect>
                                  </p:childTnLst>
                                </p:cTn>
                              </p:par>
                              <p:par>
                                <p:cTn id="33" presetID="53" presetClass="entr" presetSubtype="16" fill="hold" nodeType="withEffect">
                                  <p:stCondLst>
                                    <p:cond delay="250"/>
                                  </p:stCondLst>
                                  <p:childTnLst>
                                    <p:set>
                                      <p:cBhvr>
                                        <p:cTn id="34" dur="1" fill="hold">
                                          <p:stCondLst>
                                            <p:cond delay="0"/>
                                          </p:stCondLst>
                                        </p:cTn>
                                        <p:tgtEl>
                                          <p:spTgt spid="53263"/>
                                        </p:tgtEl>
                                        <p:attrNameLst>
                                          <p:attrName>style.visibility</p:attrName>
                                        </p:attrNameLst>
                                      </p:cBhvr>
                                      <p:to>
                                        <p:strVal val="visible"/>
                                      </p:to>
                                    </p:set>
                                    <p:anim calcmode="lin" valueType="num">
                                      <p:cBhvr>
                                        <p:cTn id="35" dur="500" fill="hold"/>
                                        <p:tgtEl>
                                          <p:spTgt spid="53263"/>
                                        </p:tgtEl>
                                        <p:attrNameLst>
                                          <p:attrName>ppt_w</p:attrName>
                                        </p:attrNameLst>
                                      </p:cBhvr>
                                      <p:tavLst>
                                        <p:tav tm="0">
                                          <p:val>
                                            <p:fltVal val="0"/>
                                          </p:val>
                                        </p:tav>
                                        <p:tav tm="100000">
                                          <p:val>
                                            <p:strVal val="#ppt_w"/>
                                          </p:val>
                                        </p:tav>
                                      </p:tavLst>
                                    </p:anim>
                                    <p:anim calcmode="lin" valueType="num">
                                      <p:cBhvr>
                                        <p:cTn id="36" dur="500" fill="hold"/>
                                        <p:tgtEl>
                                          <p:spTgt spid="53263"/>
                                        </p:tgtEl>
                                        <p:attrNameLst>
                                          <p:attrName>ppt_h</p:attrName>
                                        </p:attrNameLst>
                                      </p:cBhvr>
                                      <p:tavLst>
                                        <p:tav tm="0">
                                          <p:val>
                                            <p:fltVal val="0"/>
                                          </p:val>
                                        </p:tav>
                                        <p:tav tm="100000">
                                          <p:val>
                                            <p:strVal val="#ppt_h"/>
                                          </p:val>
                                        </p:tav>
                                      </p:tavLst>
                                    </p:anim>
                                    <p:animEffect transition="in" filter="fade">
                                      <p:cBhvr>
                                        <p:cTn id="37" dur="500"/>
                                        <p:tgtEl>
                                          <p:spTgt spid="53263"/>
                                        </p:tgtEl>
                                      </p:cBhvr>
                                    </p:animEffect>
                                  </p:childTnLst>
                                </p:cTn>
                              </p:par>
                              <p:par>
                                <p:cTn id="38" presetID="12" presetClass="entr" presetSubtype="8" fill="hold" grpId="0" nodeType="withEffect">
                                  <p:stCondLst>
                                    <p:cond delay="500"/>
                                  </p:stCondLst>
                                  <p:childTnLst>
                                    <p:set>
                                      <p:cBhvr>
                                        <p:cTn id="39" dur="1" fill="hold">
                                          <p:stCondLst>
                                            <p:cond delay="0"/>
                                          </p:stCondLst>
                                        </p:cTn>
                                        <p:tgtEl>
                                          <p:spTgt spid="98"/>
                                        </p:tgtEl>
                                        <p:attrNameLst>
                                          <p:attrName>style.visibility</p:attrName>
                                        </p:attrNameLst>
                                      </p:cBhvr>
                                      <p:to>
                                        <p:strVal val="visible"/>
                                      </p:to>
                                    </p:set>
                                    <p:anim calcmode="lin" valueType="num">
                                      <p:cBhvr additive="base">
                                        <p:cTn id="40" dur="500"/>
                                        <p:tgtEl>
                                          <p:spTgt spid="98"/>
                                        </p:tgtEl>
                                        <p:attrNameLst>
                                          <p:attrName>ppt_x</p:attrName>
                                        </p:attrNameLst>
                                      </p:cBhvr>
                                      <p:tavLst>
                                        <p:tav tm="0">
                                          <p:val>
                                            <p:strVal val="#ppt_x-#ppt_w*1.125000"/>
                                          </p:val>
                                        </p:tav>
                                        <p:tav tm="100000">
                                          <p:val>
                                            <p:strVal val="#ppt_x"/>
                                          </p:val>
                                        </p:tav>
                                      </p:tavLst>
                                    </p:anim>
                                    <p:animEffect transition="in" filter="wipe(right)">
                                      <p:cBhvr>
                                        <p:cTn id="41" dur="500"/>
                                        <p:tgtEl>
                                          <p:spTgt spid="98"/>
                                        </p:tgtEl>
                                      </p:cBhvr>
                                    </p:animEffect>
                                  </p:childTnLst>
                                </p:cTn>
                              </p:par>
                              <p:par>
                                <p:cTn id="42" presetID="12" presetClass="entr" presetSubtype="8" fill="hold" grpId="0" nodeType="withEffect">
                                  <p:stCondLst>
                                    <p:cond delay="500"/>
                                  </p:stCondLst>
                                  <p:childTnLst>
                                    <p:set>
                                      <p:cBhvr>
                                        <p:cTn id="43" dur="1" fill="hold">
                                          <p:stCondLst>
                                            <p:cond delay="0"/>
                                          </p:stCondLst>
                                        </p:cTn>
                                        <p:tgtEl>
                                          <p:spTgt spid="104"/>
                                        </p:tgtEl>
                                        <p:attrNameLst>
                                          <p:attrName>style.visibility</p:attrName>
                                        </p:attrNameLst>
                                      </p:cBhvr>
                                      <p:to>
                                        <p:strVal val="visible"/>
                                      </p:to>
                                    </p:set>
                                    <p:anim calcmode="lin" valueType="num">
                                      <p:cBhvr additive="base">
                                        <p:cTn id="44" dur="500"/>
                                        <p:tgtEl>
                                          <p:spTgt spid="104"/>
                                        </p:tgtEl>
                                        <p:attrNameLst>
                                          <p:attrName>ppt_x</p:attrName>
                                        </p:attrNameLst>
                                      </p:cBhvr>
                                      <p:tavLst>
                                        <p:tav tm="0">
                                          <p:val>
                                            <p:strVal val="#ppt_x-#ppt_w*1.125000"/>
                                          </p:val>
                                        </p:tav>
                                        <p:tav tm="100000">
                                          <p:val>
                                            <p:strVal val="#ppt_x"/>
                                          </p:val>
                                        </p:tav>
                                      </p:tavLst>
                                    </p:anim>
                                    <p:animEffect transition="in" filter="wipe(right)">
                                      <p:cBhvr>
                                        <p:cTn id="45" dur="500"/>
                                        <p:tgtEl>
                                          <p:spTgt spid="104"/>
                                        </p:tgtEl>
                                      </p:cBhvr>
                                    </p:animEffect>
                                  </p:childTnLst>
                                </p:cTn>
                              </p:par>
                              <p:par>
                                <p:cTn id="46" presetID="12" presetClass="entr" presetSubtype="8" fill="hold" grpId="0" nodeType="withEffect">
                                  <p:stCondLst>
                                    <p:cond delay="500"/>
                                  </p:stCondLst>
                                  <p:childTnLst>
                                    <p:set>
                                      <p:cBhvr>
                                        <p:cTn id="47" dur="1" fill="hold">
                                          <p:stCondLst>
                                            <p:cond delay="0"/>
                                          </p:stCondLst>
                                        </p:cTn>
                                        <p:tgtEl>
                                          <p:spTgt spid="110"/>
                                        </p:tgtEl>
                                        <p:attrNameLst>
                                          <p:attrName>style.visibility</p:attrName>
                                        </p:attrNameLst>
                                      </p:cBhvr>
                                      <p:to>
                                        <p:strVal val="visible"/>
                                      </p:to>
                                    </p:set>
                                    <p:anim calcmode="lin" valueType="num">
                                      <p:cBhvr additive="base">
                                        <p:cTn id="48" dur="500"/>
                                        <p:tgtEl>
                                          <p:spTgt spid="110"/>
                                        </p:tgtEl>
                                        <p:attrNameLst>
                                          <p:attrName>ppt_x</p:attrName>
                                        </p:attrNameLst>
                                      </p:cBhvr>
                                      <p:tavLst>
                                        <p:tav tm="0">
                                          <p:val>
                                            <p:strVal val="#ppt_x-#ppt_w*1.125000"/>
                                          </p:val>
                                        </p:tav>
                                        <p:tav tm="100000">
                                          <p:val>
                                            <p:strVal val="#ppt_x"/>
                                          </p:val>
                                        </p:tav>
                                      </p:tavLst>
                                    </p:anim>
                                    <p:animEffect transition="in" filter="wipe(right)">
                                      <p:cBhvr>
                                        <p:cTn id="49" dur="500"/>
                                        <p:tgtEl>
                                          <p:spTgt spid="110"/>
                                        </p:tgtEl>
                                      </p:cBhvr>
                                    </p:animEffect>
                                  </p:childTnLst>
                                </p:cTn>
                              </p:par>
                              <p:par>
                                <p:cTn id="50" presetID="12" presetClass="entr" presetSubtype="8" fill="hold" grpId="0" nodeType="withEffect">
                                  <p:stCondLst>
                                    <p:cond delay="500"/>
                                  </p:stCondLst>
                                  <p:childTnLst>
                                    <p:set>
                                      <p:cBhvr>
                                        <p:cTn id="51" dur="1" fill="hold">
                                          <p:stCondLst>
                                            <p:cond delay="0"/>
                                          </p:stCondLst>
                                        </p:cTn>
                                        <p:tgtEl>
                                          <p:spTgt spid="122"/>
                                        </p:tgtEl>
                                        <p:attrNameLst>
                                          <p:attrName>style.visibility</p:attrName>
                                        </p:attrNameLst>
                                      </p:cBhvr>
                                      <p:to>
                                        <p:strVal val="visible"/>
                                      </p:to>
                                    </p:set>
                                    <p:anim calcmode="lin" valueType="num">
                                      <p:cBhvr additive="base">
                                        <p:cTn id="52" dur="500"/>
                                        <p:tgtEl>
                                          <p:spTgt spid="122"/>
                                        </p:tgtEl>
                                        <p:attrNameLst>
                                          <p:attrName>ppt_x</p:attrName>
                                        </p:attrNameLst>
                                      </p:cBhvr>
                                      <p:tavLst>
                                        <p:tav tm="0">
                                          <p:val>
                                            <p:strVal val="#ppt_x-#ppt_w*1.125000"/>
                                          </p:val>
                                        </p:tav>
                                        <p:tav tm="100000">
                                          <p:val>
                                            <p:strVal val="#ppt_x"/>
                                          </p:val>
                                        </p:tav>
                                      </p:tavLst>
                                    </p:anim>
                                    <p:animEffect transition="in" filter="wipe(right)">
                                      <p:cBhvr>
                                        <p:cTn id="53" dur="500"/>
                                        <p:tgtEl>
                                          <p:spTgt spid="122"/>
                                        </p:tgtEl>
                                      </p:cBhvr>
                                    </p:animEffect>
                                  </p:childTnLst>
                                </p:cTn>
                              </p:par>
                              <p:par>
                                <p:cTn id="54" presetID="12" presetClass="entr" presetSubtype="8" fill="hold" grpId="0" nodeType="withEffect">
                                  <p:stCondLst>
                                    <p:cond delay="500"/>
                                  </p:stCondLst>
                                  <p:childTnLst>
                                    <p:set>
                                      <p:cBhvr>
                                        <p:cTn id="55" dur="1" fill="hold">
                                          <p:stCondLst>
                                            <p:cond delay="0"/>
                                          </p:stCondLst>
                                        </p:cTn>
                                        <p:tgtEl>
                                          <p:spTgt spid="128"/>
                                        </p:tgtEl>
                                        <p:attrNameLst>
                                          <p:attrName>style.visibility</p:attrName>
                                        </p:attrNameLst>
                                      </p:cBhvr>
                                      <p:to>
                                        <p:strVal val="visible"/>
                                      </p:to>
                                    </p:set>
                                    <p:anim calcmode="lin" valueType="num">
                                      <p:cBhvr additive="base">
                                        <p:cTn id="56" dur="500"/>
                                        <p:tgtEl>
                                          <p:spTgt spid="128"/>
                                        </p:tgtEl>
                                        <p:attrNameLst>
                                          <p:attrName>ppt_x</p:attrName>
                                        </p:attrNameLst>
                                      </p:cBhvr>
                                      <p:tavLst>
                                        <p:tav tm="0">
                                          <p:val>
                                            <p:strVal val="#ppt_x-#ppt_w*1.125000"/>
                                          </p:val>
                                        </p:tav>
                                        <p:tav tm="100000">
                                          <p:val>
                                            <p:strVal val="#ppt_x"/>
                                          </p:val>
                                        </p:tav>
                                      </p:tavLst>
                                    </p:anim>
                                    <p:animEffect transition="in" filter="wipe(right)">
                                      <p:cBhvr>
                                        <p:cTn id="57" dur="500"/>
                                        <p:tgtEl>
                                          <p:spTgt spid="128"/>
                                        </p:tgtEl>
                                      </p:cBhvr>
                                    </p:animEffect>
                                  </p:childTnLst>
                                </p:cTn>
                              </p:par>
                              <p:par>
                                <p:cTn id="58" presetID="12" presetClass="entr" presetSubtype="8" fill="hold" grpId="0" nodeType="withEffect">
                                  <p:stCondLst>
                                    <p:cond delay="500"/>
                                  </p:stCondLst>
                                  <p:childTnLst>
                                    <p:set>
                                      <p:cBhvr>
                                        <p:cTn id="59" dur="1" fill="hold">
                                          <p:stCondLst>
                                            <p:cond delay="0"/>
                                          </p:stCondLst>
                                        </p:cTn>
                                        <p:tgtEl>
                                          <p:spTgt spid="2"/>
                                        </p:tgtEl>
                                        <p:attrNameLst>
                                          <p:attrName>style.visibility</p:attrName>
                                        </p:attrNameLst>
                                      </p:cBhvr>
                                      <p:to>
                                        <p:strVal val="visible"/>
                                      </p:to>
                                    </p:set>
                                    <p:anim calcmode="lin" valueType="num">
                                      <p:cBhvr additive="base">
                                        <p:cTn id="60" dur="500"/>
                                        <p:tgtEl>
                                          <p:spTgt spid="2"/>
                                        </p:tgtEl>
                                        <p:attrNameLst>
                                          <p:attrName>ppt_x</p:attrName>
                                        </p:attrNameLst>
                                      </p:cBhvr>
                                      <p:tavLst>
                                        <p:tav tm="0">
                                          <p:val>
                                            <p:strVal val="#ppt_x-#ppt_w*1.125000"/>
                                          </p:val>
                                        </p:tav>
                                        <p:tav tm="100000">
                                          <p:val>
                                            <p:strVal val="#ppt_x"/>
                                          </p:val>
                                        </p:tav>
                                      </p:tavLst>
                                    </p:anim>
                                    <p:animEffect transition="in" filter="wipe(right)">
                                      <p:cBhvr>
                                        <p:cTn id="6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bldLvl="0" animBg="1"/>
      <p:bldP spid="98" grpId="0"/>
      <p:bldP spid="104" grpId="0"/>
      <p:bldP spid="110" grpId="0"/>
      <p:bldP spid="122" grpId="0"/>
      <p:bldP spid="128"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280392" cy="368300"/>
          </a:xfrm>
          <a:prstGeom prst="rect">
            <a:avLst/>
          </a:prstGeom>
          <a:noFill/>
        </p:spPr>
        <p:txBody>
          <a:bodyPr wrap="square" rtlCol="0">
            <a:spAutoFit/>
          </a:bodyPr>
          <a:lstStyle/>
          <a:p>
            <a:r>
              <a:rPr lang="zh-CN" altLang="zh-HK" spc="300" dirty="0">
                <a:solidFill>
                  <a:srgbClr val="666666"/>
                </a:solidFill>
                <a:latin typeface="微软雅黑" panose="020B0503020204020204" pitchFamily="34" charset="-122"/>
                <a:ea typeface="微软雅黑" panose="020B0503020204020204" pitchFamily="34" charset="-122"/>
              </a:rPr>
              <a:t>研究背景</a:t>
            </a:r>
            <a:endParaRPr lang="zh-CN" altLang="zh-HK" spc="300" dirty="0">
              <a:solidFill>
                <a:srgbClr val="666666"/>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8300"/>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研究意义</a:t>
            </a:r>
            <a:endParaRPr lang="zh-CN" altLang="en-US" spc="300" dirty="0" smtClean="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8300"/>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研究内容</a:t>
            </a:r>
            <a:endParaRPr lang="zh-CN" altLang="en-US" spc="300" dirty="0" smtClean="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8300"/>
          </a:xfrm>
          <a:prstGeom prst="rect">
            <a:avLst/>
          </a:prstGeom>
          <a:noFill/>
        </p:spPr>
        <p:txBody>
          <a:bodyPr wrap="square" rtlCol="0">
            <a:spAutoFit/>
          </a:bodyPr>
          <a:lstStyle/>
          <a:p>
            <a:r>
              <a:rPr lang="zh-CN" altLang="zh-HK" spc="300" dirty="0">
                <a:solidFill>
                  <a:schemeClr val="bg1"/>
                </a:solidFill>
                <a:latin typeface="微软雅黑" panose="020B0503020204020204" pitchFamily="34" charset="-122"/>
                <a:ea typeface="微软雅黑" panose="020B0503020204020204" pitchFamily="34" charset="-122"/>
              </a:rPr>
              <a:t>实施方案</a:t>
            </a:r>
            <a:endParaRPr lang="zh-CN" altLang="zh-HK"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215" y="93980"/>
            <a:ext cx="2161540" cy="368300"/>
          </a:xfrm>
          <a:prstGeom prst="rect">
            <a:avLst/>
          </a:prstGeom>
          <a:noFill/>
        </p:spPr>
        <p:txBody>
          <a:bodyPr wrap="square" rtlCol="0">
            <a:spAutoFit/>
          </a:bodyPr>
          <a:lstStyle/>
          <a:p>
            <a:r>
              <a:rPr lang="zh-CN" altLang="zh-HK" spc="300" dirty="0">
                <a:solidFill>
                  <a:schemeClr val="bg1"/>
                </a:solidFill>
                <a:latin typeface="微软雅黑" panose="020B0503020204020204" pitchFamily="34" charset="-122"/>
                <a:ea typeface="微软雅黑" panose="020B0503020204020204" pitchFamily="34" charset="-122"/>
              </a:rPr>
              <a:t>结果及社会效益</a:t>
            </a:r>
            <a:endParaRPr lang="zh-CN" altLang="zh-HK"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7564928" y="97086"/>
            <a:ext cx="1295400" cy="368300"/>
          </a:xfrm>
          <a:prstGeom prst="rect">
            <a:avLst/>
          </a:prstGeom>
          <a:noFill/>
        </p:spPr>
        <p:txBody>
          <a:bodyPr wrap="square" rtlCol="0">
            <a:spAutoFit/>
          </a:bodyPr>
          <a:lstStyle/>
          <a:p>
            <a:r>
              <a:rPr lang="zh-CN" altLang="zh-HK" spc="300" dirty="0">
                <a:solidFill>
                  <a:schemeClr val="bg1"/>
                </a:solidFill>
                <a:latin typeface="微软雅黑" panose="020B0503020204020204" pitchFamily="34" charset="-122"/>
                <a:ea typeface="微软雅黑" panose="020B0503020204020204" pitchFamily="34" charset="-122"/>
              </a:rPr>
              <a:t>致谢</a:t>
            </a:r>
            <a:endParaRPr lang="zh-CN" altLang="zh-HK"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507072" y="10216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64465" y="1830070"/>
            <a:ext cx="8815070" cy="302387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p>
            <a:pPr algn="l">
              <a:lnSpc>
                <a:spcPct val="120000"/>
              </a:lnSpc>
            </a:pPr>
            <a:r>
              <a:rPr lang="en-US" altLang="zh-CN"/>
              <a:t>  </a:t>
            </a:r>
            <a:r>
              <a:rPr lang="en-US" altLang="zh-CN" sz="2400">
                <a:latin typeface="等线" panose="02010600030101010101" charset="-122"/>
                <a:ea typeface="等线" panose="02010600030101010101" charset="-122"/>
                <a:cs typeface="等线" panose="02010600030101010101" charset="-122"/>
              </a:rPr>
              <a:t>      </a:t>
            </a:r>
            <a:r>
              <a:rPr lang="en-US" altLang="zh-CN" sz="2400" b="1">
                <a:latin typeface="等线" panose="02010600030101010101" charset="-122"/>
                <a:ea typeface="等线" panose="02010600030101010101" charset="-122"/>
                <a:cs typeface="等线" panose="02010600030101010101" charset="-122"/>
              </a:rPr>
              <a:t> </a:t>
            </a:r>
            <a:r>
              <a:rPr lang="zh-CN" altLang="en-US" sz="2400" b="1">
                <a:solidFill>
                  <a:schemeClr val="accent1"/>
                </a:solidFill>
                <a:latin typeface="等线" panose="02010600030101010101" charset="-122"/>
                <a:ea typeface="等线" panose="02010600030101010101" charset="-122"/>
                <a:cs typeface="等线" panose="02010600030101010101" charset="-122"/>
              </a:rPr>
              <a:t>心律失常</a:t>
            </a:r>
            <a:r>
              <a:rPr lang="zh-CN" altLang="en-US" sz="2400">
                <a:latin typeface="等线" panose="02010600030101010101" charset="-122"/>
                <a:ea typeface="等线" panose="02010600030101010101" charset="-122"/>
                <a:cs typeface="等线" panose="02010600030101010101" charset="-122"/>
              </a:rPr>
              <a:t>（arrhythmia）是由于窦房结激动异常或激动产生于窦房结以外，激动的传导缓慢、阻滞或经异常通道传导，即</a:t>
            </a:r>
            <a:r>
              <a:rPr lang="zh-CN" altLang="en-US" sz="2400" b="1">
                <a:solidFill>
                  <a:schemeClr val="accent1"/>
                </a:solidFill>
                <a:latin typeface="等线" panose="02010600030101010101" charset="-122"/>
                <a:ea typeface="等线" panose="02010600030101010101" charset="-122"/>
                <a:cs typeface="等线" panose="02010600030101010101" charset="-122"/>
              </a:rPr>
              <a:t>心脏活动的起源和（或）传导障碍导致心脏搏动的频率和（或）节律异常</a:t>
            </a:r>
            <a:r>
              <a:rPr lang="zh-CN" altLang="en-US" sz="2400">
                <a:latin typeface="等线" panose="02010600030101010101" charset="-122"/>
                <a:ea typeface="等线" panose="02010600030101010101" charset="-122"/>
                <a:cs typeface="等线" panose="02010600030101010101" charset="-122"/>
              </a:rPr>
              <a:t>。心律失常是心血管疾病中重要的一组疾病。它可单独发病，亦可与其他心血管病伴发。其预后与心律失常的病因、诱因、演变趋势、是否导致严重血流动力障碍有关，可突然发作而致猝死，亦可持续累及心脏而致其衰竭。</a:t>
            </a:r>
            <a:endParaRPr lang="zh-CN" altLang="en-US" sz="2400">
              <a:latin typeface="等线" panose="02010600030101010101" charset="-122"/>
              <a:ea typeface="等线" panose="02010600030101010101" charset="-122"/>
              <a:cs typeface="等线" panose="02010600030101010101" charset="-122"/>
            </a:endParaRPr>
          </a:p>
        </p:txBody>
      </p:sp>
      <p:sp>
        <p:nvSpPr>
          <p:cNvPr id="4" name="矩形 3"/>
          <p:cNvSpPr/>
          <p:nvPr/>
        </p:nvSpPr>
        <p:spPr>
          <a:xfrm>
            <a:off x="161402" y="632561"/>
            <a:ext cx="3451225" cy="583565"/>
          </a:xfrm>
          <a:prstGeom prst="rect">
            <a:avLst/>
          </a:prstGeom>
        </p:spPr>
        <p:txBody>
          <a:bodyPr wrap="none">
            <a:spAutoFit/>
          </a:bodyPr>
          <a:p>
            <a:r>
              <a:rPr lang="en-US" altLang="zh-CN" sz="3200" b="1" kern="0" dirty="0" smtClean="0">
                <a:solidFill>
                  <a:srgbClr val="0070C0"/>
                </a:solidFill>
                <a:latin typeface="宋体" panose="02010600030101010101" pitchFamily="2" charset="-122"/>
              </a:rPr>
              <a:t>1.</a:t>
            </a:r>
            <a:r>
              <a:rPr lang="zh-CN" altLang="en-US" sz="3200" b="1" kern="0" dirty="0" smtClean="0">
                <a:solidFill>
                  <a:srgbClr val="0070C0"/>
                </a:solidFill>
                <a:latin typeface="宋体" panose="02010600030101010101" pitchFamily="2" charset="-122"/>
              </a:rPr>
              <a:t>心律失常的介绍</a:t>
            </a:r>
            <a:endParaRPr lang="zh-CN" altLang="en-US" sz="3200" b="1" kern="0" dirty="0" smtClean="0">
              <a:solidFill>
                <a:srgbClr val="0070C0"/>
              </a:solidFill>
              <a:latin typeface="宋体" panose="02010600030101010101" pitchFamily="2" charset="-122"/>
            </a:endParaRPr>
          </a:p>
        </p:txBody>
      </p:sp>
      <p:cxnSp>
        <p:nvCxnSpPr>
          <p:cNvPr id="5" name="直线连接符 13"/>
          <p:cNvCxnSpPr/>
          <p:nvPr/>
        </p:nvCxnSpPr>
        <p:spPr>
          <a:xfrm flipV="1">
            <a:off x="224790" y="1210945"/>
            <a:ext cx="3372485" cy="635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6824980" y="1597025"/>
            <a:ext cx="2035175" cy="5354320"/>
          </a:xfrm>
          <a:prstGeom prst="rect">
            <a:avLst/>
          </a:prstGeom>
        </p:spPr>
        <p:txBody>
          <a:bodyPr wrap="square">
            <a:spAutoFit/>
          </a:bodyPr>
          <a:lstStyle/>
          <a:p>
            <a:pPr lvl="0" algn="just"/>
            <a:r>
              <a:rPr lang="en-US" altLang="zh-CN" sz="1600" b="1">
                <a:solidFill>
                  <a:schemeClr val="accent1"/>
                </a:solidFill>
                <a:latin typeface="等线" panose="02010600030101010101" charset="-122"/>
                <a:ea typeface="等线" panose="02010600030101010101" charset="-122"/>
                <a:cs typeface="等线" panose="02010600030101010101" charset="-122"/>
                <a:sym typeface="+mn-ea"/>
              </a:rPr>
              <a:t>       </a:t>
            </a:r>
            <a:r>
              <a:rPr lang="zh-CN" altLang="en-US" sz="1600" b="1">
                <a:solidFill>
                  <a:schemeClr val="accent1"/>
                </a:solidFill>
                <a:latin typeface="等线" panose="02010600030101010101" charset="-122"/>
                <a:ea typeface="等线" panose="02010600030101010101" charset="-122"/>
                <a:cs typeface="等线" panose="02010600030101010101" charset="-122"/>
                <a:sym typeface="+mn-ea"/>
              </a:rPr>
              <a:t>心律失常的确诊大多要靠心电图</a:t>
            </a:r>
            <a:r>
              <a:rPr lang="zh-CN" altLang="en-US" sz="1600" dirty="0">
                <a:solidFill>
                  <a:schemeClr val="tx1"/>
                </a:solidFill>
                <a:latin typeface="等线" panose="02010600030101010101" charset="-122"/>
                <a:ea typeface="等线" panose="02010600030101010101" charset="-122"/>
                <a:cs typeface="等线" panose="02010600030101010101" charset="-122"/>
                <a:sym typeface="+mn-ea"/>
              </a:rPr>
              <a:t>，为了完整地记录心脏的电活动状况, </a:t>
            </a:r>
            <a:r>
              <a:rPr lang="zh-CN" altLang="en-US" sz="1600" b="1" dirty="0">
                <a:solidFill>
                  <a:schemeClr val="accent1"/>
                </a:solidFill>
                <a:latin typeface="等线" panose="02010600030101010101" charset="-122"/>
                <a:ea typeface="等线" panose="02010600030101010101" charset="-122"/>
                <a:cs typeface="等线" panose="02010600030101010101" charset="-122"/>
                <a:sym typeface="+mn-ea"/>
              </a:rPr>
              <a:t>临床上使用</a:t>
            </a:r>
            <a:r>
              <a:rPr lang="zh-CN" altLang="en-US" sz="1600" b="1" dirty="0">
                <a:solidFill>
                  <a:schemeClr val="accent1"/>
                </a:solidFill>
                <a:latin typeface="等线" panose="02010600030101010101" charset="-122"/>
                <a:ea typeface="等线" panose="02010600030101010101" charset="-122"/>
                <a:cs typeface="等线" panose="02010600030101010101" charset="-122"/>
                <a:sym typeface="+mn-ea"/>
              </a:rPr>
              <a:t>水平和垂直方向的十二种不同导联作记录, 称为标准十二导联</a:t>
            </a:r>
            <a:r>
              <a:rPr lang="zh-CN" altLang="en-US" sz="1600" dirty="0">
                <a:solidFill>
                  <a:schemeClr val="tx1"/>
                </a:solidFill>
                <a:latin typeface="等线" panose="02010600030101010101" charset="-122"/>
                <a:ea typeface="等线" panose="02010600030101010101" charset="-122"/>
                <a:cs typeface="等线" panose="02010600030101010101" charset="-122"/>
                <a:sym typeface="+mn-ea"/>
              </a:rPr>
              <a:t>, 即Ⅰ、Ⅱ、Ⅲ、aVR、aVL、aVF、V1、V2、 V3、V4、V5、V6 导联。</a:t>
            </a:r>
            <a:endParaRPr lang="zh-CN" altLang="en-US" sz="1600" dirty="0">
              <a:solidFill>
                <a:schemeClr val="tx1"/>
              </a:solidFill>
              <a:latin typeface="等线" panose="02010600030101010101" charset="-122"/>
              <a:ea typeface="等线" panose="02010600030101010101" charset="-122"/>
              <a:cs typeface="等线" panose="02010600030101010101" charset="-122"/>
              <a:sym typeface="+mn-ea"/>
            </a:endParaRPr>
          </a:p>
          <a:p>
            <a:pPr lvl="0" algn="just"/>
            <a:endParaRPr lang="zh-CN" altLang="en-US" sz="1600" dirty="0">
              <a:solidFill>
                <a:schemeClr val="tx1"/>
              </a:solidFill>
              <a:latin typeface="等线" panose="02010600030101010101" charset="-122"/>
              <a:ea typeface="等线" panose="02010600030101010101" charset="-122"/>
              <a:cs typeface="等线" panose="02010600030101010101" charset="-122"/>
              <a:sym typeface="+mn-ea"/>
            </a:endParaRPr>
          </a:p>
          <a:p>
            <a:pPr lvl="0" algn="just"/>
            <a:endParaRPr lang="zh-CN" altLang="en-US" sz="1600" dirty="0">
              <a:solidFill>
                <a:schemeClr val="tx1"/>
              </a:solidFill>
              <a:latin typeface="等线" panose="02010600030101010101" charset="-122"/>
              <a:ea typeface="等线" panose="02010600030101010101" charset="-122"/>
              <a:cs typeface="等线" panose="02010600030101010101" charset="-122"/>
              <a:sym typeface="+mn-ea"/>
            </a:endParaRPr>
          </a:p>
          <a:p>
            <a:pPr lvl="0" algn="just"/>
            <a:r>
              <a:rPr lang="zh-CN" altLang="en-US" sz="1600" dirty="0">
                <a:solidFill>
                  <a:schemeClr val="tx1"/>
                </a:solidFill>
                <a:latin typeface="等线" panose="02010600030101010101" charset="-122"/>
                <a:ea typeface="等线" panose="02010600030101010101" charset="-122"/>
                <a:cs typeface="等线" panose="02010600030101010101" charset="-122"/>
                <a:sym typeface="+mn-ea"/>
              </a:rPr>
              <a:t>       其中前六个导联表示肢体导联，记录了心脏纵向切面的电位</a:t>
            </a:r>
            <a:r>
              <a:rPr lang="zh-CN" altLang="en-US" sz="1600" dirty="0">
                <a:solidFill>
                  <a:schemeClr val="tx1"/>
                </a:solidFill>
                <a:latin typeface="等线" panose="02010600030101010101" charset="-122"/>
                <a:ea typeface="等线" panose="02010600030101010101" charset="-122"/>
                <a:cs typeface="等线" panose="02010600030101010101" charset="-122"/>
                <a:sym typeface="+mn-ea"/>
              </a:rPr>
              <a:t>变化，后六个导联表示胸导联，记录了心脏横向切面的电位变化。</a:t>
            </a:r>
            <a:endParaRPr lang="zh-CN" altLang="en-US" sz="1600" dirty="0">
              <a:solidFill>
                <a:schemeClr val="tx1"/>
              </a:solidFill>
              <a:latin typeface="等线" panose="02010600030101010101" charset="-122"/>
              <a:ea typeface="等线" panose="02010600030101010101" charset="-122"/>
              <a:cs typeface="等线" panose="02010600030101010101" charset="-122"/>
              <a:sym typeface="+mn-ea"/>
            </a:endParaRPr>
          </a:p>
          <a:p>
            <a:pPr lvl="0" algn="just"/>
            <a:endParaRPr lang="zh-CN" altLang="en-US" sz="1100">
              <a:latin typeface="等线" panose="02010600030101010101" charset="-122"/>
              <a:ea typeface="等线" panose="02010600030101010101" charset="-122"/>
            </a:endParaRPr>
          </a:p>
          <a:p>
            <a:pPr lvl="0" algn="just"/>
            <a:endParaRPr lang="zh-CN" altLang="en-US" sz="1100" dirty="0">
              <a:solidFill>
                <a:srgbClr val="666666"/>
              </a:solidFill>
              <a:latin typeface="微软雅黑" panose="020B0503020204020204" pitchFamily="34" charset="-122"/>
              <a:ea typeface="微软雅黑" panose="020B0503020204020204" pitchFamily="34" charset="-122"/>
            </a:endParaRPr>
          </a:p>
        </p:txBody>
      </p:sp>
      <p:sp>
        <p:nvSpPr>
          <p:cNvPr id="4" name="矩形 3"/>
          <p:cNvSpPr/>
          <p:nvPr/>
        </p:nvSpPr>
        <p:spPr>
          <a:xfrm>
            <a:off x="161402" y="632561"/>
            <a:ext cx="4676140" cy="583565"/>
          </a:xfrm>
          <a:prstGeom prst="rect">
            <a:avLst/>
          </a:prstGeom>
        </p:spPr>
        <p:txBody>
          <a:bodyPr wrap="none">
            <a:spAutoFit/>
          </a:bodyPr>
          <a:p>
            <a:r>
              <a:rPr lang="en-US" altLang="zh-CN" sz="3200" b="1" kern="0" dirty="0" smtClean="0">
                <a:solidFill>
                  <a:srgbClr val="0070C0"/>
                </a:solidFill>
                <a:latin typeface="宋体" panose="02010600030101010101" pitchFamily="2" charset="-122"/>
              </a:rPr>
              <a:t>2.</a:t>
            </a:r>
            <a:r>
              <a:rPr lang="zh-CN" altLang="en-US" sz="3200" b="1" kern="0" dirty="0" smtClean="0">
                <a:solidFill>
                  <a:srgbClr val="0070C0"/>
                </a:solidFill>
                <a:latin typeface="宋体" panose="02010600030101010101" pitchFamily="2" charset="-122"/>
              </a:rPr>
              <a:t>十二导联心电图的介绍</a:t>
            </a:r>
            <a:endParaRPr lang="zh-CN" altLang="en-US" sz="3200" b="1" kern="0" dirty="0" smtClean="0">
              <a:solidFill>
                <a:srgbClr val="0070C0"/>
              </a:solidFill>
              <a:latin typeface="宋体" panose="02010600030101010101" pitchFamily="2" charset="-122"/>
            </a:endParaRPr>
          </a:p>
        </p:txBody>
      </p:sp>
      <p:cxnSp>
        <p:nvCxnSpPr>
          <p:cNvPr id="5" name="直线连接符 13"/>
          <p:cNvCxnSpPr/>
          <p:nvPr/>
        </p:nvCxnSpPr>
        <p:spPr>
          <a:xfrm flipV="1">
            <a:off x="224790" y="1210945"/>
            <a:ext cx="4629150" cy="635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25227" y="93911"/>
            <a:ext cx="1280392" cy="368300"/>
          </a:xfrm>
          <a:prstGeom prst="rect">
            <a:avLst/>
          </a:prstGeom>
          <a:noFill/>
        </p:spPr>
        <p:txBody>
          <a:bodyPr wrap="square" rtlCol="0">
            <a:spAutoFit/>
          </a:bodyPr>
          <a:lstStyle/>
          <a:p>
            <a:r>
              <a:rPr lang="zh-CN" altLang="zh-HK" spc="300" dirty="0">
                <a:solidFill>
                  <a:srgbClr val="666666"/>
                </a:solidFill>
                <a:latin typeface="微软雅黑" panose="020B0503020204020204" pitchFamily="34" charset="-122"/>
                <a:ea typeface="微软雅黑" panose="020B0503020204020204" pitchFamily="34" charset="-122"/>
              </a:rPr>
              <a:t>研究背景</a:t>
            </a:r>
            <a:endParaRPr lang="zh-CN" altLang="zh-HK" spc="300" dirty="0">
              <a:solidFill>
                <a:srgbClr val="666666"/>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3911"/>
            <a:ext cx="1295400" cy="368300"/>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研究意义</a:t>
            </a:r>
            <a:endParaRPr lang="zh-CN" altLang="en-US" spc="300" dirty="0" smtClean="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684103" y="93911"/>
            <a:ext cx="1295400" cy="368300"/>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研究内容</a:t>
            </a:r>
            <a:endParaRPr lang="zh-CN" altLang="en-US" spc="300" dirty="0" smtClean="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8300"/>
          </a:xfrm>
          <a:prstGeom prst="rect">
            <a:avLst/>
          </a:prstGeom>
          <a:noFill/>
        </p:spPr>
        <p:txBody>
          <a:bodyPr wrap="square" rtlCol="0">
            <a:spAutoFit/>
          </a:bodyPr>
          <a:lstStyle/>
          <a:p>
            <a:r>
              <a:rPr lang="zh-CN" altLang="zh-HK" spc="300" dirty="0">
                <a:solidFill>
                  <a:schemeClr val="bg1"/>
                </a:solidFill>
                <a:latin typeface="微软雅黑" panose="020B0503020204020204" pitchFamily="34" charset="-122"/>
                <a:ea typeface="微软雅黑" panose="020B0503020204020204" pitchFamily="34" charset="-122"/>
              </a:rPr>
              <a:t>实施方案</a:t>
            </a:r>
            <a:endParaRPr lang="zh-CN" altLang="zh-HK"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215" y="93980"/>
            <a:ext cx="2161540" cy="368300"/>
          </a:xfrm>
          <a:prstGeom prst="rect">
            <a:avLst/>
          </a:prstGeom>
          <a:noFill/>
        </p:spPr>
        <p:txBody>
          <a:bodyPr wrap="square" rtlCol="0">
            <a:spAutoFit/>
          </a:bodyPr>
          <a:lstStyle/>
          <a:p>
            <a:r>
              <a:rPr lang="zh-CN" altLang="zh-HK" spc="300" dirty="0">
                <a:solidFill>
                  <a:schemeClr val="bg1"/>
                </a:solidFill>
                <a:latin typeface="微软雅黑" panose="020B0503020204020204" pitchFamily="34" charset="-122"/>
                <a:ea typeface="微软雅黑" panose="020B0503020204020204" pitchFamily="34" charset="-122"/>
              </a:rPr>
              <a:t>结果及社会效益</a:t>
            </a:r>
            <a:endParaRPr lang="zh-CN" altLang="zh-HK" spc="300"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7564928" y="97086"/>
            <a:ext cx="1295400" cy="368300"/>
          </a:xfrm>
          <a:prstGeom prst="rect">
            <a:avLst/>
          </a:prstGeom>
          <a:noFill/>
        </p:spPr>
        <p:txBody>
          <a:bodyPr wrap="square" rtlCol="0">
            <a:spAutoFit/>
          </a:bodyPr>
          <a:lstStyle/>
          <a:p>
            <a:r>
              <a:rPr lang="zh-CN" altLang="zh-HK" spc="300" dirty="0">
                <a:solidFill>
                  <a:schemeClr val="bg1"/>
                </a:solidFill>
                <a:latin typeface="微软雅黑" panose="020B0503020204020204" pitchFamily="34" charset="-122"/>
                <a:ea typeface="微软雅黑" panose="020B0503020204020204" pitchFamily="34" charset="-122"/>
              </a:rPr>
              <a:t>致谢</a:t>
            </a:r>
            <a:endParaRPr lang="zh-CN" altLang="zh-HK" spc="300" dirty="0">
              <a:solidFill>
                <a:schemeClr val="bg1"/>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507072" y="10216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1" name="图片 20"/>
          <p:cNvPicPr>
            <a:picLocks noChangeAspect="1"/>
          </p:cNvPicPr>
          <p:nvPr/>
        </p:nvPicPr>
        <p:blipFill>
          <a:blip r:embed="rId1"/>
          <a:stretch>
            <a:fillRect/>
          </a:stretch>
        </p:blipFill>
        <p:spPr>
          <a:xfrm>
            <a:off x="233680" y="1605915"/>
            <a:ext cx="6488430" cy="2665095"/>
          </a:xfrm>
          <a:prstGeom prst="rect">
            <a:avLst/>
          </a:prstGeom>
        </p:spPr>
      </p:pic>
      <p:pic>
        <p:nvPicPr>
          <p:cNvPr id="22" name="图片 21"/>
          <p:cNvPicPr>
            <a:picLocks noChangeAspect="1"/>
          </p:cNvPicPr>
          <p:nvPr/>
        </p:nvPicPr>
        <p:blipFill>
          <a:blip r:embed="rId2"/>
          <a:stretch>
            <a:fillRect/>
          </a:stretch>
        </p:blipFill>
        <p:spPr>
          <a:xfrm>
            <a:off x="289560" y="4504690"/>
            <a:ext cx="6416675" cy="2159000"/>
          </a:xfrm>
          <a:prstGeom prst="rect">
            <a:avLst/>
          </a:prstGeom>
        </p:spPr>
      </p:pic>
    </p:spTree>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6489065" y="1645285"/>
            <a:ext cx="2035175" cy="5184775"/>
          </a:xfrm>
          <a:prstGeom prst="rect">
            <a:avLst/>
          </a:prstGeom>
        </p:spPr>
        <p:txBody>
          <a:bodyPr wrap="square">
            <a:spAutoFit/>
          </a:bodyPr>
          <a:lstStyle/>
          <a:p>
            <a:pPr lvl="0" algn="just"/>
            <a:r>
              <a:rPr lang="en-US" altLang="zh-CN" sz="1600" b="1" kern="0" dirty="0" smtClean="0">
                <a:effectLst/>
                <a:latin typeface="宋体" panose="02010600030101010101" pitchFamily="2" charset="-122"/>
                <a:sym typeface="+mn-ea"/>
              </a:rPr>
              <a:t>    </a:t>
            </a:r>
            <a:r>
              <a:rPr lang="zh-CN" altLang="en-US" sz="1600" b="1" kern="0" dirty="0" smtClean="0">
                <a:solidFill>
                  <a:schemeClr val="accent1"/>
                </a:solidFill>
                <a:effectLst/>
                <a:latin typeface="宋体" panose="02010600030101010101" pitchFamily="2" charset="-122"/>
                <a:sym typeface="+mn-ea"/>
              </a:rPr>
              <a:t>各类医疗和体检等机构每天均产生大量心电图数据，据统计全球每年获得超过 3 亿张心电图，但由于</a:t>
            </a:r>
            <a:r>
              <a:rPr lang="zh-CN" altLang="en-US" sz="1600" b="1" kern="0" dirty="0" smtClean="0">
                <a:solidFill>
                  <a:schemeClr val="accent1"/>
                </a:solidFill>
                <a:effectLst/>
                <a:latin typeface="宋体" panose="02010600030101010101" pitchFamily="2" charset="-122"/>
                <a:sym typeface="+mn-ea"/>
              </a:rPr>
              <a:t>有经验的专业医生严重不足，制约了心电图的临床辅助诊断效率。</a:t>
            </a:r>
            <a:r>
              <a:rPr lang="zh-CN" altLang="en-US" sz="1600" kern="0" dirty="0" smtClean="0">
                <a:effectLst/>
                <a:latin typeface="宋体" panose="02010600030101010101" pitchFamily="2" charset="-122"/>
                <a:sym typeface="+mn-ea"/>
              </a:rPr>
              <a:t>同时心律失常类型较多，波形差异不明显，专业医生的诊断存在</a:t>
            </a:r>
            <a:r>
              <a:rPr lang="zh-CN" altLang="en-US" sz="1600" b="1" kern="0" dirty="0" smtClean="0">
                <a:solidFill>
                  <a:schemeClr val="accent1"/>
                </a:solidFill>
                <a:effectLst/>
                <a:latin typeface="宋体" panose="02010600030101010101" pitchFamily="2" charset="-122"/>
                <a:sym typeface="+mn-ea"/>
              </a:rPr>
              <a:t>误判现象</a:t>
            </a:r>
            <a:r>
              <a:rPr lang="zh-CN" altLang="en-US" sz="1600" kern="0" dirty="0" smtClean="0">
                <a:effectLst/>
                <a:latin typeface="宋体" panose="02010600030101010101" pitchFamily="2" charset="-122"/>
                <a:sym typeface="+mn-ea"/>
              </a:rPr>
              <a:t>。</a:t>
            </a:r>
            <a:endParaRPr lang="zh-CN" altLang="en-US" sz="1600" kern="0" dirty="0" smtClean="0">
              <a:effectLst/>
              <a:latin typeface="宋体" panose="02010600030101010101" pitchFamily="2" charset="-122"/>
              <a:sym typeface="+mn-ea"/>
            </a:endParaRPr>
          </a:p>
          <a:p>
            <a:pPr lvl="0" algn="just"/>
            <a:endParaRPr lang="zh-CN" altLang="en-US" sz="1600" kern="0" dirty="0" smtClean="0">
              <a:effectLst/>
              <a:latin typeface="宋体" panose="02010600030101010101" pitchFamily="2" charset="-122"/>
              <a:sym typeface="+mn-ea"/>
            </a:endParaRPr>
          </a:p>
          <a:p>
            <a:pPr lvl="0" algn="just"/>
            <a:r>
              <a:rPr lang="zh-CN" altLang="en-US" sz="1600" kern="0" dirty="0" smtClean="0">
                <a:effectLst/>
                <a:latin typeface="宋体" panose="02010600030101010101" pitchFamily="2" charset="-122"/>
                <a:sym typeface="+mn-ea"/>
              </a:rPr>
              <a:t>为提高心律失常识别的效率和准确率，关于</a:t>
            </a:r>
            <a:r>
              <a:rPr lang="zh-CN" altLang="en-US" sz="1600" kern="0" dirty="0" smtClean="0">
                <a:effectLst/>
                <a:latin typeface="宋体" panose="02010600030101010101" pitchFamily="2" charset="-122"/>
                <a:sym typeface="+mn-ea"/>
              </a:rPr>
              <a:t>心律失常的自动识别方法的研究越来越受到重视。</a:t>
            </a:r>
            <a:endParaRPr lang="zh-CN" altLang="en-US" sz="1600" kern="0" dirty="0" smtClean="0">
              <a:effectLst/>
              <a:latin typeface="宋体" panose="02010600030101010101" pitchFamily="2" charset="-122"/>
              <a:sym typeface="+mn-ea"/>
            </a:endParaRPr>
          </a:p>
          <a:p>
            <a:pPr lvl="0" algn="just"/>
            <a:endParaRPr lang="zh-CN" altLang="en-US" sz="1600" dirty="0">
              <a:solidFill>
                <a:schemeClr val="tx1"/>
              </a:solidFill>
              <a:latin typeface="等线" panose="02010600030101010101" charset="-122"/>
              <a:ea typeface="等线" panose="02010600030101010101" charset="-122"/>
              <a:cs typeface="等线" panose="02010600030101010101" charset="-122"/>
              <a:sym typeface="+mn-ea"/>
            </a:endParaRPr>
          </a:p>
          <a:p>
            <a:pPr lvl="0" algn="just"/>
            <a:endParaRPr lang="zh-CN" altLang="en-US" sz="1600" dirty="0">
              <a:solidFill>
                <a:schemeClr val="tx1"/>
              </a:solidFill>
              <a:latin typeface="等线" panose="02010600030101010101" charset="-122"/>
              <a:ea typeface="等线" panose="02010600030101010101" charset="-122"/>
              <a:cs typeface="等线" panose="02010600030101010101" charset="-122"/>
              <a:sym typeface="+mn-ea"/>
            </a:endParaRPr>
          </a:p>
          <a:p>
            <a:pPr lvl="0" algn="just"/>
            <a:endParaRPr lang="zh-CN" altLang="en-US" sz="1100" dirty="0">
              <a:solidFill>
                <a:srgbClr val="666666"/>
              </a:solidFill>
              <a:latin typeface="微软雅黑" panose="020B0503020204020204" pitchFamily="34" charset="-122"/>
              <a:ea typeface="微软雅黑" panose="020B0503020204020204" pitchFamily="34" charset="-122"/>
            </a:endParaRPr>
          </a:p>
        </p:txBody>
      </p:sp>
      <p:sp>
        <p:nvSpPr>
          <p:cNvPr id="4" name="矩形 3"/>
          <p:cNvSpPr/>
          <p:nvPr/>
        </p:nvSpPr>
        <p:spPr>
          <a:xfrm>
            <a:off x="161402" y="632561"/>
            <a:ext cx="3451225" cy="583565"/>
          </a:xfrm>
          <a:prstGeom prst="rect">
            <a:avLst/>
          </a:prstGeom>
        </p:spPr>
        <p:txBody>
          <a:bodyPr wrap="none">
            <a:spAutoFit/>
          </a:bodyPr>
          <a:p>
            <a:r>
              <a:rPr lang="en-US" altLang="zh-CN" sz="3200" b="1" kern="0" dirty="0" smtClean="0">
                <a:solidFill>
                  <a:srgbClr val="0070C0"/>
                </a:solidFill>
                <a:latin typeface="宋体" panose="02010600030101010101" pitchFamily="2" charset="-122"/>
              </a:rPr>
              <a:t>3.</a:t>
            </a:r>
            <a:r>
              <a:rPr lang="zh-CN" altLang="en-US" sz="3200" b="1" kern="0" dirty="0" smtClean="0">
                <a:solidFill>
                  <a:srgbClr val="0070C0"/>
                </a:solidFill>
                <a:latin typeface="宋体" panose="02010600030101010101" pitchFamily="2" charset="-122"/>
              </a:rPr>
              <a:t>当前存在的问题</a:t>
            </a:r>
            <a:endParaRPr lang="zh-CN" altLang="en-US" sz="3200" b="1" kern="0" dirty="0" smtClean="0">
              <a:solidFill>
                <a:srgbClr val="0070C0"/>
              </a:solidFill>
              <a:latin typeface="宋体" panose="02010600030101010101" pitchFamily="2" charset="-122"/>
            </a:endParaRPr>
          </a:p>
        </p:txBody>
      </p:sp>
      <p:cxnSp>
        <p:nvCxnSpPr>
          <p:cNvPr id="5" name="直线连接符 13"/>
          <p:cNvCxnSpPr/>
          <p:nvPr/>
        </p:nvCxnSpPr>
        <p:spPr>
          <a:xfrm>
            <a:off x="224790" y="1217295"/>
            <a:ext cx="3326765" cy="254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25227" y="93911"/>
            <a:ext cx="1280392" cy="368300"/>
          </a:xfrm>
          <a:prstGeom prst="rect">
            <a:avLst/>
          </a:prstGeom>
          <a:noFill/>
        </p:spPr>
        <p:txBody>
          <a:bodyPr wrap="square" rtlCol="0">
            <a:spAutoFit/>
          </a:bodyPr>
          <a:lstStyle/>
          <a:p>
            <a:r>
              <a:rPr lang="zh-CN" altLang="zh-HK" spc="300" dirty="0">
                <a:solidFill>
                  <a:srgbClr val="666666"/>
                </a:solidFill>
                <a:latin typeface="微软雅黑" panose="020B0503020204020204" pitchFamily="34" charset="-122"/>
                <a:ea typeface="微软雅黑" panose="020B0503020204020204" pitchFamily="34" charset="-122"/>
              </a:rPr>
              <a:t>研究背景</a:t>
            </a:r>
            <a:endParaRPr lang="zh-CN" altLang="zh-HK" spc="300" dirty="0">
              <a:solidFill>
                <a:srgbClr val="666666"/>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3911"/>
            <a:ext cx="1295400" cy="368300"/>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研究意义</a:t>
            </a:r>
            <a:endParaRPr lang="zh-CN" altLang="en-US" spc="300" dirty="0" smtClean="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684103" y="93911"/>
            <a:ext cx="1295400" cy="368300"/>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研究内容</a:t>
            </a:r>
            <a:endParaRPr lang="zh-CN" altLang="en-US" spc="300" dirty="0" smtClean="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8300"/>
          </a:xfrm>
          <a:prstGeom prst="rect">
            <a:avLst/>
          </a:prstGeom>
          <a:noFill/>
        </p:spPr>
        <p:txBody>
          <a:bodyPr wrap="square" rtlCol="0">
            <a:spAutoFit/>
          </a:bodyPr>
          <a:lstStyle/>
          <a:p>
            <a:r>
              <a:rPr lang="zh-CN" altLang="zh-HK" spc="300" dirty="0">
                <a:solidFill>
                  <a:schemeClr val="bg1"/>
                </a:solidFill>
                <a:latin typeface="微软雅黑" panose="020B0503020204020204" pitchFamily="34" charset="-122"/>
                <a:ea typeface="微软雅黑" panose="020B0503020204020204" pitchFamily="34" charset="-122"/>
              </a:rPr>
              <a:t>实施方案</a:t>
            </a:r>
            <a:endParaRPr lang="zh-CN" altLang="zh-HK"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215" y="93980"/>
            <a:ext cx="2161540" cy="368300"/>
          </a:xfrm>
          <a:prstGeom prst="rect">
            <a:avLst/>
          </a:prstGeom>
          <a:noFill/>
        </p:spPr>
        <p:txBody>
          <a:bodyPr wrap="square" rtlCol="0">
            <a:spAutoFit/>
          </a:bodyPr>
          <a:lstStyle/>
          <a:p>
            <a:r>
              <a:rPr lang="zh-CN" altLang="zh-HK" spc="300" dirty="0">
                <a:solidFill>
                  <a:schemeClr val="bg1"/>
                </a:solidFill>
                <a:latin typeface="微软雅黑" panose="020B0503020204020204" pitchFamily="34" charset="-122"/>
                <a:ea typeface="微软雅黑" panose="020B0503020204020204" pitchFamily="34" charset="-122"/>
              </a:rPr>
              <a:t>结果及社会效益</a:t>
            </a:r>
            <a:endParaRPr lang="zh-CN" altLang="zh-HK" spc="300"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7564928" y="97086"/>
            <a:ext cx="1295400" cy="368300"/>
          </a:xfrm>
          <a:prstGeom prst="rect">
            <a:avLst/>
          </a:prstGeom>
          <a:noFill/>
        </p:spPr>
        <p:txBody>
          <a:bodyPr wrap="square" rtlCol="0">
            <a:spAutoFit/>
          </a:bodyPr>
          <a:lstStyle/>
          <a:p>
            <a:r>
              <a:rPr lang="zh-CN" altLang="zh-HK" spc="300" dirty="0">
                <a:solidFill>
                  <a:schemeClr val="bg1"/>
                </a:solidFill>
                <a:latin typeface="微软雅黑" panose="020B0503020204020204" pitchFamily="34" charset="-122"/>
                <a:ea typeface="微软雅黑" panose="020B0503020204020204" pitchFamily="34" charset="-122"/>
              </a:rPr>
              <a:t>致谢</a:t>
            </a:r>
            <a:endParaRPr lang="zh-CN" altLang="zh-HK" spc="300" dirty="0">
              <a:solidFill>
                <a:schemeClr val="bg1"/>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507072" y="10216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1"/>
          <a:stretch>
            <a:fillRect/>
          </a:stretch>
        </p:blipFill>
        <p:spPr>
          <a:xfrm>
            <a:off x="224790" y="1663065"/>
            <a:ext cx="5890260" cy="4013835"/>
          </a:xfrm>
          <a:prstGeom prst="rect">
            <a:avLst/>
          </a:prstGeom>
          <a:noFill/>
        </p:spPr>
      </p:pic>
      <p:cxnSp>
        <p:nvCxnSpPr>
          <p:cNvPr id="27" name="直接连接符 26"/>
          <p:cNvCxnSpPr/>
          <p:nvPr/>
        </p:nvCxnSpPr>
        <p:spPr>
          <a:xfrm flipH="1">
            <a:off x="6283960" y="1645285"/>
            <a:ext cx="8890" cy="447167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450850" y="1597025"/>
            <a:ext cx="8409305" cy="5033010"/>
          </a:xfrm>
          <a:prstGeom prst="rect">
            <a:avLst/>
          </a:prstGeom>
        </p:spPr>
        <p:txBody>
          <a:bodyPr wrap="square">
            <a:spAutoFit/>
          </a:bodyPr>
          <a:lstStyle/>
          <a:p>
            <a:pPr algn="just"/>
            <a:r>
              <a:rPr lang="en-US" altLang="zh-CN" sz="1600" kern="100" dirty="0" smtClean="0">
                <a:latin typeface="宋体" panose="02010600030101010101" pitchFamily="2" charset="-122"/>
                <a:sym typeface="+mn-ea"/>
              </a:rPr>
              <a:t>    </a:t>
            </a:r>
            <a:endParaRPr lang="en-US" altLang="zh-CN" sz="1600" kern="100" dirty="0" smtClean="0">
              <a:latin typeface="宋体" panose="02010600030101010101" pitchFamily="2" charset="-122"/>
              <a:sym typeface="+mn-ea"/>
            </a:endParaRPr>
          </a:p>
          <a:p>
            <a:pPr algn="just">
              <a:lnSpc>
                <a:spcPct val="140000"/>
              </a:lnSpc>
            </a:pPr>
            <a:r>
              <a:rPr lang="zh-CN" altLang="en-US" sz="1600" kern="100" dirty="0" smtClean="0">
                <a:latin typeface="宋体" panose="02010600030101010101" pitchFamily="2" charset="-122"/>
                <a:sym typeface="+mn-ea"/>
              </a:rPr>
              <a:t>    </a:t>
            </a:r>
            <a:r>
              <a:rPr lang="zh-CN" altLang="en-US" sz="1600" kern="100" dirty="0" smtClean="0">
                <a:latin typeface="等线" panose="02010600030101010101" charset="-122"/>
                <a:ea typeface="等线" panose="02010600030101010101" charset="-122"/>
                <a:cs typeface="等线" panose="02010600030101010101" charset="-122"/>
                <a:sym typeface="+mn-ea"/>
              </a:rPr>
              <a:t>近些年来，各种</a:t>
            </a:r>
            <a:r>
              <a:rPr lang="zh-CN" altLang="en-US" sz="1600" kern="100" dirty="0">
                <a:latin typeface="等线" panose="02010600030101010101" charset="-122"/>
                <a:ea typeface="等线" panose="02010600030101010101" charset="-122"/>
                <a:cs typeface="等线" panose="02010600030101010101" charset="-122"/>
                <a:sym typeface="+mn-ea"/>
              </a:rPr>
              <a:t>智能算法在心电图的特征提取与识别中得到了广泛应用。</a:t>
            </a:r>
            <a:r>
              <a:rPr lang="zh-CN" altLang="en-US" sz="1600" kern="100" dirty="0">
                <a:solidFill>
                  <a:schemeClr val="accent1"/>
                </a:solidFill>
                <a:latin typeface="等线" panose="02010600030101010101" charset="-122"/>
                <a:ea typeface="等线" panose="02010600030101010101" charset="-122"/>
                <a:cs typeface="等线" panose="02010600030101010101" charset="-122"/>
                <a:sym typeface="+mn-ea"/>
              </a:rPr>
              <a:t>如小波</a:t>
            </a:r>
            <a:r>
              <a:rPr lang="zh-CN" altLang="en-US" sz="1600" kern="100" dirty="0" smtClean="0">
                <a:solidFill>
                  <a:schemeClr val="accent1"/>
                </a:solidFill>
                <a:latin typeface="等线" panose="02010600030101010101" charset="-122"/>
                <a:ea typeface="等线" panose="02010600030101010101" charset="-122"/>
                <a:cs typeface="等线" panose="02010600030101010101" charset="-122"/>
                <a:sym typeface="+mn-ea"/>
              </a:rPr>
              <a:t>变换，</a:t>
            </a:r>
            <a:r>
              <a:rPr lang="zh-CN" altLang="en-US" sz="1600" kern="100" dirty="0">
                <a:solidFill>
                  <a:schemeClr val="accent1"/>
                </a:solidFill>
                <a:latin typeface="等线" panose="02010600030101010101" charset="-122"/>
                <a:ea typeface="等线" panose="02010600030101010101" charset="-122"/>
                <a:cs typeface="等线" panose="02010600030101010101" charset="-122"/>
                <a:sym typeface="+mn-ea"/>
              </a:rPr>
              <a:t>高阶统计</a:t>
            </a:r>
            <a:r>
              <a:rPr lang="zh-CN" altLang="en-US" sz="1600" kern="100" dirty="0" smtClean="0">
                <a:solidFill>
                  <a:schemeClr val="accent1"/>
                </a:solidFill>
                <a:latin typeface="等线" panose="02010600030101010101" charset="-122"/>
                <a:ea typeface="等线" panose="02010600030101010101" charset="-122"/>
                <a:cs typeface="等线" panose="02010600030101010101" charset="-122"/>
                <a:sym typeface="+mn-ea"/>
              </a:rPr>
              <a:t>量，</a:t>
            </a:r>
            <a:r>
              <a:rPr lang="zh-CN" altLang="en-US" sz="1600" kern="100" dirty="0">
                <a:solidFill>
                  <a:schemeClr val="accent1"/>
                </a:solidFill>
                <a:latin typeface="等线" panose="02010600030101010101" charset="-122"/>
                <a:ea typeface="等线" panose="02010600030101010101" charset="-122"/>
                <a:cs typeface="等线" panose="02010600030101010101" charset="-122"/>
                <a:sym typeface="+mn-ea"/>
              </a:rPr>
              <a:t>独立分量</a:t>
            </a:r>
            <a:r>
              <a:rPr lang="zh-CN" altLang="en-US" sz="1600" kern="100" dirty="0" smtClean="0">
                <a:solidFill>
                  <a:schemeClr val="accent1"/>
                </a:solidFill>
                <a:latin typeface="等线" panose="02010600030101010101" charset="-122"/>
                <a:ea typeface="等线" panose="02010600030101010101" charset="-122"/>
                <a:cs typeface="等线" panose="02010600030101010101" charset="-122"/>
                <a:sym typeface="+mn-ea"/>
              </a:rPr>
              <a:t>分析，</a:t>
            </a:r>
            <a:r>
              <a:rPr lang="zh-CN" altLang="en-US" sz="1600" kern="100" dirty="0">
                <a:solidFill>
                  <a:schemeClr val="accent1"/>
                </a:solidFill>
                <a:latin typeface="等线" panose="02010600030101010101" charset="-122"/>
                <a:ea typeface="等线" panose="02010600030101010101" charset="-122"/>
                <a:cs typeface="等线" panose="02010600030101010101" charset="-122"/>
                <a:sym typeface="+mn-ea"/>
              </a:rPr>
              <a:t>形态学</a:t>
            </a:r>
            <a:r>
              <a:rPr lang="zh-CN" altLang="en-US" sz="1600" kern="100" dirty="0" smtClean="0">
                <a:solidFill>
                  <a:schemeClr val="accent1"/>
                </a:solidFill>
                <a:latin typeface="等线" panose="02010600030101010101" charset="-122"/>
                <a:ea typeface="等线" panose="02010600030101010101" charset="-122"/>
                <a:cs typeface="等线" panose="02010600030101010101" charset="-122"/>
                <a:sym typeface="+mn-ea"/>
              </a:rPr>
              <a:t>特征，</a:t>
            </a:r>
            <a:r>
              <a:rPr lang="zh-CN" altLang="en-US" sz="1600" kern="100" dirty="0">
                <a:solidFill>
                  <a:schemeClr val="accent1"/>
                </a:solidFill>
                <a:latin typeface="等线" panose="02010600030101010101" charset="-122"/>
                <a:ea typeface="等线" panose="02010600030101010101" charset="-122"/>
                <a:cs typeface="等线" panose="02010600030101010101" charset="-122"/>
                <a:sym typeface="+mn-ea"/>
              </a:rPr>
              <a:t>线性判别</a:t>
            </a:r>
            <a:r>
              <a:rPr lang="zh-CN" altLang="en-US" sz="1600" kern="100" dirty="0" smtClean="0">
                <a:solidFill>
                  <a:schemeClr val="accent1"/>
                </a:solidFill>
                <a:latin typeface="等线" panose="02010600030101010101" charset="-122"/>
                <a:ea typeface="等线" panose="02010600030101010101" charset="-122"/>
                <a:cs typeface="等线" panose="02010600030101010101" charset="-122"/>
                <a:sym typeface="+mn-ea"/>
              </a:rPr>
              <a:t>分析和</a:t>
            </a:r>
            <a:r>
              <a:rPr lang="zh-CN" altLang="en-US" sz="1600" kern="100" dirty="0">
                <a:solidFill>
                  <a:schemeClr val="accent1"/>
                </a:solidFill>
                <a:latin typeface="等线" panose="02010600030101010101" charset="-122"/>
                <a:ea typeface="等线" panose="02010600030101010101" charset="-122"/>
                <a:cs typeface="等线" panose="02010600030101010101" charset="-122"/>
                <a:sym typeface="+mn-ea"/>
              </a:rPr>
              <a:t>支持向量</a:t>
            </a:r>
            <a:r>
              <a:rPr lang="zh-CN" altLang="en-US" sz="1600" kern="100" dirty="0" smtClean="0">
                <a:solidFill>
                  <a:schemeClr val="accent1"/>
                </a:solidFill>
                <a:latin typeface="等线" panose="02010600030101010101" charset="-122"/>
                <a:ea typeface="等线" panose="02010600030101010101" charset="-122"/>
                <a:cs typeface="等线" panose="02010600030101010101" charset="-122"/>
                <a:sym typeface="+mn-ea"/>
              </a:rPr>
              <a:t>机等。</a:t>
            </a:r>
            <a:endParaRPr lang="en-US" altLang="zh-CN" sz="1600" kern="100" dirty="0">
              <a:solidFill>
                <a:schemeClr val="accent1"/>
              </a:solidFill>
              <a:latin typeface="等线" panose="02010600030101010101" charset="-122"/>
              <a:ea typeface="等线" panose="02010600030101010101" charset="-122"/>
              <a:cs typeface="等线" panose="02010600030101010101" charset="-122"/>
            </a:endParaRPr>
          </a:p>
          <a:p>
            <a:pPr algn="just">
              <a:lnSpc>
                <a:spcPct val="140000"/>
              </a:lnSpc>
            </a:pPr>
            <a:r>
              <a:rPr lang="zh-CN" altLang="en-US" sz="1600" kern="100" dirty="0" smtClean="0">
                <a:latin typeface="等线" panose="02010600030101010101" charset="-122"/>
                <a:ea typeface="等线" panose="02010600030101010101" charset="-122"/>
                <a:cs typeface="等线" panose="02010600030101010101" charset="-122"/>
                <a:sym typeface="+mn-ea"/>
              </a:rPr>
              <a:t>        现阶段</a:t>
            </a:r>
            <a:r>
              <a:rPr lang="zh-CN" altLang="en-US" sz="1600" kern="100" dirty="0">
                <a:latin typeface="等线" panose="02010600030101010101" charset="-122"/>
                <a:ea typeface="等线" panose="02010600030101010101" charset="-122"/>
                <a:cs typeface="等线" panose="02010600030101010101" charset="-122"/>
                <a:sym typeface="+mn-ea"/>
              </a:rPr>
              <a:t>，深度学习</a:t>
            </a:r>
            <a:r>
              <a:rPr lang="zh-CN" altLang="en-US" sz="1600" kern="100" dirty="0" smtClean="0">
                <a:latin typeface="等线" panose="02010600030101010101" charset="-122"/>
                <a:ea typeface="等线" panose="02010600030101010101" charset="-122"/>
                <a:cs typeface="等线" panose="02010600030101010101" charset="-122"/>
                <a:sym typeface="+mn-ea"/>
              </a:rPr>
              <a:t>方法被广泛应用</a:t>
            </a:r>
            <a:r>
              <a:rPr lang="zh-CN" altLang="en-US" sz="1600" kern="100" dirty="0">
                <a:latin typeface="等线" panose="02010600030101010101" charset="-122"/>
                <a:ea typeface="等线" panose="02010600030101010101" charset="-122"/>
                <a:cs typeface="等线" panose="02010600030101010101" charset="-122"/>
                <a:sym typeface="+mn-ea"/>
              </a:rPr>
              <a:t>于心电图心律失常的识别研究中。</a:t>
            </a:r>
            <a:r>
              <a:rPr lang="en-US" altLang="zh-CN" sz="1600" kern="100" dirty="0">
                <a:latin typeface="等线" panose="02010600030101010101" charset="-122"/>
                <a:ea typeface="等线" panose="02010600030101010101" charset="-122"/>
                <a:cs typeface="等线" panose="02010600030101010101" charset="-122"/>
                <a:sym typeface="+mn-ea"/>
              </a:rPr>
              <a:t>Schwab</a:t>
            </a:r>
            <a:r>
              <a:rPr lang="zh-CN" altLang="en-US" sz="1600" kern="100" dirty="0" smtClean="0">
                <a:latin typeface="等线" panose="02010600030101010101" charset="-122"/>
                <a:ea typeface="等线" panose="02010600030101010101" charset="-122"/>
                <a:cs typeface="等线" panose="02010600030101010101" charset="-122"/>
                <a:sym typeface="+mn-ea"/>
              </a:rPr>
              <a:t>等构建了</a:t>
            </a:r>
            <a:r>
              <a:rPr lang="zh-CN" altLang="en-US" sz="1600" kern="100" dirty="0" smtClean="0">
                <a:solidFill>
                  <a:schemeClr val="accent1"/>
                </a:solidFill>
                <a:latin typeface="等线" panose="02010600030101010101" charset="-122"/>
                <a:ea typeface="等线" panose="02010600030101010101" charset="-122"/>
                <a:cs typeface="等线" panose="02010600030101010101" charset="-122"/>
                <a:sym typeface="+mn-ea"/>
              </a:rPr>
              <a:t>循环</a:t>
            </a:r>
            <a:r>
              <a:rPr lang="zh-CN" altLang="en-US" sz="1600" kern="100" dirty="0">
                <a:solidFill>
                  <a:schemeClr val="accent1"/>
                </a:solidFill>
                <a:latin typeface="等线" panose="02010600030101010101" charset="-122"/>
                <a:ea typeface="等线" panose="02010600030101010101" charset="-122"/>
                <a:cs typeface="等线" panose="02010600030101010101" charset="-122"/>
                <a:sym typeface="+mn-ea"/>
              </a:rPr>
              <a:t>神经</a:t>
            </a:r>
            <a:r>
              <a:rPr lang="zh-CN" altLang="en-US" sz="1600" kern="100" dirty="0" smtClean="0">
                <a:solidFill>
                  <a:schemeClr val="accent1"/>
                </a:solidFill>
                <a:latin typeface="等线" panose="02010600030101010101" charset="-122"/>
                <a:ea typeface="等线" panose="02010600030101010101" charset="-122"/>
                <a:cs typeface="等线" panose="02010600030101010101" charset="-122"/>
                <a:sym typeface="+mn-ea"/>
              </a:rPr>
              <a:t>网络</a:t>
            </a:r>
            <a:r>
              <a:rPr lang="zh-CN" altLang="en-US" sz="1600" kern="100" dirty="0" smtClean="0">
                <a:latin typeface="等线" panose="02010600030101010101" charset="-122"/>
                <a:ea typeface="等线" panose="02010600030101010101" charset="-122"/>
                <a:cs typeface="等线" panose="02010600030101010101" charset="-122"/>
                <a:sym typeface="+mn-ea"/>
              </a:rPr>
              <a:t>，</a:t>
            </a:r>
            <a:r>
              <a:rPr lang="zh-CN" altLang="en-US" sz="1600" kern="100" dirty="0">
                <a:latin typeface="等线" panose="02010600030101010101" charset="-122"/>
                <a:ea typeface="等线" panose="02010600030101010101" charset="-122"/>
                <a:cs typeface="等线" panose="02010600030101010101" charset="-122"/>
                <a:sym typeface="+mn-ea"/>
              </a:rPr>
              <a:t>用于心电图的</a:t>
            </a:r>
            <a:r>
              <a:rPr lang="zh-CN" altLang="en-US" sz="1600" kern="100" dirty="0" smtClean="0">
                <a:latin typeface="等线" panose="02010600030101010101" charset="-122"/>
                <a:ea typeface="等线" panose="02010600030101010101" charset="-122"/>
                <a:cs typeface="等线" panose="02010600030101010101" charset="-122"/>
                <a:sym typeface="+mn-ea"/>
              </a:rPr>
              <a:t>识别。</a:t>
            </a:r>
            <a:r>
              <a:rPr lang="en-US" altLang="zh-CN" sz="1600" kern="100" dirty="0" err="1">
                <a:latin typeface="等线" panose="02010600030101010101" charset="-122"/>
                <a:ea typeface="等线" panose="02010600030101010101" charset="-122"/>
                <a:cs typeface="等线" panose="02010600030101010101" charset="-122"/>
                <a:sym typeface="+mn-ea"/>
              </a:rPr>
              <a:t>Rajpurkar</a:t>
            </a:r>
            <a:r>
              <a:rPr lang="zh-CN" altLang="en-US" sz="1600" kern="100" dirty="0" smtClean="0">
                <a:latin typeface="等线" panose="02010600030101010101" charset="-122"/>
                <a:ea typeface="等线" panose="02010600030101010101" charset="-122"/>
                <a:cs typeface="等线" panose="02010600030101010101" charset="-122"/>
                <a:sym typeface="+mn-ea"/>
              </a:rPr>
              <a:t>等构建</a:t>
            </a:r>
            <a:r>
              <a:rPr lang="zh-CN" altLang="en-US" sz="1600" kern="100" dirty="0">
                <a:latin typeface="等线" panose="02010600030101010101" charset="-122"/>
                <a:ea typeface="等线" panose="02010600030101010101" charset="-122"/>
                <a:cs typeface="等线" panose="02010600030101010101" charset="-122"/>
                <a:sym typeface="+mn-ea"/>
              </a:rPr>
              <a:t>了一个</a:t>
            </a:r>
            <a:r>
              <a:rPr lang="en-US" altLang="zh-CN" sz="1600" kern="100" dirty="0">
                <a:latin typeface="等线" panose="02010600030101010101" charset="-122"/>
                <a:ea typeface="等线" panose="02010600030101010101" charset="-122"/>
                <a:cs typeface="等线" panose="02010600030101010101" charset="-122"/>
                <a:sym typeface="+mn-ea"/>
              </a:rPr>
              <a:t>34</a:t>
            </a:r>
            <a:r>
              <a:rPr lang="zh-CN" altLang="en-US" sz="1600" kern="100" dirty="0">
                <a:latin typeface="等线" panose="02010600030101010101" charset="-122"/>
                <a:ea typeface="等线" panose="02010600030101010101" charset="-122"/>
                <a:cs typeface="等线" panose="02010600030101010101" charset="-122"/>
                <a:sym typeface="+mn-ea"/>
              </a:rPr>
              <a:t>层的</a:t>
            </a:r>
            <a:r>
              <a:rPr lang="zh-CN" altLang="en-US" sz="1600" kern="100" dirty="0">
                <a:solidFill>
                  <a:schemeClr val="accent1"/>
                </a:solidFill>
                <a:latin typeface="等线" panose="02010600030101010101" charset="-122"/>
                <a:ea typeface="等线" panose="02010600030101010101" charset="-122"/>
                <a:cs typeface="等线" panose="02010600030101010101" charset="-122"/>
                <a:sym typeface="+mn-ea"/>
              </a:rPr>
              <a:t>卷积神经</a:t>
            </a:r>
            <a:r>
              <a:rPr lang="zh-CN" altLang="en-US" sz="1600" kern="100" dirty="0" smtClean="0">
                <a:solidFill>
                  <a:schemeClr val="accent1"/>
                </a:solidFill>
                <a:latin typeface="等线" panose="02010600030101010101" charset="-122"/>
                <a:ea typeface="等线" panose="02010600030101010101" charset="-122"/>
                <a:cs typeface="等线" panose="02010600030101010101" charset="-122"/>
                <a:sym typeface="+mn-ea"/>
              </a:rPr>
              <a:t>网络</a:t>
            </a:r>
            <a:r>
              <a:rPr lang="zh-CN" altLang="en-US" sz="1600" kern="100" dirty="0" smtClean="0">
                <a:latin typeface="等线" panose="02010600030101010101" charset="-122"/>
                <a:ea typeface="等线" panose="02010600030101010101" charset="-122"/>
                <a:cs typeface="等线" panose="02010600030101010101" charset="-122"/>
                <a:sym typeface="+mn-ea"/>
              </a:rPr>
              <a:t>，</a:t>
            </a:r>
            <a:r>
              <a:rPr lang="zh-CN" altLang="en-US" sz="1600" kern="100" dirty="0">
                <a:latin typeface="等线" panose="02010600030101010101" charset="-122"/>
                <a:ea typeface="等线" panose="02010600030101010101" charset="-122"/>
                <a:cs typeface="等线" panose="02010600030101010101" charset="-122"/>
                <a:sym typeface="+mn-ea"/>
              </a:rPr>
              <a:t>对单导联的</a:t>
            </a:r>
            <a:r>
              <a:rPr lang="en-US" altLang="zh-CN" sz="1600" kern="100" dirty="0">
                <a:latin typeface="等线" panose="02010600030101010101" charset="-122"/>
                <a:ea typeface="等线" panose="02010600030101010101" charset="-122"/>
                <a:cs typeface="等线" panose="02010600030101010101" charset="-122"/>
                <a:sym typeface="+mn-ea"/>
              </a:rPr>
              <a:t>12</a:t>
            </a:r>
            <a:r>
              <a:rPr lang="zh-CN" altLang="en-US" sz="1600" kern="100" dirty="0">
                <a:latin typeface="等线" panose="02010600030101010101" charset="-122"/>
                <a:ea typeface="等线" panose="02010600030101010101" charset="-122"/>
                <a:cs typeface="等线" panose="02010600030101010101" charset="-122"/>
                <a:sym typeface="+mn-ea"/>
              </a:rPr>
              <a:t>类心律失常数据进行了</a:t>
            </a:r>
            <a:r>
              <a:rPr lang="zh-CN" altLang="en-US" sz="1600" kern="100" dirty="0" smtClean="0">
                <a:latin typeface="等线" panose="02010600030101010101" charset="-122"/>
                <a:ea typeface="等线" panose="02010600030101010101" charset="-122"/>
                <a:cs typeface="等线" panose="02010600030101010101" charset="-122"/>
                <a:sym typeface="+mn-ea"/>
              </a:rPr>
              <a:t>识别。</a:t>
            </a:r>
            <a:r>
              <a:rPr lang="en-US" altLang="zh-CN" sz="1600" kern="100" dirty="0" err="1">
                <a:latin typeface="等线" panose="02010600030101010101" charset="-122"/>
                <a:ea typeface="等线" panose="02010600030101010101" charset="-122"/>
                <a:cs typeface="等线" panose="02010600030101010101" charset="-122"/>
                <a:sym typeface="+mn-ea"/>
              </a:rPr>
              <a:t>Kiranyaz</a:t>
            </a:r>
            <a:r>
              <a:rPr lang="zh-CN" altLang="en-US" sz="1600" kern="100" dirty="0" smtClean="0">
                <a:latin typeface="等线" panose="02010600030101010101" charset="-122"/>
                <a:ea typeface="等线" panose="02010600030101010101" charset="-122"/>
                <a:cs typeface="等线" panose="02010600030101010101" charset="-122"/>
                <a:sym typeface="+mn-ea"/>
              </a:rPr>
              <a:t>等通过</a:t>
            </a:r>
            <a:r>
              <a:rPr lang="zh-CN" altLang="en-US" sz="1600" kern="100" dirty="0">
                <a:solidFill>
                  <a:schemeClr val="accent1"/>
                </a:solidFill>
                <a:latin typeface="等线" panose="02010600030101010101" charset="-122"/>
                <a:ea typeface="等线" panose="02010600030101010101" charset="-122"/>
                <a:cs typeface="等线" panose="02010600030101010101" charset="-122"/>
                <a:sym typeface="+mn-ea"/>
              </a:rPr>
              <a:t>一维卷积神经</a:t>
            </a:r>
            <a:r>
              <a:rPr lang="zh-CN" altLang="en-US" sz="1600" kern="100" dirty="0" smtClean="0">
                <a:solidFill>
                  <a:schemeClr val="accent1"/>
                </a:solidFill>
                <a:latin typeface="等线" panose="02010600030101010101" charset="-122"/>
                <a:ea typeface="等线" panose="02010600030101010101" charset="-122"/>
                <a:cs typeface="等线" panose="02010600030101010101" charset="-122"/>
                <a:sym typeface="+mn-ea"/>
              </a:rPr>
              <a:t>网络</a:t>
            </a:r>
            <a:r>
              <a:rPr lang="zh-CN" altLang="en-US" sz="1600" kern="100" dirty="0" smtClean="0">
                <a:latin typeface="等线" panose="02010600030101010101" charset="-122"/>
                <a:ea typeface="等线" panose="02010600030101010101" charset="-122"/>
                <a:cs typeface="等线" panose="02010600030101010101" charset="-122"/>
                <a:sym typeface="+mn-ea"/>
              </a:rPr>
              <a:t>，</a:t>
            </a:r>
            <a:r>
              <a:rPr lang="zh-CN" altLang="en-US" sz="1600" kern="100" dirty="0">
                <a:latin typeface="等线" panose="02010600030101010101" charset="-122"/>
                <a:ea typeface="等线" panose="02010600030101010101" charset="-122"/>
                <a:cs typeface="等线" panose="02010600030101010101" charset="-122"/>
                <a:sym typeface="+mn-ea"/>
              </a:rPr>
              <a:t>对病人进行实时的特定心电图分类。Ullah等人通过短时傅里叶变换将一维心电图</a:t>
            </a:r>
            <a:r>
              <a:rPr lang="zh-CN" altLang="en-US" sz="1600" kern="100" dirty="0">
                <a:latin typeface="等线" panose="02010600030101010101" charset="-122"/>
                <a:ea typeface="等线" panose="02010600030101010101" charset="-122"/>
                <a:cs typeface="等线" panose="02010600030101010101" charset="-122"/>
                <a:sym typeface="+mn-ea"/>
              </a:rPr>
              <a:t>时间序列转换为</a:t>
            </a:r>
            <a:r>
              <a:rPr lang="zh-CN" altLang="en-US" sz="1600" kern="100" dirty="0">
                <a:solidFill>
                  <a:schemeClr val="accent1"/>
                </a:solidFill>
                <a:latin typeface="等线" panose="02010600030101010101" charset="-122"/>
                <a:ea typeface="等线" panose="02010600030101010101" charset="-122"/>
                <a:cs typeface="等线" panose="02010600030101010101" charset="-122"/>
                <a:sym typeface="+mn-ea"/>
              </a:rPr>
              <a:t>二维光谱图像</a:t>
            </a:r>
            <a:r>
              <a:rPr lang="zh-CN" altLang="en-US" sz="1600" kern="100" dirty="0">
                <a:latin typeface="等线" panose="02010600030101010101" charset="-122"/>
                <a:ea typeface="等线" panose="02010600030101010101" charset="-122"/>
                <a:cs typeface="等线" panose="02010600030101010101" charset="-122"/>
                <a:sym typeface="+mn-ea"/>
              </a:rPr>
              <a:t>，并训练了一个深度学习模型来分类心律失常</a:t>
            </a:r>
            <a:r>
              <a:rPr lang="zh-CN" altLang="en-US" sz="1600" kern="100" dirty="0" err="1">
                <a:latin typeface="等线" panose="02010600030101010101" charset="-122"/>
                <a:ea typeface="等线" panose="02010600030101010101" charset="-122"/>
                <a:cs typeface="等线" panose="02010600030101010101" charset="-122"/>
                <a:sym typeface="+mn-ea"/>
              </a:rPr>
              <a:t>吴恩达</a:t>
            </a:r>
            <a:r>
              <a:rPr lang="zh-CN" altLang="en-US" sz="1600" kern="100" dirty="0" smtClean="0">
                <a:latin typeface="等线" panose="02010600030101010101" charset="-122"/>
                <a:ea typeface="等线" panose="02010600030101010101" charset="-122"/>
                <a:cs typeface="等线" panose="02010600030101010101" charset="-122"/>
                <a:sym typeface="+mn-ea"/>
              </a:rPr>
              <a:t>等人构建</a:t>
            </a:r>
            <a:r>
              <a:rPr lang="zh-CN" altLang="en-US" sz="1600" kern="100" dirty="0">
                <a:latin typeface="等线" panose="02010600030101010101" charset="-122"/>
                <a:ea typeface="等线" panose="02010600030101010101" charset="-122"/>
                <a:cs typeface="等线" panose="02010600030101010101" charset="-122"/>
                <a:sym typeface="+mn-ea"/>
              </a:rPr>
              <a:t>了一个</a:t>
            </a:r>
            <a:r>
              <a:rPr lang="zh-CN" altLang="en-US" sz="1600" kern="100" dirty="0">
                <a:solidFill>
                  <a:schemeClr val="accent1"/>
                </a:solidFill>
                <a:latin typeface="等线" panose="02010600030101010101" charset="-122"/>
                <a:ea typeface="等线" panose="02010600030101010101" charset="-122"/>
                <a:cs typeface="等线" panose="02010600030101010101" charset="-122"/>
                <a:sym typeface="+mn-ea"/>
              </a:rPr>
              <a:t>深度神经</a:t>
            </a:r>
            <a:r>
              <a:rPr lang="zh-CN" altLang="en-US" sz="1600" kern="100" dirty="0" smtClean="0">
                <a:solidFill>
                  <a:schemeClr val="accent1"/>
                </a:solidFill>
                <a:latin typeface="等线" panose="02010600030101010101" charset="-122"/>
                <a:ea typeface="等线" panose="02010600030101010101" charset="-122"/>
                <a:cs typeface="等线" panose="02010600030101010101" charset="-122"/>
                <a:sym typeface="+mn-ea"/>
              </a:rPr>
              <a:t>网络</a:t>
            </a:r>
            <a:r>
              <a:rPr lang="zh-CN" altLang="en-US" sz="1600" kern="100" dirty="0" smtClean="0">
                <a:latin typeface="等线" panose="02010600030101010101" charset="-122"/>
                <a:ea typeface="等线" panose="02010600030101010101" charset="-122"/>
                <a:cs typeface="等线" panose="02010600030101010101" charset="-122"/>
                <a:sym typeface="+mn-ea"/>
              </a:rPr>
              <a:t>，</a:t>
            </a:r>
            <a:r>
              <a:rPr lang="zh-CN" altLang="en-US" sz="1600" kern="100" dirty="0">
                <a:latin typeface="等线" panose="02010600030101010101" charset="-122"/>
                <a:ea typeface="等线" panose="02010600030101010101" charset="-122"/>
                <a:cs typeface="等线" panose="02010600030101010101" charset="-122"/>
                <a:sym typeface="+mn-ea"/>
              </a:rPr>
              <a:t>针对单导式动态心电图监测设备获得的单导心电图数据，对</a:t>
            </a:r>
            <a:r>
              <a:rPr lang="en-US" altLang="zh-CN" sz="1600" kern="100" dirty="0">
                <a:latin typeface="等线" panose="02010600030101010101" charset="-122"/>
                <a:ea typeface="等线" panose="02010600030101010101" charset="-122"/>
                <a:cs typeface="等线" panose="02010600030101010101" charset="-122"/>
                <a:sym typeface="+mn-ea"/>
              </a:rPr>
              <a:t>12</a:t>
            </a:r>
            <a:r>
              <a:rPr lang="zh-CN" altLang="en-US" sz="1600" kern="100" dirty="0">
                <a:latin typeface="等线" panose="02010600030101010101" charset="-122"/>
                <a:ea typeface="等线" panose="02010600030101010101" charset="-122"/>
                <a:cs typeface="等线" panose="02010600030101010101" charset="-122"/>
                <a:sym typeface="+mn-ea"/>
              </a:rPr>
              <a:t>种心电异常事件进行分类，其分类准确度已经超过心脏病专家。Chen等人提出了一种结合</a:t>
            </a:r>
            <a:r>
              <a:rPr lang="zh-CN" altLang="en-US" sz="1600" kern="100" dirty="0">
                <a:solidFill>
                  <a:schemeClr val="accent1"/>
                </a:solidFill>
                <a:latin typeface="等线" panose="02010600030101010101" charset="-122"/>
                <a:ea typeface="等线" panose="02010600030101010101" charset="-122"/>
                <a:cs typeface="等线" panose="02010600030101010101" charset="-122"/>
                <a:sym typeface="+mn-ea"/>
              </a:rPr>
              <a:t>卷积神经网络（CNN）</a:t>
            </a:r>
            <a:r>
              <a:rPr lang="zh-CN" altLang="en-US" sz="1600" kern="100" dirty="0">
                <a:latin typeface="等线" panose="02010600030101010101" charset="-122"/>
                <a:ea typeface="等线" panose="02010600030101010101" charset="-122"/>
                <a:cs typeface="等线" panose="02010600030101010101" charset="-122"/>
                <a:sym typeface="+mn-ea"/>
              </a:rPr>
              <a:t>、</a:t>
            </a:r>
            <a:r>
              <a:rPr lang="zh-CN" altLang="en-US" sz="1600" kern="100" dirty="0">
                <a:solidFill>
                  <a:schemeClr val="accent1"/>
                </a:solidFill>
                <a:latin typeface="等线" panose="02010600030101010101" charset="-122"/>
                <a:ea typeface="等线" panose="02010600030101010101" charset="-122"/>
                <a:cs typeface="等线" panose="02010600030101010101" charset="-122"/>
                <a:sym typeface="+mn-ea"/>
              </a:rPr>
              <a:t>递归神经网络（RNN）</a:t>
            </a:r>
            <a:r>
              <a:rPr lang="zh-CN" altLang="en-US" sz="1600" kern="100" dirty="0">
                <a:latin typeface="等线" panose="02010600030101010101" charset="-122"/>
                <a:ea typeface="等线" panose="02010600030101010101" charset="-122"/>
                <a:cs typeface="等线" panose="02010600030101010101" charset="-122"/>
                <a:sym typeface="+mn-ea"/>
              </a:rPr>
              <a:t>和</a:t>
            </a:r>
            <a:r>
              <a:rPr lang="zh-CN" altLang="en-US" sz="1600" kern="100" dirty="0">
                <a:solidFill>
                  <a:schemeClr val="accent1"/>
                </a:solidFill>
                <a:latin typeface="等线" panose="02010600030101010101" charset="-122"/>
                <a:ea typeface="等线" panose="02010600030101010101" charset="-122"/>
                <a:cs typeface="等线" panose="02010600030101010101" charset="-122"/>
                <a:sym typeface="+mn-ea"/>
              </a:rPr>
              <a:t>注意力机制</a:t>
            </a:r>
            <a:r>
              <a:rPr lang="zh-CN" altLang="en-US" sz="1600" kern="100" dirty="0">
                <a:latin typeface="等线" panose="02010600030101010101" charset="-122"/>
                <a:ea typeface="等线" panose="02010600030101010101" charset="-122"/>
                <a:cs typeface="等线" panose="02010600030101010101" charset="-122"/>
                <a:sym typeface="+mn-ea"/>
              </a:rPr>
              <a:t>的人工神经网络，用于心律失常检测，并在2018年中国生理信号挑战赛中获得第一名。</a:t>
            </a:r>
            <a:endParaRPr lang="zh-CN" altLang="en-US" sz="1600" kern="100" dirty="0">
              <a:latin typeface="等线" panose="02010600030101010101" charset="-122"/>
              <a:ea typeface="等线" panose="02010600030101010101" charset="-122"/>
              <a:cs typeface="等线" panose="02010600030101010101" charset="-122"/>
              <a:sym typeface="+mn-ea"/>
            </a:endParaRPr>
          </a:p>
          <a:p>
            <a:pPr lvl="0" algn="just"/>
            <a:endParaRPr lang="zh-CN" altLang="en-US" sz="1600" kern="0" dirty="0" smtClean="0">
              <a:effectLst/>
              <a:latin typeface="宋体" panose="02010600030101010101" pitchFamily="2" charset="-122"/>
              <a:sym typeface="+mn-ea"/>
            </a:endParaRPr>
          </a:p>
          <a:p>
            <a:pPr lvl="0" algn="just"/>
            <a:endParaRPr lang="zh-CN" altLang="en-US" sz="1600" dirty="0">
              <a:solidFill>
                <a:schemeClr val="tx1"/>
              </a:solidFill>
              <a:latin typeface="等线" panose="02010600030101010101" charset="-122"/>
              <a:ea typeface="等线" panose="02010600030101010101" charset="-122"/>
              <a:cs typeface="等线" panose="02010600030101010101" charset="-122"/>
              <a:sym typeface="+mn-ea"/>
            </a:endParaRPr>
          </a:p>
          <a:p>
            <a:pPr lvl="0" algn="just"/>
            <a:endParaRPr lang="zh-CN" altLang="en-US" sz="1600" dirty="0">
              <a:solidFill>
                <a:schemeClr val="tx1"/>
              </a:solidFill>
              <a:latin typeface="等线" panose="02010600030101010101" charset="-122"/>
              <a:ea typeface="等线" panose="02010600030101010101" charset="-122"/>
              <a:cs typeface="等线" panose="02010600030101010101" charset="-122"/>
              <a:sym typeface="+mn-ea"/>
            </a:endParaRPr>
          </a:p>
          <a:p>
            <a:pPr lvl="0" algn="just"/>
            <a:endParaRPr lang="zh-CN" altLang="en-US" sz="1100" dirty="0">
              <a:solidFill>
                <a:srgbClr val="666666"/>
              </a:solidFill>
              <a:latin typeface="微软雅黑" panose="020B0503020204020204" pitchFamily="34" charset="-122"/>
              <a:ea typeface="微软雅黑" panose="020B0503020204020204" pitchFamily="34" charset="-122"/>
            </a:endParaRPr>
          </a:p>
        </p:txBody>
      </p:sp>
      <p:sp>
        <p:nvSpPr>
          <p:cNvPr id="4" name="矩形 3"/>
          <p:cNvSpPr/>
          <p:nvPr/>
        </p:nvSpPr>
        <p:spPr>
          <a:xfrm>
            <a:off x="161402" y="632561"/>
            <a:ext cx="3451225" cy="583565"/>
          </a:xfrm>
          <a:prstGeom prst="rect">
            <a:avLst/>
          </a:prstGeom>
        </p:spPr>
        <p:txBody>
          <a:bodyPr wrap="none">
            <a:spAutoFit/>
          </a:bodyPr>
          <a:p>
            <a:r>
              <a:rPr lang="en-US" altLang="zh-CN" sz="3200" b="1" kern="0" dirty="0" smtClean="0">
                <a:solidFill>
                  <a:srgbClr val="0070C0"/>
                </a:solidFill>
                <a:latin typeface="宋体" panose="02010600030101010101" pitchFamily="2" charset="-122"/>
              </a:rPr>
              <a:t>4.</a:t>
            </a:r>
            <a:r>
              <a:rPr lang="zh-CN" altLang="en-US" sz="3200" b="1" kern="0" dirty="0" smtClean="0">
                <a:solidFill>
                  <a:srgbClr val="0070C0"/>
                </a:solidFill>
                <a:latin typeface="宋体" panose="02010600030101010101" pitchFamily="2" charset="-122"/>
              </a:rPr>
              <a:t>国内外研究现状</a:t>
            </a:r>
            <a:endParaRPr lang="zh-CN" altLang="en-US" sz="3200" b="1" kern="0" dirty="0" smtClean="0">
              <a:solidFill>
                <a:srgbClr val="0070C0"/>
              </a:solidFill>
              <a:latin typeface="宋体" panose="02010600030101010101" pitchFamily="2" charset="-122"/>
            </a:endParaRPr>
          </a:p>
        </p:txBody>
      </p:sp>
      <p:cxnSp>
        <p:nvCxnSpPr>
          <p:cNvPr id="5" name="直线连接符 13"/>
          <p:cNvCxnSpPr/>
          <p:nvPr/>
        </p:nvCxnSpPr>
        <p:spPr>
          <a:xfrm>
            <a:off x="224790" y="1217295"/>
            <a:ext cx="3326765" cy="254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25227" y="93911"/>
            <a:ext cx="1280392" cy="368300"/>
          </a:xfrm>
          <a:prstGeom prst="rect">
            <a:avLst/>
          </a:prstGeom>
          <a:noFill/>
        </p:spPr>
        <p:txBody>
          <a:bodyPr wrap="square" rtlCol="0">
            <a:spAutoFit/>
          </a:bodyPr>
          <a:lstStyle/>
          <a:p>
            <a:r>
              <a:rPr lang="zh-CN" altLang="zh-HK" spc="300" dirty="0">
                <a:solidFill>
                  <a:srgbClr val="666666"/>
                </a:solidFill>
                <a:latin typeface="微软雅黑" panose="020B0503020204020204" pitchFamily="34" charset="-122"/>
                <a:ea typeface="微软雅黑" panose="020B0503020204020204" pitchFamily="34" charset="-122"/>
              </a:rPr>
              <a:t>研究背景</a:t>
            </a:r>
            <a:endParaRPr lang="zh-CN" altLang="zh-HK" spc="300" dirty="0">
              <a:solidFill>
                <a:srgbClr val="666666"/>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3911"/>
            <a:ext cx="1295400" cy="368300"/>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研究意义</a:t>
            </a:r>
            <a:endParaRPr lang="zh-CN" altLang="en-US" spc="300" dirty="0" smtClean="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684103" y="93911"/>
            <a:ext cx="1295400" cy="368300"/>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研究内容</a:t>
            </a:r>
            <a:endParaRPr lang="zh-CN" altLang="en-US" spc="300" dirty="0" smtClean="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8300"/>
          </a:xfrm>
          <a:prstGeom prst="rect">
            <a:avLst/>
          </a:prstGeom>
          <a:noFill/>
        </p:spPr>
        <p:txBody>
          <a:bodyPr wrap="square" rtlCol="0">
            <a:spAutoFit/>
          </a:bodyPr>
          <a:lstStyle/>
          <a:p>
            <a:r>
              <a:rPr lang="zh-CN" altLang="zh-HK" spc="300" dirty="0">
                <a:solidFill>
                  <a:schemeClr val="bg1"/>
                </a:solidFill>
                <a:latin typeface="微软雅黑" panose="020B0503020204020204" pitchFamily="34" charset="-122"/>
                <a:ea typeface="微软雅黑" panose="020B0503020204020204" pitchFamily="34" charset="-122"/>
              </a:rPr>
              <a:t>实施方案</a:t>
            </a:r>
            <a:endParaRPr lang="zh-CN" altLang="zh-HK"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215" y="93980"/>
            <a:ext cx="2161540" cy="368300"/>
          </a:xfrm>
          <a:prstGeom prst="rect">
            <a:avLst/>
          </a:prstGeom>
          <a:noFill/>
        </p:spPr>
        <p:txBody>
          <a:bodyPr wrap="square" rtlCol="0">
            <a:spAutoFit/>
          </a:bodyPr>
          <a:lstStyle/>
          <a:p>
            <a:r>
              <a:rPr lang="zh-CN" altLang="zh-HK" spc="300" dirty="0">
                <a:solidFill>
                  <a:schemeClr val="bg1"/>
                </a:solidFill>
                <a:latin typeface="微软雅黑" panose="020B0503020204020204" pitchFamily="34" charset="-122"/>
                <a:ea typeface="微软雅黑" panose="020B0503020204020204" pitchFamily="34" charset="-122"/>
              </a:rPr>
              <a:t>结果及社会效益</a:t>
            </a:r>
            <a:endParaRPr lang="zh-CN" altLang="zh-HK" spc="300"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7564928" y="97086"/>
            <a:ext cx="1295400" cy="368300"/>
          </a:xfrm>
          <a:prstGeom prst="rect">
            <a:avLst/>
          </a:prstGeom>
          <a:noFill/>
        </p:spPr>
        <p:txBody>
          <a:bodyPr wrap="square" rtlCol="0">
            <a:spAutoFit/>
          </a:bodyPr>
          <a:lstStyle/>
          <a:p>
            <a:r>
              <a:rPr lang="zh-CN" altLang="zh-HK" spc="300" dirty="0">
                <a:solidFill>
                  <a:schemeClr val="bg1"/>
                </a:solidFill>
                <a:latin typeface="微软雅黑" panose="020B0503020204020204" pitchFamily="34" charset="-122"/>
                <a:ea typeface="微软雅黑" panose="020B0503020204020204" pitchFamily="34" charset="-122"/>
              </a:rPr>
              <a:t>致谢</a:t>
            </a:r>
            <a:endParaRPr lang="zh-CN" altLang="zh-HK" spc="300" dirty="0">
              <a:solidFill>
                <a:schemeClr val="bg1"/>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507072" y="10216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610235" y="1929765"/>
            <a:ext cx="7923530" cy="3241040"/>
          </a:xfrm>
          <a:prstGeom prst="rect">
            <a:avLst/>
          </a:prstGeom>
        </p:spPr>
        <p:txBody>
          <a:bodyPr wrap="square">
            <a:spAutoFit/>
          </a:bodyPr>
          <a:lstStyle/>
          <a:p>
            <a:pPr lvl="0" algn="just">
              <a:lnSpc>
                <a:spcPct val="160000"/>
              </a:lnSpc>
            </a:pPr>
            <a:r>
              <a:rPr lang="en-US" altLang="zh-CN" sz="1600" dirty="0">
                <a:solidFill>
                  <a:schemeClr val="tx1"/>
                </a:solidFill>
                <a:latin typeface="等线" panose="02010600030101010101" charset="-122"/>
                <a:ea typeface="等线" panose="02010600030101010101" charset="-122"/>
                <a:cs typeface="等线" panose="02010600030101010101" charset="-122"/>
              </a:rPr>
              <a:t>       </a:t>
            </a:r>
            <a:r>
              <a:rPr lang="zh-CN" sz="1600" dirty="0">
                <a:solidFill>
                  <a:schemeClr val="tx1"/>
                </a:solidFill>
                <a:latin typeface="等线" panose="02010600030101010101" charset="-122"/>
                <a:ea typeface="等线" panose="02010600030101010101" charset="-122"/>
                <a:cs typeface="等线" panose="02010600030101010101" charset="-122"/>
              </a:rPr>
              <a:t>由于心电图心律失常的种类多，同种心律失常的不同患者，甚至同一患者在不同时刻检测出的心电图都可能存在差异。在这种情况下，希望医生快速并准确的给出诊断结果就要求医生具有充足的经验和丰富的专业知识。如今专业医生的增长速率已远远小于心电图的产量，这使得部分医生往往处在高负荷工作状态中。即使这些医生具备充足经验，在高负荷工作情况下，也经常会出现</a:t>
            </a:r>
            <a:r>
              <a:rPr lang="zh-CN" sz="1600" dirty="0">
                <a:solidFill>
                  <a:schemeClr val="accent1"/>
                </a:solidFill>
                <a:latin typeface="等线" panose="02010600030101010101" charset="-122"/>
                <a:ea typeface="等线" panose="02010600030101010101" charset="-122"/>
                <a:cs typeface="等线" panose="02010600030101010101" charset="-122"/>
              </a:rPr>
              <a:t>漏诊，误诊</a:t>
            </a:r>
            <a:r>
              <a:rPr lang="zh-CN" sz="1600" dirty="0">
                <a:solidFill>
                  <a:schemeClr val="tx1"/>
                </a:solidFill>
                <a:latin typeface="等线" panose="02010600030101010101" charset="-122"/>
                <a:ea typeface="等线" panose="02010600030101010101" charset="-122"/>
                <a:cs typeface="等线" panose="02010600030101010101" charset="-122"/>
              </a:rPr>
              <a:t>的情况。</a:t>
            </a:r>
            <a:endParaRPr lang="zh-CN" sz="1600" dirty="0">
              <a:solidFill>
                <a:schemeClr val="tx1"/>
              </a:solidFill>
              <a:latin typeface="等线" panose="02010600030101010101" charset="-122"/>
              <a:ea typeface="等线" panose="02010600030101010101" charset="-122"/>
              <a:cs typeface="等线" panose="02010600030101010101" charset="-122"/>
            </a:endParaRPr>
          </a:p>
          <a:p>
            <a:pPr lvl="0" algn="just">
              <a:lnSpc>
                <a:spcPct val="160000"/>
              </a:lnSpc>
            </a:pPr>
            <a:r>
              <a:rPr lang="zh-CN" sz="1600" dirty="0">
                <a:solidFill>
                  <a:schemeClr val="tx1"/>
                </a:solidFill>
                <a:latin typeface="等线" panose="02010600030101010101" charset="-122"/>
                <a:ea typeface="等线" panose="02010600030101010101" charset="-122"/>
                <a:cs typeface="等线" panose="02010600030101010101" charset="-122"/>
              </a:rPr>
              <a:t>       </a:t>
            </a:r>
            <a:r>
              <a:rPr lang="zh-CN" sz="1600" dirty="0">
                <a:solidFill>
                  <a:schemeClr val="accent1"/>
                </a:solidFill>
                <a:latin typeface="等线" panose="02010600030101010101" charset="-122"/>
                <a:ea typeface="等线" panose="02010600030101010101" charset="-122"/>
                <a:cs typeface="等线" panose="02010600030101010101" charset="-122"/>
              </a:rPr>
              <a:t>开展心电图心律失常的自动识别，不仅</a:t>
            </a:r>
            <a:r>
              <a:rPr altLang="zh-HK" sz="1600" dirty="0">
                <a:solidFill>
                  <a:schemeClr val="accent1"/>
                </a:solidFill>
                <a:latin typeface="等线" panose="02010600030101010101" charset="-122"/>
                <a:ea typeface="等线" panose="02010600030101010101" charset="-122"/>
                <a:cs typeface="等线" panose="02010600030101010101" charset="-122"/>
              </a:rPr>
              <a:t>缓解</a:t>
            </a:r>
            <a:r>
              <a:rPr lang="zh-CN" sz="1600" dirty="0">
                <a:solidFill>
                  <a:schemeClr val="accent1"/>
                </a:solidFill>
                <a:latin typeface="等线" panose="02010600030101010101" charset="-122"/>
                <a:ea typeface="等线" panose="02010600030101010101" charset="-122"/>
                <a:cs typeface="等线" panose="02010600030101010101" charset="-122"/>
              </a:rPr>
              <a:t>了</a:t>
            </a:r>
            <a:r>
              <a:rPr altLang="zh-HK" sz="1600" dirty="0">
                <a:solidFill>
                  <a:schemeClr val="accent1"/>
                </a:solidFill>
                <a:latin typeface="等线" panose="02010600030101010101" charset="-122"/>
                <a:ea typeface="等线" panose="02010600030101010101" charset="-122"/>
                <a:cs typeface="等线" panose="02010600030101010101" charset="-122"/>
              </a:rPr>
              <a:t>专业医生的工作量，</a:t>
            </a:r>
            <a:r>
              <a:rPr lang="zh-CN" sz="1600" dirty="0">
                <a:solidFill>
                  <a:schemeClr val="accent1"/>
                </a:solidFill>
                <a:latin typeface="等线" panose="02010600030101010101" charset="-122"/>
                <a:ea typeface="等线" panose="02010600030101010101" charset="-122"/>
                <a:cs typeface="等线" panose="02010600030101010101" charset="-122"/>
              </a:rPr>
              <a:t>节省时间，提高诊断效率。</a:t>
            </a:r>
            <a:r>
              <a:rPr altLang="zh-HK" sz="1600" dirty="0">
                <a:solidFill>
                  <a:schemeClr val="accent1"/>
                </a:solidFill>
                <a:latin typeface="等线" panose="02010600030101010101" charset="-122"/>
                <a:ea typeface="等线" panose="02010600030101010101" charset="-122"/>
                <a:cs typeface="等线" panose="02010600030101010101" charset="-122"/>
              </a:rPr>
              <a:t>同时</a:t>
            </a:r>
            <a:r>
              <a:rPr lang="zh-CN" sz="1600" dirty="0">
                <a:solidFill>
                  <a:schemeClr val="accent1"/>
                </a:solidFill>
                <a:latin typeface="等线" panose="02010600030101010101" charset="-122"/>
                <a:ea typeface="等线" panose="02010600030101010101" charset="-122"/>
                <a:cs typeface="等线" panose="02010600030101010101" charset="-122"/>
              </a:rPr>
              <a:t>可为患者提供心脏节律的早期信息，有利于及早评估病情的严重性以及预测病情的发展。</a:t>
            </a:r>
            <a:endParaRPr lang="zh-CN" sz="1600" dirty="0">
              <a:solidFill>
                <a:schemeClr val="accent1"/>
              </a:solidFill>
              <a:latin typeface="等线" panose="02010600030101010101" charset="-122"/>
              <a:ea typeface="等线" panose="02010600030101010101" charset="-122"/>
              <a:cs typeface="等线" panose="02010600030101010101" charset="-122"/>
            </a:endParaRPr>
          </a:p>
        </p:txBody>
      </p:sp>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6" name="文本框 5"/>
          <p:cNvSpPr txBox="1"/>
          <p:nvPr/>
        </p:nvSpPr>
        <p:spPr>
          <a:xfrm>
            <a:off x="-173" y="102166"/>
            <a:ext cx="1280392"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rPr>
              <a:t>研究背景</a:t>
            </a:r>
            <a:endParaRPr lang="zh-CN" altLang="zh-HK" spc="300"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120696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3911"/>
            <a:ext cx="1295400" cy="368300"/>
          </a:xfrm>
          <a:prstGeom prst="rect">
            <a:avLst/>
          </a:prstGeom>
          <a:solidFill>
            <a:schemeClr val="bg1"/>
          </a:solidFill>
        </p:spPr>
        <p:txBody>
          <a:bodyPr wrap="square" rtlCol="0">
            <a:spAutoFit/>
          </a:bodyPr>
          <a:p>
            <a:r>
              <a:rPr lang="zh-CN" altLang="zh-HK" spc="300" dirty="0">
                <a:solidFill>
                  <a:srgbClr val="666666"/>
                </a:solidFill>
                <a:latin typeface="微软雅黑" panose="020B0503020204020204" pitchFamily="34" charset="-122"/>
                <a:ea typeface="微软雅黑" panose="020B0503020204020204" pitchFamily="34" charset="-122"/>
                <a:sym typeface="+mn-ea"/>
              </a:rPr>
              <a:t>研究意义</a:t>
            </a:r>
            <a:endParaRPr lang="zh-CN" altLang="en-US" spc="300" dirty="0" smtClean="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684103" y="93911"/>
            <a:ext cx="1295400" cy="368300"/>
          </a:xfrm>
          <a:prstGeom prst="rect">
            <a:avLst/>
          </a:prstGeom>
          <a:noFill/>
        </p:spPr>
        <p:txBody>
          <a:bodyPr wrap="square" rtlCol="0">
            <a:spAutoFit/>
          </a:bodyPr>
          <a:p>
            <a:r>
              <a:rPr lang="zh-CN" altLang="en-US" spc="300" dirty="0" smtClean="0">
                <a:solidFill>
                  <a:schemeClr val="bg1"/>
                </a:solidFill>
                <a:latin typeface="微软雅黑" panose="020B0503020204020204" pitchFamily="34" charset="-122"/>
                <a:ea typeface="微软雅黑" panose="020B0503020204020204" pitchFamily="34" charset="-122"/>
              </a:rPr>
              <a:t>研究内容</a:t>
            </a:r>
            <a:endParaRPr lang="zh-CN" altLang="en-US" spc="300" dirty="0" smtClean="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rPr>
              <a:t>实施方案</a:t>
            </a:r>
            <a:endParaRPr lang="zh-CN" altLang="zh-HK"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215" y="93980"/>
            <a:ext cx="216154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rPr>
              <a:t>结果及社会效益</a:t>
            </a:r>
            <a:endParaRPr lang="zh-CN" altLang="zh-HK" spc="300"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7564928" y="97086"/>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rPr>
              <a:t>致谢</a:t>
            </a:r>
            <a:endParaRPr lang="zh-CN" altLang="zh-HK" spc="300" dirty="0">
              <a:solidFill>
                <a:schemeClr val="bg1"/>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507072" y="10216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61402" y="632561"/>
            <a:ext cx="1816100" cy="583565"/>
          </a:xfrm>
          <a:prstGeom prst="rect">
            <a:avLst/>
          </a:prstGeom>
        </p:spPr>
        <p:txBody>
          <a:bodyPr wrap="none">
            <a:spAutoFit/>
          </a:bodyPr>
          <a:p>
            <a:r>
              <a:rPr lang="zh-CN" altLang="en-US" sz="3200" b="1" kern="0" dirty="0" smtClean="0">
                <a:solidFill>
                  <a:srgbClr val="0070C0"/>
                </a:solidFill>
                <a:latin typeface="宋体" panose="02010600030101010101" pitchFamily="2" charset="-122"/>
              </a:rPr>
              <a:t>研究意义</a:t>
            </a:r>
            <a:endParaRPr lang="zh-CN" altLang="en-US" sz="3200" b="1" kern="0" dirty="0" smtClean="0">
              <a:solidFill>
                <a:srgbClr val="0070C0"/>
              </a:solidFill>
              <a:latin typeface="宋体" panose="02010600030101010101" pitchFamily="2" charset="-122"/>
            </a:endParaRPr>
          </a:p>
        </p:txBody>
      </p:sp>
      <p:cxnSp>
        <p:nvCxnSpPr>
          <p:cNvPr id="12" name="直线连接符 13"/>
          <p:cNvCxnSpPr/>
          <p:nvPr/>
        </p:nvCxnSpPr>
        <p:spPr>
          <a:xfrm flipV="1">
            <a:off x="224790" y="1210945"/>
            <a:ext cx="1714500" cy="635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a:off x="2287432" y="1906895"/>
            <a:ext cx="4648175" cy="324104"/>
            <a:chOff x="2280306" y="2790440"/>
            <a:chExt cx="4648175" cy="324104"/>
          </a:xfrm>
        </p:grpSpPr>
        <p:sp>
          <p:nvSpPr>
            <p:cNvPr id="49" name="等腰三角形 48"/>
            <p:cNvSpPr/>
            <p:nvPr/>
          </p:nvSpPr>
          <p:spPr>
            <a:xfrm rot="5400000">
              <a:off x="2257954" y="2812792"/>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0" name="等腰三角形 49"/>
            <p:cNvSpPr/>
            <p:nvPr/>
          </p:nvSpPr>
          <p:spPr>
            <a:xfrm rot="5400000">
              <a:off x="4411559" y="2812792"/>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1" name="等腰三角形 50"/>
            <p:cNvSpPr/>
            <p:nvPr/>
          </p:nvSpPr>
          <p:spPr>
            <a:xfrm rot="5400000">
              <a:off x="6626729" y="2812792"/>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41" name="组合 40"/>
          <p:cNvGrpSpPr/>
          <p:nvPr/>
        </p:nvGrpSpPr>
        <p:grpSpPr>
          <a:xfrm>
            <a:off x="577623" y="1393373"/>
            <a:ext cx="1416050" cy="1351148"/>
            <a:chOff x="611018" y="2275794"/>
            <a:chExt cx="1416050" cy="1351148"/>
          </a:xfrm>
        </p:grpSpPr>
        <p:grpSp>
          <p:nvGrpSpPr>
            <p:cNvPr id="21" name="组合 20"/>
            <p:cNvGrpSpPr/>
            <p:nvPr/>
          </p:nvGrpSpPr>
          <p:grpSpPr>
            <a:xfrm flipV="1">
              <a:off x="639593" y="2275794"/>
              <a:ext cx="1341891" cy="1351148"/>
              <a:chOff x="3420609" y="2342470"/>
              <a:chExt cx="2383516" cy="2399959"/>
            </a:xfrm>
          </p:grpSpPr>
          <p:sp>
            <p:nvSpPr>
              <p:cNvPr id="22" name="饼形 21"/>
              <p:cNvSpPr/>
              <p:nvPr/>
            </p:nvSpPr>
            <p:spPr>
              <a:xfrm>
                <a:off x="3420609" y="2359137"/>
                <a:ext cx="2383292" cy="2383292"/>
              </a:xfrm>
              <a:prstGeom prst="pie">
                <a:avLst>
                  <a:gd name="adj1" fmla="val 0"/>
                  <a:gd name="adj2" fmla="val 10735662"/>
                </a:avLst>
              </a:prstGeom>
              <a:solidFill>
                <a:srgbClr val="0174AB"/>
              </a:solid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solidFill>
                    <a:schemeClr val="tx1"/>
                  </a:solidFill>
                </a:endParaRPr>
              </a:p>
            </p:txBody>
          </p:sp>
          <p:sp>
            <p:nvSpPr>
              <p:cNvPr id="23" name="饼形 22"/>
              <p:cNvSpPr/>
              <p:nvPr/>
            </p:nvSpPr>
            <p:spPr>
              <a:xfrm flipV="1">
                <a:off x="3420833" y="2342470"/>
                <a:ext cx="2383292" cy="2383292"/>
              </a:xfrm>
              <a:prstGeom prst="pie">
                <a:avLst>
                  <a:gd name="adj1" fmla="val 0"/>
                  <a:gd name="adj2" fmla="val 10860741"/>
                </a:avLst>
              </a:prstGeom>
              <a:no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24" name="文本框 23"/>
            <p:cNvSpPr txBox="1"/>
            <p:nvPr/>
          </p:nvSpPr>
          <p:spPr>
            <a:xfrm>
              <a:off x="611018" y="2522174"/>
              <a:ext cx="1416050" cy="368300"/>
            </a:xfrm>
            <a:prstGeom prst="rect">
              <a:avLst/>
            </a:prstGeom>
            <a:noFill/>
          </p:spPr>
          <p:txBody>
            <a:bodyPr wrap="square" rtlCol="0">
              <a:spAutoFit/>
            </a:bodyP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收集数据</a:t>
              </a:r>
              <a:endParaRPr lang="zh-CN" altLang="en-US" b="1" dirty="0" smtClean="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694509" y="3014938"/>
              <a:ext cx="1232058" cy="368300"/>
            </a:xfrm>
            <a:prstGeom prst="rect">
              <a:avLst/>
            </a:prstGeom>
            <a:noFill/>
          </p:spPr>
          <p:txBody>
            <a:bodyPr wrap="square" rtlCol="0">
              <a:spAutoFit/>
            </a:bodyPr>
            <a:lstStyle/>
            <a:p>
              <a:pPr algn="ctr"/>
              <a:r>
                <a:rPr lang="zh-CN" altLang="en-US" dirty="0">
                  <a:solidFill>
                    <a:srgbClr val="0174AB"/>
                  </a:solidFill>
                  <a:latin typeface="微软雅黑" panose="020B0503020204020204" pitchFamily="34" charset="-122"/>
                  <a:ea typeface="微软雅黑" panose="020B0503020204020204" pitchFamily="34" charset="-122"/>
                </a:rPr>
                <a:t>处理数据</a:t>
              </a:r>
              <a:endParaRPr lang="zh-CN" altLang="en-US" dirty="0">
                <a:solidFill>
                  <a:srgbClr val="0174AB"/>
                </a:solidFill>
                <a:latin typeface="微软雅黑" panose="020B0503020204020204" pitchFamily="34" charset="-122"/>
                <a:ea typeface="微软雅黑" panose="020B0503020204020204" pitchFamily="34" charset="-122"/>
              </a:endParaRPr>
            </a:p>
          </p:txBody>
        </p:sp>
      </p:grpSp>
      <p:sp>
        <p:nvSpPr>
          <p:cNvPr id="53" name="文本框 52"/>
          <p:cNvSpPr txBox="1"/>
          <p:nvPr/>
        </p:nvSpPr>
        <p:spPr>
          <a:xfrm>
            <a:off x="850782" y="2892435"/>
            <a:ext cx="852722" cy="368300"/>
          </a:xfrm>
          <a:prstGeom prst="rect">
            <a:avLst/>
          </a:prstGeom>
          <a:noFill/>
        </p:spPr>
        <p:txBody>
          <a:bodyPr wrap="square" rtlCol="0">
            <a:spAutoFit/>
          </a:bodyPr>
          <a:lstStyle/>
          <a:p>
            <a:pPr algn="ctr"/>
            <a:r>
              <a:rPr lang="zh-CN" altLang="zh-HK" b="1" dirty="0">
                <a:solidFill>
                  <a:srgbClr val="0174AB"/>
                </a:solidFill>
                <a:latin typeface="微软雅黑" panose="020B0503020204020204" pitchFamily="34" charset="-122"/>
                <a:ea typeface="微软雅黑" panose="020B0503020204020204" pitchFamily="34" charset="-122"/>
              </a:rPr>
              <a:t>数据</a:t>
            </a:r>
            <a:endParaRPr lang="zh-CN" altLang="zh-HK" b="1" dirty="0">
              <a:solidFill>
                <a:srgbClr val="0174AB"/>
              </a:solidFill>
              <a:latin typeface="微软雅黑" panose="020B0503020204020204" pitchFamily="34" charset="-122"/>
              <a:ea typeface="微软雅黑" panose="020B0503020204020204" pitchFamily="34" charset="-122"/>
            </a:endParaRPr>
          </a:p>
        </p:txBody>
      </p:sp>
      <p:sp>
        <p:nvSpPr>
          <p:cNvPr id="63" name="矩形 62"/>
          <p:cNvSpPr/>
          <p:nvPr/>
        </p:nvSpPr>
        <p:spPr>
          <a:xfrm>
            <a:off x="281071" y="3346181"/>
            <a:ext cx="1992145" cy="1814830"/>
          </a:xfrm>
          <a:prstGeom prst="rect">
            <a:avLst/>
          </a:prstGeom>
        </p:spPr>
        <p:txBody>
          <a:bodyPr wrap="square">
            <a:spAutoFit/>
          </a:bodyPr>
          <a:lstStyle/>
          <a:p>
            <a:pPr lvl="0" algn="just"/>
            <a:r>
              <a:rPr altLang="zh-HK" sz="1400" dirty="0">
                <a:solidFill>
                  <a:srgbClr val="666666"/>
                </a:solidFill>
                <a:latin typeface="等线" panose="02010600030101010101" charset="-122"/>
                <a:ea typeface="等线" panose="02010600030101010101" charset="-122"/>
              </a:rPr>
              <a:t>对收集到的标准十二导联数据进行数据预处理，包括</a:t>
            </a:r>
            <a:r>
              <a:rPr altLang="zh-HK" sz="1400" dirty="0">
                <a:solidFill>
                  <a:schemeClr val="accent1"/>
                </a:solidFill>
                <a:latin typeface="等线" panose="02010600030101010101" charset="-122"/>
                <a:ea typeface="等线" panose="02010600030101010101" charset="-122"/>
              </a:rPr>
              <a:t>去噪</a:t>
            </a:r>
            <a:r>
              <a:rPr altLang="zh-HK" sz="1400" dirty="0">
                <a:solidFill>
                  <a:srgbClr val="666666"/>
                </a:solidFill>
                <a:latin typeface="等线" panose="02010600030101010101" charset="-122"/>
                <a:ea typeface="等线" panose="02010600030101010101" charset="-122"/>
              </a:rPr>
              <a:t>去除噪音影响；</a:t>
            </a:r>
            <a:r>
              <a:rPr altLang="zh-HK" sz="1400" dirty="0">
                <a:solidFill>
                  <a:schemeClr val="accent1"/>
                </a:solidFill>
                <a:latin typeface="等线" panose="02010600030101010101" charset="-122"/>
                <a:ea typeface="等线" panose="02010600030101010101" charset="-122"/>
              </a:rPr>
              <a:t>切片</a:t>
            </a:r>
            <a:r>
              <a:rPr altLang="zh-HK" sz="1400" dirty="0">
                <a:solidFill>
                  <a:srgbClr val="666666"/>
                </a:solidFill>
                <a:latin typeface="等线" panose="02010600030101010101" charset="-122"/>
                <a:ea typeface="等线" panose="02010600030101010101" charset="-122"/>
              </a:rPr>
              <a:t>扩充数据集以便充分利用数据集；</a:t>
            </a:r>
            <a:r>
              <a:rPr altLang="zh-HK" sz="1400" dirty="0">
                <a:solidFill>
                  <a:schemeClr val="accent1"/>
                </a:solidFill>
                <a:latin typeface="等线" panose="02010600030101010101" charset="-122"/>
                <a:ea typeface="等线" panose="02010600030101010101" charset="-122"/>
              </a:rPr>
              <a:t>归一化</a:t>
            </a:r>
            <a:r>
              <a:rPr altLang="zh-HK" sz="1400" dirty="0">
                <a:solidFill>
                  <a:srgbClr val="666666"/>
                </a:solidFill>
                <a:latin typeface="等线" panose="02010600030101010101" charset="-122"/>
                <a:ea typeface="等线" panose="02010600030101010101" charset="-122"/>
              </a:rPr>
              <a:t>心电信号数据到指定区间以便减小计算时间复杂度</a:t>
            </a:r>
            <a:r>
              <a:rPr lang="zh-CN" sz="1400" dirty="0">
                <a:solidFill>
                  <a:srgbClr val="666666"/>
                </a:solidFill>
                <a:latin typeface="等线" panose="02010600030101010101" charset="-122"/>
                <a:ea typeface="等线" panose="02010600030101010101" charset="-122"/>
              </a:rPr>
              <a:t>；</a:t>
            </a:r>
            <a:endParaRPr lang="zh-CN" sz="1400" dirty="0">
              <a:solidFill>
                <a:schemeClr val="tx1"/>
              </a:solidFill>
              <a:latin typeface="等线" panose="02010600030101010101" charset="-122"/>
              <a:ea typeface="等线" panose="02010600030101010101" charset="-122"/>
            </a:endParaRPr>
          </a:p>
        </p:txBody>
      </p:sp>
      <p:grpSp>
        <p:nvGrpSpPr>
          <p:cNvPr id="45" name="组合 44"/>
          <p:cNvGrpSpPr/>
          <p:nvPr/>
        </p:nvGrpSpPr>
        <p:grpSpPr>
          <a:xfrm>
            <a:off x="7196334" y="1424738"/>
            <a:ext cx="1341891" cy="1351148"/>
            <a:chOff x="3028406" y="2336983"/>
            <a:chExt cx="1341891" cy="1351148"/>
          </a:xfrm>
        </p:grpSpPr>
        <p:grpSp>
          <p:nvGrpSpPr>
            <p:cNvPr id="20" name="组合 19"/>
            <p:cNvGrpSpPr/>
            <p:nvPr/>
          </p:nvGrpSpPr>
          <p:grpSpPr>
            <a:xfrm>
              <a:off x="3028406" y="2336983"/>
              <a:ext cx="1341891" cy="1351148"/>
              <a:chOff x="3420609" y="2342470"/>
              <a:chExt cx="2383516" cy="2399959"/>
            </a:xfrm>
          </p:grpSpPr>
          <p:sp>
            <p:nvSpPr>
              <p:cNvPr id="17" name="饼形 16"/>
              <p:cNvSpPr/>
              <p:nvPr/>
            </p:nvSpPr>
            <p:spPr>
              <a:xfrm>
                <a:off x="3420609" y="2359137"/>
                <a:ext cx="2383292" cy="2383292"/>
              </a:xfrm>
              <a:prstGeom prst="pie">
                <a:avLst>
                  <a:gd name="adj1" fmla="val 0"/>
                  <a:gd name="adj2" fmla="val 10735662"/>
                </a:avLst>
              </a:prstGeom>
              <a:solidFill>
                <a:srgbClr val="0174AB"/>
              </a:solid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9" name="饼形 18"/>
              <p:cNvSpPr/>
              <p:nvPr/>
            </p:nvSpPr>
            <p:spPr>
              <a:xfrm flipV="1">
                <a:off x="3420833" y="2342470"/>
                <a:ext cx="2383292" cy="2383292"/>
              </a:xfrm>
              <a:prstGeom prst="pie">
                <a:avLst>
                  <a:gd name="adj1" fmla="val 0"/>
                  <a:gd name="adj2" fmla="val 10860741"/>
                </a:avLst>
              </a:prstGeom>
              <a:no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5" name="文本框 34"/>
            <p:cNvSpPr txBox="1"/>
            <p:nvPr/>
          </p:nvSpPr>
          <p:spPr>
            <a:xfrm>
              <a:off x="3088731" y="3091363"/>
              <a:ext cx="1259205" cy="368300"/>
            </a:xfrm>
            <a:prstGeom prst="rect">
              <a:avLst/>
            </a:prstGeom>
            <a:noFill/>
          </p:spPr>
          <p:txBody>
            <a:bodyPr wrap="square" rtlCol="0">
              <a:spAutoFit/>
            </a:bodyPr>
            <a:lstStyle/>
            <a:p>
              <a:pPr algn="ctr"/>
              <a:r>
                <a:rPr lang="zh-CN" altLang="zh-HK" b="1" dirty="0">
                  <a:solidFill>
                    <a:schemeClr val="bg1"/>
                  </a:solidFill>
                  <a:latin typeface="微软雅黑" panose="020B0503020204020204" pitchFamily="34" charset="-122"/>
                  <a:ea typeface="微软雅黑" panose="020B0503020204020204" pitchFamily="34" charset="-122"/>
                </a:rPr>
                <a:t>模型搭建</a:t>
              </a:r>
              <a:endParaRPr lang="zh-CN" altLang="zh-HK" b="1" dirty="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3083322" y="2567436"/>
              <a:ext cx="1232058" cy="368300"/>
            </a:xfrm>
            <a:prstGeom prst="rect">
              <a:avLst/>
            </a:prstGeom>
            <a:noFill/>
          </p:spPr>
          <p:txBody>
            <a:bodyPr wrap="square" rtlCol="0">
              <a:spAutoFit/>
            </a:bodyPr>
            <a:lstStyle/>
            <a:p>
              <a:pPr algn="ctr"/>
              <a:r>
                <a:rPr lang="zh-CN" altLang="en-US" dirty="0">
                  <a:solidFill>
                    <a:srgbClr val="0174AB"/>
                  </a:solidFill>
                  <a:latin typeface="微软雅黑" panose="020B0503020204020204" pitchFamily="34" charset="-122"/>
                  <a:ea typeface="微软雅黑" panose="020B0503020204020204" pitchFamily="34" charset="-122"/>
                </a:rPr>
                <a:t>模型选择</a:t>
              </a:r>
              <a:endParaRPr lang="zh-CN" altLang="en-US" dirty="0">
                <a:solidFill>
                  <a:srgbClr val="0174AB"/>
                </a:solidFill>
                <a:latin typeface="微软雅黑" panose="020B0503020204020204" pitchFamily="34" charset="-122"/>
                <a:ea typeface="微软雅黑" panose="020B0503020204020204" pitchFamily="34" charset="-122"/>
              </a:endParaRPr>
            </a:p>
          </p:txBody>
        </p:sp>
      </p:grpSp>
      <p:sp>
        <p:nvSpPr>
          <p:cNvPr id="57" name="文本框 56"/>
          <p:cNvSpPr txBox="1"/>
          <p:nvPr/>
        </p:nvSpPr>
        <p:spPr>
          <a:xfrm>
            <a:off x="7440283" y="2926971"/>
            <a:ext cx="852722" cy="368300"/>
          </a:xfrm>
          <a:prstGeom prst="rect">
            <a:avLst/>
          </a:prstGeom>
          <a:noFill/>
        </p:spPr>
        <p:txBody>
          <a:bodyPr wrap="square" rtlCol="0">
            <a:spAutoFit/>
          </a:bodyPr>
          <a:lstStyle/>
          <a:p>
            <a:pPr algn="ctr"/>
            <a:r>
              <a:rPr lang="zh-CN" altLang="zh-HK" b="1" dirty="0">
                <a:solidFill>
                  <a:srgbClr val="0174AB"/>
                </a:solidFill>
                <a:latin typeface="微软雅黑" panose="020B0503020204020204" pitchFamily="34" charset="-122"/>
                <a:ea typeface="微软雅黑" panose="020B0503020204020204" pitchFamily="34" charset="-122"/>
              </a:rPr>
              <a:t>模型</a:t>
            </a:r>
            <a:endParaRPr lang="zh-CN" altLang="zh-HK" b="1" dirty="0">
              <a:solidFill>
                <a:srgbClr val="0174AB"/>
              </a:solidFill>
              <a:latin typeface="微软雅黑" panose="020B0503020204020204" pitchFamily="34" charset="-122"/>
              <a:ea typeface="微软雅黑" panose="020B0503020204020204" pitchFamily="34" charset="-122"/>
            </a:endParaRPr>
          </a:p>
        </p:txBody>
      </p:sp>
      <p:sp>
        <p:nvSpPr>
          <p:cNvPr id="70" name="矩形 69"/>
          <p:cNvSpPr/>
          <p:nvPr/>
        </p:nvSpPr>
        <p:spPr>
          <a:xfrm>
            <a:off x="2477642" y="3334501"/>
            <a:ext cx="1992145" cy="3538220"/>
          </a:xfrm>
          <a:prstGeom prst="rect">
            <a:avLst/>
          </a:prstGeom>
        </p:spPr>
        <p:txBody>
          <a:bodyPr wrap="square">
            <a:spAutoFit/>
          </a:bodyPr>
          <a:lstStyle/>
          <a:p>
            <a:pPr lvl="0" algn="just"/>
            <a:r>
              <a:rPr altLang="zh-HK" sz="1400" dirty="0">
                <a:solidFill>
                  <a:srgbClr val="666666"/>
                </a:solidFill>
                <a:latin typeface="等线" panose="02010600030101010101" charset="-122"/>
                <a:ea typeface="等线" panose="02010600030101010101" charset="-122"/>
              </a:rPr>
              <a:t>神经网络模型对心律失常类型的判断除了依赖于各导联内部之间的关系是否还依赖于各导联之间的相关关系还有待被研究。我们认为，</a:t>
            </a:r>
            <a:r>
              <a:rPr altLang="zh-HK" sz="1400" dirty="0">
                <a:solidFill>
                  <a:schemeClr val="accent1"/>
                </a:solidFill>
                <a:latin typeface="等线" panose="02010600030101010101" charset="-122"/>
                <a:ea typeface="等线" panose="02010600030101010101" charset="-122"/>
              </a:rPr>
              <a:t>导联内部与导联之间共同对心律失常的判断起重要作用。</a:t>
            </a:r>
            <a:r>
              <a:rPr altLang="zh-HK" sz="1400" dirty="0">
                <a:solidFill>
                  <a:srgbClr val="666666"/>
                </a:solidFill>
                <a:latin typeface="等线" panose="02010600030101010101" charset="-122"/>
                <a:ea typeface="等线" panose="02010600030101010101" charset="-122"/>
              </a:rPr>
              <a:t>对标准十二导联进行</a:t>
            </a:r>
            <a:r>
              <a:rPr altLang="zh-HK" sz="1400" dirty="0">
                <a:solidFill>
                  <a:schemeClr val="accent1"/>
                </a:solidFill>
                <a:latin typeface="等线" panose="02010600030101010101" charset="-122"/>
                <a:ea typeface="等线" panose="02010600030101010101" charset="-122"/>
              </a:rPr>
              <a:t>二维化</a:t>
            </a:r>
            <a:r>
              <a:rPr altLang="zh-HK" sz="1400" dirty="0">
                <a:solidFill>
                  <a:srgbClr val="666666"/>
                </a:solidFill>
                <a:latin typeface="等线" panose="02010600030101010101" charset="-122"/>
                <a:ea typeface="等线" panose="02010600030101010101" charset="-122"/>
              </a:rPr>
              <a:t>合并为一个平面，该平面的每个点都代表某个导联中的一个电压值，利用二维卷积的方式提取各导联内部以及之间的相关特征。</a:t>
            </a:r>
            <a:endParaRPr altLang="zh-HK" sz="1400" dirty="0">
              <a:solidFill>
                <a:srgbClr val="666666"/>
              </a:solidFill>
              <a:latin typeface="等线" panose="02010600030101010101" charset="-122"/>
              <a:ea typeface="等线" panose="02010600030101010101" charset="-122"/>
            </a:endParaRPr>
          </a:p>
        </p:txBody>
      </p:sp>
      <p:grpSp>
        <p:nvGrpSpPr>
          <p:cNvPr id="47" name="组合 46"/>
          <p:cNvGrpSpPr/>
          <p:nvPr/>
        </p:nvGrpSpPr>
        <p:grpSpPr>
          <a:xfrm>
            <a:off x="2792080" y="1409248"/>
            <a:ext cx="1402715" cy="1351148"/>
            <a:chOff x="5177975" y="2336983"/>
            <a:chExt cx="1402715" cy="1351148"/>
          </a:xfrm>
        </p:grpSpPr>
        <p:grpSp>
          <p:nvGrpSpPr>
            <p:cNvPr id="31" name="组合 30"/>
            <p:cNvGrpSpPr/>
            <p:nvPr/>
          </p:nvGrpSpPr>
          <p:grpSpPr>
            <a:xfrm flipV="1">
              <a:off x="5188770" y="2336983"/>
              <a:ext cx="1341891" cy="1351148"/>
              <a:chOff x="3420609" y="2342470"/>
              <a:chExt cx="2383516" cy="2399959"/>
            </a:xfrm>
          </p:grpSpPr>
          <p:sp>
            <p:nvSpPr>
              <p:cNvPr id="32" name="饼形 31"/>
              <p:cNvSpPr/>
              <p:nvPr/>
            </p:nvSpPr>
            <p:spPr>
              <a:xfrm>
                <a:off x="3420609" y="2359136"/>
                <a:ext cx="2383292" cy="2383293"/>
              </a:xfrm>
              <a:prstGeom prst="pie">
                <a:avLst>
                  <a:gd name="adj1" fmla="val 0"/>
                  <a:gd name="adj2" fmla="val 10735662"/>
                </a:avLst>
              </a:prstGeom>
              <a:solidFill>
                <a:srgbClr val="0174AB"/>
              </a:solid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solidFill>
                    <a:schemeClr val="tx1"/>
                  </a:solidFill>
                </a:endParaRPr>
              </a:p>
            </p:txBody>
          </p:sp>
          <p:sp>
            <p:nvSpPr>
              <p:cNvPr id="33" name="饼形 32"/>
              <p:cNvSpPr/>
              <p:nvPr/>
            </p:nvSpPr>
            <p:spPr>
              <a:xfrm flipV="1">
                <a:off x="3420833" y="2342470"/>
                <a:ext cx="2383292" cy="2383292"/>
              </a:xfrm>
              <a:prstGeom prst="pie">
                <a:avLst>
                  <a:gd name="adj1" fmla="val 0"/>
                  <a:gd name="adj2" fmla="val 10860741"/>
                </a:avLst>
              </a:prstGeom>
              <a:no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4" name="文本框 33"/>
            <p:cNvSpPr txBox="1"/>
            <p:nvPr/>
          </p:nvSpPr>
          <p:spPr>
            <a:xfrm>
              <a:off x="5177975" y="2583363"/>
              <a:ext cx="1402715" cy="368300"/>
            </a:xfrm>
            <a:prstGeom prst="rect">
              <a:avLst/>
            </a:prstGeom>
            <a:noFill/>
          </p:spPr>
          <p:txBody>
            <a:bodyPr wrap="square" rtlCol="0">
              <a:spAutoFit/>
            </a:bodyPr>
            <a:lstStyle/>
            <a:p>
              <a:pPr algn="ctr"/>
              <a:r>
                <a:rPr lang="zh-CN" altLang="zh-HK" b="1" dirty="0">
                  <a:solidFill>
                    <a:schemeClr val="bg1"/>
                  </a:solidFill>
                  <a:latin typeface="微软雅黑" panose="020B0503020204020204" pitchFamily="34" charset="-122"/>
                  <a:ea typeface="微软雅黑" panose="020B0503020204020204" pitchFamily="34" charset="-122"/>
                </a:rPr>
                <a:t>导联度量</a:t>
              </a:r>
              <a:endParaRPr lang="zh-CN" altLang="zh-HK" b="1" dirty="0">
                <a:solidFill>
                  <a:schemeClr val="bg1"/>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5193215" y="3034213"/>
              <a:ext cx="1337310" cy="645160"/>
            </a:xfrm>
            <a:prstGeom prst="rect">
              <a:avLst/>
            </a:prstGeom>
            <a:noFill/>
          </p:spPr>
          <p:txBody>
            <a:bodyPr wrap="square" rtlCol="0">
              <a:spAutoFit/>
            </a:bodyPr>
            <a:lstStyle/>
            <a:p>
              <a:pPr algn="ctr"/>
              <a:r>
                <a:rPr lang="zh-CN" altLang="zh-HK" dirty="0">
                  <a:solidFill>
                    <a:srgbClr val="0174AB"/>
                  </a:solidFill>
                  <a:latin typeface="微软雅黑" panose="020B0503020204020204" pitchFamily="34" charset="-122"/>
                  <a:ea typeface="微软雅黑" panose="020B0503020204020204" pitchFamily="34" charset="-122"/>
                </a:rPr>
                <a:t>导联间、导联内</a:t>
              </a:r>
              <a:endParaRPr lang="zh-CN" altLang="zh-HK" dirty="0">
                <a:solidFill>
                  <a:srgbClr val="0174AB"/>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3047459" y="2926721"/>
            <a:ext cx="852722" cy="368300"/>
          </a:xfrm>
          <a:prstGeom prst="rect">
            <a:avLst/>
          </a:prstGeom>
          <a:noFill/>
        </p:spPr>
        <p:txBody>
          <a:bodyPr wrap="square" rtlCol="0">
            <a:spAutoFit/>
          </a:bodyPr>
          <a:lstStyle/>
          <a:p>
            <a:pPr algn="ctr"/>
            <a:r>
              <a:rPr lang="zh-CN" altLang="zh-HK" b="1" dirty="0">
                <a:solidFill>
                  <a:srgbClr val="0174AB"/>
                </a:solidFill>
                <a:latin typeface="微软雅黑" panose="020B0503020204020204" pitchFamily="34" charset="-122"/>
                <a:ea typeface="微软雅黑" panose="020B0503020204020204" pitchFamily="34" charset="-122"/>
              </a:rPr>
              <a:t>创新</a:t>
            </a:r>
            <a:endParaRPr lang="zh-CN" altLang="zh-HK" b="1" dirty="0">
              <a:solidFill>
                <a:srgbClr val="0174AB"/>
              </a:solidFill>
              <a:latin typeface="微软雅黑" panose="020B0503020204020204" pitchFamily="34" charset="-122"/>
              <a:ea typeface="微软雅黑" panose="020B0503020204020204" pitchFamily="34" charset="-122"/>
            </a:endParaRPr>
          </a:p>
        </p:txBody>
      </p:sp>
      <p:sp>
        <p:nvSpPr>
          <p:cNvPr id="71" name="矩形 70"/>
          <p:cNvSpPr/>
          <p:nvPr/>
        </p:nvSpPr>
        <p:spPr>
          <a:xfrm>
            <a:off x="4674213" y="3340466"/>
            <a:ext cx="1992145" cy="1599565"/>
          </a:xfrm>
          <a:prstGeom prst="rect">
            <a:avLst/>
          </a:prstGeom>
        </p:spPr>
        <p:txBody>
          <a:bodyPr wrap="square">
            <a:spAutoFit/>
          </a:bodyPr>
          <a:lstStyle/>
          <a:p>
            <a:pPr lvl="0" algn="just"/>
            <a:r>
              <a:rPr altLang="zh-HK" sz="1400" dirty="0">
                <a:solidFill>
                  <a:srgbClr val="666666"/>
                </a:solidFill>
                <a:latin typeface="等线" panose="02010600030101010101" charset="-122"/>
                <a:ea typeface="等线" panose="02010600030101010101" charset="-122"/>
              </a:rPr>
              <a:t>考虑到患者的年龄和性别对心律失常类型的判断仍具有较大的影响，因此我们将患者的</a:t>
            </a:r>
            <a:r>
              <a:rPr altLang="zh-HK" sz="1400" dirty="0">
                <a:solidFill>
                  <a:schemeClr val="accent1"/>
                </a:solidFill>
                <a:latin typeface="等线" panose="02010600030101010101" charset="-122"/>
                <a:ea typeface="等线" panose="02010600030101010101" charset="-122"/>
              </a:rPr>
              <a:t>性别和年龄</a:t>
            </a:r>
            <a:r>
              <a:rPr altLang="zh-HK" sz="1400" dirty="0">
                <a:solidFill>
                  <a:srgbClr val="666666"/>
                </a:solidFill>
                <a:latin typeface="等线" panose="02010600030101010101" charset="-122"/>
                <a:ea typeface="等线" panose="02010600030101010101" charset="-122"/>
              </a:rPr>
              <a:t>提取出，也作为深度学习模型的输入数据。</a:t>
            </a:r>
            <a:endParaRPr altLang="zh-HK" sz="1400" dirty="0">
              <a:solidFill>
                <a:srgbClr val="666666"/>
              </a:solidFill>
              <a:latin typeface="等线" panose="02010600030101010101" charset="-122"/>
              <a:ea typeface="等线" panose="02010600030101010101" charset="-122"/>
            </a:endParaRPr>
          </a:p>
        </p:txBody>
      </p:sp>
      <p:grpSp>
        <p:nvGrpSpPr>
          <p:cNvPr id="46" name="组合 45"/>
          <p:cNvGrpSpPr/>
          <p:nvPr/>
        </p:nvGrpSpPr>
        <p:grpSpPr>
          <a:xfrm>
            <a:off x="4999446" y="1418773"/>
            <a:ext cx="1355725" cy="1351148"/>
            <a:chOff x="7100407" y="2336983"/>
            <a:chExt cx="1355725" cy="1351148"/>
          </a:xfrm>
        </p:grpSpPr>
        <p:grpSp>
          <p:nvGrpSpPr>
            <p:cNvPr id="28" name="组合 27"/>
            <p:cNvGrpSpPr/>
            <p:nvPr/>
          </p:nvGrpSpPr>
          <p:grpSpPr>
            <a:xfrm>
              <a:off x="7100407" y="2336983"/>
              <a:ext cx="1341891" cy="1351148"/>
              <a:chOff x="3420609" y="2342470"/>
              <a:chExt cx="2383516" cy="2399959"/>
            </a:xfrm>
          </p:grpSpPr>
          <p:sp>
            <p:nvSpPr>
              <p:cNvPr id="29" name="饼形 28"/>
              <p:cNvSpPr/>
              <p:nvPr/>
            </p:nvSpPr>
            <p:spPr>
              <a:xfrm>
                <a:off x="3420609" y="2359137"/>
                <a:ext cx="2383292" cy="2383292"/>
              </a:xfrm>
              <a:prstGeom prst="pie">
                <a:avLst>
                  <a:gd name="adj1" fmla="val 0"/>
                  <a:gd name="adj2" fmla="val 10735662"/>
                </a:avLst>
              </a:prstGeom>
              <a:solidFill>
                <a:srgbClr val="0174AB"/>
              </a:solid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30" name="饼形 29"/>
              <p:cNvSpPr/>
              <p:nvPr/>
            </p:nvSpPr>
            <p:spPr>
              <a:xfrm flipV="1">
                <a:off x="3420833" y="2342470"/>
                <a:ext cx="2383292" cy="2383292"/>
              </a:xfrm>
              <a:prstGeom prst="pie">
                <a:avLst>
                  <a:gd name="adj1" fmla="val 0"/>
                  <a:gd name="adj2" fmla="val 10860741"/>
                </a:avLst>
              </a:prstGeom>
              <a:no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6" name="文本框 35"/>
            <p:cNvSpPr txBox="1"/>
            <p:nvPr/>
          </p:nvSpPr>
          <p:spPr>
            <a:xfrm>
              <a:off x="7116282" y="3094538"/>
              <a:ext cx="1339850" cy="368300"/>
            </a:xfrm>
            <a:prstGeom prst="rect">
              <a:avLst/>
            </a:prstGeom>
            <a:noFill/>
          </p:spPr>
          <p:txBody>
            <a:bodyPr wrap="square" rtlCol="0">
              <a:spAutoFit/>
            </a:bodyP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附属信息</a:t>
              </a:r>
              <a:endParaRPr lang="zh-CN" altLang="en-US" b="1" dirty="0" smtClean="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7155323" y="2567436"/>
              <a:ext cx="1232058" cy="368300"/>
            </a:xfrm>
            <a:prstGeom prst="rect">
              <a:avLst/>
            </a:prstGeom>
            <a:noFill/>
          </p:spPr>
          <p:txBody>
            <a:bodyPr wrap="square" rtlCol="0">
              <a:spAutoFit/>
            </a:bodyPr>
            <a:lstStyle/>
            <a:p>
              <a:pPr algn="ctr"/>
              <a:r>
                <a:rPr lang="zh-CN" altLang="en-US" dirty="0">
                  <a:solidFill>
                    <a:srgbClr val="0174AB"/>
                  </a:solidFill>
                  <a:latin typeface="微软雅黑" panose="020B0503020204020204" pitchFamily="34" charset="-122"/>
                  <a:ea typeface="微软雅黑" panose="020B0503020204020204" pitchFamily="34" charset="-122"/>
                </a:rPr>
                <a:t>辅助特征</a:t>
              </a:r>
              <a:endParaRPr lang="zh-CN" altLang="en-US" dirty="0">
                <a:solidFill>
                  <a:srgbClr val="0174AB"/>
                </a:solidFill>
                <a:latin typeface="微软雅黑" panose="020B0503020204020204" pitchFamily="34" charset="-122"/>
                <a:ea typeface="微软雅黑" panose="020B0503020204020204" pitchFamily="34" charset="-122"/>
              </a:endParaRPr>
            </a:p>
          </p:txBody>
        </p:sp>
      </p:grpSp>
      <p:sp>
        <p:nvSpPr>
          <p:cNvPr id="61" name="文本框 60"/>
          <p:cNvSpPr txBox="1"/>
          <p:nvPr/>
        </p:nvSpPr>
        <p:spPr>
          <a:xfrm>
            <a:off x="5244030" y="2923546"/>
            <a:ext cx="852722" cy="368300"/>
          </a:xfrm>
          <a:prstGeom prst="rect">
            <a:avLst/>
          </a:prstGeom>
          <a:noFill/>
        </p:spPr>
        <p:txBody>
          <a:bodyPr wrap="square" rtlCol="0">
            <a:spAutoFit/>
          </a:bodyPr>
          <a:lstStyle/>
          <a:p>
            <a:pPr algn="ctr"/>
            <a:r>
              <a:rPr lang="zh-CN" altLang="zh-HK" b="1" dirty="0">
                <a:solidFill>
                  <a:srgbClr val="0174AB"/>
                </a:solidFill>
                <a:latin typeface="微软雅黑" panose="020B0503020204020204" pitchFamily="34" charset="-122"/>
                <a:ea typeface="微软雅黑" panose="020B0503020204020204" pitchFamily="34" charset="-122"/>
              </a:rPr>
              <a:t>创新</a:t>
            </a:r>
            <a:endParaRPr lang="zh-CN" altLang="zh-HK" b="1" dirty="0">
              <a:solidFill>
                <a:srgbClr val="0174AB"/>
              </a:solidFill>
              <a:latin typeface="微软雅黑" panose="020B0503020204020204" pitchFamily="34" charset="-122"/>
              <a:ea typeface="微软雅黑" panose="020B0503020204020204" pitchFamily="34" charset="-122"/>
            </a:endParaRPr>
          </a:p>
        </p:txBody>
      </p:sp>
      <p:sp>
        <p:nvSpPr>
          <p:cNvPr id="72" name="矩形 71"/>
          <p:cNvSpPr/>
          <p:nvPr/>
        </p:nvSpPr>
        <p:spPr>
          <a:xfrm>
            <a:off x="6870784" y="3339831"/>
            <a:ext cx="1992145" cy="1599565"/>
          </a:xfrm>
          <a:prstGeom prst="rect">
            <a:avLst/>
          </a:prstGeom>
        </p:spPr>
        <p:txBody>
          <a:bodyPr wrap="square">
            <a:spAutoFit/>
          </a:bodyPr>
          <a:lstStyle/>
          <a:p>
            <a:pPr lvl="0" algn="just"/>
            <a:r>
              <a:rPr lang="zh-CN" sz="1400" dirty="0">
                <a:solidFill>
                  <a:srgbClr val="666666"/>
                </a:solidFill>
                <a:latin typeface="等线" panose="02010600030101010101" charset="-122"/>
                <a:ea typeface="等线" panose="02010600030101010101" charset="-122"/>
                <a:cs typeface="等线" panose="02010600030101010101" charset="-122"/>
              </a:rPr>
              <a:t>基</a:t>
            </a:r>
            <a:r>
              <a:rPr altLang="zh-HK" sz="1400" dirty="0">
                <a:solidFill>
                  <a:srgbClr val="666666"/>
                </a:solidFill>
                <a:latin typeface="等线" panose="02010600030101010101" charset="-122"/>
                <a:ea typeface="等线" panose="02010600030101010101" charset="-122"/>
                <a:cs typeface="等线" panose="02010600030101010101" charset="-122"/>
              </a:rPr>
              <a:t>于深度学习模型对二维化心电数据进行学习和预测，选择了深度学习领域中目前效果最优的</a:t>
            </a:r>
            <a:r>
              <a:rPr altLang="zh-HK" sz="1400" dirty="0">
                <a:solidFill>
                  <a:schemeClr val="accent1"/>
                </a:solidFill>
                <a:latin typeface="等线" panose="02010600030101010101" charset="-122"/>
                <a:ea typeface="等线" panose="02010600030101010101" charset="-122"/>
                <a:cs typeface="等线" panose="02010600030101010101" charset="-122"/>
              </a:rPr>
              <a:t>Resnet模型</a:t>
            </a:r>
            <a:r>
              <a:rPr altLang="zh-HK" sz="1400" dirty="0">
                <a:solidFill>
                  <a:srgbClr val="666666"/>
                </a:solidFill>
                <a:latin typeface="等线" panose="02010600030101010101" charset="-122"/>
                <a:ea typeface="等线" panose="02010600030101010101" charset="-122"/>
                <a:cs typeface="等线" panose="02010600030101010101" charset="-122"/>
              </a:rPr>
              <a:t>为主要结构，防止层数太多造成梯度消失和爆炸的情况。</a:t>
            </a:r>
            <a:endParaRPr altLang="zh-HK" sz="1400" dirty="0">
              <a:solidFill>
                <a:srgbClr val="666666"/>
              </a:solidFill>
              <a:latin typeface="等线" panose="02010600030101010101" charset="-122"/>
              <a:ea typeface="等线" panose="02010600030101010101" charset="-122"/>
              <a:cs typeface="等线" panose="02010600030101010101" charset="-122"/>
            </a:endParaRPr>
          </a:p>
        </p:txBody>
      </p:sp>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6" name="文本框 5"/>
          <p:cNvSpPr txBox="1"/>
          <p:nvPr/>
        </p:nvSpPr>
        <p:spPr>
          <a:xfrm>
            <a:off x="-173" y="102166"/>
            <a:ext cx="1280392"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rPr>
              <a:t>研究背景</a:t>
            </a:r>
            <a:endParaRPr lang="zh-CN" altLang="zh-HK" spc="300"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120696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研究意义</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2684103" y="88831"/>
            <a:ext cx="1295400" cy="368300"/>
          </a:xfrm>
          <a:prstGeom prst="rect">
            <a:avLst/>
          </a:prstGeom>
          <a:solidFill>
            <a:schemeClr val="bg1"/>
          </a:solidFill>
        </p:spPr>
        <p:txBody>
          <a:bodyPr wrap="square" rtlCol="0">
            <a:spAutoFit/>
          </a:bodyPr>
          <a:p>
            <a:r>
              <a:rPr lang="zh-CN" altLang="zh-HK" spc="300" dirty="0">
                <a:solidFill>
                  <a:srgbClr val="666666"/>
                </a:solidFill>
                <a:latin typeface="微软雅黑" panose="020B0503020204020204" pitchFamily="34" charset="-122"/>
                <a:ea typeface="微软雅黑" panose="020B0503020204020204" pitchFamily="34" charset="-122"/>
                <a:sym typeface="+mn-ea"/>
              </a:rPr>
              <a:t>研究内容</a:t>
            </a:r>
            <a:endParaRPr lang="zh-CN" altLang="en-US" spc="300" dirty="0" smtClean="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rPr>
              <a:t>实施方案</a:t>
            </a:r>
            <a:endParaRPr lang="zh-CN" altLang="zh-HK"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215" y="93980"/>
            <a:ext cx="216154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rPr>
              <a:t>结果及社会效益</a:t>
            </a:r>
            <a:endParaRPr lang="zh-CN" altLang="zh-HK" spc="300"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7564928" y="97086"/>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rPr>
              <a:t>致谢</a:t>
            </a:r>
            <a:endParaRPr lang="zh-CN" altLang="zh-HK" spc="300" dirty="0">
              <a:solidFill>
                <a:schemeClr val="bg1"/>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404173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7507072" y="10216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61402" y="632561"/>
            <a:ext cx="1816100" cy="583565"/>
          </a:xfrm>
          <a:prstGeom prst="rect">
            <a:avLst/>
          </a:prstGeom>
        </p:spPr>
        <p:txBody>
          <a:bodyPr wrap="none">
            <a:spAutoFit/>
          </a:bodyPr>
          <a:p>
            <a:r>
              <a:rPr lang="zh-CN" altLang="en-US" sz="3200" b="1" kern="0" dirty="0" smtClean="0">
                <a:solidFill>
                  <a:srgbClr val="0070C0"/>
                </a:solidFill>
                <a:latin typeface="宋体" panose="02010600030101010101" pitchFamily="2" charset="-122"/>
              </a:rPr>
              <a:t>研究内容</a:t>
            </a:r>
            <a:endParaRPr lang="zh-CN" altLang="en-US" sz="3200" b="1" kern="0" dirty="0" smtClean="0">
              <a:solidFill>
                <a:srgbClr val="0070C0"/>
              </a:solidFill>
              <a:latin typeface="宋体" panose="02010600030101010101" pitchFamily="2" charset="-122"/>
            </a:endParaRPr>
          </a:p>
        </p:txBody>
      </p:sp>
      <p:cxnSp>
        <p:nvCxnSpPr>
          <p:cNvPr id="12" name="直线连接符 13"/>
          <p:cNvCxnSpPr/>
          <p:nvPr/>
        </p:nvCxnSpPr>
        <p:spPr>
          <a:xfrm flipV="1">
            <a:off x="224790" y="1210945"/>
            <a:ext cx="1714500" cy="635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6" name="文本框 5"/>
          <p:cNvSpPr txBox="1"/>
          <p:nvPr/>
        </p:nvSpPr>
        <p:spPr>
          <a:xfrm>
            <a:off x="-173" y="102166"/>
            <a:ext cx="1280392"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rPr>
              <a:t>研究背景</a:t>
            </a:r>
            <a:endParaRPr lang="zh-CN" altLang="zh-HK" spc="300"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120696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sym typeface="+mn-ea"/>
              </a:rPr>
              <a:t>研究意义</a:t>
            </a:r>
            <a:endParaRPr lang="zh-CN" altLang="zh-HK" spc="300" dirty="0">
              <a:solidFill>
                <a:schemeClr val="bg1"/>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2684103" y="88831"/>
            <a:ext cx="1295400" cy="368300"/>
          </a:xfrm>
          <a:prstGeom prst="rect">
            <a:avLst/>
          </a:prstGeom>
          <a:solidFill>
            <a:schemeClr val="bg1"/>
          </a:solidFill>
        </p:spPr>
        <p:txBody>
          <a:bodyPr wrap="square" rtlCol="0">
            <a:spAutoFit/>
          </a:bodyPr>
          <a:p>
            <a:r>
              <a:rPr lang="zh-CN" altLang="zh-HK" spc="300" dirty="0">
                <a:solidFill>
                  <a:srgbClr val="666666"/>
                </a:solidFill>
                <a:latin typeface="微软雅黑" panose="020B0503020204020204" pitchFamily="34" charset="-122"/>
                <a:ea typeface="微软雅黑" panose="020B0503020204020204" pitchFamily="34" charset="-122"/>
                <a:sym typeface="+mn-ea"/>
              </a:rPr>
              <a:t>研究内容</a:t>
            </a:r>
            <a:endParaRPr lang="zh-CN" altLang="en-US" spc="300" dirty="0" smtClean="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rPr>
              <a:t>实施方案</a:t>
            </a:r>
            <a:endParaRPr lang="zh-CN" altLang="zh-HK"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215" y="93980"/>
            <a:ext cx="216154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rPr>
              <a:t>结果及社会效益</a:t>
            </a:r>
            <a:endParaRPr lang="zh-CN" altLang="zh-HK" spc="300"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7564928" y="97086"/>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rPr>
              <a:t>致谢</a:t>
            </a:r>
            <a:endParaRPr lang="zh-CN" altLang="zh-HK" spc="300" dirty="0">
              <a:solidFill>
                <a:schemeClr val="bg1"/>
              </a:solidFill>
              <a:latin typeface="微软雅黑" panose="020B0503020204020204" pitchFamily="34" charset="-122"/>
              <a:ea typeface="微软雅黑" panose="020B0503020204020204" pitchFamily="34" charset="-122"/>
            </a:endParaRPr>
          </a:p>
        </p:txBody>
      </p:sp>
      <p:cxnSp>
        <p:nvCxnSpPr>
          <p:cNvPr id="2" name="直接连接符 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404173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507072" y="10216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61402" y="632561"/>
            <a:ext cx="1407795" cy="583565"/>
          </a:xfrm>
          <a:prstGeom prst="rect">
            <a:avLst/>
          </a:prstGeom>
        </p:spPr>
        <p:txBody>
          <a:bodyPr wrap="none">
            <a:spAutoFit/>
          </a:bodyPr>
          <a:p>
            <a:r>
              <a:rPr lang="zh-CN" altLang="zh-CN" sz="3200" b="1" kern="0" dirty="0" smtClean="0">
                <a:solidFill>
                  <a:srgbClr val="0070C0"/>
                </a:solidFill>
                <a:latin typeface="宋体" panose="02010600030101010101" pitchFamily="2" charset="-122"/>
              </a:rPr>
              <a:t>创新点</a:t>
            </a:r>
            <a:endParaRPr lang="zh-CN" altLang="zh-CN" sz="3200" b="1" kern="0" dirty="0" smtClean="0">
              <a:solidFill>
                <a:srgbClr val="0070C0"/>
              </a:solidFill>
              <a:latin typeface="宋体" panose="02010600030101010101" pitchFamily="2" charset="-122"/>
            </a:endParaRPr>
          </a:p>
        </p:txBody>
      </p:sp>
      <p:cxnSp>
        <p:nvCxnSpPr>
          <p:cNvPr id="21" name="直线连接符 13"/>
          <p:cNvCxnSpPr/>
          <p:nvPr/>
        </p:nvCxnSpPr>
        <p:spPr>
          <a:xfrm flipV="1">
            <a:off x="224790" y="1210945"/>
            <a:ext cx="1341120" cy="635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588645" y="1905635"/>
            <a:ext cx="7513320" cy="3412490"/>
          </a:xfrm>
          <a:prstGeom prst="rect">
            <a:avLst/>
          </a:prstGeom>
          <a:noFill/>
        </p:spPr>
        <p:txBody>
          <a:bodyPr wrap="square" rtlCol="0" anchor="t">
            <a:spAutoFit/>
          </a:bodyPr>
          <a:p>
            <a:pPr marL="342900" indent="-342900" algn="just">
              <a:lnSpc>
                <a:spcPct val="120000"/>
              </a:lnSpc>
              <a:buClr>
                <a:srgbClr val="0070C0"/>
              </a:buClr>
              <a:buFont typeface="Wingdings" panose="05000000000000000000" pitchFamily="2" charset="2"/>
              <a:buChar char="l"/>
            </a:pPr>
            <a:r>
              <a:rPr lang="zh-CN" altLang="en-US" kern="0" dirty="0" smtClean="0">
                <a:effectLst/>
                <a:latin typeface="+mn-ea"/>
                <a:sym typeface="+mn-ea"/>
              </a:rPr>
              <a:t>建立标准十二导联数据新的处理方式。</a:t>
            </a:r>
            <a:r>
              <a:rPr lang="zh-CN" altLang="en-US" kern="0" dirty="0" smtClean="0">
                <a:effectLst/>
                <a:latin typeface="+mn-ea"/>
                <a:sym typeface="+mn-ea"/>
              </a:rPr>
              <a:t>对长度不同的十二导联数据进行切片处理并合并，得到由十二导联合并而成的平面，这个平面称为</a:t>
            </a:r>
            <a:r>
              <a:rPr lang="zh-CN" altLang="en-US" kern="0" dirty="0" smtClean="0">
                <a:effectLst/>
                <a:latin typeface="+mn-ea"/>
                <a:sym typeface="+mn-ea"/>
              </a:rPr>
              <a:t>二维化十二导联心电数据。</a:t>
            </a:r>
            <a:endParaRPr lang="zh-CN" altLang="en-US" kern="0" dirty="0" smtClean="0">
              <a:effectLst/>
              <a:latin typeface="+mn-ea"/>
              <a:sym typeface="+mn-ea"/>
            </a:endParaRPr>
          </a:p>
          <a:p>
            <a:pPr marL="342900" indent="-342900" algn="just">
              <a:lnSpc>
                <a:spcPct val="120000"/>
              </a:lnSpc>
              <a:buClr>
                <a:srgbClr val="0070C0"/>
              </a:buClr>
              <a:buFont typeface="Wingdings" panose="05000000000000000000" pitchFamily="2" charset="2"/>
              <a:buChar char="l"/>
            </a:pPr>
            <a:endParaRPr lang="en-US" altLang="zh-CN" kern="0" dirty="0">
              <a:latin typeface="+mn-ea"/>
            </a:endParaRPr>
          </a:p>
          <a:p>
            <a:pPr marL="342900" indent="-342900" algn="just">
              <a:lnSpc>
                <a:spcPct val="120000"/>
              </a:lnSpc>
              <a:buClr>
                <a:srgbClr val="0070C0"/>
              </a:buClr>
              <a:buFont typeface="Wingdings" panose="05000000000000000000" pitchFamily="2" charset="2"/>
              <a:buChar char="l"/>
            </a:pPr>
            <a:r>
              <a:rPr lang="en-US" altLang="zh-CN" kern="0" dirty="0" smtClean="0">
                <a:latin typeface="+mn-ea"/>
              </a:rPr>
              <a:t>扩展样本差异性，增加样本的性别以及年龄作为辅助特征输入到模型中，</a:t>
            </a:r>
            <a:r>
              <a:rPr lang="zh-CN" altLang="en-US" kern="0" dirty="0" smtClean="0">
                <a:latin typeface="+mn-ea"/>
              </a:rPr>
              <a:t>将年龄和性别同心律失常的类别建立关系</a:t>
            </a:r>
            <a:r>
              <a:rPr lang="en-US" altLang="zh-CN" kern="0" dirty="0" smtClean="0">
                <a:latin typeface="+mn-ea"/>
              </a:rPr>
              <a:t>。</a:t>
            </a:r>
            <a:endParaRPr lang="en-US" altLang="zh-CN" kern="0" dirty="0" smtClean="0">
              <a:latin typeface="+mn-ea"/>
            </a:endParaRPr>
          </a:p>
          <a:p>
            <a:pPr marL="342900" indent="-342900" algn="just">
              <a:lnSpc>
                <a:spcPct val="120000"/>
              </a:lnSpc>
              <a:buClr>
                <a:srgbClr val="0070C0"/>
              </a:buClr>
              <a:buFont typeface="Wingdings" panose="05000000000000000000" pitchFamily="2" charset="2"/>
              <a:buChar char="l"/>
            </a:pPr>
            <a:endParaRPr lang="en-US" altLang="zh-CN" kern="0" dirty="0">
              <a:latin typeface="+mn-ea"/>
            </a:endParaRPr>
          </a:p>
          <a:p>
            <a:pPr marL="342900" indent="-342900" algn="just">
              <a:lnSpc>
                <a:spcPct val="120000"/>
              </a:lnSpc>
              <a:buClr>
                <a:srgbClr val="0070C0"/>
              </a:buClr>
              <a:buFont typeface="Wingdings" panose="05000000000000000000" pitchFamily="2" charset="2"/>
              <a:buChar char="l"/>
            </a:pPr>
            <a:r>
              <a:rPr lang="zh-CN" altLang="en-US" kern="0" dirty="0" smtClean="0">
                <a:latin typeface="+mn-ea"/>
                <a:sym typeface="+mn-ea"/>
              </a:rPr>
              <a:t>针对二维化十二导联心电数据和辅助特征，构建以</a:t>
            </a:r>
            <a:r>
              <a:rPr lang="en-US" altLang="zh-CN" kern="0" dirty="0" smtClean="0">
                <a:latin typeface="+mn-ea"/>
                <a:sym typeface="+mn-ea"/>
              </a:rPr>
              <a:t>Resnet</a:t>
            </a:r>
            <a:r>
              <a:rPr lang="zh-CN" altLang="en-US" kern="0" dirty="0" smtClean="0">
                <a:latin typeface="+mn-ea"/>
                <a:sym typeface="+mn-ea"/>
              </a:rPr>
              <a:t>为主的</a:t>
            </a:r>
            <a:r>
              <a:rPr lang="zh-CN" altLang="en-US" kern="0" dirty="0" smtClean="0">
                <a:latin typeface="+mn-ea"/>
                <a:sym typeface="+mn-ea"/>
              </a:rPr>
              <a:t>二维卷积神经网络。同时捕获导联内部和导联之间的相关关系，以提高心电图心律失常分类的准确率。</a:t>
            </a:r>
            <a:endParaRPr lang="zh-CN" altLang="en-US"/>
          </a:p>
        </p:txBody>
      </p:sp>
    </p:spTree>
  </p:cSld>
  <p:clrMapOvr>
    <a:masterClrMapping/>
  </p:clrMapOvr>
  <p:transition>
    <p:wipe/>
  </p:transition>
  <p:timing>
    <p:tnLst>
      <p:par>
        <p:cTn id="1" dur="indefinite" restart="never" nodeType="tmRoot"/>
      </p:par>
    </p:tnLst>
  </p:timing>
</p:sld>
</file>

<file path=ppt/tags/tag1.xml><?xml version="1.0" encoding="utf-8"?>
<p:tagLst xmlns:p="http://schemas.openxmlformats.org/presentationml/2006/main">
  <p:tag name="KSO_WM_UNIT_TABLE_BEAUTIFY" val="smartTable{f3f41be7-fcbf-4e7e-b8b5-96c9bf2f8f12}"/>
  <p:tag name="TABLE_ENDDRAG_ORIGIN_RECT" val="357*156"/>
  <p:tag name="TABLE_ENDDRAG_RECT" val="332*155*357*156"/>
</p:tagLst>
</file>

<file path=ppt/tags/tag2.xml><?xml version="1.0" encoding="utf-8"?>
<p:tagLst xmlns:p="http://schemas.openxmlformats.org/presentationml/2006/main">
  <p:tag name="KSO_WM_UNIT_TABLE_BEAUTIFY" val="smartTable{36a8f099-1afa-4616-9b68-514e28b209aa}"/>
  <p:tag name="TABLE_ENDDRAG_ORIGIN_RECT" val="350*111"/>
  <p:tag name="TABLE_ENDDRAG_RECT" val="337*338*350*111"/>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3558</Words>
  <Application>WPS 演示</Application>
  <PresentationFormat>全屏显示(4:3)</PresentationFormat>
  <Paragraphs>469</Paragraphs>
  <Slides>15</Slides>
  <Notes>1</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15</vt:i4>
      </vt:variant>
    </vt:vector>
  </HeadingPairs>
  <TitlesOfParts>
    <vt:vector size="28" baseType="lpstr">
      <vt:lpstr>Arial</vt:lpstr>
      <vt:lpstr>宋体</vt:lpstr>
      <vt:lpstr>Wingdings</vt:lpstr>
      <vt:lpstr>微软雅黑</vt:lpstr>
      <vt:lpstr>Calibri</vt:lpstr>
      <vt:lpstr>等线</vt:lpstr>
      <vt:lpstr>Times New Roman</vt:lpstr>
      <vt:lpstr>Arial Unicode MS</vt:lpstr>
      <vt:lpstr>Calibri Light</vt:lpstr>
      <vt:lpstr>PMingLiU</vt:lpstr>
      <vt:lpstr>Segoe Print</vt: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第一PPT模板网-WWW.1PPT.COM</dc:creator>
  <dc:description>第一PPT模板网-WWW.1PPT.COM</dc:description>
  <cp:lastModifiedBy>♥ 我就是月亮、   </cp:lastModifiedBy>
  <cp:revision>116</cp:revision>
  <dcterms:created xsi:type="dcterms:W3CDTF">2015-02-19T23:46:00Z</dcterms:created>
  <dcterms:modified xsi:type="dcterms:W3CDTF">2021-11-03T13:18:41Z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