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51" r:id="rId2"/>
    <p:sldId id="257" r:id="rId3"/>
    <p:sldId id="259" r:id="rId4"/>
    <p:sldId id="260" r:id="rId5"/>
    <p:sldId id="262" r:id="rId6"/>
    <p:sldId id="263" r:id="rId7"/>
    <p:sldId id="295" r:id="rId8"/>
    <p:sldId id="269" r:id="rId9"/>
    <p:sldId id="352" r:id="rId10"/>
    <p:sldId id="282" r:id="rId11"/>
    <p:sldId id="270" r:id="rId12"/>
    <p:sldId id="271" r:id="rId13"/>
    <p:sldId id="272" r:id="rId14"/>
    <p:sldId id="273" r:id="rId15"/>
    <p:sldId id="267" r:id="rId16"/>
    <p:sldId id="286" r:id="rId17"/>
    <p:sldId id="290" r:id="rId18"/>
    <p:sldId id="291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23" r:id="rId33"/>
    <p:sldId id="324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46978-85BC-47A5-A423-3C50C7CE01DE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44EA7-3465-4837-AC97-F24090937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Smallest of 3 numbers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44EA7-3465-4837-AC97-F24090937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48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menopause: 1: pre, 2: post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C6203-FDB2-4BB8-9D00-F953E05E289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41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mtClean="0"/>
              <a:t>infile="C:/temp/RClass/BreastCancerPatientInfo.txt"</a:t>
            </a:r>
          </a:p>
          <a:p>
            <a:r>
              <a:rPr lang="en-US" sz="1200" smtClean="0"/>
              <a:t>pts&lt;-read.table(infile,header=T,sep="\t",quote="\"",comment.char = "", stringsAsFactors=FALSE, blank.lines.skip=T)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C6203-FDB2-4BB8-9D00-F953E05E289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8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3527-F9E4-4758-837D-5BC59B1E8A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9973-84EE-4965-B443-95758E2E1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3527-F9E4-4758-837D-5BC59B1E8A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9973-84EE-4965-B443-95758E2E1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3527-F9E4-4758-837D-5BC59B1E8A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9973-84EE-4965-B443-95758E2E1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3527-F9E4-4758-837D-5BC59B1E8A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9973-84EE-4965-B443-95758E2E1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3527-F9E4-4758-837D-5BC59B1E8A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9973-84EE-4965-B443-95758E2E1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3527-F9E4-4758-837D-5BC59B1E8A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9973-84EE-4965-B443-95758E2E1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3527-F9E4-4758-837D-5BC59B1E8A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9973-84EE-4965-B443-95758E2E1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3527-F9E4-4758-837D-5BC59B1E8A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9973-84EE-4965-B443-95758E2E1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3527-F9E4-4758-837D-5BC59B1E8A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9973-84EE-4965-B443-95758E2E1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3527-F9E4-4758-837D-5BC59B1E8A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9973-84EE-4965-B443-95758E2E1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3527-F9E4-4758-837D-5BC59B1E8A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9973-84EE-4965-B443-95758E2E1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C3527-F9E4-4758-837D-5BC59B1E8A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49973-84EE-4965-B443-95758E2E1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otepad-plus-plus.org/" TargetMode="External"/><Relationship Id="rId2" Type="http://schemas.openxmlformats.org/officeDocument/2006/relationships/hyperlink" Target="http://www.r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ran.r-project.org/bin/windows/base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95400"/>
            <a:ext cx="7772400" cy="1470025"/>
          </a:xfrm>
        </p:spPr>
        <p:txBody>
          <a:bodyPr/>
          <a:lstStyle/>
          <a:p>
            <a:r>
              <a:rPr lang="en-US" smtClean="0"/>
              <a:t>Introduction to R programming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Dana Farber Cancer Institute</a:t>
            </a:r>
          </a:p>
          <a:p>
            <a:r>
              <a:rPr lang="en-US" smtClean="0"/>
              <a:t>Lijian Yu, PhD</a:t>
            </a:r>
          </a:p>
          <a:p>
            <a:r>
              <a:rPr lang="en-US" smtClean="0"/>
              <a:t>Lijian_yu@dfci.harvard.edu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5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data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numeric: x&lt;-2.5</a:t>
            </a:r>
          </a:p>
          <a:p>
            <a:r>
              <a:rPr lang="en-US" smtClean="0"/>
              <a:t>integer: as.integer(x)</a:t>
            </a:r>
          </a:p>
          <a:p>
            <a:r>
              <a:rPr lang="en-US" smtClean="0"/>
              <a:t>logical: TRUE FALSE</a:t>
            </a:r>
          </a:p>
          <a:p>
            <a:r>
              <a:rPr lang="en-US" smtClean="0"/>
              <a:t>factor: factor(c("M","F")) factor(c(4,6,8))</a:t>
            </a:r>
          </a:p>
          <a:p>
            <a:r>
              <a:rPr lang="en-US" smtClean="0"/>
              <a:t>character: s&lt;-"R programming"</a:t>
            </a:r>
          </a:p>
          <a:p>
            <a:r>
              <a:rPr lang="en-US" smtClean="0"/>
              <a:t>as.numeric, as.integer, as.character, as.factor, as.Date...</a:t>
            </a:r>
          </a:p>
          <a:p>
            <a:r>
              <a:rPr lang="en-US" smtClean="0"/>
              <a:t>class(x)</a:t>
            </a:r>
          </a:p>
        </p:txBody>
      </p:sp>
    </p:spTree>
    <p:extLst>
      <p:ext uri="{BB962C8B-B14F-4D97-AF65-F5344CB8AC3E}">
        <p14:creationId xmlns:p14="http://schemas.microsoft.com/office/powerpoint/2010/main" val="411934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V</a:t>
            </a:r>
            <a:r>
              <a:rPr lang="en-US" b="1" smtClean="0">
                <a:solidFill>
                  <a:srgbClr val="FF0000"/>
                </a:solidFill>
              </a:rPr>
              <a:t>ector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c(1,2,3,4,5)</a:t>
            </a:r>
          </a:p>
          <a:p>
            <a:r>
              <a:rPr lang="en-US" smtClean="0"/>
              <a:t>1:100</a:t>
            </a:r>
          </a:p>
          <a:p>
            <a:r>
              <a:rPr lang="en-US" smtClean="0"/>
              <a:t>c(“a1”,”a2”,”a3”,”a4”,”a5”)</a:t>
            </a:r>
          </a:p>
          <a:p>
            <a:r>
              <a:rPr lang="en-US" smtClean="0"/>
              <a:t>vec&lt;-1:100</a:t>
            </a:r>
          </a:p>
          <a:p>
            <a:r>
              <a:rPr lang="en-US" smtClean="0"/>
              <a:t>vec+1</a:t>
            </a:r>
          </a:p>
          <a:p>
            <a:r>
              <a:rPr lang="en-US" smtClean="0"/>
              <a:t>vec-2</a:t>
            </a:r>
          </a:p>
          <a:p>
            <a:r>
              <a:rPr lang="en-US" smtClean="0"/>
              <a:t>vec*2</a:t>
            </a:r>
          </a:p>
        </p:txBody>
      </p:sp>
    </p:spTree>
    <p:extLst>
      <p:ext uri="{BB962C8B-B14F-4D97-AF65-F5344CB8AC3E}">
        <p14:creationId xmlns:p14="http://schemas.microsoft.com/office/powerpoint/2010/main" val="169104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</a:t>
            </a:r>
            <a:r>
              <a:rPr lang="en-US" smtClean="0"/>
              <a:t>ector operations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vec&lt;-1:100</a:t>
            </a:r>
          </a:p>
          <a:p>
            <a:r>
              <a:rPr lang="en-US" smtClean="0"/>
              <a:t>vec[1:50]</a:t>
            </a:r>
          </a:p>
          <a:p>
            <a:r>
              <a:rPr lang="en-US" smtClean="0"/>
              <a:t>vec[50]</a:t>
            </a:r>
          </a:p>
          <a:p>
            <a:r>
              <a:rPr lang="en-US" smtClean="0"/>
              <a:t>length(vec)</a:t>
            </a:r>
          </a:p>
          <a:p>
            <a:r>
              <a:rPr lang="en-US" smtClean="0"/>
              <a:t>vec2&lt;- 10:-10</a:t>
            </a:r>
          </a:p>
          <a:p>
            <a:r>
              <a:rPr lang="en-US" smtClean="0"/>
              <a:t>(vec3&lt;-c(vec,vec2))</a:t>
            </a:r>
          </a:p>
          <a:p>
            <a:r>
              <a:rPr lang="en-US" smtClean="0"/>
              <a:t>intersect(vec,vec2)</a:t>
            </a:r>
          </a:p>
          <a:p>
            <a:r>
              <a:rPr lang="en-US" smtClean="0"/>
              <a:t>setdiff(vec,vec2)</a:t>
            </a:r>
          </a:p>
          <a:p>
            <a:r>
              <a:rPr lang="en-US" smtClean="0"/>
              <a:t>vec2&gt;0</a:t>
            </a:r>
          </a:p>
          <a:p>
            <a:r>
              <a:rPr lang="en-US" smtClean="0"/>
              <a:t>vec2[vec2&gt;0]</a:t>
            </a:r>
          </a:p>
          <a:p>
            <a:r>
              <a:rPr lang="en-US" smtClean="0"/>
              <a:t>which(vec3==2)</a:t>
            </a:r>
          </a:p>
          <a:p>
            <a:r>
              <a:rPr lang="en-US" smtClean="0"/>
              <a:t>vec %in% vec2</a:t>
            </a:r>
          </a:p>
          <a:p>
            <a:pPr marL="0" indent="0">
              <a:buNone/>
            </a:pP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6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 </a:t>
            </a:r>
            <a:r>
              <a:rPr lang="en-US" smtClean="0"/>
              <a:t>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v1&lt;-1:100</a:t>
            </a:r>
          </a:p>
          <a:p>
            <a:r>
              <a:rPr lang="en-US" smtClean="0"/>
              <a:t>v2&lt;-(1:20)^3</a:t>
            </a:r>
          </a:p>
          <a:p>
            <a:r>
              <a:rPr lang="en-US" smtClean="0"/>
              <a:t>add up numbers that are greater than 50 in both v1 and v2?</a:t>
            </a:r>
          </a:p>
          <a:p>
            <a:pPr lvl="1"/>
            <a:r>
              <a:rPr lang="en-US"/>
              <a:t>H</a:t>
            </a:r>
            <a:r>
              <a:rPr lang="en-US" smtClean="0"/>
              <a:t>int: you can use the sum function.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6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 </a:t>
            </a:r>
            <a:r>
              <a:rPr lang="en-US" smtClean="0"/>
              <a:t>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v1&lt;-1:100</a:t>
            </a:r>
          </a:p>
          <a:p>
            <a:r>
              <a:rPr lang="en-US" smtClean="0"/>
              <a:t>v2&lt;-(1:20)^3</a:t>
            </a:r>
          </a:p>
          <a:p>
            <a:r>
              <a:rPr lang="en-US" smtClean="0"/>
              <a:t>add up numbers &gt;50 in both v1 and v2?</a:t>
            </a:r>
          </a:p>
          <a:p>
            <a:endParaRPr lang="en-US"/>
          </a:p>
          <a:p>
            <a:r>
              <a:rPr lang="en-US" smtClean="0">
                <a:solidFill>
                  <a:srgbClr val="FF0000"/>
                </a:solidFill>
              </a:rPr>
              <a:t>v3&lt;-c(v1,v2)</a:t>
            </a:r>
          </a:p>
          <a:p>
            <a:r>
              <a:rPr lang="en-US" smtClean="0">
                <a:solidFill>
                  <a:srgbClr val="FF0000"/>
                </a:solidFill>
              </a:rPr>
              <a:t>sum(v3[v3&gt;50])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59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</a:t>
            </a:r>
            <a:r>
              <a:rPr lang="en-US" smtClean="0"/>
              <a:t>ow to trouble shoot?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Trace your variables: cat()</a:t>
            </a:r>
          </a:p>
          <a:p>
            <a:r>
              <a:rPr lang="en-US" smtClean="0"/>
              <a:t>Find what you have: objects() ls</a:t>
            </a:r>
            <a:r>
              <a:rPr lang="en-US"/>
              <a:t>()</a:t>
            </a:r>
          </a:p>
          <a:p>
            <a:r>
              <a:rPr lang="en-US" smtClean="0"/>
              <a:t>Find types of your data: class</a:t>
            </a:r>
            <a:r>
              <a:rPr lang="en-US"/>
              <a:t>()</a:t>
            </a:r>
          </a:p>
          <a:p>
            <a:r>
              <a:rPr lang="en-US" smtClean="0"/>
              <a:t>Summary of your data: str() summary()</a:t>
            </a:r>
            <a:endParaRPr lang="en-US"/>
          </a:p>
          <a:p>
            <a:r>
              <a:rPr lang="en-US" smtClean="0"/>
              <a:t>? for help</a:t>
            </a:r>
            <a:endParaRPr lang="en-US"/>
          </a:p>
          <a:p>
            <a:r>
              <a:rPr lang="en-US" smtClean="0"/>
              <a:t>traceback() browser()</a:t>
            </a:r>
          </a:p>
        </p:txBody>
      </p:sp>
    </p:spTree>
    <p:extLst>
      <p:ext uri="{BB962C8B-B14F-4D97-AF65-F5344CB8AC3E}">
        <p14:creationId xmlns:p14="http://schemas.microsoft.com/office/powerpoint/2010/main" val="95188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</a:t>
            </a:r>
            <a:r>
              <a:rPr lang="en-US" smtClean="0"/>
              <a:t>issing values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NA</a:t>
            </a:r>
          </a:p>
          <a:p>
            <a:r>
              <a:rPr lang="en-US" smtClean="0"/>
              <a:t>is.na()</a:t>
            </a:r>
          </a:p>
          <a:p>
            <a:r>
              <a:rPr lang="en-US" smtClean="0"/>
              <a:t>na.omit()</a:t>
            </a:r>
          </a:p>
          <a:p>
            <a:r>
              <a:rPr lang="en-US" smtClean="0"/>
              <a:t>Example: x&lt;-c(1,2,3,0,NA,10,NA)</a:t>
            </a:r>
          </a:p>
          <a:p>
            <a:pPr marL="0" indent="0">
              <a:buNone/>
            </a:pPr>
            <a:r>
              <a:rPr lang="en-US" smtClean="0"/>
              <a:t>		try: x&gt;3; x+3; sum(x),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		sum(na.omit(x))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		sum(x,na.rm=T)</a:t>
            </a:r>
          </a:p>
        </p:txBody>
      </p:sp>
    </p:spTree>
    <p:extLst>
      <p:ext uri="{BB962C8B-B14F-4D97-AF65-F5344CB8AC3E}">
        <p14:creationId xmlns:p14="http://schemas.microsoft.com/office/powerpoint/2010/main" val="196534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Exercise: </a:t>
            </a:r>
            <a:r>
              <a:rPr lang="en-US" smtClean="0"/>
              <a:t>sum up the numbers in a vector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x&lt;-c(1,2,3,"unk","unknown","60")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5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Exercise: </a:t>
            </a:r>
            <a:r>
              <a:rPr lang="en-US" smtClean="0"/>
              <a:t>sum up the numbers in a vector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x&lt;-c(1,2,3,"unk","unknown","60")</a:t>
            </a:r>
          </a:p>
          <a:p>
            <a:r>
              <a:rPr lang="en-US" smtClean="0">
                <a:solidFill>
                  <a:srgbClr val="FF0000"/>
                </a:solidFill>
              </a:rPr>
              <a:t>sum(as.numeric(x),na.rm=T)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79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d</a:t>
            </a:r>
            <a:r>
              <a:rPr lang="en-US" b="1" smtClean="0">
                <a:solidFill>
                  <a:srgbClr val="FF0000"/>
                </a:solidFill>
              </a:rPr>
              <a:t>ataframe in R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https://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github.com/lijian007/RClass.git</a:t>
            </a:r>
          </a:p>
          <a:p>
            <a:r>
              <a:rPr lang="en-US" smtClean="0"/>
              <a:t>Click"RClass.zip", then click "Raw" to download it.</a:t>
            </a:r>
          </a:p>
          <a:p>
            <a:r>
              <a:rPr lang="en-US" smtClean="0"/>
              <a:t>Extract files  to C:/temp/RClass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8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 Environment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 studio (</a:t>
            </a:r>
            <a:r>
              <a:rPr lang="en-US" smtClean="0">
                <a:hlinkClick r:id="rId2"/>
              </a:rPr>
              <a:t>http://www.rstudio.com/</a:t>
            </a:r>
            <a:r>
              <a:rPr lang="en-US" smtClean="0"/>
              <a:t>)</a:t>
            </a:r>
          </a:p>
          <a:p>
            <a:r>
              <a:rPr lang="en-US" smtClean="0"/>
              <a:t>Notepad++ (</a:t>
            </a:r>
            <a:r>
              <a:rPr lang="en-US" smtClean="0">
                <a:hlinkClick r:id="rId3"/>
              </a:rPr>
              <a:t>http://notepad-plus-plus.org/</a:t>
            </a:r>
            <a:r>
              <a:rPr lang="en-US" smtClean="0"/>
              <a:t>)  and R (</a:t>
            </a:r>
            <a:r>
              <a:rPr lang="en-US" smtClean="0">
                <a:hlinkClick r:id="rId4"/>
              </a:rPr>
              <a:t>http://cran.r-project.org/bin/windows/base/</a:t>
            </a:r>
            <a:r>
              <a:rPr lang="en-US" smtClean="0"/>
              <a:t>)</a:t>
            </a:r>
          </a:p>
          <a:p>
            <a:r>
              <a:rPr lang="en-US" smtClean="0"/>
              <a:t>install.packages("installr")</a:t>
            </a:r>
          </a:p>
          <a:p>
            <a:r>
              <a:rPr lang="en-US" smtClean="0"/>
              <a:t>library(installr)</a:t>
            </a:r>
          </a:p>
          <a:p>
            <a:r>
              <a:rPr lang="en-US" smtClean="0"/>
              <a:t>updateR()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</a:t>
            </a:r>
            <a:r>
              <a:rPr lang="en-US" smtClean="0"/>
              <a:t>ead data from disk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infile</a:t>
            </a:r>
            <a:r>
              <a:rPr lang="en-US" sz="2800" dirty="0"/>
              <a:t>="C</a:t>
            </a:r>
            <a:r>
              <a:rPr lang="en-US" sz="2800"/>
              <a:t>:/</a:t>
            </a:r>
            <a:r>
              <a:rPr lang="en-US" sz="2800" smtClean="0"/>
              <a:t>temp/RClass/BreastCancerPatientInfo.txt</a:t>
            </a:r>
            <a:r>
              <a:rPr lang="en-US" sz="2800" dirty="0" smtClean="0"/>
              <a:t>"</a:t>
            </a:r>
          </a:p>
          <a:p>
            <a:r>
              <a:rPr lang="en-US" sz="2800" dirty="0" smtClean="0"/>
              <a:t>pts&lt;-</a:t>
            </a:r>
            <a:r>
              <a:rPr lang="en-US" sz="2800" dirty="0" err="1" smtClean="0"/>
              <a:t>read.table</a:t>
            </a:r>
            <a:r>
              <a:rPr lang="en-US" sz="2800" dirty="0" smtClean="0"/>
              <a:t>(</a:t>
            </a:r>
            <a:r>
              <a:rPr lang="en-US" sz="2800" dirty="0" err="1" smtClean="0"/>
              <a:t>infile,header</a:t>
            </a:r>
            <a:r>
              <a:rPr lang="en-US" sz="2800" dirty="0" smtClean="0"/>
              <a:t>=</a:t>
            </a:r>
            <a:r>
              <a:rPr lang="en-US" sz="2800" dirty="0" err="1" smtClean="0"/>
              <a:t>T,sep</a:t>
            </a:r>
            <a:r>
              <a:rPr lang="en-US" sz="2800" dirty="0"/>
              <a:t>="\</a:t>
            </a:r>
            <a:r>
              <a:rPr lang="en-US" sz="2800" dirty="0" err="1"/>
              <a:t>t",quote</a:t>
            </a:r>
            <a:r>
              <a:rPr lang="en-US" sz="2800" dirty="0"/>
              <a:t>="\"",</a:t>
            </a:r>
            <a:r>
              <a:rPr lang="en-US" sz="2800" dirty="0" err="1"/>
              <a:t>comment.char</a:t>
            </a:r>
            <a:r>
              <a:rPr lang="en-US" sz="2800" dirty="0"/>
              <a:t> = </a:t>
            </a:r>
            <a:r>
              <a:rPr lang="en-US" sz="2800" dirty="0" smtClean="0"/>
              <a:t>"", </a:t>
            </a:r>
            <a:r>
              <a:rPr lang="en-US" sz="2800" dirty="0" err="1" smtClean="0"/>
              <a:t>stringsAsFactors</a:t>
            </a:r>
            <a:r>
              <a:rPr lang="en-US" sz="2800" dirty="0" smtClean="0"/>
              <a:t>=FALSE, </a:t>
            </a:r>
            <a:r>
              <a:rPr lang="en-US" sz="2800" dirty="0" err="1" smtClean="0"/>
              <a:t>blank.lines.skip</a:t>
            </a:r>
            <a:r>
              <a:rPr lang="en-US" sz="2800" dirty="0" smtClean="0"/>
              <a:t>=T)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36204" y="6396335"/>
            <a:ext cx="4793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/>
              <a:t>Data files adapted from Applied </a:t>
            </a:r>
            <a:r>
              <a:rPr lang="en-US" sz="1200" i="1"/>
              <a:t>Survival Analysis: Regression Modeling of </a:t>
            </a:r>
            <a:endParaRPr lang="en-US" sz="1200" i="1" smtClean="0"/>
          </a:p>
          <a:p>
            <a:r>
              <a:rPr lang="en-US" sz="1200" i="1" smtClean="0"/>
              <a:t>Time </a:t>
            </a:r>
            <a:r>
              <a:rPr lang="en-US" sz="1200" i="1"/>
              <a:t>to Event Data: </a:t>
            </a:r>
            <a:r>
              <a:rPr lang="en-US" sz="1200" i="1" smtClean="0"/>
              <a:t> Second </a:t>
            </a:r>
            <a:r>
              <a:rPr lang="en-US" sz="1200" i="1"/>
              <a:t>Edition</a:t>
            </a:r>
            <a:r>
              <a:rPr lang="en-US" sz="1200"/>
              <a:t> by Hosmer, Lemeshow and May</a:t>
            </a:r>
          </a:p>
        </p:txBody>
      </p:sp>
    </p:spTree>
    <p:extLst>
      <p:ext uri="{BB962C8B-B14F-4D97-AF65-F5344CB8AC3E}">
        <p14:creationId xmlns:p14="http://schemas.microsoft.com/office/powerpoint/2010/main" val="30892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table to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write.table</a:t>
            </a:r>
            <a:r>
              <a:rPr lang="en-US" sz="2800" dirty="0" smtClean="0"/>
              <a:t>(</a:t>
            </a:r>
            <a:r>
              <a:rPr lang="en-US" sz="2800" dirty="0" err="1" smtClean="0"/>
              <a:t>df,file</a:t>
            </a:r>
            <a:r>
              <a:rPr lang="en-US" sz="2800" dirty="0" smtClean="0"/>
              <a:t>=</a:t>
            </a:r>
            <a:r>
              <a:rPr lang="en-US" sz="2800" dirty="0" err="1" smtClean="0"/>
              <a:t>outfile,row.names</a:t>
            </a:r>
            <a:r>
              <a:rPr lang="en-US" sz="2800" dirty="0" smtClean="0"/>
              <a:t>=</a:t>
            </a:r>
            <a:r>
              <a:rPr lang="en-US" sz="2800" dirty="0" err="1" smtClean="0"/>
              <a:t>F,quote</a:t>
            </a:r>
            <a:r>
              <a:rPr lang="en-US" sz="2800" dirty="0" smtClean="0"/>
              <a:t>=</a:t>
            </a:r>
            <a:r>
              <a:rPr lang="en-US" sz="2800" dirty="0" err="1" smtClean="0"/>
              <a:t>F,sep</a:t>
            </a:r>
            <a:r>
              <a:rPr lang="en-US" sz="2800" dirty="0" smtClean="0"/>
              <a:t>="\t")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</a:t>
            </a:r>
            <a:r>
              <a:rPr lang="en-US" smtClean="0"/>
              <a:t>valuate the data frame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head(pts)</a:t>
            </a:r>
          </a:p>
          <a:p>
            <a:r>
              <a:rPr lang="en-US" smtClean="0"/>
              <a:t>dim(pts)</a:t>
            </a:r>
          </a:p>
          <a:p>
            <a:r>
              <a:rPr lang="en-US" smtClean="0"/>
              <a:t>colnames(pts)</a:t>
            </a:r>
          </a:p>
          <a:p>
            <a:r>
              <a:rPr lang="en-US" smtClean="0"/>
              <a:t>str(pts)</a:t>
            </a:r>
          </a:p>
          <a:p>
            <a:r>
              <a:rPr lang="en-US" smtClean="0"/>
              <a:t>pts$grade</a:t>
            </a:r>
          </a:p>
          <a:p>
            <a:r>
              <a:rPr lang="en-US" smtClean="0"/>
              <a:t>table(pts$grade)</a:t>
            </a:r>
          </a:p>
          <a:p>
            <a:r>
              <a:rPr lang="en-US" smtClean="0"/>
              <a:t>nrow(pts), ncol(pts)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42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 data in the data frame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pts[,]</a:t>
            </a:r>
          </a:p>
          <a:p>
            <a:r>
              <a:rPr lang="en-US" smtClean="0"/>
              <a:t>pts[2,3]</a:t>
            </a:r>
          </a:p>
          <a:p>
            <a:r>
              <a:rPr lang="en-US" smtClean="0"/>
              <a:t>pts[2,]</a:t>
            </a:r>
          </a:p>
          <a:p>
            <a:r>
              <a:rPr lang="en-US" smtClean="0"/>
              <a:t>pts[,2]: class(pts[,2])</a:t>
            </a:r>
          </a:p>
          <a:p>
            <a:r>
              <a:rPr lang="en-US" smtClean="0"/>
              <a:t>pts[1:20</a:t>
            </a:r>
            <a:r>
              <a:rPr lang="en-US" smtClean="0"/>
              <a:t>,]</a:t>
            </a:r>
          </a:p>
          <a:p>
            <a:r>
              <a:rPr lang="en-US" smtClean="0"/>
              <a:t>pts[2:5,1:4]</a:t>
            </a:r>
          </a:p>
          <a:p>
            <a:r>
              <a:rPr lang="en-US" smtClean="0"/>
              <a:t>pts[,c(3,4,6)]: head(pts</a:t>
            </a:r>
            <a:r>
              <a:rPr lang="en-US"/>
              <a:t>[,c(3,4,6</a:t>
            </a:r>
            <a:r>
              <a:rPr lang="en-US" smtClean="0"/>
              <a:t>)])</a:t>
            </a:r>
          </a:p>
          <a:p>
            <a:r>
              <a:rPr lang="en-US" smtClean="0"/>
              <a:t>pts$grade</a:t>
            </a:r>
          </a:p>
          <a:p>
            <a:r>
              <a:rPr lang="en-US" smtClean="0"/>
              <a:t>pts[,"grade"]</a:t>
            </a:r>
          </a:p>
          <a:p>
            <a:r>
              <a:rPr lang="en-US" smtClean="0"/>
              <a:t>pts[,c("MRN","grade")]</a:t>
            </a:r>
          </a:p>
        </p:txBody>
      </p:sp>
    </p:spTree>
    <p:extLst>
      <p:ext uri="{BB962C8B-B14F-4D97-AF65-F5344CB8AC3E}">
        <p14:creationId xmlns:p14="http://schemas.microsoft.com/office/powerpoint/2010/main" val="1649168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Edit the data frame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fix(pts)</a:t>
            </a:r>
          </a:p>
          <a:p>
            <a:r>
              <a:rPr lang="en-US" smtClean="0"/>
              <a:t>edit(pts)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0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Find MRN 759011's tumor grade and DOB?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41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Find MRN 759011's tumor grade and DOB?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pts[pts$MRN==759011,c("MRN","grade","DOB")]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69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 excel 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requires Perl in the system</a:t>
            </a:r>
          </a:p>
          <a:p>
            <a:r>
              <a:rPr lang="en-US" sz="2400" dirty="0" err="1" smtClean="0"/>
              <a:t>install.packages</a:t>
            </a:r>
            <a:r>
              <a:rPr lang="en-US" sz="2400" dirty="0" smtClean="0"/>
              <a:t>("</a:t>
            </a:r>
            <a:r>
              <a:rPr lang="en-US" sz="2400" dirty="0" err="1" smtClean="0"/>
              <a:t>gdata</a:t>
            </a:r>
            <a:r>
              <a:rPr lang="en-US" sz="2400" dirty="0" smtClean="0"/>
              <a:t>")  </a:t>
            </a:r>
            <a:endParaRPr lang="en-US" sz="2400" dirty="0"/>
          </a:p>
          <a:p>
            <a:r>
              <a:rPr lang="en-US" sz="2400" dirty="0" smtClean="0"/>
              <a:t>require(</a:t>
            </a:r>
            <a:r>
              <a:rPr lang="en-US" sz="2400" dirty="0" err="1" smtClean="0"/>
              <a:t>gdata</a:t>
            </a:r>
            <a:r>
              <a:rPr lang="en-US" sz="2400" dirty="0" smtClean="0"/>
              <a:t>) </a:t>
            </a:r>
            <a:endParaRPr lang="en-US" sz="2400" dirty="0"/>
          </a:p>
          <a:p>
            <a:r>
              <a:rPr lang="en-US" sz="2400" dirty="0" err="1" smtClean="0"/>
              <a:t>infile</a:t>
            </a:r>
            <a:r>
              <a:rPr lang="en-US" sz="2400" dirty="0" smtClean="0"/>
              <a:t>&lt;-"</a:t>
            </a:r>
            <a:r>
              <a:rPr lang="en-US" sz="2400" dirty="0"/>
              <a:t>C</a:t>
            </a:r>
            <a:r>
              <a:rPr lang="en-US" sz="2400"/>
              <a:t>:/</a:t>
            </a:r>
            <a:r>
              <a:rPr lang="en-US" sz="2400" smtClean="0"/>
              <a:t>temp/RClass/CriticalDates.xlsx</a:t>
            </a:r>
            <a:r>
              <a:rPr lang="en-US" sz="2400" dirty="0"/>
              <a:t>"</a:t>
            </a:r>
          </a:p>
          <a:p>
            <a:r>
              <a:rPr lang="en-US" sz="2400" dirty="0" smtClean="0"/>
              <a:t>dates&lt;-read.xls(</a:t>
            </a:r>
            <a:r>
              <a:rPr lang="en-US" sz="2400" dirty="0" err="1" smtClean="0"/>
              <a:t>infile</a:t>
            </a:r>
            <a:r>
              <a:rPr lang="en-US" sz="2400" dirty="0" smtClean="0"/>
              <a:t>, sheet=1</a:t>
            </a:r>
            <a:r>
              <a:rPr lang="en-US" sz="2400" dirty="0"/>
              <a:t>, </a:t>
            </a:r>
            <a:r>
              <a:rPr lang="en-US" sz="2400" dirty="0" err="1"/>
              <a:t>stringsAsFactors</a:t>
            </a:r>
            <a:r>
              <a:rPr lang="en-US" sz="2400" dirty="0"/>
              <a:t>=FALSE</a:t>
            </a:r>
            <a:r>
              <a:rPr lang="en-US" sz="2400" dirty="0" smtClean="0"/>
              <a:t>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OR</a:t>
            </a:r>
          </a:p>
          <a:p>
            <a:r>
              <a:rPr lang="en-US" sz="2400" dirty="0" err="1" smtClean="0"/>
              <a:t>infile</a:t>
            </a:r>
            <a:r>
              <a:rPr lang="en-US" sz="2400" dirty="0"/>
              <a:t>&lt;-"C</a:t>
            </a:r>
            <a:r>
              <a:rPr lang="en-US" sz="2400"/>
              <a:t>:/</a:t>
            </a:r>
            <a:r>
              <a:rPr lang="en-US" sz="2400" smtClean="0"/>
              <a:t>temp/RClass/CriticalDates.txt</a:t>
            </a:r>
            <a:r>
              <a:rPr lang="en-US" sz="2400" dirty="0" smtClean="0"/>
              <a:t>"</a:t>
            </a:r>
            <a:endParaRPr lang="en-US" sz="2400" dirty="0"/>
          </a:p>
          <a:p>
            <a:r>
              <a:rPr lang="en-US" sz="2400" dirty="0" smtClean="0"/>
              <a:t>dates&lt;-</a:t>
            </a:r>
            <a:r>
              <a:rPr lang="en-US" sz="2400" dirty="0" err="1"/>
              <a:t>read.table</a:t>
            </a:r>
            <a:r>
              <a:rPr lang="en-US" sz="2400" dirty="0"/>
              <a:t>(</a:t>
            </a:r>
            <a:r>
              <a:rPr lang="en-US" sz="2400" dirty="0" err="1"/>
              <a:t>infile,header</a:t>
            </a:r>
            <a:r>
              <a:rPr lang="en-US" sz="2400" dirty="0"/>
              <a:t>=</a:t>
            </a:r>
            <a:r>
              <a:rPr lang="en-US" sz="2400" dirty="0" err="1"/>
              <a:t>T,sep</a:t>
            </a:r>
            <a:r>
              <a:rPr lang="en-US" sz="2400" dirty="0"/>
              <a:t>="\</a:t>
            </a:r>
            <a:r>
              <a:rPr lang="en-US" sz="2400" dirty="0" err="1"/>
              <a:t>t",quote</a:t>
            </a:r>
            <a:r>
              <a:rPr lang="en-US" sz="2400" dirty="0"/>
              <a:t>="\"",</a:t>
            </a:r>
            <a:r>
              <a:rPr lang="en-US" sz="2400" dirty="0" err="1"/>
              <a:t>comment.char</a:t>
            </a:r>
            <a:r>
              <a:rPr lang="en-US" sz="2400" dirty="0"/>
              <a:t> = "", </a:t>
            </a:r>
            <a:r>
              <a:rPr lang="en-US" sz="2400" dirty="0" err="1"/>
              <a:t>stringsAsFactors</a:t>
            </a:r>
            <a:r>
              <a:rPr lang="en-US" sz="2400" dirty="0"/>
              <a:t>=FALSE, </a:t>
            </a:r>
            <a:r>
              <a:rPr lang="en-US" sz="2400" dirty="0" err="1"/>
              <a:t>blank.lines.skip</a:t>
            </a:r>
            <a:r>
              <a:rPr lang="en-US" sz="2400" dirty="0"/>
              <a:t>=T)</a:t>
            </a:r>
          </a:p>
        </p:txBody>
      </p:sp>
    </p:spTree>
    <p:extLst>
      <p:ext uri="{BB962C8B-B14F-4D97-AF65-F5344CB8AC3E}">
        <p14:creationId xmlns:p14="http://schemas.microsoft.com/office/powerpoint/2010/main" val="33342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</a:t>
            </a:r>
            <a:r>
              <a:rPr lang="en-US" smtClean="0"/>
              <a:t>erge two tables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ptm&lt;-merge(pts,dates,by="ID")</a:t>
            </a:r>
          </a:p>
          <a:p>
            <a:r>
              <a:rPr lang="en-US" smtClean="0"/>
              <a:t>The syntax of merge:</a:t>
            </a:r>
          </a:p>
          <a:p>
            <a:pPr marL="0" indent="0">
              <a:buNone/>
            </a:pPr>
            <a:r>
              <a:rPr lang="en-US" smtClean="0"/>
              <a:t>merge(x</a:t>
            </a:r>
            <a:r>
              <a:rPr lang="en-US"/>
              <a:t>, y, by = intersect(names(x), names(y)), by.x = by, by.y = by, all = FALSE, all.x = all, all.y = all, sort = TRUE, suffixes = c(".x",".y"), incomparables = NULL, ...)</a:t>
            </a:r>
          </a:p>
        </p:txBody>
      </p:sp>
    </p:spTree>
    <p:extLst>
      <p:ext uri="{BB962C8B-B14F-4D97-AF65-F5344CB8AC3E}">
        <p14:creationId xmlns:p14="http://schemas.microsoft.com/office/powerpoint/2010/main" val="295124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 patient names with nodes&gt;20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8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 world!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"Hello world!"</a:t>
            </a:r>
          </a:p>
          <a:p>
            <a:pPr marL="0" indent="0">
              <a:buNone/>
            </a:pPr>
            <a:endParaRPr lang="en-US" smtClean="0"/>
          </a:p>
          <a:p>
            <a:r>
              <a:rPr lang="en-US" smtClean="0"/>
              <a:t>cat("Hello </a:t>
            </a:r>
            <a:r>
              <a:rPr lang="en-US" smtClean="0"/>
              <a:t>World</a:t>
            </a:r>
            <a:r>
              <a:rPr lang="en-US" smtClean="0"/>
              <a:t>!")</a:t>
            </a:r>
            <a:endParaRPr lang="en-US" smtClean="0"/>
          </a:p>
          <a:p>
            <a:endParaRPr lang="en-US"/>
          </a:p>
          <a:p>
            <a:r>
              <a:rPr lang="en-US" smtClean="0"/>
              <a:t>a</a:t>
            </a:r>
            <a:r>
              <a:rPr lang="en-US" smtClean="0"/>
              <a:t>&lt;-"Hello </a:t>
            </a:r>
            <a:r>
              <a:rPr lang="en-US" smtClean="0"/>
              <a:t>World</a:t>
            </a:r>
            <a:r>
              <a:rPr lang="en-US" smtClean="0"/>
              <a:t>!"</a:t>
            </a:r>
            <a:endParaRPr lang="en-US" smtClean="0"/>
          </a:p>
          <a:p>
            <a:pPr>
              <a:buNone/>
            </a:pPr>
            <a:r>
              <a:rPr lang="en-US" smtClean="0"/>
              <a:t>	cat(a)</a:t>
            </a:r>
          </a:p>
          <a:p>
            <a:pPr>
              <a:buNone/>
            </a:pPr>
            <a:endParaRPr lang="en-US"/>
          </a:p>
          <a:p>
            <a:r>
              <a:rPr lang="en-US" smtClean="0"/>
              <a:t>(a</a:t>
            </a:r>
            <a:r>
              <a:rPr lang="en-US" smtClean="0"/>
              <a:t>&lt;-"Hello </a:t>
            </a:r>
            <a:r>
              <a:rPr lang="en-US"/>
              <a:t>World</a:t>
            </a:r>
            <a:r>
              <a:rPr lang="en-US" smtClean="0"/>
              <a:t>!")</a:t>
            </a:r>
            <a:endParaRPr lang="en-US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 patient names with nodes&gt;20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largenodes&lt;-ptm[ptm$nodes&gt;20,"Name"]</a:t>
            </a:r>
          </a:p>
          <a:p>
            <a:r>
              <a:rPr lang="en-US" smtClean="0">
                <a:solidFill>
                  <a:srgbClr val="FF0000"/>
                </a:solidFill>
              </a:rPr>
              <a:t>largenodes</a:t>
            </a:r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How to list the patient names and node numbers for those nodes&gt;20?</a:t>
            </a:r>
            <a:endParaRPr lang="en-US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3259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 patient names with nodes&gt;20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to list the names along with the nodes number ?</a:t>
            </a:r>
            <a:endParaRPr lang="en-US"/>
          </a:p>
          <a:p>
            <a:r>
              <a:rPr lang="en-US">
                <a:solidFill>
                  <a:srgbClr val="FF0000"/>
                </a:solidFill>
              </a:rPr>
              <a:t>largenodes&lt;-</a:t>
            </a:r>
            <a:r>
              <a:rPr lang="en-US" smtClean="0">
                <a:solidFill>
                  <a:srgbClr val="FF0000"/>
                </a:solidFill>
              </a:rPr>
              <a:t>ptm[ptm$nodes&gt;20,c("Name","nodes")]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largenodes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83022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apply family function: sapply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x &lt;- </a:t>
            </a:r>
            <a:r>
              <a:rPr lang="en-US" smtClean="0"/>
              <a:t>1:10</a:t>
            </a:r>
          </a:p>
          <a:p>
            <a:pPr marL="0" indent="0">
              <a:buNone/>
            </a:pPr>
            <a:r>
              <a:rPr lang="it-IT" smtClean="0"/>
              <a:t>	sapply(x</a:t>
            </a:r>
            <a:r>
              <a:rPr lang="it-IT"/>
              <a:t>, </a:t>
            </a:r>
            <a:r>
              <a:rPr lang="it-IT" smtClean="0"/>
              <a:t>sqrt)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38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calculate </a:t>
            </a:r>
            <a:r>
              <a:rPr lang="en-US" smtClean="0"/>
              <a:t>the medians of column 5-10 in pts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apply(pts[,5:10],2,median)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99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 in 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(</a:t>
            </a:r>
            <a:r>
              <a:rPr lang="en-US"/>
              <a:t>path&lt;-"E:/data/sequencing/2015</a:t>
            </a:r>
            <a:r>
              <a:rPr lang="en-US" smtClean="0"/>
              <a:t>/</a:t>
            </a:r>
            <a:r>
              <a:rPr lang="en-US"/>
              <a:t>"</a:t>
            </a:r>
            <a:r>
              <a:rPr lang="en-US" smtClean="0"/>
              <a:t>)</a:t>
            </a:r>
          </a:p>
          <a:p>
            <a:r>
              <a:rPr lang="en-US" smtClean="0"/>
              <a:t>nchar(path)</a:t>
            </a:r>
            <a:endParaRPr lang="en-US"/>
          </a:p>
          <a:p>
            <a:r>
              <a:rPr lang="en-US" smtClean="0"/>
              <a:t>filenames&lt;-c("pid_pt101.bam","pid_pt102.bam","pid_pt103.bam")</a:t>
            </a:r>
          </a:p>
          <a:p>
            <a:r>
              <a:rPr lang="en-US" smtClean="0"/>
              <a:t>fp&lt;-paste(path,filenames,sep="")</a:t>
            </a:r>
          </a:p>
          <a:p>
            <a:r>
              <a:rPr lang="en-US" smtClean="0"/>
              <a:t>sub("bam","seq",fp)</a:t>
            </a:r>
          </a:p>
          <a:p>
            <a:r>
              <a:rPr lang="en-US" smtClean="0"/>
              <a:t>substr(path,1,8)</a:t>
            </a:r>
          </a:p>
          <a:p>
            <a:r>
              <a:rPr lang="en-US" smtClean="0"/>
              <a:t>strsplit(path,"/")</a:t>
            </a:r>
          </a:p>
          <a:p>
            <a:r>
              <a:rPr lang="en-US" smtClean="0"/>
              <a:t>grep("102",fp)</a:t>
            </a:r>
          </a:p>
          <a:p>
            <a:r>
              <a:rPr lang="en-US" smtClean="0"/>
              <a:t>grep("102",fp,value=T)</a:t>
            </a:r>
          </a:p>
          <a:p>
            <a:r>
              <a:rPr lang="en-US" smtClean="0">
                <a:solidFill>
                  <a:srgbClr val="FF0000"/>
                </a:solidFill>
              </a:rPr>
              <a:t>excercise 3: extract the pt numbers from filenames? (next page)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71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Exercise 3: extract pt numbers from filenames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filenames</a:t>
            </a:r>
            <a:r>
              <a:rPr lang="en-US"/>
              <a:t>&lt;-c("pid_pt101.bam","pid_pt102.bam","pid_pt103.bam</a:t>
            </a:r>
            <a:r>
              <a:rPr lang="en-US" smtClean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17922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Exercise 3: extract pt numbers from filenames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filenames</a:t>
            </a:r>
            <a:r>
              <a:rPr lang="en-US"/>
              <a:t>&lt;-c("pid_pt101.bam","pid_pt102.bam","pid_pt103.bam</a:t>
            </a:r>
            <a:r>
              <a:rPr lang="en-US" smtClean="0"/>
              <a:t>")</a:t>
            </a:r>
          </a:p>
          <a:p>
            <a:r>
              <a:rPr lang="en-US" smtClean="0">
                <a:solidFill>
                  <a:srgbClr val="FF0000"/>
                </a:solidFill>
              </a:rPr>
              <a:t>s1&lt;-sub("pid_pt","",filenames)</a:t>
            </a:r>
          </a:p>
          <a:p>
            <a:r>
              <a:rPr lang="en-US" smtClean="0">
                <a:solidFill>
                  <a:srgbClr val="FF0000"/>
                </a:solidFill>
              </a:rPr>
              <a:t>s2&lt;-sub(".bam","",s1)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4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Exercise 4: extract pt numbers from filenames?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filenames</a:t>
            </a:r>
            <a:r>
              <a:rPr lang="en-US"/>
              <a:t>&lt;-c</a:t>
            </a:r>
            <a:r>
              <a:rPr lang="en-US" smtClean="0"/>
              <a:t>("apid_pt101.bam","bpid_pt102.bam","cpid_pt103.bam")</a:t>
            </a:r>
          </a:p>
        </p:txBody>
      </p:sp>
    </p:spTree>
    <p:extLst>
      <p:ext uri="{BB962C8B-B14F-4D97-AF65-F5344CB8AC3E}">
        <p14:creationId xmlns:p14="http://schemas.microsoft.com/office/powerpoint/2010/main" val="386133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Exercise 4</a:t>
            </a:r>
            <a:r>
              <a:rPr lang="en-US"/>
              <a:t>: extract pt numbers from filenames?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filenames</a:t>
            </a:r>
            <a:r>
              <a:rPr lang="en-US"/>
              <a:t>&lt;-c</a:t>
            </a:r>
            <a:r>
              <a:rPr lang="en-US" smtClean="0"/>
              <a:t>("apid_pt101.bam","bpid_pt102.bam","cpid_pt103.bam")</a:t>
            </a:r>
          </a:p>
          <a:p>
            <a:r>
              <a:rPr lang="en-US" smtClean="0">
                <a:solidFill>
                  <a:srgbClr val="FF0000"/>
                </a:solidFill>
              </a:rPr>
              <a:t>s1&lt;-sub(".pid_pt","",filenames)</a:t>
            </a:r>
          </a:p>
          <a:p>
            <a:r>
              <a:rPr lang="en-US" smtClean="0">
                <a:solidFill>
                  <a:srgbClr val="FF0000"/>
                </a:solidFill>
              </a:rPr>
              <a:t>s2&lt;-sub(".bam","",s1)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36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Exercise 5: remove the leading letter </a:t>
            </a:r>
            <a:br>
              <a:rPr lang="en-US" smtClean="0"/>
            </a:br>
            <a:r>
              <a:rPr lang="en-US" smtClean="0"/>
              <a:t>"X"?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probes&lt;-</a:t>
            </a:r>
            <a:r>
              <a:rPr lang="en-US"/>
              <a:t>c</a:t>
            </a:r>
            <a:r>
              <a:rPr lang="en-US" smtClean="0"/>
              <a:t>("XAFFY_301X","D_2562X","XAFFY_441")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847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</a:t>
            </a:r>
            <a:r>
              <a:rPr lang="en-US" smtClean="0"/>
              <a:t>ontrol structure: if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mtClean="0"/>
              <a:t>x=3</a:t>
            </a:r>
          </a:p>
          <a:p>
            <a:pPr marL="0" indent="0">
              <a:buNone/>
            </a:pPr>
            <a:r>
              <a:rPr lang="en-US" smtClean="0"/>
              <a:t>if(x&lt;5)y</a:t>
            </a:r>
            <a:r>
              <a:rPr lang="en-US">
                <a:solidFill>
                  <a:srgbClr val="FF0000"/>
                </a:solidFill>
              </a:rPr>
              <a:t>&lt;-</a:t>
            </a:r>
            <a:r>
              <a:rPr lang="en-US"/>
              <a:t>0</a:t>
            </a:r>
          </a:p>
          <a:p>
            <a:pPr marL="0" indent="0">
              <a:buNone/>
            </a:pPr>
            <a:r>
              <a:rPr lang="en-US"/>
              <a:t>if(x&lt;5){</a:t>
            </a:r>
          </a:p>
          <a:p>
            <a:pPr marL="457200" lvl="1" indent="0">
              <a:buNone/>
            </a:pPr>
            <a:r>
              <a:rPr lang="en-US"/>
              <a:t>	reduction&lt;-20000;</a:t>
            </a:r>
          </a:p>
          <a:p>
            <a:pPr marL="457200" lvl="1" indent="0">
              <a:buNone/>
            </a:pPr>
            <a:r>
              <a:rPr lang="en-US"/>
              <a:t>}else if(x&lt;10){</a:t>
            </a:r>
          </a:p>
          <a:p>
            <a:pPr marL="457200" lvl="1" indent="0">
              <a:buNone/>
            </a:pPr>
            <a:r>
              <a:rPr lang="en-US"/>
              <a:t>	reduction&lt;-90000</a:t>
            </a:r>
          </a:p>
          <a:p>
            <a:pPr marL="457200" lvl="1" indent="0">
              <a:buNone/>
            </a:pPr>
            <a:r>
              <a:rPr lang="en-US"/>
              <a:t>}else{</a:t>
            </a:r>
          </a:p>
          <a:p>
            <a:pPr marL="457200" lvl="1" indent="0">
              <a:buNone/>
            </a:pPr>
            <a:r>
              <a:rPr lang="en-US"/>
              <a:t>	reduction&lt;-10</a:t>
            </a:r>
          </a:p>
          <a:p>
            <a:pPr marL="457200" lvl="1" indent="0">
              <a:buNone/>
            </a:pPr>
            <a:r>
              <a:rPr lang="en-US"/>
              <a:t>}</a:t>
            </a:r>
          </a:p>
          <a:p>
            <a:pPr lvl="1"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Exercise 5: remove the leading letter </a:t>
            </a:r>
            <a:br>
              <a:rPr lang="en-US" smtClean="0"/>
            </a:br>
            <a:r>
              <a:rPr lang="en-US" smtClean="0"/>
              <a:t>"X"?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probes&lt;-</a:t>
            </a:r>
            <a:r>
              <a:rPr lang="en-US"/>
              <a:t>c</a:t>
            </a:r>
            <a:r>
              <a:rPr lang="en-US" smtClean="0"/>
              <a:t>("XAFFY_301X","D_2562X","XAFFY_A441")</a:t>
            </a:r>
          </a:p>
          <a:p>
            <a:r>
              <a:rPr lang="en-US" smtClean="0">
                <a:solidFill>
                  <a:srgbClr val="FF0000"/>
                </a:solidFill>
              </a:rPr>
              <a:t>sub("^X","",probes)</a:t>
            </a:r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3451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</a:t>
            </a:r>
            <a:r>
              <a:rPr lang="en-US" smtClean="0"/>
              <a:t>egular expressions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any letter: .</a:t>
            </a:r>
          </a:p>
          <a:p>
            <a:r>
              <a:rPr lang="en-US" smtClean="0"/>
              <a:t>leading string: ^</a:t>
            </a:r>
          </a:p>
          <a:p>
            <a:r>
              <a:rPr lang="en-US" smtClean="0"/>
              <a:t>trailing string: $</a:t>
            </a:r>
          </a:p>
          <a:p>
            <a:r>
              <a:rPr lang="en-US" smtClean="0"/>
              <a:t>many more....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2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defined 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small&lt;-function(a,b){</a:t>
            </a:r>
            <a:endParaRPr lang="en-US"/>
          </a:p>
          <a:p>
            <a:pPr>
              <a:buNone/>
            </a:pPr>
            <a:r>
              <a:rPr lang="en-US"/>
              <a:t>	...</a:t>
            </a:r>
          </a:p>
          <a:p>
            <a:pPr>
              <a:buNone/>
            </a:pPr>
            <a:r>
              <a:rPr lang="en-US"/>
              <a:t>}</a:t>
            </a:r>
          </a:p>
          <a:p>
            <a:pPr>
              <a:buNone/>
            </a:pPr>
            <a:r>
              <a:rPr lang="en-US" smtClean="0"/>
              <a:t>small(100</a:t>
            </a:r>
            <a:r>
              <a:rPr lang="en-US"/>
              <a:t>,-</a:t>
            </a:r>
            <a:r>
              <a:rPr lang="en-US" smtClean="0"/>
              <a:t>1)</a:t>
            </a: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defined 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small&lt;-</a:t>
            </a:r>
            <a:r>
              <a:rPr lang="en-US" smtClean="0"/>
              <a:t>function(a,b){</a:t>
            </a:r>
          </a:p>
          <a:p>
            <a:pPr>
              <a:buNone/>
            </a:pPr>
            <a:r>
              <a:rPr lang="en-US" smtClean="0"/>
              <a:t>	...</a:t>
            </a:r>
          </a:p>
          <a:p>
            <a:pPr>
              <a:buNone/>
            </a:pPr>
            <a:r>
              <a:rPr lang="en-US"/>
              <a:t>	</a:t>
            </a:r>
            <a:r>
              <a:rPr lang="en-US" smtClean="0"/>
              <a:t>return x;</a:t>
            </a:r>
          </a:p>
          <a:p>
            <a:pPr>
              <a:buNone/>
            </a:pPr>
            <a:r>
              <a:rPr lang="en-US" smtClean="0"/>
              <a:t>}</a:t>
            </a:r>
          </a:p>
          <a:p>
            <a:pPr>
              <a:buNone/>
            </a:pPr>
            <a:r>
              <a:rPr lang="en-US" smtClean="0"/>
              <a:t>small(100</a:t>
            </a:r>
            <a:r>
              <a:rPr lang="en-US" smtClean="0"/>
              <a:t>,-1)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smtClean="0">
                <a:solidFill>
                  <a:srgbClr val="FF0000"/>
                </a:solidFill>
              </a:rPr>
              <a:t>Exercise </a:t>
            </a:r>
            <a:r>
              <a:rPr lang="en-US" smtClean="0">
                <a:solidFill>
                  <a:srgbClr val="FF0000"/>
                </a:solidFill>
              </a:rPr>
              <a:t>1: define function </a:t>
            </a:r>
            <a:r>
              <a:rPr lang="en-US" smtClean="0">
                <a:solidFill>
                  <a:srgbClr val="FF0000"/>
                </a:solidFill>
              </a:rPr>
              <a:t>small </a:t>
            </a:r>
            <a:r>
              <a:rPr lang="en-US" smtClean="0">
                <a:solidFill>
                  <a:srgbClr val="FF0000"/>
                </a:solidFill>
              </a:rPr>
              <a:t>so it returns the smaller of a,b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 </a:t>
            </a:r>
            <a:r>
              <a:rPr lang="en-US" smtClean="0"/>
              <a:t>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small&lt;-function(a,b){</a:t>
            </a:r>
          </a:p>
          <a:p>
            <a:pPr marL="0" indent="0">
              <a:buNone/>
            </a:pPr>
            <a:r>
              <a:rPr lang="en-US" smtClean="0"/>
              <a:t>	if(a&gt;b){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	return(b)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}else{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	return(a)</a:t>
            </a:r>
          </a:p>
          <a:p>
            <a:pPr marL="0" indent="0">
              <a:buNone/>
            </a:pPr>
            <a:r>
              <a:rPr lang="en-US" smtClean="0"/>
              <a:t>	}	</a:t>
            </a:r>
          </a:p>
          <a:p>
            <a:pPr marL="0" indent="0">
              <a:buNone/>
            </a:pPr>
            <a:r>
              <a:rPr lang="en-US" smtClean="0"/>
              <a:t>}</a:t>
            </a:r>
          </a:p>
          <a:p>
            <a:endParaRPr lang="en-US" smtClean="0"/>
          </a:p>
          <a:p>
            <a:pPr marL="0" indent="0">
              <a:buNone/>
            </a:pPr>
            <a:r>
              <a:rPr lang="en-US" smtClean="0"/>
              <a:t>small(100</a:t>
            </a:r>
            <a:r>
              <a:rPr lang="en-US"/>
              <a:t>,-</a:t>
            </a:r>
            <a:r>
              <a:rPr lang="en-US" smtClean="0"/>
              <a:t>1)</a:t>
            </a:r>
            <a:endParaRPr lang="en-US"/>
          </a:p>
          <a:p>
            <a:pPr marL="0" indent="0">
              <a:buNone/>
            </a:pPr>
            <a:endParaRPr lang="en-US" smtClean="0"/>
          </a:p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structure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for(i in 1:100){</a:t>
            </a:r>
          </a:p>
          <a:p>
            <a:pPr marL="0" indent="0">
              <a:buNone/>
            </a:pPr>
            <a:r>
              <a:rPr lang="en-US" smtClean="0"/>
              <a:t>	...</a:t>
            </a:r>
          </a:p>
          <a:p>
            <a:pPr marL="0" indent="0">
              <a:buNone/>
            </a:pPr>
            <a:r>
              <a:rPr lang="en-US" smtClean="0"/>
              <a:t>	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9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structure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n=0</a:t>
            </a:r>
          </a:p>
          <a:p>
            <a:pPr marL="0" indent="0">
              <a:buNone/>
            </a:pPr>
            <a:r>
              <a:rPr lang="en-US" smtClean="0"/>
              <a:t>for(i in 1:100){</a:t>
            </a:r>
          </a:p>
          <a:p>
            <a:pPr marL="0" indent="0">
              <a:buNone/>
            </a:pPr>
            <a:r>
              <a:rPr lang="en-US" smtClean="0"/>
              <a:t>	n=n+i</a:t>
            </a:r>
          </a:p>
          <a:p>
            <a:pPr marL="0" indent="0">
              <a:buNone/>
            </a:pPr>
            <a:r>
              <a:rPr lang="en-US" smtClean="0"/>
              <a:t>	}</a:t>
            </a:r>
          </a:p>
          <a:p>
            <a:pPr marL="0" indent="0">
              <a:buNone/>
            </a:pPr>
            <a:r>
              <a:rPr lang="en-US" smtClean="0"/>
              <a:t>cat(n)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6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997</Words>
  <Application>Microsoft Office PowerPoint</Application>
  <PresentationFormat>On-screen Show (4:3)</PresentationFormat>
  <Paragraphs>231</Paragraphs>
  <Slides>41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Introduction to R programming</vt:lpstr>
      <vt:lpstr>R Environment</vt:lpstr>
      <vt:lpstr>Hello world!</vt:lpstr>
      <vt:lpstr>Control structure: if</vt:lpstr>
      <vt:lpstr>User defined function</vt:lpstr>
      <vt:lpstr>User defined function</vt:lpstr>
      <vt:lpstr>Exercise 1</vt:lpstr>
      <vt:lpstr>Loop structure</vt:lpstr>
      <vt:lpstr>Loop structure</vt:lpstr>
      <vt:lpstr>Basic data types</vt:lpstr>
      <vt:lpstr>Vector</vt:lpstr>
      <vt:lpstr>Vector operations</vt:lpstr>
      <vt:lpstr>Exercise 2</vt:lpstr>
      <vt:lpstr>Exercise 2</vt:lpstr>
      <vt:lpstr>How to trouble shoot?</vt:lpstr>
      <vt:lpstr>Missing values</vt:lpstr>
      <vt:lpstr>Exercise: sum up the numbers in a vector</vt:lpstr>
      <vt:lpstr>Exercise: sum up the numbers in a vector</vt:lpstr>
      <vt:lpstr>dataframe in R</vt:lpstr>
      <vt:lpstr>Read data from disk</vt:lpstr>
      <vt:lpstr>Write table to disk</vt:lpstr>
      <vt:lpstr>Evaluate the data frame</vt:lpstr>
      <vt:lpstr>Access data in the data frame</vt:lpstr>
      <vt:lpstr>Edit the data frame</vt:lpstr>
      <vt:lpstr>Find MRN 759011's tumor grade and DOB?</vt:lpstr>
      <vt:lpstr>Find MRN 759011's tumor grade and DOB?</vt:lpstr>
      <vt:lpstr>Read excel table</vt:lpstr>
      <vt:lpstr>Merge two tables</vt:lpstr>
      <vt:lpstr>Find patient names with nodes&gt;20</vt:lpstr>
      <vt:lpstr>Find patient names with nodes&gt;20</vt:lpstr>
      <vt:lpstr>Find patient names with nodes&gt;20</vt:lpstr>
      <vt:lpstr>apply family function: sapply</vt:lpstr>
      <vt:lpstr>calculate the medians of column 5-10 in pts</vt:lpstr>
      <vt:lpstr>strings in R</vt:lpstr>
      <vt:lpstr>Exercise 3: extract pt numbers from filenames</vt:lpstr>
      <vt:lpstr>Exercise 3: extract pt numbers from filenames</vt:lpstr>
      <vt:lpstr>Exercise 4: extract pt numbers from filenames?</vt:lpstr>
      <vt:lpstr>Exercise 4: extract pt numbers from filenames?</vt:lpstr>
      <vt:lpstr>Exercise 5: remove the leading letter  "X"?</vt:lpstr>
      <vt:lpstr>Exercise 5: remove the leading letter  "X"?</vt:lpstr>
      <vt:lpstr>Regular expressions </vt:lpstr>
    </vt:vector>
  </TitlesOfParts>
  <Company>Partners HealthCare System,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R</dc:title>
  <dc:creator>Partners Information Systems</dc:creator>
  <cp:lastModifiedBy>yulijian@gmail.com</cp:lastModifiedBy>
  <cp:revision>198</cp:revision>
  <dcterms:created xsi:type="dcterms:W3CDTF">2015-01-08T04:37:46Z</dcterms:created>
  <dcterms:modified xsi:type="dcterms:W3CDTF">2016-04-05T22:18:38Z</dcterms:modified>
</cp:coreProperties>
</file>