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8" r:id="rId2"/>
    <p:sldId id="257" r:id="rId3"/>
    <p:sldId id="259" r:id="rId4"/>
    <p:sldId id="260" r:id="rId5"/>
    <p:sldId id="262" r:id="rId6"/>
    <p:sldId id="263" r:id="rId7"/>
    <p:sldId id="295" r:id="rId8"/>
    <p:sldId id="269" r:id="rId9"/>
    <p:sldId id="282" r:id="rId10"/>
    <p:sldId id="270" r:id="rId11"/>
    <p:sldId id="271" r:id="rId12"/>
    <p:sldId id="272" r:id="rId13"/>
    <p:sldId id="273" r:id="rId14"/>
    <p:sldId id="267" r:id="rId15"/>
    <p:sldId id="286" r:id="rId16"/>
    <p:sldId id="290" r:id="rId17"/>
    <p:sldId id="291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23" r:id="rId32"/>
    <p:sldId id="324" r:id="rId33"/>
    <p:sldId id="329" r:id="rId34"/>
    <p:sldId id="348" r:id="rId35"/>
    <p:sldId id="331" r:id="rId36"/>
    <p:sldId id="334" r:id="rId37"/>
    <p:sldId id="335" r:id="rId38"/>
    <p:sldId id="341" r:id="rId39"/>
    <p:sldId id="349" r:id="rId40"/>
    <p:sldId id="344" r:id="rId41"/>
    <p:sldId id="345" r:id="rId42"/>
    <p:sldId id="34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46978-85BC-47A5-A423-3C50C7CE01D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4EA7-3465-4837-AC97-F240909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Smallest of 3 numbers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4EA7-3465-4837-AC97-F24090937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menopause: 1: pre, 2: post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6203-FDB2-4BB8-9D00-F953E05E28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infile="C:/temp/RClass/BreastCancerPatientInfo.txt"</a:t>
            </a:r>
          </a:p>
          <a:p>
            <a:r>
              <a:rPr lang="en-US" sz="1200" smtClean="0"/>
              <a:t>pts&lt;-read.table(infile,header=T,sep="\t",quote="\"",comment.char = "", stringsAsFactors=FALSE, blank.lines.skip=T)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6203-FDB2-4BB8-9D00-F953E05E289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3527-F9E4-4758-837D-5BC59B1E8A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bin/windows/bas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2574" cy="6858000"/>
          </a:xfrm>
        </p:spPr>
      </p:pic>
    </p:spTree>
    <p:extLst>
      <p:ext uri="{BB962C8B-B14F-4D97-AF65-F5344CB8AC3E}">
        <p14:creationId xmlns:p14="http://schemas.microsoft.com/office/powerpoint/2010/main" val="254786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smtClean="0">
                <a:solidFill>
                  <a:srgbClr val="FF0000"/>
                </a:solidFill>
              </a:rPr>
              <a:t>ector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c(1,2,3,4,5)</a:t>
            </a:r>
          </a:p>
          <a:p>
            <a:r>
              <a:rPr lang="en-US" smtClean="0"/>
              <a:t>1:100</a:t>
            </a:r>
          </a:p>
          <a:p>
            <a:r>
              <a:rPr lang="en-US" smtClean="0"/>
              <a:t>c(“a1”,”a2”,”a3”,”a4”,”a5”)</a:t>
            </a:r>
          </a:p>
          <a:p>
            <a:r>
              <a:rPr lang="en-US" smtClean="0"/>
              <a:t>vec&lt;-1:100</a:t>
            </a:r>
          </a:p>
          <a:p>
            <a:r>
              <a:rPr lang="en-US" smtClean="0"/>
              <a:t>vec+1</a:t>
            </a:r>
          </a:p>
          <a:p>
            <a:r>
              <a:rPr lang="en-US" smtClean="0"/>
              <a:t>vec-2</a:t>
            </a:r>
          </a:p>
          <a:p>
            <a:r>
              <a:rPr lang="en-US" smtClean="0"/>
              <a:t>vec*2</a:t>
            </a:r>
          </a:p>
        </p:txBody>
      </p:sp>
    </p:spTree>
    <p:extLst>
      <p:ext uri="{BB962C8B-B14F-4D97-AF65-F5344CB8AC3E}">
        <p14:creationId xmlns:p14="http://schemas.microsoft.com/office/powerpoint/2010/main" val="1691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ector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vec&lt;-1:100</a:t>
            </a:r>
          </a:p>
          <a:p>
            <a:r>
              <a:rPr lang="en-US" smtClean="0"/>
              <a:t>vec[1:50]</a:t>
            </a:r>
          </a:p>
          <a:p>
            <a:r>
              <a:rPr lang="en-US" smtClean="0"/>
              <a:t>vec[50]</a:t>
            </a:r>
          </a:p>
          <a:p>
            <a:r>
              <a:rPr lang="en-US" smtClean="0"/>
              <a:t>length(vec)</a:t>
            </a:r>
          </a:p>
          <a:p>
            <a:r>
              <a:rPr lang="en-US" smtClean="0"/>
              <a:t>vec2&lt;- 10:-10</a:t>
            </a:r>
          </a:p>
          <a:p>
            <a:r>
              <a:rPr lang="en-US" smtClean="0"/>
              <a:t>(vec3&lt;-c(vec,vec2))</a:t>
            </a:r>
          </a:p>
          <a:p>
            <a:r>
              <a:rPr lang="en-US" smtClean="0"/>
              <a:t>intersect(vec,vec2)</a:t>
            </a:r>
          </a:p>
          <a:p>
            <a:r>
              <a:rPr lang="en-US" smtClean="0"/>
              <a:t>setdiff(vec,vec2)</a:t>
            </a:r>
          </a:p>
          <a:p>
            <a:r>
              <a:rPr lang="en-US" smtClean="0"/>
              <a:t>vec2&gt;0</a:t>
            </a:r>
          </a:p>
          <a:p>
            <a:r>
              <a:rPr lang="en-US" smtClean="0"/>
              <a:t>vec2[vec2&gt;0]</a:t>
            </a:r>
          </a:p>
          <a:p>
            <a:r>
              <a:rPr lang="en-US" smtClean="0"/>
              <a:t>which(vec3==2)</a:t>
            </a:r>
          </a:p>
          <a:p>
            <a:r>
              <a:rPr lang="en-US" smtClean="0"/>
              <a:t>vec %in% vec2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v1&lt;-1:100</a:t>
            </a:r>
          </a:p>
          <a:p>
            <a:r>
              <a:rPr lang="en-US" smtClean="0"/>
              <a:t>v2&lt;-(1:20)^3</a:t>
            </a:r>
          </a:p>
          <a:p>
            <a:r>
              <a:rPr lang="en-US" smtClean="0"/>
              <a:t>add up numbers that are greater than 50 in both v1 and v2</a:t>
            </a:r>
            <a:r>
              <a:rPr lang="en-US" smtClean="0"/>
              <a:t>?</a:t>
            </a:r>
          </a:p>
          <a:p>
            <a:pPr lvl="1"/>
            <a:r>
              <a:rPr lang="en-US"/>
              <a:t>H</a:t>
            </a:r>
            <a:r>
              <a:rPr lang="en-US" smtClean="0"/>
              <a:t>int: you can use the sum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v1&lt;-1:100</a:t>
            </a:r>
          </a:p>
          <a:p>
            <a:r>
              <a:rPr lang="en-US" smtClean="0"/>
              <a:t>v2&lt;-(1:20)^3</a:t>
            </a:r>
          </a:p>
          <a:p>
            <a:r>
              <a:rPr lang="en-US" smtClean="0"/>
              <a:t>add up numbers &gt;50 in both v1 and v2?</a:t>
            </a:r>
          </a:p>
          <a:p>
            <a:endParaRPr lang="en-US"/>
          </a:p>
          <a:p>
            <a:r>
              <a:rPr lang="en-US" smtClean="0">
                <a:solidFill>
                  <a:srgbClr val="FF0000"/>
                </a:solidFill>
              </a:rPr>
              <a:t>v3&lt;-c(v1,v2)</a:t>
            </a:r>
          </a:p>
          <a:p>
            <a:r>
              <a:rPr lang="en-US" smtClean="0">
                <a:solidFill>
                  <a:srgbClr val="FF0000"/>
                </a:solidFill>
              </a:rPr>
              <a:t>sum(v3[v3&gt;50])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en-US" smtClean="0"/>
              <a:t>ow to trouble shoot?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Trace your variables: cat()</a:t>
            </a:r>
          </a:p>
          <a:p>
            <a:r>
              <a:rPr lang="en-US" smtClean="0"/>
              <a:t>Find what you have: objects() ls</a:t>
            </a:r>
            <a:r>
              <a:rPr lang="en-US"/>
              <a:t>()</a:t>
            </a:r>
          </a:p>
          <a:p>
            <a:r>
              <a:rPr lang="en-US" smtClean="0"/>
              <a:t>Find types of your data: class</a:t>
            </a:r>
            <a:r>
              <a:rPr lang="en-US"/>
              <a:t>()</a:t>
            </a:r>
          </a:p>
          <a:p>
            <a:r>
              <a:rPr lang="en-US" smtClean="0"/>
              <a:t>Summary of your data: str() summary()</a:t>
            </a:r>
            <a:endParaRPr lang="en-US"/>
          </a:p>
          <a:p>
            <a:r>
              <a:rPr lang="en-US" smtClean="0"/>
              <a:t>? for help</a:t>
            </a:r>
            <a:endParaRPr lang="en-US"/>
          </a:p>
          <a:p>
            <a:r>
              <a:rPr lang="en-US" smtClean="0"/>
              <a:t>traceback() browser()</a:t>
            </a:r>
          </a:p>
        </p:txBody>
      </p:sp>
    </p:spTree>
    <p:extLst>
      <p:ext uri="{BB962C8B-B14F-4D97-AF65-F5344CB8AC3E}">
        <p14:creationId xmlns:p14="http://schemas.microsoft.com/office/powerpoint/2010/main" val="9518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issing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</a:t>
            </a:r>
          </a:p>
          <a:p>
            <a:r>
              <a:rPr lang="en-US" smtClean="0"/>
              <a:t>is.na()</a:t>
            </a:r>
          </a:p>
          <a:p>
            <a:r>
              <a:rPr lang="en-US" smtClean="0"/>
              <a:t>na.omit()</a:t>
            </a:r>
          </a:p>
          <a:p>
            <a:r>
              <a:rPr lang="en-US" smtClean="0"/>
              <a:t>Example: x&lt;-c(1,2,3,0,NA,10,NA)</a:t>
            </a:r>
          </a:p>
          <a:p>
            <a:pPr marL="0" indent="0">
              <a:buNone/>
            </a:pPr>
            <a:r>
              <a:rPr lang="en-US" smtClean="0"/>
              <a:t>		try: x&gt;3; x+3; sum(x),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sum(na.omit(x))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sum(x,na.rm=T)</a:t>
            </a:r>
          </a:p>
        </p:txBody>
      </p:sp>
    </p:spTree>
    <p:extLst>
      <p:ext uri="{BB962C8B-B14F-4D97-AF65-F5344CB8AC3E}">
        <p14:creationId xmlns:p14="http://schemas.microsoft.com/office/powerpoint/2010/main" val="19653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Practice: </a:t>
            </a:r>
            <a:r>
              <a:rPr lang="en-US" smtClean="0"/>
              <a:t>sum up the numbers in a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x&lt;-c(1,2,3,"unk","unknown","60")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Practice: </a:t>
            </a:r>
            <a:r>
              <a:rPr lang="en-US" smtClean="0"/>
              <a:t>sum up the numbers in a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x&lt;-c(1,2,3,"unk","unknown","60")</a:t>
            </a:r>
          </a:p>
          <a:p>
            <a:r>
              <a:rPr lang="en-US" smtClean="0">
                <a:solidFill>
                  <a:srgbClr val="FF0000"/>
                </a:solidFill>
              </a:rPr>
              <a:t>sum(as.numeric(x),na.rm=T)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="1" smtClean="0">
                <a:solidFill>
                  <a:srgbClr val="FF0000"/>
                </a:solidFill>
              </a:rPr>
              <a:t>ataframe in 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github.com/lijian007/RClass.git</a:t>
            </a:r>
          </a:p>
          <a:p>
            <a:r>
              <a:rPr lang="en-US" smtClean="0"/>
              <a:t>Click"RClass.zip", then click "Raw" to download it.</a:t>
            </a:r>
            <a:endParaRPr lang="en-US" smtClean="0"/>
          </a:p>
          <a:p>
            <a:r>
              <a:rPr lang="en-US" smtClean="0"/>
              <a:t>Extract files  to C:/temp/RClass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ead data from disk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infile</a:t>
            </a:r>
            <a:r>
              <a:rPr lang="en-US" sz="2800" dirty="0"/>
              <a:t>="C</a:t>
            </a:r>
            <a:r>
              <a:rPr lang="en-US" sz="2800"/>
              <a:t>:/</a:t>
            </a:r>
            <a:r>
              <a:rPr lang="en-US" sz="2800" smtClean="0"/>
              <a:t>temp/RClass/BreastCancerPatientInfo.txt</a:t>
            </a:r>
            <a:r>
              <a:rPr lang="en-US" sz="2800" dirty="0" smtClean="0"/>
              <a:t>"</a:t>
            </a:r>
          </a:p>
          <a:p>
            <a:r>
              <a:rPr lang="en-US" sz="2800" dirty="0" smtClean="0"/>
              <a:t>pts&lt;-</a:t>
            </a:r>
            <a:r>
              <a:rPr lang="en-US" sz="2800" dirty="0" err="1" smtClean="0"/>
              <a:t>read.table</a:t>
            </a:r>
            <a:r>
              <a:rPr lang="en-US" sz="2800" dirty="0" smtClean="0"/>
              <a:t>(</a:t>
            </a:r>
            <a:r>
              <a:rPr lang="en-US" sz="2800" dirty="0" err="1" smtClean="0"/>
              <a:t>infile,header</a:t>
            </a:r>
            <a:r>
              <a:rPr lang="en-US" sz="2800" dirty="0" smtClean="0"/>
              <a:t>=</a:t>
            </a:r>
            <a:r>
              <a:rPr lang="en-US" sz="2800" dirty="0" err="1" smtClean="0"/>
              <a:t>T,sep</a:t>
            </a:r>
            <a:r>
              <a:rPr lang="en-US" sz="2800" dirty="0"/>
              <a:t>="\</a:t>
            </a:r>
            <a:r>
              <a:rPr lang="en-US" sz="2800" dirty="0" err="1"/>
              <a:t>t",quote</a:t>
            </a:r>
            <a:r>
              <a:rPr lang="en-US" sz="2800" dirty="0"/>
              <a:t>="\"",</a:t>
            </a:r>
            <a:r>
              <a:rPr lang="en-US" sz="2800" dirty="0" err="1"/>
              <a:t>comment.char</a:t>
            </a:r>
            <a:r>
              <a:rPr lang="en-US" sz="2800" dirty="0"/>
              <a:t> = </a:t>
            </a:r>
            <a:r>
              <a:rPr lang="en-US" sz="2800" dirty="0" smtClean="0"/>
              <a:t>"", </a:t>
            </a:r>
            <a:r>
              <a:rPr lang="en-US" sz="2800" dirty="0" err="1" smtClean="0"/>
              <a:t>stringsAsFactors</a:t>
            </a:r>
            <a:r>
              <a:rPr lang="en-US" sz="2800" dirty="0" smtClean="0"/>
              <a:t>=FALSE, </a:t>
            </a:r>
            <a:r>
              <a:rPr lang="en-US" sz="2800" dirty="0" err="1" smtClean="0"/>
              <a:t>blank.lines.skip</a:t>
            </a:r>
            <a:r>
              <a:rPr lang="en-US" sz="2800" dirty="0" smtClean="0"/>
              <a:t>=T)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6204" y="6396335"/>
            <a:ext cx="479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Data files adapted from Applied </a:t>
            </a:r>
            <a:r>
              <a:rPr lang="en-US" sz="1200" i="1"/>
              <a:t>Survival Analysis: Regression Modeling of </a:t>
            </a:r>
            <a:endParaRPr lang="en-US" sz="1200" i="1" smtClean="0"/>
          </a:p>
          <a:p>
            <a:r>
              <a:rPr lang="en-US" sz="1200" i="1" smtClean="0"/>
              <a:t>Time </a:t>
            </a:r>
            <a:r>
              <a:rPr lang="en-US" sz="1200" i="1"/>
              <a:t>to Event Data: </a:t>
            </a:r>
            <a:r>
              <a:rPr lang="en-US" sz="1200" i="1" smtClean="0"/>
              <a:t> Second </a:t>
            </a:r>
            <a:r>
              <a:rPr lang="en-US" sz="1200" i="1"/>
              <a:t>Edition</a:t>
            </a:r>
            <a:r>
              <a:rPr lang="en-US" sz="1200"/>
              <a:t> by Hosmer, Lemeshow and May</a:t>
            </a:r>
          </a:p>
        </p:txBody>
      </p:sp>
    </p:spTree>
    <p:extLst>
      <p:ext uri="{BB962C8B-B14F-4D97-AF65-F5344CB8AC3E}">
        <p14:creationId xmlns:p14="http://schemas.microsoft.com/office/powerpoint/2010/main" val="3089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</a:t>
            </a:r>
            <a:r>
              <a:rPr lang="en-US" smtClean="0"/>
              <a:t>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 studio (</a:t>
            </a:r>
            <a:r>
              <a:rPr lang="en-US" smtClean="0">
                <a:hlinkClick r:id="rId2"/>
              </a:rPr>
              <a:t>http://www.rstudio.com/</a:t>
            </a:r>
            <a:r>
              <a:rPr lang="en-US" smtClean="0"/>
              <a:t>)</a:t>
            </a:r>
          </a:p>
          <a:p>
            <a:r>
              <a:rPr lang="en-US" smtClean="0"/>
              <a:t>Notepad++ (</a:t>
            </a:r>
            <a:r>
              <a:rPr lang="en-US" smtClean="0">
                <a:hlinkClick r:id="rId3"/>
              </a:rPr>
              <a:t>http://notepad-plus-plus.org/</a:t>
            </a:r>
            <a:r>
              <a:rPr lang="en-US" smtClean="0"/>
              <a:t>)  and R (</a:t>
            </a:r>
            <a:r>
              <a:rPr lang="en-US" smtClean="0">
                <a:hlinkClick r:id="rId4"/>
              </a:rPr>
              <a:t>http://cran.r-project.org/bin/windows/base/</a:t>
            </a:r>
            <a:r>
              <a:rPr lang="en-US" smtClean="0"/>
              <a:t>)</a:t>
            </a:r>
          </a:p>
          <a:p>
            <a:r>
              <a:rPr lang="en-US" smtClean="0"/>
              <a:t>install.packages("installr")</a:t>
            </a:r>
          </a:p>
          <a:p>
            <a:r>
              <a:rPr lang="en-US" smtClean="0"/>
              <a:t>library(installr)</a:t>
            </a:r>
          </a:p>
          <a:p>
            <a:r>
              <a:rPr lang="en-US" smtClean="0"/>
              <a:t>updateR()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table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write.table</a:t>
            </a:r>
            <a:r>
              <a:rPr lang="en-US" sz="2800" dirty="0" smtClean="0"/>
              <a:t>(</a:t>
            </a:r>
            <a:r>
              <a:rPr lang="en-US" sz="2800" dirty="0" err="1" smtClean="0"/>
              <a:t>df,file</a:t>
            </a:r>
            <a:r>
              <a:rPr lang="en-US" sz="2800" dirty="0" smtClean="0"/>
              <a:t>=</a:t>
            </a:r>
            <a:r>
              <a:rPr lang="en-US" sz="2800" dirty="0" err="1" smtClean="0"/>
              <a:t>outfile,row.names</a:t>
            </a:r>
            <a:r>
              <a:rPr lang="en-US" sz="2800" dirty="0" smtClean="0"/>
              <a:t>=</a:t>
            </a:r>
            <a:r>
              <a:rPr lang="en-US" sz="2800" dirty="0" err="1" smtClean="0"/>
              <a:t>F,quote</a:t>
            </a:r>
            <a:r>
              <a:rPr lang="en-US" sz="2800" dirty="0" smtClean="0"/>
              <a:t>=</a:t>
            </a:r>
            <a:r>
              <a:rPr lang="en-US" sz="2800" dirty="0" err="1" smtClean="0"/>
              <a:t>F,sep</a:t>
            </a:r>
            <a:r>
              <a:rPr lang="en-US" sz="2800" dirty="0" smtClean="0"/>
              <a:t>="\t")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smtClean="0"/>
              <a:t>valuate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head(pts)</a:t>
            </a:r>
          </a:p>
          <a:p>
            <a:r>
              <a:rPr lang="en-US" smtClean="0"/>
              <a:t>dim(pts)</a:t>
            </a:r>
          </a:p>
          <a:p>
            <a:r>
              <a:rPr lang="en-US" smtClean="0"/>
              <a:t>colnames(pts)</a:t>
            </a:r>
          </a:p>
          <a:p>
            <a:r>
              <a:rPr lang="en-US" smtClean="0"/>
              <a:t>str(pts)</a:t>
            </a:r>
          </a:p>
          <a:p>
            <a:r>
              <a:rPr lang="en-US" smtClean="0"/>
              <a:t>pts$grade</a:t>
            </a:r>
          </a:p>
          <a:p>
            <a:r>
              <a:rPr lang="en-US" smtClean="0"/>
              <a:t>table(pts$grade)</a:t>
            </a:r>
          </a:p>
          <a:p>
            <a:r>
              <a:rPr lang="en-US" smtClean="0"/>
              <a:t>nrow(pts), ncol(pts)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data in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pts[,]</a:t>
            </a:r>
          </a:p>
          <a:p>
            <a:r>
              <a:rPr lang="en-US" smtClean="0"/>
              <a:t>pts[2,3]</a:t>
            </a:r>
          </a:p>
          <a:p>
            <a:r>
              <a:rPr lang="en-US" smtClean="0"/>
              <a:t>pts[2,]</a:t>
            </a:r>
          </a:p>
          <a:p>
            <a:r>
              <a:rPr lang="en-US" smtClean="0"/>
              <a:t>pts[,2]: class(pts[,2])</a:t>
            </a:r>
          </a:p>
          <a:p>
            <a:r>
              <a:rPr lang="en-US" smtClean="0"/>
              <a:t>pts[2]:class(pts[2]), head(pts[2])</a:t>
            </a:r>
          </a:p>
          <a:p>
            <a:r>
              <a:rPr lang="en-US" smtClean="0"/>
              <a:t>pts[[2]]:class(pts[[2]])</a:t>
            </a:r>
          </a:p>
          <a:p>
            <a:r>
              <a:rPr lang="en-US" smtClean="0"/>
              <a:t>pts[1:20,]</a:t>
            </a:r>
          </a:p>
          <a:p>
            <a:r>
              <a:rPr lang="en-US" smtClean="0"/>
              <a:t>pts[2:5,1:4]</a:t>
            </a:r>
          </a:p>
          <a:p>
            <a:r>
              <a:rPr lang="en-US" smtClean="0"/>
              <a:t>pts[,c(3,4,6)]: head(pts</a:t>
            </a:r>
            <a:r>
              <a:rPr lang="en-US"/>
              <a:t>[,c(3,4,6</a:t>
            </a:r>
            <a:r>
              <a:rPr lang="en-US" smtClean="0"/>
              <a:t>)])</a:t>
            </a:r>
          </a:p>
          <a:p>
            <a:r>
              <a:rPr lang="en-US" smtClean="0"/>
              <a:t>pts$grade</a:t>
            </a:r>
          </a:p>
          <a:p>
            <a:r>
              <a:rPr lang="en-US" smtClean="0"/>
              <a:t>pts[,"grade"]</a:t>
            </a:r>
          </a:p>
          <a:p>
            <a:r>
              <a:rPr lang="en-US" smtClean="0"/>
              <a:t>pts[,c("MRN","grade")]</a:t>
            </a:r>
          </a:p>
        </p:txBody>
      </p:sp>
    </p:spTree>
    <p:extLst>
      <p:ext uri="{BB962C8B-B14F-4D97-AF65-F5344CB8AC3E}">
        <p14:creationId xmlns:p14="http://schemas.microsoft.com/office/powerpoint/2010/main" val="164916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fix(pts)</a:t>
            </a:r>
          </a:p>
          <a:p>
            <a:r>
              <a:rPr lang="en-US" smtClean="0"/>
              <a:t>edit(pts)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MRN 759011's tumor grade and DOB?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MRN 759011's tumor grade and DOB?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pts[pts$MRN==759011,c("MRN","grade","DOB")]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excel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Perl in the system</a:t>
            </a:r>
          </a:p>
          <a:p>
            <a:r>
              <a:rPr lang="en-US" sz="2400" dirty="0" err="1" smtClean="0"/>
              <a:t>install.packages</a:t>
            </a:r>
            <a:r>
              <a:rPr lang="en-US" sz="2400" dirty="0" smtClean="0"/>
              <a:t>("</a:t>
            </a:r>
            <a:r>
              <a:rPr lang="en-US" sz="2400" dirty="0" err="1" smtClean="0"/>
              <a:t>gdata</a:t>
            </a:r>
            <a:r>
              <a:rPr lang="en-US" sz="2400" dirty="0" smtClean="0"/>
              <a:t>")  </a:t>
            </a:r>
            <a:endParaRPr lang="en-US" sz="2400" dirty="0"/>
          </a:p>
          <a:p>
            <a:r>
              <a:rPr lang="en-US" sz="2400" dirty="0" smtClean="0"/>
              <a:t>require(</a:t>
            </a:r>
            <a:r>
              <a:rPr lang="en-US" sz="2400" dirty="0" err="1" smtClean="0"/>
              <a:t>gdata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err="1" smtClean="0"/>
              <a:t>infile</a:t>
            </a:r>
            <a:r>
              <a:rPr lang="en-US" sz="2400" dirty="0" smtClean="0"/>
              <a:t>&lt;-"</a:t>
            </a:r>
            <a:r>
              <a:rPr lang="en-US" sz="2400" dirty="0"/>
              <a:t>C</a:t>
            </a:r>
            <a:r>
              <a:rPr lang="en-US" sz="2400"/>
              <a:t>:/</a:t>
            </a:r>
            <a:r>
              <a:rPr lang="en-US" sz="2400" smtClean="0"/>
              <a:t>temp/RClass/CriticalDates.xlsx</a:t>
            </a:r>
            <a:r>
              <a:rPr lang="en-US" sz="2400" dirty="0"/>
              <a:t>"</a:t>
            </a:r>
          </a:p>
          <a:p>
            <a:r>
              <a:rPr lang="en-US" sz="2400" dirty="0" smtClean="0"/>
              <a:t>dates&lt;-read.xls(</a:t>
            </a:r>
            <a:r>
              <a:rPr lang="en-US" sz="2400" dirty="0" err="1" smtClean="0"/>
              <a:t>infile</a:t>
            </a:r>
            <a:r>
              <a:rPr lang="en-US" sz="2400" dirty="0" smtClean="0"/>
              <a:t>, sheet=1</a:t>
            </a:r>
            <a:r>
              <a:rPr lang="en-US" sz="2400" dirty="0"/>
              <a:t>, </a:t>
            </a:r>
            <a:r>
              <a:rPr lang="en-US" sz="2400" dirty="0" err="1"/>
              <a:t>stringsAsFactors</a:t>
            </a:r>
            <a:r>
              <a:rPr lang="en-US" sz="2400" dirty="0"/>
              <a:t>=FALSE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 err="1" smtClean="0"/>
              <a:t>infile</a:t>
            </a:r>
            <a:r>
              <a:rPr lang="en-US" sz="2400" dirty="0"/>
              <a:t>&lt;-"C</a:t>
            </a:r>
            <a:r>
              <a:rPr lang="en-US" sz="2400"/>
              <a:t>:/</a:t>
            </a:r>
            <a:r>
              <a:rPr lang="en-US" sz="2400" smtClean="0"/>
              <a:t>temp/RClass/CriticalDates.txt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dates&lt;-</a:t>
            </a:r>
            <a:r>
              <a:rPr lang="en-US" sz="2400" dirty="0" err="1"/>
              <a:t>read.table</a:t>
            </a:r>
            <a:r>
              <a:rPr lang="en-US" sz="2400" dirty="0"/>
              <a:t>(</a:t>
            </a:r>
            <a:r>
              <a:rPr lang="en-US" sz="2400" dirty="0" err="1"/>
              <a:t>infile,header</a:t>
            </a:r>
            <a:r>
              <a:rPr lang="en-US" sz="2400" dirty="0"/>
              <a:t>=</a:t>
            </a:r>
            <a:r>
              <a:rPr lang="en-US" sz="2400" dirty="0" err="1"/>
              <a:t>T,sep</a:t>
            </a:r>
            <a:r>
              <a:rPr lang="en-US" sz="2400" dirty="0"/>
              <a:t>="\</a:t>
            </a:r>
            <a:r>
              <a:rPr lang="en-US" sz="2400" dirty="0" err="1"/>
              <a:t>t",quote</a:t>
            </a:r>
            <a:r>
              <a:rPr lang="en-US" sz="2400" dirty="0"/>
              <a:t>="\"",</a:t>
            </a:r>
            <a:r>
              <a:rPr lang="en-US" sz="2400" dirty="0" err="1"/>
              <a:t>comment.char</a:t>
            </a:r>
            <a:r>
              <a:rPr lang="en-US" sz="2400" dirty="0"/>
              <a:t> = "", </a:t>
            </a:r>
            <a:r>
              <a:rPr lang="en-US" sz="2400" dirty="0" err="1"/>
              <a:t>stringsAsFactors</a:t>
            </a:r>
            <a:r>
              <a:rPr lang="en-US" sz="2400" dirty="0"/>
              <a:t>=FALSE, </a:t>
            </a:r>
            <a:r>
              <a:rPr lang="en-US" sz="2400" dirty="0" err="1"/>
              <a:t>blank.lines.skip</a:t>
            </a:r>
            <a:r>
              <a:rPr lang="en-US" sz="2400" dirty="0"/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3334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erge two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ptm&lt;-merge(pts,dates,by="ID")</a:t>
            </a:r>
          </a:p>
          <a:p>
            <a:r>
              <a:rPr lang="en-US" smtClean="0"/>
              <a:t>The syntax of merge:</a:t>
            </a:r>
          </a:p>
          <a:p>
            <a:pPr marL="0" indent="0">
              <a:buNone/>
            </a:pPr>
            <a:r>
              <a:rPr lang="en-US" smtClean="0"/>
              <a:t>merge(x</a:t>
            </a:r>
            <a:r>
              <a:rPr lang="en-US"/>
              <a:t>, y, by = intersect(names(x), names(y)), by.x = by, by.y = by, all = FALSE, all.x = all, all.y = all, sort = TRUE, suffixes = c(".x",".y"), incomparables = NULL, ...)</a:t>
            </a:r>
          </a:p>
        </p:txBody>
      </p:sp>
    </p:spTree>
    <p:extLst>
      <p:ext uri="{BB962C8B-B14F-4D97-AF65-F5344CB8AC3E}">
        <p14:creationId xmlns:p14="http://schemas.microsoft.com/office/powerpoint/2010/main" val="29512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largenodes&lt;-ptm[ptm$nodes&gt;20,"Name"]</a:t>
            </a:r>
          </a:p>
          <a:p>
            <a:r>
              <a:rPr lang="en-US" smtClean="0">
                <a:solidFill>
                  <a:srgbClr val="FF0000"/>
                </a:solidFill>
              </a:rPr>
              <a:t>largenodes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How to list the patient names and node numbers for those nodes&gt;20?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"Hello world!"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cat(“Hello World!”)</a:t>
            </a:r>
          </a:p>
          <a:p>
            <a:endParaRPr lang="en-US"/>
          </a:p>
          <a:p>
            <a:r>
              <a:rPr lang="en-US" smtClean="0"/>
              <a:t>a&lt;-”Hello World!”</a:t>
            </a:r>
          </a:p>
          <a:p>
            <a:pPr>
              <a:buNone/>
            </a:pPr>
            <a:r>
              <a:rPr lang="en-US" smtClean="0"/>
              <a:t>	cat(a)</a:t>
            </a:r>
          </a:p>
          <a:p>
            <a:pPr>
              <a:buNone/>
            </a:pPr>
            <a:endParaRPr lang="en-US"/>
          </a:p>
          <a:p>
            <a:r>
              <a:rPr lang="en-US" smtClean="0"/>
              <a:t>(a</a:t>
            </a:r>
            <a:r>
              <a:rPr lang="en-US"/>
              <a:t>&lt;-”Hello World</a:t>
            </a:r>
            <a:r>
              <a:rPr lang="en-US" smtClean="0"/>
              <a:t>!”)</a:t>
            </a: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list the names along with the nodes number ?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largenodes&lt;-</a:t>
            </a:r>
            <a:r>
              <a:rPr lang="en-US" smtClean="0">
                <a:solidFill>
                  <a:srgbClr val="FF0000"/>
                </a:solidFill>
              </a:rPr>
              <a:t>ptm[ptm$nodes&gt;20,c("Name","nodes")]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largenodes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302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apply family function: sapply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 &lt;- </a:t>
            </a:r>
            <a:r>
              <a:rPr lang="en-US" smtClean="0"/>
              <a:t>1:10</a:t>
            </a:r>
          </a:p>
          <a:p>
            <a:pPr marL="0" indent="0">
              <a:buNone/>
            </a:pPr>
            <a:r>
              <a:rPr lang="it-IT" smtClean="0"/>
              <a:t>	sapply(x</a:t>
            </a:r>
            <a:r>
              <a:rPr lang="it-IT"/>
              <a:t>, </a:t>
            </a:r>
            <a:r>
              <a:rPr lang="it-IT" smtClean="0"/>
              <a:t>sqrt)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8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calculat the medians of column 5-10 in 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apply(pts[,5:10],2,median)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and </a:t>
            </a:r>
            <a:r>
              <a:rPr lang="en-US"/>
              <a:t>Statistical </a:t>
            </a:r>
            <a:r>
              <a:rPr lang="en-US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/>
              <a:t>mtcar: a </a:t>
            </a:r>
            <a:r>
              <a:rPr lang="en-US" dirty="0" smtClean="0"/>
              <a:t>data frame with 32 observations on 11 variables.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1]mpg </a:t>
            </a:r>
            <a:r>
              <a:rPr lang="en-US" smtClean="0"/>
              <a:t>		Miles</a:t>
            </a:r>
            <a:r>
              <a:rPr lang="en-US" dirty="0" smtClean="0"/>
              <a:t>/(US) gallon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2]</a:t>
            </a:r>
            <a:r>
              <a:rPr lang="en-US" err="1" smtClean="0"/>
              <a:t>cyl</a:t>
            </a:r>
            <a:r>
              <a:rPr lang="en-US" smtClean="0"/>
              <a:t> </a:t>
            </a:r>
            <a:r>
              <a:rPr lang="en-US" smtClean="0"/>
              <a:t>		Number </a:t>
            </a:r>
            <a:r>
              <a:rPr lang="en-US" dirty="0" smtClean="0"/>
              <a:t>of cylinders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3]</a:t>
            </a:r>
            <a:r>
              <a:rPr lang="en-US" err="1" smtClean="0"/>
              <a:t>disp</a:t>
            </a:r>
            <a:r>
              <a:rPr lang="en-US" smtClean="0"/>
              <a:t> </a:t>
            </a:r>
            <a:r>
              <a:rPr lang="en-US" smtClean="0"/>
              <a:t>		Displacement </a:t>
            </a:r>
            <a:r>
              <a:rPr lang="en-US" dirty="0" smtClean="0"/>
              <a:t>(</a:t>
            </a:r>
            <a:r>
              <a:rPr lang="en-US" dirty="0" err="1" smtClean="0"/>
              <a:t>cu.in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4]hp </a:t>
            </a:r>
            <a:r>
              <a:rPr lang="en-US" smtClean="0"/>
              <a:t>		Gross </a:t>
            </a:r>
            <a:r>
              <a:rPr lang="en-US" dirty="0" smtClean="0"/>
              <a:t>horsepower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5]drat </a:t>
            </a:r>
            <a:r>
              <a:rPr lang="en-US" smtClean="0"/>
              <a:t>		Rear </a:t>
            </a:r>
            <a:r>
              <a:rPr lang="en-US" dirty="0" smtClean="0"/>
              <a:t>axle ratio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6]wt </a:t>
            </a:r>
            <a:r>
              <a:rPr lang="en-US" smtClean="0"/>
              <a:t>		Weight </a:t>
            </a:r>
            <a:r>
              <a:rPr lang="en-US" dirty="0" smtClean="0"/>
              <a:t>(lb/1000)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7]</a:t>
            </a:r>
            <a:r>
              <a:rPr lang="en-US" err="1" smtClean="0"/>
              <a:t>qsec</a:t>
            </a:r>
            <a:r>
              <a:rPr lang="en-US" smtClean="0"/>
              <a:t> </a:t>
            </a:r>
            <a:r>
              <a:rPr lang="en-US" smtClean="0"/>
              <a:t>		1/4 </a:t>
            </a:r>
            <a:r>
              <a:rPr lang="en-US" dirty="0" smtClean="0"/>
              <a:t>mile time</a:t>
            </a:r>
          </a:p>
          <a:p>
            <a:pPr lvl="1"/>
            <a:r>
              <a:rPr lang="en-US" dirty="0" smtClean="0"/>
              <a:t>[, </a:t>
            </a:r>
            <a:r>
              <a:rPr lang="en-US" smtClean="0"/>
              <a:t>8]vs </a:t>
            </a:r>
            <a:r>
              <a:rPr lang="en-US" smtClean="0"/>
              <a:t>       	engine style (0=vertical, 1=straight)</a:t>
            </a:r>
            <a:endParaRPr lang="en-US" dirty="0" smtClean="0"/>
          </a:p>
          <a:p>
            <a:pPr lvl="1"/>
            <a:r>
              <a:rPr lang="en-US" dirty="0" smtClean="0"/>
              <a:t>[, </a:t>
            </a:r>
            <a:r>
              <a:rPr lang="en-US" smtClean="0"/>
              <a:t>9]am </a:t>
            </a:r>
            <a:r>
              <a:rPr lang="en-US" smtClean="0"/>
              <a:t>		Transmission </a:t>
            </a:r>
            <a:r>
              <a:rPr lang="en-US" dirty="0" smtClean="0"/>
              <a:t>(0 = automatic, 1 = manual)</a:t>
            </a:r>
          </a:p>
          <a:p>
            <a:pPr lvl="1"/>
            <a:r>
              <a:rPr lang="en-US" dirty="0" smtClean="0"/>
              <a:t>[,</a:t>
            </a:r>
            <a:r>
              <a:rPr lang="en-US" smtClean="0"/>
              <a:t>10]gear </a:t>
            </a:r>
            <a:r>
              <a:rPr lang="en-US" smtClean="0"/>
              <a:t>	Number </a:t>
            </a:r>
            <a:r>
              <a:rPr lang="en-US" dirty="0" smtClean="0"/>
              <a:t>of forward gears</a:t>
            </a:r>
          </a:p>
          <a:p>
            <a:pPr lvl="1"/>
            <a:r>
              <a:rPr lang="en-US" dirty="0" smtClean="0"/>
              <a:t>[,</a:t>
            </a:r>
            <a:r>
              <a:rPr lang="en-US" smtClean="0"/>
              <a:t>11]</a:t>
            </a:r>
            <a:r>
              <a:rPr lang="en-US" err="1" smtClean="0"/>
              <a:t>carb</a:t>
            </a:r>
            <a:r>
              <a:rPr lang="en-US" smtClean="0"/>
              <a:t> </a:t>
            </a:r>
            <a:r>
              <a:rPr lang="en-US" smtClean="0"/>
              <a:t>		Number </a:t>
            </a:r>
            <a:r>
              <a:rPr lang="en-US" dirty="0" smtClean="0"/>
              <a:t>of carburetors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5368" y="6368534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1974 </a:t>
            </a:r>
            <a:r>
              <a:rPr lang="en-US" i="1" smtClean="0"/>
              <a:t>Motor Trend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282557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in base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pPr lvl="1"/>
            <a:r>
              <a:rPr lang="en-US" smtClean="0"/>
              <a:t>plot(mtcars$mpg)</a:t>
            </a:r>
          </a:p>
          <a:p>
            <a:pPr lvl="1"/>
            <a:r>
              <a:rPr lang="en-US" smtClean="0"/>
              <a:t>plot(sort(mtcars$mpg))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6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14055"/>
            <a:ext cx="5267325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</a:t>
            </a:r>
            <a:r>
              <a:rPr lang="en-US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there a relationship between mpg and </a:t>
            </a:r>
            <a:r>
              <a:rPr lang="en-US" sz="2400" smtClean="0"/>
              <a:t>wt</a:t>
            </a:r>
            <a:r>
              <a:rPr lang="en-US" sz="2400" smtClean="0"/>
              <a:t>?</a:t>
            </a:r>
          </a:p>
          <a:p>
            <a:r>
              <a:rPr lang="en-US" sz="2400">
                <a:solidFill>
                  <a:srgbClr val="FF0000"/>
                </a:solidFill>
              </a:rPr>
              <a:t>plot(mtcars$wt ,mtcars$mpg)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894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save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File-&gt;save</a:t>
            </a:r>
          </a:p>
          <a:p>
            <a:r>
              <a:rPr lang="en-US" dirty="0" smtClean="0"/>
              <a:t>or by codes:</a:t>
            </a:r>
          </a:p>
          <a:p>
            <a:pPr lvl="1"/>
            <a:r>
              <a:rPr lang="en-US" err="1" smtClean="0"/>
              <a:t>png</a:t>
            </a:r>
            <a:r>
              <a:rPr lang="en-US" smtClean="0"/>
              <a:t>(“.../mygraph.png”, width=5, height=5, </a:t>
            </a:r>
            <a:r>
              <a:rPr lang="en-US" dirty="0" smtClean="0"/>
              <a:t>units="in", res=300)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mtcars$mpg,mtcars$wt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dev.off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81" y="1447800"/>
            <a:ext cx="5267325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Histogram:What's </a:t>
            </a:r>
            <a:r>
              <a:rPr lang="en-US" smtClean="0"/>
              <a:t>the distribution of qsec?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69963"/>
            <a:ext cx="1835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hist(mtcars$qsec)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relationship between mpg </a:t>
            </a:r>
            <a:r>
              <a:rPr lang="en-US" smtClean="0"/>
              <a:t>and cyl (boxplot)?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32037"/>
            <a:ext cx="4534162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plot(mtcars$cyl, mtcars$mpg)</a:t>
            </a:r>
          </a:p>
          <a:p>
            <a:r>
              <a:rPr lang="en-US" smtClean="0">
                <a:solidFill>
                  <a:srgbClr val="FF0000"/>
                </a:solidFill>
              </a:rPr>
              <a:t>boxplot(mpg~cyl,data=mtcars)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Are vertical engines (vs=0)  more efficient  than straight engines(vs=1)?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plot(mtcars$vs ,mtcars$mpg)</a:t>
            </a:r>
          </a:p>
          <a:p>
            <a:r>
              <a:rPr lang="en-US" smtClean="0"/>
              <a:t>plot(factor(mtcars$vs),mtcars$mpg)</a:t>
            </a:r>
            <a:endParaRPr lang="en-US" dirty="0" smtClean="0"/>
          </a:p>
          <a:p>
            <a:r>
              <a:rPr lang="en-US" smtClean="0"/>
              <a:t>dichotomous predictor, continuous outcome</a:t>
            </a:r>
          </a:p>
          <a:p>
            <a:r>
              <a:rPr lang="en-US" smtClean="0"/>
              <a:t>t test</a:t>
            </a:r>
          </a:p>
          <a:p>
            <a:r>
              <a:rPr lang="en-US" smtClean="0"/>
              <a:t>t.test(mpg~vs,data=mtcars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>
                <a:solidFill>
                  <a:srgbClr val="00B050"/>
                </a:solidFill>
              </a:rPr>
              <a:t>Confounders?</a:t>
            </a:r>
            <a:endParaRPr lang="en-US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ontrol structure: 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if(x&lt;5)y</a:t>
            </a:r>
            <a:r>
              <a:rPr lang="en-US" smtClean="0">
                <a:solidFill>
                  <a:srgbClr val="FF0000"/>
                </a:solidFill>
              </a:rPr>
              <a:t>&lt;-</a:t>
            </a:r>
            <a:r>
              <a:rPr lang="en-US" smtClean="0"/>
              <a:t>0</a:t>
            </a:r>
          </a:p>
          <a:p>
            <a:r>
              <a:rPr lang="en-US" smtClean="0"/>
              <a:t>if(x&lt;5){</a:t>
            </a:r>
          </a:p>
          <a:p>
            <a:pPr lvl="1">
              <a:buNone/>
            </a:pPr>
            <a:r>
              <a:rPr lang="en-US"/>
              <a:t>	</a:t>
            </a:r>
            <a:r>
              <a:rPr lang="en-US" smtClean="0"/>
              <a:t>reduction&lt;-</a:t>
            </a:r>
            <a:r>
              <a:rPr lang="en-US" smtClean="0"/>
              <a:t>20000</a:t>
            </a:r>
            <a:endParaRPr lang="en-US" smtClean="0"/>
          </a:p>
          <a:p>
            <a:pPr lvl="1">
              <a:buNone/>
            </a:pPr>
            <a:r>
              <a:rPr lang="en-US" smtClean="0"/>
              <a:t>}else if(x&lt;10){</a:t>
            </a:r>
          </a:p>
          <a:p>
            <a:pPr lvl="1">
              <a:buNone/>
            </a:pPr>
            <a:r>
              <a:rPr lang="en-US" smtClean="0"/>
              <a:t>	reduction&lt;-90000</a:t>
            </a:r>
          </a:p>
          <a:p>
            <a:pPr lvl="1">
              <a:buNone/>
            </a:pPr>
            <a:r>
              <a:rPr lang="en-US" smtClean="0"/>
              <a:t>}else{</a:t>
            </a:r>
          </a:p>
          <a:p>
            <a:pPr lvl="1">
              <a:buNone/>
            </a:pPr>
            <a:r>
              <a:rPr lang="en-US" smtClean="0"/>
              <a:t>...</a:t>
            </a:r>
          </a:p>
          <a:p>
            <a:pPr lvl="1">
              <a:buNone/>
            </a:pPr>
            <a:r>
              <a:rPr lang="en-US"/>
              <a:t>}</a:t>
            </a:r>
            <a:endParaRPr lang="en-US" smtClean="0"/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wt and mpg correlated?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plot(mtcars$wt ,mtcars$mpg,xlim=c(0,8),ylim=c(0,40))</a:t>
            </a:r>
            <a:endParaRPr lang="en-US" dirty="0" smtClean="0"/>
          </a:p>
          <a:p>
            <a:r>
              <a:rPr lang="en-US" smtClean="0"/>
              <a:t>continuous predictor, continuous outcome</a:t>
            </a:r>
          </a:p>
          <a:p>
            <a:r>
              <a:rPr lang="en-US" smtClean="0"/>
              <a:t> linear regression</a:t>
            </a:r>
          </a:p>
          <a:p>
            <a:r>
              <a:rPr lang="en-US" smtClean="0"/>
              <a:t>fit&lt;-lm(mpg~wt,data=mtcars)</a:t>
            </a:r>
          </a:p>
          <a:p>
            <a:r>
              <a:rPr lang="en-US" smtClean="0"/>
              <a:t>summary(fit)</a:t>
            </a:r>
          </a:p>
          <a:p>
            <a:r>
              <a:rPr lang="en-US" smtClean="0"/>
              <a:t>abline(fit, </a:t>
            </a:r>
            <a:r>
              <a:rPr lang="en-US"/>
              <a:t>col="blue")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57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Is cyl related to qsec?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plot(factor(mtcars$cyl) ,mtcars$qsec)</a:t>
            </a:r>
            <a:endParaRPr lang="en-US" dirty="0" smtClean="0"/>
          </a:p>
          <a:p>
            <a:r>
              <a:rPr lang="en-US" smtClean="0"/>
              <a:t>categorical predictor, continuous outcome</a:t>
            </a:r>
          </a:p>
          <a:p>
            <a:r>
              <a:rPr lang="en-US" smtClean="0"/>
              <a:t>anova test</a:t>
            </a:r>
          </a:p>
          <a:p>
            <a:r>
              <a:rPr lang="en-US" smtClean="0"/>
              <a:t>anova(lm(mpg~factor(cyl),data=mtcars))</a:t>
            </a:r>
            <a:endParaRPr lang="en-US" dirty="0" smtClean="0"/>
          </a:p>
          <a:p>
            <a:r>
              <a:rPr lang="en-US" smtClean="0"/>
              <a:t>summary(aov(mpg~factor(cyl),data=mtcars))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30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Is vs related to cyl?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plot(factor(mtcars$vs),mtcars$cyl)</a:t>
            </a:r>
            <a:endParaRPr lang="en-US" dirty="0" smtClean="0"/>
          </a:p>
          <a:p>
            <a:r>
              <a:rPr lang="en-US" smtClean="0"/>
              <a:t>table(mtcars$vs,mtcars$cyl)</a:t>
            </a:r>
          </a:p>
          <a:p>
            <a:r>
              <a:rPr lang="en-US" smtClean="0"/>
              <a:t>categorical predictor, dichotomous outcome</a:t>
            </a:r>
          </a:p>
          <a:p>
            <a:r>
              <a:rPr lang="en-US" smtClean="0"/>
              <a:t>Fisher's exact test</a:t>
            </a:r>
          </a:p>
          <a:p>
            <a:r>
              <a:rPr lang="en-US" smtClean="0"/>
              <a:t>fisher.test(mtcars$vs,mtcars$cyl)</a:t>
            </a:r>
          </a:p>
        </p:txBody>
      </p:sp>
    </p:spTree>
    <p:extLst>
      <p:ext uri="{BB962C8B-B14F-4D97-AF65-F5344CB8AC3E}">
        <p14:creationId xmlns:p14="http://schemas.microsoft.com/office/powerpoint/2010/main" val="33594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defined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small&lt;-function(</a:t>
            </a:r>
            <a:r>
              <a:rPr lang="en-US" err="1" smtClean="0"/>
              <a:t>a,b,c</a:t>
            </a:r>
            <a:r>
              <a:rPr lang="en-US" smtClean="0"/>
              <a:t>){</a:t>
            </a:r>
          </a:p>
          <a:p>
            <a:pPr>
              <a:buNone/>
            </a:pPr>
            <a:r>
              <a:rPr lang="en-US" smtClean="0"/>
              <a:t>	...</a:t>
            </a:r>
          </a:p>
          <a:p>
            <a:pPr>
              <a:buNone/>
            </a:pPr>
            <a:r>
              <a:rPr lang="en-US" smtClean="0"/>
              <a:t>}</a:t>
            </a:r>
          </a:p>
          <a:p>
            <a:pPr>
              <a:buNone/>
            </a:pPr>
            <a:r>
              <a:rPr lang="en-US" smtClean="0"/>
              <a:t>small(100,-1,30)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defined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small&lt;-</a:t>
            </a:r>
            <a:r>
              <a:rPr lang="en-US" smtClean="0"/>
              <a:t>function(a,b){</a:t>
            </a:r>
            <a:endParaRPr lang="en-US" smtClean="0"/>
          </a:p>
          <a:p>
            <a:pPr>
              <a:buNone/>
            </a:pPr>
            <a:r>
              <a:rPr lang="en-US" smtClean="0"/>
              <a:t>	...</a:t>
            </a:r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return x;</a:t>
            </a:r>
          </a:p>
          <a:p>
            <a:pPr>
              <a:buNone/>
            </a:pPr>
            <a:r>
              <a:rPr lang="en-US" smtClean="0"/>
              <a:t>}</a:t>
            </a:r>
          </a:p>
          <a:p>
            <a:pPr>
              <a:buNone/>
            </a:pPr>
            <a:r>
              <a:rPr lang="en-US" smtClean="0"/>
              <a:t>small(100,-</a:t>
            </a:r>
            <a:r>
              <a:rPr lang="en-US" smtClean="0"/>
              <a:t>1)</a:t>
            </a: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Practice 1: </a:t>
            </a:r>
            <a:r>
              <a:rPr lang="en-US" smtClean="0">
                <a:solidFill>
                  <a:srgbClr val="FF0000"/>
                </a:solidFill>
              </a:rPr>
              <a:t>define function small so it returns the </a:t>
            </a:r>
            <a:r>
              <a:rPr lang="en-US" smtClean="0">
                <a:solidFill>
                  <a:srgbClr val="FF0000"/>
                </a:solidFill>
              </a:rPr>
              <a:t>smaller </a:t>
            </a:r>
            <a:r>
              <a:rPr lang="en-US" smtClean="0">
                <a:solidFill>
                  <a:srgbClr val="FF0000"/>
                </a:solidFill>
              </a:rPr>
              <a:t>of </a:t>
            </a:r>
            <a:r>
              <a:rPr lang="en-US" smtClean="0">
                <a:solidFill>
                  <a:srgbClr val="FF0000"/>
                </a:solidFill>
              </a:rPr>
              <a:t>a,b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small&lt;-</a:t>
            </a:r>
            <a:r>
              <a:rPr lang="en-US" smtClean="0"/>
              <a:t>function(a,b){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if(a&gt;b){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return(b)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}else{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return(a)</a:t>
            </a:r>
          </a:p>
          <a:p>
            <a:pPr marL="0" indent="0">
              <a:buNone/>
            </a:pPr>
            <a:r>
              <a:rPr lang="en-US" smtClean="0"/>
              <a:t>	}	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en-US" smtClean="0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small(100</a:t>
            </a:r>
            <a:r>
              <a:rPr lang="en-US"/>
              <a:t>,-</a:t>
            </a:r>
            <a:r>
              <a:rPr lang="en-US" smtClean="0"/>
              <a:t>1)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for(i in 1:100){</a:t>
            </a:r>
          </a:p>
          <a:p>
            <a:pPr marL="0" indent="0">
              <a:buNone/>
            </a:pPr>
            <a:r>
              <a:rPr lang="en-US" smtClean="0"/>
              <a:t>	...</a:t>
            </a:r>
          </a:p>
          <a:p>
            <a:pPr marL="0" indent="0">
              <a:buNone/>
            </a:pPr>
            <a:r>
              <a:rPr lang="en-US" smtClean="0"/>
              <a:t>	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numeric: x&lt;-2.5</a:t>
            </a:r>
          </a:p>
          <a:p>
            <a:r>
              <a:rPr lang="en-US" smtClean="0"/>
              <a:t>integer: as.integer(x)</a:t>
            </a:r>
          </a:p>
          <a:p>
            <a:r>
              <a:rPr lang="en-US" smtClean="0"/>
              <a:t>logical: TRUE FALSE</a:t>
            </a:r>
          </a:p>
          <a:p>
            <a:r>
              <a:rPr lang="en-US" smtClean="0"/>
              <a:t>factor: factor(c("M","F")) factor(c(4,6,8))</a:t>
            </a:r>
          </a:p>
          <a:p>
            <a:r>
              <a:rPr lang="en-US" smtClean="0"/>
              <a:t>character: s&lt;-"R programming"</a:t>
            </a:r>
          </a:p>
          <a:p>
            <a:r>
              <a:rPr lang="en-US" smtClean="0"/>
              <a:t>as.numeric, as.integer, as.character, as.factor, as.Date...</a:t>
            </a:r>
          </a:p>
          <a:p>
            <a:r>
              <a:rPr lang="en-US" smtClean="0"/>
              <a:t>class(x)</a:t>
            </a:r>
          </a:p>
        </p:txBody>
      </p:sp>
    </p:spTree>
    <p:extLst>
      <p:ext uri="{BB962C8B-B14F-4D97-AF65-F5344CB8AC3E}">
        <p14:creationId xmlns:p14="http://schemas.microsoft.com/office/powerpoint/2010/main" val="41193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978</Words>
  <Application>Microsoft Office PowerPoint</Application>
  <PresentationFormat>On-screen Show (4:3)</PresentationFormat>
  <Paragraphs>251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R Environment</vt:lpstr>
      <vt:lpstr>Hello world!</vt:lpstr>
      <vt:lpstr>Control structure: if</vt:lpstr>
      <vt:lpstr>User defined function</vt:lpstr>
      <vt:lpstr>User defined function</vt:lpstr>
      <vt:lpstr>Practice 1</vt:lpstr>
      <vt:lpstr>Loop structure</vt:lpstr>
      <vt:lpstr>Basic data types</vt:lpstr>
      <vt:lpstr>Vector</vt:lpstr>
      <vt:lpstr>Vector operations</vt:lpstr>
      <vt:lpstr>Practice 2</vt:lpstr>
      <vt:lpstr>Practice 2</vt:lpstr>
      <vt:lpstr>How to trouble shoot?</vt:lpstr>
      <vt:lpstr>Missing values</vt:lpstr>
      <vt:lpstr>Practice: sum up the numbers in a vector</vt:lpstr>
      <vt:lpstr>Practice: sum up the numbers in a vector</vt:lpstr>
      <vt:lpstr>dataframe in R</vt:lpstr>
      <vt:lpstr>Read data from disk</vt:lpstr>
      <vt:lpstr>Write table to disk</vt:lpstr>
      <vt:lpstr>Evaluate the data frame</vt:lpstr>
      <vt:lpstr>Access data in the data frame</vt:lpstr>
      <vt:lpstr>Edit the data frame</vt:lpstr>
      <vt:lpstr>Find MRN 759011's tumor grade and DOB?</vt:lpstr>
      <vt:lpstr>Find MRN 759011's tumor grade and DOB?</vt:lpstr>
      <vt:lpstr>Read excel table</vt:lpstr>
      <vt:lpstr>Merge two tables</vt:lpstr>
      <vt:lpstr>Find patient names with nodes&gt;20</vt:lpstr>
      <vt:lpstr>Find patient names with nodes&gt;20</vt:lpstr>
      <vt:lpstr>Find patient names with nodes&gt;20</vt:lpstr>
      <vt:lpstr>apply family function: sapply</vt:lpstr>
      <vt:lpstr>calculat the medians of column 5-10 in pts</vt:lpstr>
      <vt:lpstr>Graphics and Statistical tests</vt:lpstr>
      <vt:lpstr>Graphics in base R</vt:lpstr>
      <vt:lpstr>Scatter plot</vt:lpstr>
      <vt:lpstr>How to save a graph?</vt:lpstr>
      <vt:lpstr>Histogram:What's the distribution of qsec?</vt:lpstr>
      <vt:lpstr>What’s the relationship between mpg and cyl (boxplot)?</vt:lpstr>
      <vt:lpstr>Are vertical engines (vs=0)  more efficient  than straight engines(vs=1)?</vt:lpstr>
      <vt:lpstr>Is wt and mpg correlated?</vt:lpstr>
      <vt:lpstr>Is cyl related to qsec?</vt:lpstr>
      <vt:lpstr>Is vs related to cyl?</vt:lpstr>
    </vt:vector>
  </TitlesOfParts>
  <Company>Partners HealthCare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</dc:title>
  <dc:creator>Partners Information Systems</dc:creator>
  <cp:lastModifiedBy>yulijian@gmail.com</cp:lastModifiedBy>
  <cp:revision>175</cp:revision>
  <dcterms:created xsi:type="dcterms:W3CDTF">2015-01-08T04:37:46Z</dcterms:created>
  <dcterms:modified xsi:type="dcterms:W3CDTF">2015-08-07T03:23:00Z</dcterms:modified>
</cp:coreProperties>
</file>