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2" r:id="rId3"/>
    <p:sldId id="299" r:id="rId4"/>
    <p:sldId id="271" r:id="rId5"/>
    <p:sldId id="272" r:id="rId6"/>
    <p:sldId id="277" r:id="rId7"/>
    <p:sldId id="274" r:id="rId8"/>
    <p:sldId id="314" r:id="rId9"/>
    <p:sldId id="300" r:id="rId10"/>
    <p:sldId id="275" r:id="rId11"/>
    <p:sldId id="278" r:id="rId12"/>
    <p:sldId id="315" r:id="rId13"/>
    <p:sldId id="280" r:id="rId14"/>
    <p:sldId id="279" r:id="rId15"/>
    <p:sldId id="316" r:id="rId16"/>
    <p:sldId id="282" r:id="rId17"/>
    <p:sldId id="317" r:id="rId18"/>
    <p:sldId id="276" r:id="rId19"/>
    <p:sldId id="270" r:id="rId20"/>
    <p:sldId id="284" r:id="rId21"/>
    <p:sldId id="285" r:id="rId22"/>
    <p:sldId id="286" r:id="rId23"/>
    <p:sldId id="287" r:id="rId24"/>
    <p:sldId id="288" r:id="rId25"/>
    <p:sldId id="308" r:id="rId26"/>
    <p:sldId id="309" r:id="rId27"/>
    <p:sldId id="293" r:id="rId28"/>
    <p:sldId id="305" r:id="rId29"/>
    <p:sldId id="303" r:id="rId30"/>
    <p:sldId id="307" r:id="rId31"/>
    <p:sldId id="304" r:id="rId32"/>
    <p:sldId id="290" r:id="rId33"/>
    <p:sldId id="302" r:id="rId34"/>
    <p:sldId id="311" r:id="rId35"/>
    <p:sldId id="297" r:id="rId36"/>
    <p:sldId id="318" r:id="rId37"/>
    <p:sldId id="313" r:id="rId38"/>
    <p:sldId id="320" r:id="rId39"/>
    <p:sldId id="319" r:id="rId40"/>
    <p:sldId id="32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4D5F-8BA8-4EEF-856C-BCB2C9586CB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7178-A7B8-45F5-B556-4B62C169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4D5F-8BA8-4EEF-856C-BCB2C9586CB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7178-A7B8-45F5-B556-4B62C169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2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4D5F-8BA8-4EEF-856C-BCB2C9586CB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7178-A7B8-45F5-B556-4B62C169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7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4D5F-8BA8-4EEF-856C-BCB2C9586CB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7178-A7B8-45F5-B556-4B62C169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4D5F-8BA8-4EEF-856C-BCB2C9586CB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7178-A7B8-45F5-B556-4B62C169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4D5F-8BA8-4EEF-856C-BCB2C9586CB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7178-A7B8-45F5-B556-4B62C169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8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4D5F-8BA8-4EEF-856C-BCB2C9586CB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7178-A7B8-45F5-B556-4B62C169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5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4D5F-8BA8-4EEF-856C-BCB2C9586CB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7178-A7B8-45F5-B556-4B62C169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4D5F-8BA8-4EEF-856C-BCB2C9586CB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7178-A7B8-45F5-B556-4B62C169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1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4D5F-8BA8-4EEF-856C-BCB2C9586CB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7178-A7B8-45F5-B556-4B62C169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4D5F-8BA8-4EEF-856C-BCB2C9586CB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7178-A7B8-45F5-B556-4B62C169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4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4D5F-8BA8-4EEF-856C-BCB2C9586CB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7178-A7B8-45F5-B556-4B62C169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5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bin/windows/base/" TargetMode="External"/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Graphics and Statistical tests in 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R programming </a:t>
            </a:r>
          </a:p>
          <a:p>
            <a:r>
              <a:rPr lang="en-US" smtClean="0"/>
              <a:t>Session 3</a:t>
            </a:r>
          </a:p>
          <a:p>
            <a:r>
              <a:rPr lang="en-US" smtClean="0"/>
              <a:t>Harvard Medical School</a:t>
            </a:r>
          </a:p>
          <a:p>
            <a:r>
              <a:rPr lang="en-US" smtClean="0"/>
              <a:t>Lijian Yu, PhD</a:t>
            </a:r>
          </a:p>
          <a:p>
            <a:r>
              <a:rPr lang="en-US" smtClean="0"/>
              <a:t>lijian_yu@dfci.harvard.edu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save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File-&gt;save</a:t>
            </a:r>
          </a:p>
          <a:p>
            <a:r>
              <a:rPr lang="en-US" dirty="0" smtClean="0"/>
              <a:t>or by codes:</a:t>
            </a:r>
          </a:p>
          <a:p>
            <a:pPr lvl="1"/>
            <a:r>
              <a:rPr lang="en-US" err="1" smtClean="0"/>
              <a:t>png</a:t>
            </a:r>
            <a:r>
              <a:rPr lang="en-US" smtClean="0"/>
              <a:t>(“.../mygraph.png”, width=5, height=5, </a:t>
            </a:r>
            <a:r>
              <a:rPr lang="en-US" dirty="0" smtClean="0"/>
              <a:t>units="in", res=300)</a:t>
            </a:r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mtcars$mpg,mtcars$wt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dev.off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81" y="1447800"/>
            <a:ext cx="5267325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mtClean="0"/>
              <a:t>Histogram </a:t>
            </a:r>
            <a:r>
              <a:rPr lang="en-US" dirty="0" smtClean="0"/>
              <a:t>in </a:t>
            </a:r>
            <a:r>
              <a:rPr lang="en-US" smtClean="0"/>
              <a:t>base R:What's the distribution of qsec?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Histogram </a:t>
            </a:r>
            <a:r>
              <a:rPr lang="en-US" dirty="0" smtClean="0"/>
              <a:t>in base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distribution of </a:t>
            </a:r>
            <a:r>
              <a:rPr lang="en-US" dirty="0" err="1" smtClean="0"/>
              <a:t>qsec</a:t>
            </a:r>
            <a:r>
              <a:rPr lang="en-US" dirty="0" smtClean="0"/>
              <a:t>?</a:t>
            </a:r>
          </a:p>
          <a:p>
            <a:r>
              <a:rPr lang="en-US" smtClean="0">
                <a:solidFill>
                  <a:srgbClr val="FF0000"/>
                </a:solidFill>
              </a:rPr>
              <a:t>hist(mtcars$qsec)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0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Exercise: </a:t>
            </a:r>
            <a:r>
              <a:rPr lang="en-US" dirty="0" smtClean="0"/>
              <a:t>Is </a:t>
            </a:r>
            <a:r>
              <a:rPr lang="en-US" dirty="0" err="1" smtClean="0"/>
              <a:t>qsec</a:t>
            </a:r>
            <a:r>
              <a:rPr lang="en-US" dirty="0" smtClean="0"/>
              <a:t> related to </a:t>
            </a:r>
            <a:r>
              <a:rPr lang="en-US" dirty="0" err="1" smtClean="0"/>
              <a:t>cyl</a:t>
            </a:r>
            <a:r>
              <a:rPr lang="en-US" dirty="0" smtClean="0"/>
              <a:t> or mpg or 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92" y="1600200"/>
            <a:ext cx="5267325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 graph </a:t>
            </a:r>
            <a:r>
              <a:rPr lang="en-US" dirty="0" smtClean="0"/>
              <a:t>in base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4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What’s the distribution of gears in our </a:t>
            </a:r>
            <a:r>
              <a:rPr lang="en-US" sz="2400" smtClean="0"/>
              <a:t>data?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 graph </a:t>
            </a:r>
            <a:r>
              <a:rPr lang="en-US" dirty="0" smtClean="0"/>
              <a:t>in base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distribution of gears in our data?</a:t>
            </a:r>
          </a:p>
          <a:p>
            <a:endParaRPr lang="en-US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hist(mtcars$gear)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tab&lt;-table(</a:t>
            </a:r>
            <a:r>
              <a:rPr lang="en-US" dirty="0" err="1" smtClean="0">
                <a:solidFill>
                  <a:srgbClr val="FF0000"/>
                </a:solidFill>
              </a:rPr>
              <a:t>mtcars$gear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barplot</a:t>
            </a:r>
            <a:r>
              <a:rPr lang="en-US" dirty="0" smtClean="0">
                <a:solidFill>
                  <a:srgbClr val="FF0000"/>
                </a:solidFill>
              </a:rPr>
              <a:t>(tab)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Exercise: </a:t>
            </a:r>
            <a:r>
              <a:rPr lang="en-US" dirty="0" smtClean="0"/>
              <a:t>What’s the distribution of </a:t>
            </a:r>
            <a:r>
              <a:rPr lang="en-US" dirty="0" err="1" smtClean="0"/>
              <a:t>cyl</a:t>
            </a:r>
            <a:r>
              <a:rPr lang="en-US" dirty="0" smtClean="0"/>
              <a:t> in </a:t>
            </a:r>
            <a:r>
              <a:rPr lang="en-US" smtClean="0"/>
              <a:t>our data (histogram)?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relationship between mpg </a:t>
            </a:r>
            <a:r>
              <a:rPr lang="en-US" smtClean="0"/>
              <a:t>and cyl (boxplot)?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51037"/>
            <a:ext cx="4534162" cy="4525963"/>
          </a:xfrm>
        </p:spPr>
      </p:pic>
    </p:spTree>
    <p:extLst>
      <p:ext uri="{BB962C8B-B14F-4D97-AF65-F5344CB8AC3E}">
        <p14:creationId xmlns:p14="http://schemas.microsoft.com/office/powerpoint/2010/main" val="20015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relationship between mpg </a:t>
            </a:r>
            <a:r>
              <a:rPr lang="en-US" smtClean="0"/>
              <a:t>and cyl (boxplot)?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plot(mtcars$cyl, mtcars$mpg)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boxplot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mpg~cyl,data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mtcars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Test selection chart for independent samples</a:t>
            </a:r>
            <a:endParaRPr lang="en-US" sz="32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445562"/>
              </p:ext>
            </p:extLst>
          </p:nvPr>
        </p:nvGraphicFramePr>
        <p:xfrm>
          <a:off x="838200" y="1371599"/>
          <a:ext cx="7924799" cy="4495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704"/>
                <a:gridCol w="1465859"/>
                <a:gridCol w="5115236"/>
              </a:tblGrid>
              <a:tr h="44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Predictor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Outcome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Analysis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dichotomous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continuous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t-test / Wilcoxon rank sum 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categorical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continuous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ANOVA / </a:t>
                      </a:r>
                      <a:r>
                        <a:rPr lang="en-US" sz="1800" u="none" strike="noStrike" dirty="0" err="1">
                          <a:effectLst/>
                        </a:rPr>
                        <a:t>Kruskal</a:t>
                      </a:r>
                      <a:r>
                        <a:rPr lang="en-US" sz="1800" u="none" strike="noStrike" dirty="0">
                          <a:effectLst/>
                        </a:rPr>
                        <a:t>-Wallis 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continuous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continuous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linear regression / Spearman correlation coefficient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dichotomous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dichotomous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dirty="0">
                          <a:effectLst/>
                        </a:rPr>
                        <a:t>χ2 </a:t>
                      </a:r>
                      <a:r>
                        <a:rPr lang="en-US" sz="1800" u="none" strike="noStrike" dirty="0">
                          <a:effectLst/>
                        </a:rPr>
                        <a:t>test/Fisher's exact 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categorical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dichotomous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dirty="0">
                          <a:effectLst/>
                        </a:rPr>
                        <a:t>χ2 </a:t>
                      </a:r>
                      <a:r>
                        <a:rPr lang="en-US" sz="1800" u="none" strike="noStrike" dirty="0">
                          <a:effectLst/>
                        </a:rPr>
                        <a:t>test/Fisher's exact 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continuous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dichotomous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Logistic 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dichotomous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time-to-event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Log-rank test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categorical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time-to-event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Cox-PH regression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9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continuous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time-to-event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Cox-PH regression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11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ppt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github.com/lijian007/RClass.git</a:t>
            </a:r>
          </a:p>
          <a:p>
            <a:r>
              <a:rPr lang="en-US" smtClean="0"/>
              <a:t>Download </a:t>
            </a:r>
            <a:r>
              <a:rPr lang="en-US" smtClean="0"/>
              <a:t>"</a:t>
            </a:r>
            <a:r>
              <a:rPr lang="en-US" smtClean="0"/>
              <a:t>R programming III.pptx</a:t>
            </a:r>
            <a:r>
              <a:rPr lang="en-US" smtClean="0"/>
              <a:t>"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6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wt and mpg correlated?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plot(mtcars$wt ,mtcars$mpg,xlim=c(0,8),ylim=c(0,40))</a:t>
            </a:r>
            <a:endParaRPr lang="en-US" dirty="0" smtClean="0"/>
          </a:p>
          <a:p>
            <a:r>
              <a:rPr lang="en-US" smtClean="0"/>
              <a:t>continuous predictor, continuous outcome</a:t>
            </a:r>
          </a:p>
          <a:p>
            <a:r>
              <a:rPr lang="en-US" smtClean="0"/>
              <a:t> linear regression</a:t>
            </a:r>
          </a:p>
          <a:p>
            <a:r>
              <a:rPr lang="en-US" smtClean="0"/>
              <a:t>fit&lt;-lm(mpg~wt,data=mtcars)</a:t>
            </a:r>
          </a:p>
          <a:p>
            <a:r>
              <a:rPr lang="en-US" smtClean="0"/>
              <a:t>summary(fit)</a:t>
            </a:r>
          </a:p>
          <a:p>
            <a:r>
              <a:rPr lang="en-US" smtClean="0"/>
              <a:t>abline(fit, </a:t>
            </a:r>
            <a:r>
              <a:rPr lang="en-US"/>
              <a:t>col="blue")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6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Is cyl related to qsec?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plot(factor(mtcars$cyl) ,mtcars$qsec)</a:t>
            </a:r>
            <a:endParaRPr lang="en-US" dirty="0" smtClean="0"/>
          </a:p>
          <a:p>
            <a:r>
              <a:rPr lang="en-US" smtClean="0"/>
              <a:t>categorical predictor, continuous outcome</a:t>
            </a:r>
          </a:p>
          <a:p>
            <a:r>
              <a:rPr lang="en-US" smtClean="0"/>
              <a:t>anova test</a:t>
            </a:r>
          </a:p>
          <a:p>
            <a:r>
              <a:rPr lang="en-US" smtClean="0"/>
              <a:t>anova(lm(mpg~factor(cyl),data=mtcars))</a:t>
            </a:r>
            <a:endParaRPr lang="en-US" dirty="0" smtClean="0"/>
          </a:p>
          <a:p>
            <a:r>
              <a:rPr lang="en-US" smtClean="0"/>
              <a:t>summary(aov(mpg~factor(cyl),data=mtcars))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07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mtClean="0"/>
              <a:t>Are vertical engines (vs=0)  more efficient  than straight engines(vs=1)?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plot(mtcars$vs ,mtcars$mpg)</a:t>
            </a:r>
          </a:p>
          <a:p>
            <a:r>
              <a:rPr lang="en-US" smtClean="0"/>
              <a:t>plot(factor(mtcars$vs),mtcars$mpg)</a:t>
            </a:r>
            <a:endParaRPr lang="en-US" dirty="0" smtClean="0"/>
          </a:p>
          <a:p>
            <a:r>
              <a:rPr lang="en-US" smtClean="0"/>
              <a:t>dichotomous predictor, continuous outcome</a:t>
            </a:r>
          </a:p>
          <a:p>
            <a:r>
              <a:rPr lang="en-US" smtClean="0"/>
              <a:t>t test</a:t>
            </a:r>
          </a:p>
          <a:p>
            <a:r>
              <a:rPr lang="en-US" smtClean="0"/>
              <a:t>t.test(mpg~vs,data=mtcars)</a:t>
            </a:r>
          </a:p>
          <a:p>
            <a:endParaRPr lang="en-US"/>
          </a:p>
          <a:p>
            <a:r>
              <a:rPr lang="en-US" smtClean="0">
                <a:solidFill>
                  <a:srgbClr val="00B050"/>
                </a:solidFill>
              </a:rPr>
              <a:t>Confounders?</a:t>
            </a:r>
          </a:p>
        </p:txBody>
      </p:sp>
    </p:spTree>
    <p:extLst>
      <p:ext uri="{BB962C8B-B14F-4D97-AF65-F5344CB8AC3E}">
        <p14:creationId xmlns:p14="http://schemas.microsoft.com/office/powerpoint/2010/main" val="1953331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Is vs related to cyl?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plot(factor(mtcars$vs),mtcars$cyl)</a:t>
            </a:r>
            <a:endParaRPr lang="en-US" dirty="0" smtClean="0"/>
          </a:p>
          <a:p>
            <a:r>
              <a:rPr lang="en-US" smtClean="0"/>
              <a:t>table(mtcars$vs,mtcars$cyl)</a:t>
            </a:r>
          </a:p>
          <a:p>
            <a:r>
              <a:rPr lang="en-US" smtClean="0"/>
              <a:t>categorical predictor, dichotomous outcome</a:t>
            </a:r>
          </a:p>
          <a:p>
            <a:r>
              <a:rPr lang="en-US" smtClean="0"/>
              <a:t>Fisher's exact test</a:t>
            </a:r>
          </a:p>
          <a:p>
            <a:r>
              <a:rPr lang="en-US" smtClean="0"/>
              <a:t>fisher.test(mtcars$vs,mtcars$cyl)</a:t>
            </a:r>
          </a:p>
        </p:txBody>
      </p:sp>
    </p:spTree>
    <p:extLst>
      <p:ext uri="{BB962C8B-B14F-4D97-AF65-F5344CB8AC3E}">
        <p14:creationId xmlns:p14="http://schemas.microsoft.com/office/powerpoint/2010/main" val="3713579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ggplot2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require(ggplot2)</a:t>
            </a:r>
          </a:p>
          <a:p>
            <a:r>
              <a:rPr lang="en-US" smtClean="0"/>
              <a:t>you may need: install.packages("ggplot2")</a:t>
            </a:r>
          </a:p>
          <a:p>
            <a:r>
              <a:rPr lang="en-US" smtClean="0"/>
              <a:t>layered graphs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7898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US" smtClean="0"/>
              <a:t>catter plot: hp vs.qsec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9" y="1600200"/>
            <a:ext cx="4534162" cy="4525963"/>
          </a:xfrm>
        </p:spPr>
      </p:pic>
    </p:spTree>
    <p:extLst>
      <p:ext uri="{BB962C8B-B14F-4D97-AF65-F5344CB8AC3E}">
        <p14:creationId xmlns:p14="http://schemas.microsoft.com/office/powerpoint/2010/main" val="54925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US" smtClean="0"/>
              <a:t>catter plot: hp vs.qsec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ggplot(mtcars, aes(x=hp, y=qsec, color=factor(vs))) + geom_point</a:t>
            </a:r>
            <a:r>
              <a:rPr lang="en-US"/>
              <a:t>() </a:t>
            </a:r>
            <a:r>
              <a:rPr lang="en-US" smtClean="0"/>
              <a:t>+ scale_colour_brewer(palette</a:t>
            </a:r>
            <a:r>
              <a:rPr lang="en-US"/>
              <a:t>="Set1")+xlab("hose power")+ylab("quarter mile seconds")+ggtitle("relationship of hose power and acceleration</a:t>
            </a:r>
            <a:r>
              <a:rPr lang="en-US" smtClean="0"/>
              <a:t>")+</a:t>
            </a:r>
            <a:r>
              <a:rPr lang="en-US"/>
              <a:t> guides(color=guide_legend(title</a:t>
            </a:r>
            <a:r>
              <a:rPr lang="en-US" smtClean="0"/>
              <a:t>="straight engine"))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1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graphs:mean mpg vs. cylinders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9" y="1600200"/>
            <a:ext cx="4534162" cy="4525963"/>
          </a:xfrm>
        </p:spPr>
      </p:pic>
    </p:spTree>
    <p:extLst>
      <p:ext uri="{BB962C8B-B14F-4D97-AF65-F5344CB8AC3E}">
        <p14:creationId xmlns:p14="http://schemas.microsoft.com/office/powerpoint/2010/main" val="1225394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graphs:mean mpg vs. cylinders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require(plyr)</a:t>
            </a:r>
          </a:p>
          <a:p>
            <a:r>
              <a:rPr lang="en-US"/>
              <a:t>results&lt;-ddply(mtcars,"cyl",</a:t>
            </a:r>
            <a:r>
              <a:rPr lang="en-US" smtClean="0"/>
              <a:t>function(x)c(mean(x$mpg),sd(x$mpg)))</a:t>
            </a:r>
            <a:endParaRPr lang="en-US"/>
          </a:p>
          <a:p>
            <a:r>
              <a:rPr lang="en-US"/>
              <a:t>colnames(results)&lt;-c("cyl","</a:t>
            </a:r>
            <a:r>
              <a:rPr lang="en-US" smtClean="0"/>
              <a:t>MeanMpg","</a:t>
            </a:r>
            <a:r>
              <a:rPr lang="en-US"/>
              <a:t>Std</a:t>
            </a:r>
            <a:r>
              <a:rPr lang="en-US" smtClean="0"/>
              <a:t>")</a:t>
            </a:r>
          </a:p>
          <a:p>
            <a:r>
              <a:rPr lang="en-US" smtClean="0"/>
              <a:t>ggplot(results, aes(x=cyl,y=MeanMpg)) </a:t>
            </a:r>
            <a:r>
              <a:rPr lang="en-US"/>
              <a:t>+ geom_point() </a:t>
            </a:r>
            <a:r>
              <a:rPr lang="en-US" smtClean="0"/>
              <a:t>+geom_line() </a:t>
            </a:r>
            <a:r>
              <a:rPr lang="en-US"/>
              <a:t>+ </a:t>
            </a:r>
            <a:r>
              <a:rPr lang="en-US" smtClean="0"/>
              <a:t>geom_errorbar(aes(ymin=MeanMpg-Std,ymax=MeanMpg+Std</a:t>
            </a:r>
            <a:r>
              <a:rPr lang="en-US"/>
              <a:t>),width=0.2) +</a:t>
            </a:r>
            <a:r>
              <a:rPr lang="en-US" smtClean="0"/>
              <a:t>xlab("cylinders")+ylab("mean mpg")+</a:t>
            </a:r>
            <a:r>
              <a:rPr lang="en-US"/>
              <a:t>ggtitle</a:t>
            </a:r>
            <a:r>
              <a:rPr lang="en-US" smtClean="0"/>
              <a:t>("mean mpg vs. cylinders")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1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relationship between mpg </a:t>
            </a:r>
            <a:r>
              <a:rPr lang="en-US" smtClean="0"/>
              <a:t>and cyl (boxplot)?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184" y="5632461"/>
            <a:ext cx="8229600" cy="844539"/>
          </a:xfrm>
        </p:spPr>
        <p:txBody>
          <a:bodyPr>
            <a:normAutofit/>
          </a:bodyPr>
          <a:lstStyle/>
          <a:p>
            <a:endParaRPr lang="en-US" sz="2000" smtClean="0"/>
          </a:p>
          <a:p>
            <a:pPr marL="0" indent="0">
              <a:buNone/>
            </a:pPr>
            <a:r>
              <a:rPr lang="en-US" sz="2000" smtClean="0"/>
              <a:t>How to overlap the dot plot and box plot?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8" y="2133600"/>
            <a:ext cx="3626057" cy="361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133600"/>
            <a:ext cx="297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plot(mtcars$cyl, mtcars$mpg</a:t>
            </a:r>
            <a:r>
              <a:rPr lang="en-US" smtClean="0"/>
              <a:t>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133600"/>
            <a:ext cx="3505200" cy="34988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8409" y="2123346"/>
            <a:ext cx="3040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boxplot(mpg~cyl,data=mtcars)</a:t>
            </a:r>
          </a:p>
        </p:txBody>
      </p:sp>
    </p:spTree>
    <p:extLst>
      <p:ext uri="{BB962C8B-B14F-4D97-AF65-F5344CB8AC3E}">
        <p14:creationId xmlns:p14="http://schemas.microsoft.com/office/powerpoint/2010/main" val="30187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Notepad++ (</a:t>
            </a:r>
            <a:r>
              <a:rPr lang="en-US" smtClean="0">
                <a:hlinkClick r:id="rId2"/>
              </a:rPr>
              <a:t>http://notepad-plus-plus.org/</a:t>
            </a:r>
            <a:r>
              <a:rPr lang="en-US" smtClean="0"/>
              <a:t>) </a:t>
            </a:r>
          </a:p>
          <a:p>
            <a:r>
              <a:rPr lang="en-US" smtClean="0"/>
              <a:t>R (</a:t>
            </a:r>
            <a:r>
              <a:rPr lang="en-US" smtClean="0">
                <a:hlinkClick r:id="rId3"/>
              </a:rPr>
              <a:t>http://cran.r-project.org/bin/windows/base/</a:t>
            </a:r>
            <a:r>
              <a:rPr lang="en-US" smtClean="0"/>
              <a:t>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78" y="1447800"/>
            <a:ext cx="5267325" cy="52578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Overlap the dotplot and boxplot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Overlap the dotplot and 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ggplot(mtcars, aes(x=factor(cyl), y=mpg))+ </a:t>
            </a:r>
            <a:r>
              <a:rPr lang="en-US"/>
              <a:t>geom_boxplot() </a:t>
            </a:r>
            <a:r>
              <a:rPr lang="en-US" smtClean="0"/>
              <a:t>+ geom_point(position="jitter") + xlab</a:t>
            </a:r>
            <a:r>
              <a:rPr lang="en-US"/>
              <a:t>("</a:t>
            </a:r>
            <a:r>
              <a:rPr lang="en-US" smtClean="0"/>
              <a:t>cylinders") + ylab("mpg")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 bar graphs to draw the relationship of hp and cylinders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718634"/>
            <a:ext cx="3581400" cy="35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66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 graphs: hp vs. cylinders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results</a:t>
            </a:r>
            <a:r>
              <a:rPr lang="en-US"/>
              <a:t>&lt;-ddply(mtcars,"cyl",</a:t>
            </a:r>
            <a:r>
              <a:rPr lang="en-US" smtClean="0"/>
              <a:t>function(x)c(mean(x$hp),sd(x$hp)))</a:t>
            </a:r>
            <a:endParaRPr lang="en-US"/>
          </a:p>
          <a:p>
            <a:r>
              <a:rPr lang="en-US"/>
              <a:t>colnames(results)&lt;-c("cyl","</a:t>
            </a:r>
            <a:r>
              <a:rPr lang="en-US" smtClean="0"/>
              <a:t>MeanHp","StdHp")</a:t>
            </a:r>
            <a:endParaRPr lang="en-US"/>
          </a:p>
          <a:p>
            <a:r>
              <a:rPr lang="en-US" smtClean="0"/>
              <a:t>ggplot(results, aes(x=cyl, y=MeanHp)) </a:t>
            </a:r>
            <a:r>
              <a:rPr lang="en-US"/>
              <a:t>+ </a:t>
            </a:r>
            <a:r>
              <a:rPr lang="en-US" smtClean="0"/>
              <a:t>geom_bar(stat="identity",fill="green") +xlab("cylinder")+</a:t>
            </a:r>
            <a:r>
              <a:rPr lang="en-US"/>
              <a:t>ylab</a:t>
            </a:r>
            <a:r>
              <a:rPr lang="en-US" smtClean="0"/>
              <a:t>("hose power")+</a:t>
            </a:r>
            <a:r>
              <a:rPr lang="en-US"/>
              <a:t>ggtitle</a:t>
            </a:r>
            <a:r>
              <a:rPr lang="en-US" smtClean="0"/>
              <a:t>("cylinder vs hose power")+ </a:t>
            </a:r>
            <a:r>
              <a:rPr lang="en-US"/>
              <a:t>guides(color=guide_legend(title</a:t>
            </a:r>
            <a:r>
              <a:rPr lang="en-US" smtClean="0"/>
              <a:t>="straight engine"))+geom_errorbar(aes(ymin=MeanHp-StdHp,ymax=MeanHp+StdHp),width=0.2)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55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transformation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infile="C:/temp/Rclass/PatientGeneExpression.txt"</a:t>
            </a:r>
          </a:p>
          <a:p>
            <a:r>
              <a:rPr lang="en-US" smtClean="0"/>
              <a:t>gept&lt;-read.table(infile,header=T,sep="\t",quote="\"",comment.char = "", stringsAsFactors=FALSE, blank.lines.skip=T)</a:t>
            </a:r>
          </a:p>
          <a:p>
            <a:r>
              <a:rPr lang="en-US" smtClean="0"/>
              <a:t>head(gept)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41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</a:t>
            </a:r>
            <a:r>
              <a:rPr lang="en-US" smtClean="0"/>
              <a:t>transformation </a:t>
            </a:r>
            <a:r>
              <a:rPr lang="en-US"/>
              <a:t>Example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56945"/>
              </p:ext>
            </p:extLst>
          </p:nvPr>
        </p:nvGraphicFramePr>
        <p:xfrm>
          <a:off x="2438400" y="1676400"/>
          <a:ext cx="4495798" cy="40385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29164"/>
                <a:gridCol w="929164"/>
                <a:gridCol w="856573"/>
                <a:gridCol w="851733"/>
                <a:gridCol w="929164"/>
              </a:tblGrid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mutation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Sub1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Oxr1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Sod1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PT001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7.425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4.325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PT002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3.114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3.454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PT003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10.692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6.859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1.972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PT004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9.735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8.638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5.155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PT005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5.936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3.209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1.661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PT006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8.316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4.788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4.475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PT007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1.212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8.872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PT008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6.148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9.409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3.306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PT009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10.222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6.407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PT010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5.478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3.359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600" y="1905000"/>
            <a:ext cx="150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head(gept,10)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7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65" y="304800"/>
            <a:ext cx="5972608" cy="59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3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 data to the long 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require(reshape2)</a:t>
            </a:r>
          </a:p>
          <a:p>
            <a:r>
              <a:rPr lang="en-US" smtClean="0">
                <a:solidFill>
                  <a:srgbClr val="FF0000"/>
                </a:solidFill>
              </a:rPr>
              <a:t>geplong</a:t>
            </a:r>
            <a:r>
              <a:rPr lang="en-US">
                <a:solidFill>
                  <a:srgbClr val="FF0000"/>
                </a:solidFill>
              </a:rPr>
              <a:t>&lt;-melt(gept,id.vars=c("ID","mutation"))</a:t>
            </a:r>
          </a:p>
          <a:p>
            <a:r>
              <a:rPr lang="en-US">
                <a:solidFill>
                  <a:srgbClr val="FF0000"/>
                </a:solidFill>
              </a:rPr>
              <a:t>colnames(geplong)&lt;-c("ID","mutation","genes","value")</a:t>
            </a:r>
          </a:p>
          <a:p>
            <a:r>
              <a:rPr lang="en-US" smtClean="0">
                <a:solidFill>
                  <a:srgbClr val="FF0000"/>
                </a:solidFill>
              </a:rPr>
              <a:t>ggplot(geplong</a:t>
            </a:r>
            <a:r>
              <a:rPr lang="en-US">
                <a:solidFill>
                  <a:srgbClr val="FF0000"/>
                </a:solidFill>
              </a:rPr>
              <a:t>, aes(x=genes</a:t>
            </a:r>
            <a:r>
              <a:rPr lang="en-US" smtClean="0">
                <a:solidFill>
                  <a:srgbClr val="FF0000"/>
                </a:solidFill>
              </a:rPr>
              <a:t>, y=value)) </a:t>
            </a:r>
            <a:r>
              <a:rPr lang="en-US">
                <a:solidFill>
                  <a:srgbClr val="FF0000"/>
                </a:solidFill>
              </a:rPr>
              <a:t>+ geom_boxplot()  +xlab("genes</a:t>
            </a:r>
            <a:r>
              <a:rPr lang="en-US" smtClean="0">
                <a:solidFill>
                  <a:srgbClr val="FF0000"/>
                </a:solidFill>
              </a:rPr>
              <a:t>") + ylab</a:t>
            </a:r>
            <a:r>
              <a:rPr lang="en-US">
                <a:solidFill>
                  <a:srgbClr val="FF0000"/>
                </a:solidFill>
              </a:rPr>
              <a:t>("gene expression</a:t>
            </a:r>
            <a:r>
              <a:rPr lang="en-US" smtClean="0">
                <a:solidFill>
                  <a:srgbClr val="FF0000"/>
                </a:solidFill>
              </a:rPr>
              <a:t>") + ggtitle</a:t>
            </a:r>
            <a:r>
              <a:rPr lang="en-US">
                <a:solidFill>
                  <a:srgbClr val="FF0000"/>
                </a:solidFill>
              </a:rPr>
              <a:t>("Gene expression in patients</a:t>
            </a:r>
            <a:r>
              <a:rPr lang="en-US" smtClean="0">
                <a:solidFill>
                  <a:srgbClr val="FF0000"/>
                </a:solidFill>
              </a:rPr>
              <a:t>")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60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 data to the long 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ggplot(geplong</a:t>
            </a:r>
            <a:r>
              <a:rPr lang="en-US"/>
              <a:t>, aes(x=genes</a:t>
            </a:r>
            <a:r>
              <a:rPr lang="en-US" smtClean="0"/>
              <a:t>, y=value, </a:t>
            </a:r>
            <a:r>
              <a:rPr lang="en-US" smtClean="0">
                <a:solidFill>
                  <a:srgbClr val="FF0000"/>
                </a:solidFill>
              </a:rPr>
              <a:t>color=factor(mutation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)) + geom_boxplot()  +xlab("genes</a:t>
            </a:r>
            <a:r>
              <a:rPr lang="en-US" smtClean="0"/>
              <a:t>") + ylab</a:t>
            </a:r>
            <a:r>
              <a:rPr lang="en-US"/>
              <a:t>("gene expression</a:t>
            </a:r>
            <a:r>
              <a:rPr lang="en-US" smtClean="0"/>
              <a:t>") + ggtitle</a:t>
            </a:r>
            <a:r>
              <a:rPr lang="en-US"/>
              <a:t>("Gene expression in patients</a:t>
            </a:r>
            <a:r>
              <a:rPr lang="en-US" smtClean="0"/>
              <a:t>") + scale_colour_brewer(palette</a:t>
            </a:r>
            <a:r>
              <a:rPr lang="en-US"/>
              <a:t>="Set1</a:t>
            </a:r>
            <a:r>
              <a:rPr lang="en-US" smtClean="0"/>
              <a:t>") + guides(color=guide_legend(title</a:t>
            </a:r>
            <a:r>
              <a:rPr lang="en-US"/>
              <a:t>="mutation"))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54" y="533400"/>
            <a:ext cx="652642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 R Graphics</a:t>
            </a:r>
            <a:endParaRPr lang="en-US" dirty="0" smtClean="0"/>
          </a:p>
          <a:p>
            <a:r>
              <a:rPr lang="en-US" dirty="0" smtClean="0"/>
              <a:t>ggplot2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seletion</a:t>
            </a:r>
            <a:endParaRPr lang="en-US" dirty="0" smtClean="0"/>
          </a:p>
          <a:p>
            <a:r>
              <a:rPr lang="en-US" dirty="0" smtClean="0"/>
              <a:t>Statistical tests</a:t>
            </a:r>
            <a:endParaRPr lang="en-US" dirty="0"/>
          </a:p>
          <a:p>
            <a:r>
              <a:rPr lang="en-US" smtClean="0"/>
              <a:t>reshape2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Does the mutation affect gene expression?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head(gept)</a:t>
            </a:r>
          </a:p>
          <a:p>
            <a:r>
              <a:rPr lang="en-US" smtClean="0"/>
              <a:t>head(geplong)</a:t>
            </a:r>
          </a:p>
          <a:p>
            <a:r>
              <a:rPr lang="en-US" smtClean="0">
                <a:solidFill>
                  <a:srgbClr val="FF0000"/>
                </a:solidFill>
              </a:rPr>
              <a:t>anova(lm(value~factor(mutation)+factor(genes),data=geplong))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9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A </a:t>
            </a:r>
            <a:r>
              <a:rPr lang="en-US" dirty="0" smtClean="0"/>
              <a:t>data frame with 32 observations on 11 variables.</a:t>
            </a:r>
          </a:p>
          <a:p>
            <a:pPr lvl="1"/>
            <a:r>
              <a:rPr lang="en-US" dirty="0" smtClean="0"/>
              <a:t>[, 1]mpg Miles/(US) gallon</a:t>
            </a:r>
          </a:p>
          <a:p>
            <a:pPr lvl="1"/>
            <a:r>
              <a:rPr lang="en-US" dirty="0" smtClean="0"/>
              <a:t>[, 2]</a:t>
            </a:r>
            <a:r>
              <a:rPr lang="en-US" dirty="0" err="1" smtClean="0"/>
              <a:t>cyl</a:t>
            </a:r>
            <a:r>
              <a:rPr lang="en-US" dirty="0" smtClean="0"/>
              <a:t> Number of cylinders</a:t>
            </a:r>
          </a:p>
          <a:p>
            <a:pPr lvl="1"/>
            <a:r>
              <a:rPr lang="en-US" dirty="0" smtClean="0"/>
              <a:t>[, 3]</a:t>
            </a:r>
            <a:r>
              <a:rPr lang="en-US" dirty="0" err="1" smtClean="0"/>
              <a:t>disp</a:t>
            </a:r>
            <a:r>
              <a:rPr lang="en-US" dirty="0" smtClean="0"/>
              <a:t> Displacement (</a:t>
            </a:r>
            <a:r>
              <a:rPr lang="en-US" dirty="0" err="1" smtClean="0"/>
              <a:t>cu.in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[, 4]hp Gross horsepower</a:t>
            </a:r>
          </a:p>
          <a:p>
            <a:pPr lvl="1"/>
            <a:r>
              <a:rPr lang="en-US" dirty="0" smtClean="0"/>
              <a:t>[, 5]drat Rear axle ratio</a:t>
            </a:r>
          </a:p>
          <a:p>
            <a:pPr lvl="1"/>
            <a:r>
              <a:rPr lang="en-US" dirty="0" smtClean="0"/>
              <a:t>[, 6]wt Weight (lb/1000)</a:t>
            </a:r>
          </a:p>
          <a:p>
            <a:pPr lvl="1"/>
            <a:r>
              <a:rPr lang="en-US" dirty="0" smtClean="0"/>
              <a:t>[, 7]</a:t>
            </a:r>
            <a:r>
              <a:rPr lang="en-US" dirty="0" err="1" smtClean="0"/>
              <a:t>qsec</a:t>
            </a:r>
            <a:r>
              <a:rPr lang="en-US" dirty="0" smtClean="0"/>
              <a:t> 1/4 mile time</a:t>
            </a:r>
          </a:p>
          <a:p>
            <a:pPr lvl="1"/>
            <a:r>
              <a:rPr lang="en-US" dirty="0" smtClean="0"/>
              <a:t>[, </a:t>
            </a:r>
            <a:r>
              <a:rPr lang="en-US" smtClean="0"/>
              <a:t>8]vs V/S       (vertical or straight engines)</a:t>
            </a:r>
            <a:endParaRPr lang="en-US" dirty="0" smtClean="0"/>
          </a:p>
          <a:p>
            <a:pPr lvl="1"/>
            <a:r>
              <a:rPr lang="en-US" dirty="0" smtClean="0"/>
              <a:t>[, 9]am Transmission (0 = automatic, 1 = manual)</a:t>
            </a:r>
          </a:p>
          <a:p>
            <a:pPr lvl="1"/>
            <a:r>
              <a:rPr lang="en-US" dirty="0" smtClean="0"/>
              <a:t>[,10]gear Number of forward gears</a:t>
            </a:r>
          </a:p>
          <a:p>
            <a:pPr lvl="1"/>
            <a:r>
              <a:rPr lang="en-US" dirty="0" smtClean="0"/>
              <a:t>[,11]</a:t>
            </a:r>
            <a:r>
              <a:rPr lang="en-US" dirty="0" err="1" smtClean="0"/>
              <a:t>carb</a:t>
            </a:r>
            <a:r>
              <a:rPr lang="en-US" dirty="0" smtClean="0"/>
              <a:t> Number of carburetors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5368" y="6368534"/>
            <a:ext cx="188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1974 </a:t>
            </a:r>
            <a:r>
              <a:rPr lang="en-US" i="1" smtClean="0"/>
              <a:t>Motor Trend</a:t>
            </a:r>
            <a:endParaRPr lang="en-US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in base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try:</a:t>
            </a:r>
          </a:p>
          <a:p>
            <a:pPr lvl="1"/>
            <a:r>
              <a:rPr lang="en-US" smtClean="0"/>
              <a:t>plot(mtcars$mpg)</a:t>
            </a:r>
          </a:p>
          <a:p>
            <a:pPr lvl="1"/>
            <a:r>
              <a:rPr lang="en-US" smtClean="0"/>
              <a:t>plot(sort(mtcars$mpg))</a:t>
            </a:r>
            <a:endParaRPr lang="en-US" dirty="0" smtClean="0"/>
          </a:p>
          <a:p>
            <a:pPr lvl="1"/>
            <a:r>
              <a:rPr lang="en-US" smtClean="0"/>
              <a:t>plot(mtcars$wt)</a:t>
            </a:r>
          </a:p>
          <a:p>
            <a:pPr lvl="1"/>
            <a:r>
              <a:rPr lang="en-US" smtClean="0"/>
              <a:t>plot(sort(mtcars$wt))</a:t>
            </a:r>
            <a:endParaRPr lang="en-US" dirty="0" smtClean="0"/>
          </a:p>
          <a:p>
            <a:pPr lvl="1"/>
            <a:r>
              <a:rPr lang="en-US"/>
              <a:t>tail(mtcars[order(mtcars$wt),])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81" y="1614055"/>
            <a:ext cx="5267325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 plot </a:t>
            </a:r>
            <a:r>
              <a:rPr lang="en-US" dirty="0" smtClean="0"/>
              <a:t>in base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 there a relationship between mpg and wt?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 plot </a:t>
            </a:r>
            <a:r>
              <a:rPr lang="en-US" dirty="0" smtClean="0"/>
              <a:t>in base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relationship between mpg and wt?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plot(</a:t>
            </a:r>
            <a:r>
              <a:rPr lang="en-US" dirty="0" err="1" smtClean="0">
                <a:solidFill>
                  <a:srgbClr val="FF0000"/>
                </a:solidFill>
              </a:rPr>
              <a:t>mtcars$wt</a:t>
            </a:r>
            <a:r>
              <a:rPr lang="en-US" dirty="0" smtClean="0">
                <a:solidFill>
                  <a:srgbClr val="FF0000"/>
                </a:solidFill>
              </a:rPr>
              <a:t> ,</a:t>
            </a:r>
            <a:r>
              <a:rPr lang="en-US" dirty="0" err="1" smtClean="0">
                <a:solidFill>
                  <a:srgbClr val="FF0000"/>
                </a:solidFill>
              </a:rPr>
              <a:t>mtcars$mpg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abline</a:t>
            </a:r>
            <a:r>
              <a:rPr lang="en-US" dirty="0" smtClean="0">
                <a:solidFill>
                  <a:srgbClr val="FF0000"/>
                </a:solidFill>
              </a:rPr>
              <a:t>(lm(</a:t>
            </a:r>
            <a:r>
              <a:rPr lang="en-US" dirty="0" err="1" smtClean="0">
                <a:solidFill>
                  <a:srgbClr val="FF0000"/>
                </a:solidFill>
              </a:rPr>
              <a:t>mpg~wt,data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mtcars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 err="1" smtClean="0">
                <a:solidFill>
                  <a:srgbClr val="FF0000"/>
                </a:solidFill>
              </a:rPr>
              <a:t>col</a:t>
            </a:r>
            <a:r>
              <a:rPr lang="en-US" dirty="0" smtClean="0">
                <a:solidFill>
                  <a:srgbClr val="FF0000"/>
                </a:solidFill>
              </a:rPr>
              <a:t>="</a:t>
            </a:r>
            <a:r>
              <a:rPr lang="en-US" smtClean="0">
                <a:solidFill>
                  <a:srgbClr val="FF0000"/>
                </a:solidFill>
              </a:rPr>
              <a:t>red")</a:t>
            </a:r>
          </a:p>
          <a:p>
            <a:r>
              <a:rPr lang="en-US" smtClean="0">
                <a:solidFill>
                  <a:srgbClr val="FF0000"/>
                </a:solidFill>
              </a:rPr>
              <a:t>head(mtcars[order(mtcars$mpg),])</a:t>
            </a:r>
            <a:endParaRPr lang="en-US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8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Exercise: explore the relationship of mpg and 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relationship between mpg </a:t>
            </a:r>
            <a:r>
              <a:rPr lang="en-US" smtClean="0"/>
              <a:t>and hp?</a:t>
            </a:r>
            <a:endParaRPr lang="en-US" dirty="0" smtClean="0"/>
          </a:p>
          <a:p>
            <a:r>
              <a:rPr lang="en-US" smtClean="0"/>
              <a:t>What is the most powerful car? What is its rank of mpg?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7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1016</Words>
  <Application>Microsoft Office PowerPoint</Application>
  <PresentationFormat>On-screen Show (4:3)</PresentationFormat>
  <Paragraphs>237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Graphics and Statistical tests in R</vt:lpstr>
      <vt:lpstr>This ppt on GitHub</vt:lpstr>
      <vt:lpstr>R environment</vt:lpstr>
      <vt:lpstr>Session outline</vt:lpstr>
      <vt:lpstr>mtcars</vt:lpstr>
      <vt:lpstr>Graphics in base R</vt:lpstr>
      <vt:lpstr>Scatter plot in base R</vt:lpstr>
      <vt:lpstr>Scatter plot in base R</vt:lpstr>
      <vt:lpstr>Exercise: explore the relationship of mpg and hp</vt:lpstr>
      <vt:lpstr>How to save a graph?</vt:lpstr>
      <vt:lpstr>Histogram in base R:What's the distribution of qsec?</vt:lpstr>
      <vt:lpstr>Histogram in base R</vt:lpstr>
      <vt:lpstr>Exercise: Is qsec related to cyl or mpg or hp?</vt:lpstr>
      <vt:lpstr>bar graph in base R</vt:lpstr>
      <vt:lpstr>bar graph in base R</vt:lpstr>
      <vt:lpstr>Exercise: What’s the distribution of cyl in our data (histogram)?</vt:lpstr>
      <vt:lpstr>What’s the relationship between mpg and cyl (boxplot)?</vt:lpstr>
      <vt:lpstr>What’s the relationship between mpg and cyl (boxplot)?</vt:lpstr>
      <vt:lpstr>Test selection chart for independent samples</vt:lpstr>
      <vt:lpstr>Is wt and mpg correlated?</vt:lpstr>
      <vt:lpstr>Is cyl related to qsec?</vt:lpstr>
      <vt:lpstr>Are vertical engines (vs=0)  more efficient  than straight engines(vs=1)?</vt:lpstr>
      <vt:lpstr>Is vs related to cyl?</vt:lpstr>
      <vt:lpstr>ggplot2</vt:lpstr>
      <vt:lpstr>Scatter plot: hp vs.qsec</vt:lpstr>
      <vt:lpstr>Scatter plot: hp vs.qsec</vt:lpstr>
      <vt:lpstr>Line graphs:mean mpg vs. cylinders</vt:lpstr>
      <vt:lpstr>Line graphs:mean mpg vs. cylinders</vt:lpstr>
      <vt:lpstr>What’s the relationship between mpg and cyl (boxplot)?</vt:lpstr>
      <vt:lpstr>Overlap the dotplot and boxplot</vt:lpstr>
      <vt:lpstr>Overlap the dotplot and boxplot</vt:lpstr>
      <vt:lpstr>Use bar graphs to draw the relationship of hp and cylinders</vt:lpstr>
      <vt:lpstr>Bar graphs: hp vs. cylinders</vt:lpstr>
      <vt:lpstr>Data transformation Example</vt:lpstr>
      <vt:lpstr>Data transformation Example</vt:lpstr>
      <vt:lpstr>PowerPoint Presentation</vt:lpstr>
      <vt:lpstr>transform data to the long form</vt:lpstr>
      <vt:lpstr>transform data to the long form</vt:lpstr>
      <vt:lpstr>PowerPoint Presentation</vt:lpstr>
      <vt:lpstr>Does the mutation affect gene expression?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R with efficiency</dc:title>
  <dc:creator>yulijian@gmail.com</dc:creator>
  <cp:lastModifiedBy>yulijian@gmail.com</cp:lastModifiedBy>
  <cp:revision>216</cp:revision>
  <dcterms:created xsi:type="dcterms:W3CDTF">2015-02-06T04:43:49Z</dcterms:created>
  <dcterms:modified xsi:type="dcterms:W3CDTF">2015-03-11T18:54:31Z</dcterms:modified>
</cp:coreProperties>
</file>