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tif" ContentType="image/tif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28"/>
  </p:notesMasterIdLst>
  <p:handoutMasterIdLst>
    <p:handoutMasterId r:id="rId29"/>
  </p:handoutMasterIdLst>
  <p:sldIdLst>
    <p:sldId id="313" r:id="rId2"/>
    <p:sldId id="331" r:id="rId3"/>
    <p:sldId id="332" r:id="rId4"/>
    <p:sldId id="325" r:id="rId5"/>
    <p:sldId id="335" r:id="rId6"/>
    <p:sldId id="330" r:id="rId7"/>
    <p:sldId id="333" r:id="rId8"/>
    <p:sldId id="334" r:id="rId9"/>
    <p:sldId id="327" r:id="rId10"/>
    <p:sldId id="328" r:id="rId11"/>
    <p:sldId id="329" r:id="rId12"/>
    <p:sldId id="326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8" r:id="rId21"/>
    <p:sldId id="343" r:id="rId22"/>
    <p:sldId id="344" r:id="rId23"/>
    <p:sldId id="347" r:id="rId24"/>
    <p:sldId id="345" r:id="rId25"/>
    <p:sldId id="346" r:id="rId26"/>
    <p:sldId id="284" r:id="rId27"/>
  </p:sldIdLst>
  <p:sldSz cx="9144000" cy="5143500" type="screen16x9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A407"/>
    <a:srgbClr val="92D050"/>
    <a:srgbClr val="008881"/>
    <a:srgbClr val="33928A"/>
    <a:srgbClr val="00786E"/>
    <a:srgbClr val="7F6BE8"/>
    <a:srgbClr val="3C8904"/>
    <a:srgbClr val="860049"/>
    <a:srgbClr val="31FFFE"/>
    <a:srgbClr val="C389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4" autoAdjust="0"/>
    <p:restoredTop sz="93124" autoAdjust="0"/>
  </p:normalViewPr>
  <p:slideViewPr>
    <p:cSldViewPr snapToGrid="0" showGuides="1">
      <p:cViewPr>
        <p:scale>
          <a:sx n="150" d="100"/>
          <a:sy n="150" d="100"/>
        </p:scale>
        <p:origin x="-440" y="-120"/>
      </p:cViewPr>
      <p:guideLst>
        <p:guide orient="horz" pos="1044"/>
        <p:guide pos="11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08" d="100"/>
          <a:sy n="108" d="100"/>
        </p:scale>
        <p:origin x="-4192" y="-112"/>
      </p:cViewPr>
      <p:guideLst>
        <p:guide orient="horz" pos="110"/>
        <p:guide pos="4180"/>
        <p:guide pos="18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13853" y="895350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4F65B6-1DED-4BB3-85B7-01A8FEA87DE0}" type="slidenum">
              <a:rPr lang="en-US" sz="800" smtClean="0">
                <a:latin typeface="Verdana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8450" y="174625"/>
            <a:ext cx="6337300" cy="369332"/>
          </a:xfrm>
          <a:prstGeom prst="rect">
            <a:avLst/>
          </a:prstGeom>
          <a:noFill/>
        </p:spPr>
        <p:txBody>
          <a:bodyPr wrap="square" lIns="0" tIns="0" rIns="182880" bIns="0" rtlCol="0">
            <a:spAutoFit/>
          </a:bodyPr>
          <a:lstStyle/>
          <a:p>
            <a:pPr algn="ctr"/>
            <a:r>
              <a:rPr lang="en-US" sz="1400" b="0" dirty="0" smtClean="0">
                <a:latin typeface="Verdana" pitchFamily="34" charset="0"/>
                <a:cs typeface="Arial" pitchFamily="34" charset="0"/>
              </a:rPr>
              <a:t>TITLE</a:t>
            </a:r>
          </a:p>
          <a:p>
            <a:pPr algn="ctr"/>
            <a:r>
              <a:rPr lang="en-US" sz="1000" i="0" dirty="0" smtClean="0">
                <a:latin typeface="Verdana" pitchFamily="34" charset="0"/>
                <a:cs typeface="Arial" pitchFamily="34" charset="0"/>
              </a:rPr>
              <a:t>Month Year</a:t>
            </a:r>
          </a:p>
        </p:txBody>
      </p:sp>
    </p:spTree>
    <p:extLst>
      <p:ext uri="{BB962C8B-B14F-4D97-AF65-F5344CB8AC3E}">
        <p14:creationId xmlns:p14="http://schemas.microsoft.com/office/powerpoint/2010/main" val="30646210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13853" y="895350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4F65B6-1DED-4BB3-85B7-01A8FEA87DE0}" type="slidenum">
              <a:rPr lang="en-US" sz="800" smtClean="0">
                <a:latin typeface="Verdana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8450" y="174625"/>
            <a:ext cx="63373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0" dirty="0" smtClean="0">
                <a:latin typeface="Verdana" pitchFamily="34" charset="0"/>
                <a:cs typeface="Arial" pitchFamily="34" charset="0"/>
              </a:rPr>
              <a:t>TITLE</a:t>
            </a:r>
          </a:p>
          <a:p>
            <a:pPr algn="ctr"/>
            <a:r>
              <a:rPr lang="en-US" sz="1000" i="0" dirty="0" smtClean="0">
                <a:latin typeface="Verdana" pitchFamily="34" charset="0"/>
                <a:cs typeface="Arial" pitchFamily="34" charset="0"/>
              </a:rPr>
              <a:t>Month Year</a:t>
            </a:r>
          </a:p>
        </p:txBody>
      </p:sp>
    </p:spTree>
    <p:extLst>
      <p:ext uri="{BB962C8B-B14F-4D97-AF65-F5344CB8AC3E}">
        <p14:creationId xmlns:p14="http://schemas.microsoft.com/office/powerpoint/2010/main" val="495027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1200"/>
      </a:spcBef>
      <a:buFont typeface="Arial" pitchFamily="34" charset="0"/>
      <a:buNone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1pPr>
    <a:lvl2pPr marL="400050" indent="-174625" algn="l" defTabSz="914400" rtl="0" eaLnBrk="1" latinLnBrk="0" hangingPunct="1">
      <a:spcBef>
        <a:spcPts val="600"/>
      </a:spcBef>
      <a:buFont typeface="Wingdings" pitchFamily="2" charset="2"/>
      <a:buChar char="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2pPr>
    <a:lvl3pPr marL="576263" indent="-176213" algn="l" defTabSz="914400" rtl="0" eaLnBrk="1" latinLnBrk="0" hangingPunct="1">
      <a:spcBef>
        <a:spcPts val="600"/>
      </a:spcBef>
      <a:buFont typeface="Verdana" pitchFamily="34" charset="0"/>
      <a:buChar char="–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3pPr>
    <a:lvl4pPr marL="801688" indent="-174625" algn="l" defTabSz="914400" rtl="0" eaLnBrk="1" latinLnBrk="0" hangingPunct="1">
      <a:spcBef>
        <a:spcPts val="600"/>
      </a:spcBef>
      <a:buFont typeface="Verdana" pitchFamily="34" charset="0"/>
      <a:buChar char="▪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4pPr>
    <a:lvl5pPr marL="1027113" indent="-225425" algn="l" defTabSz="914400" rtl="0" eaLnBrk="1" latinLnBrk="0" hangingPunct="1">
      <a:spcBef>
        <a:spcPts val="600"/>
      </a:spcBef>
      <a:buFont typeface="Verdana" pitchFamily="34" charset="0"/>
      <a:buChar char="—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28775" y="692150"/>
            <a:ext cx="3733800" cy="21002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890587" y="1312907"/>
            <a:ext cx="4384145" cy="1006429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90000"/>
              </a:lnSpc>
              <a:defRPr sz="3600" b="1" cap="none">
                <a:solidFill>
                  <a:srgbClr val="F16F3B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Title in Upper &amp; LC Bold Type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890588" y="2633384"/>
            <a:ext cx="6048375" cy="36933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24 Point Arial Title Case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 hasCustomPrompt="1"/>
          </p:nvPr>
        </p:nvSpPr>
        <p:spPr bwMode="gray">
          <a:xfrm>
            <a:off x="908582" y="3710101"/>
            <a:ext cx="5026550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>
              <a:spcBef>
                <a:spcPts val="0"/>
              </a:spcBef>
              <a:buNone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Additional Line 18 Point Arial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9" name="TextBox 8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 userDrawn="1"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2013 Pivotal.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2" name="Picture 11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graphic area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366714" y="1074738"/>
            <a:ext cx="2073275" cy="3382962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Verdan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2728913" y="1074738"/>
            <a:ext cx="6048376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+mn-lt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graphic area a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 bwMode="gray">
          <a:xfrm>
            <a:off x="366714" y="1419225"/>
            <a:ext cx="2073275" cy="303847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 bwMode="gray">
          <a:xfrm>
            <a:off x="2728913" y="1419224"/>
            <a:ext cx="6048376" cy="303847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2"/>
          </p:nvPr>
        </p:nvSpPr>
        <p:spPr bwMode="gray">
          <a:xfrm>
            <a:off x="366714" y="1074738"/>
            <a:ext cx="403246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/>
          </p:nvPr>
        </p:nvSpPr>
        <p:spPr bwMode="gray">
          <a:xfrm>
            <a:off x="4744823" y="1074738"/>
            <a:ext cx="403246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bar onl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3" name="TextBox 12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2013 Pivotal.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Picture 5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votal 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1701801" y="3094571"/>
            <a:ext cx="56896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50" cap="none" dirty="0" smtClean="0">
                <a:solidFill>
                  <a:schemeClr val="accent3"/>
                </a:solidFill>
                <a:latin typeface="Arial"/>
                <a:cs typeface="Arial"/>
              </a:rPr>
              <a:t>BUILT FOR THE</a:t>
            </a:r>
            <a:r>
              <a:rPr lang="en-US" sz="2250" cap="all" baseline="0" dirty="0" smtClean="0">
                <a:solidFill>
                  <a:schemeClr val="accent3"/>
                </a:solidFill>
                <a:latin typeface="Arial"/>
                <a:cs typeface="Arial"/>
              </a:rPr>
              <a:t> </a:t>
            </a:r>
            <a:r>
              <a:rPr lang="en-US" sz="2250" cap="none" baseline="0" dirty="0" smtClean="0">
                <a:solidFill>
                  <a:srgbClr val="3EA7BC"/>
                </a:solidFill>
                <a:latin typeface="Arial"/>
                <a:cs typeface="Arial"/>
              </a:rPr>
              <a:t>SPEED OF BUSINESS</a:t>
            </a:r>
            <a:endParaRPr lang="en-US" sz="2250" cap="none" dirty="0" smtClean="0">
              <a:solidFill>
                <a:srgbClr val="3EA7BC"/>
              </a:solidFill>
              <a:latin typeface="Arial"/>
              <a:cs typeface="Arial"/>
            </a:endParaRPr>
          </a:p>
        </p:txBody>
      </p:sp>
      <p:pic>
        <p:nvPicPr>
          <p:cNvPr id="7" name="Picture 6" descr="Pivotal_Logo_white.png"/>
          <p:cNvPicPr>
            <a:picLocks noChangeAspect="1"/>
          </p:cNvPicPr>
          <p:nvPr userDrawn="1"/>
        </p:nvPicPr>
        <p:blipFill>
          <a:blip r:embed="rId2" cstate="print"/>
          <a:srcRect r="5548"/>
          <a:stretch>
            <a:fillRect/>
          </a:stretch>
        </p:blipFill>
        <p:spPr>
          <a:xfrm>
            <a:off x="1973534" y="1659708"/>
            <a:ext cx="5189267" cy="125918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3" name="TextBox 12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2013 Pivotal.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1017588" y="1739930"/>
            <a:ext cx="6048376" cy="620683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accent3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0" hasCustomPrompt="1"/>
          </p:nvPr>
        </p:nvSpPr>
        <p:spPr bwMode="gray">
          <a:xfrm>
            <a:off x="1026053" y="2447128"/>
            <a:ext cx="6048375" cy="56276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rgbClr val="1C7B70"/>
              </a:buClr>
              <a:buFontTx/>
              <a:buNone/>
              <a:defRPr sz="2800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rgbClr val="1C7B70"/>
              </a:buClr>
              <a:buFontTx/>
              <a:buNone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</a:lstStyle>
          <a:p>
            <a:pPr lvl="0"/>
            <a:r>
              <a:rPr lang="en-US" dirty="0" smtClean="0"/>
              <a:t>Divider 2 has black background</a:t>
            </a:r>
          </a:p>
        </p:txBody>
      </p:sp>
      <p:pic>
        <p:nvPicPr>
          <p:cNvPr id="9" name="Picture 8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gray">
          <a:xfrm>
            <a:off x="0" y="0"/>
            <a:ext cx="9144000" cy="216850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  <a:alpha val="61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728912" y="1006880"/>
            <a:ext cx="6048376" cy="1218795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defRPr sz="44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728913" y="2455863"/>
            <a:ext cx="6048375" cy="1901704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 -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4" name="TextBox 13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 userDrawn="1"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2013 Pivotal.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70455" y="1674284"/>
            <a:ext cx="6048376" cy="1354217"/>
          </a:xfrm>
          <a:prstGeom prst="rect">
            <a:avLst/>
          </a:prstGeom>
          <a:noFill/>
          <a:effectLst>
            <a:reflection stA="50000" endPos="75000" dist="12700" dir="5400000" sy="-100000" algn="bl" rotWithShape="0"/>
          </a:effectLst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9600" kern="1200" dirty="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Divider3</a:t>
            </a:r>
            <a:endParaRPr lang="en-US" dirty="0"/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4" y="1074738"/>
            <a:ext cx="841057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, no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4" y="1074738"/>
            <a:ext cx="841057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5" y="1419224"/>
            <a:ext cx="8410574" cy="303847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2013 Pivotal.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Picture 5" descr="Pivotal_Logo_white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94" r:id="rId3"/>
    <p:sldLayoutId id="2147483696" r:id="rId4"/>
    <p:sldLayoutId id="2147483675" r:id="rId5"/>
    <p:sldLayoutId id="2147483697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6" r:id="rId13"/>
    <p:sldLayoutId id="2147483698" r:id="rId14"/>
    <p:sldLayoutId id="2147483691" r:id="rId15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2C95DD"/>
          </a:solidFill>
          <a:latin typeface="MetaNormalLF-Roman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•"/>
        <a:defRPr sz="2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–"/>
        <a:defRPr sz="24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•"/>
        <a:defRPr sz="20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–"/>
        <a:defRPr sz="1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»"/>
        <a:defRPr sz="1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t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t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0587" y="1811505"/>
            <a:ext cx="7572073" cy="507831"/>
          </a:xfrm>
        </p:spPr>
        <p:txBody>
          <a:bodyPr/>
          <a:lstStyle/>
          <a:p>
            <a:r>
              <a:rPr lang="en-US" dirty="0" smtClean="0"/>
              <a:t>Reactor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0588" y="2633384"/>
            <a:ext cx="6048375" cy="738664"/>
          </a:xfrm>
        </p:spPr>
        <p:txBody>
          <a:bodyPr/>
          <a:lstStyle/>
          <a:p>
            <a:r>
              <a:rPr lang="en-US" dirty="0" smtClean="0"/>
              <a:t>Foundational framework for Reactive, Fast Data applications on the JVM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908582" y="3710101"/>
            <a:ext cx="5026550" cy="553998"/>
          </a:xfrm>
        </p:spPr>
        <p:txBody>
          <a:bodyPr/>
          <a:lstStyle/>
          <a:p>
            <a:r>
              <a:rPr lang="en-US" dirty="0" smtClean="0"/>
              <a:t>Jon Brisbin</a:t>
            </a:r>
          </a:p>
          <a:p>
            <a:r>
              <a:rPr lang="en-US" dirty="0" smtClean="0"/>
              <a:t>Reactor Project Lead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code look like?</a:t>
            </a:r>
          </a:p>
        </p:txBody>
      </p:sp>
      <p:pic>
        <p:nvPicPr>
          <p:cNvPr id="4" name="Content Placeholder 3" descr="Reactor_code_notify.tif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5295" b="-85295"/>
          <a:stretch>
            <a:fillRect/>
          </a:stretch>
        </p:blipFill>
        <p:spPr>
          <a:xfrm>
            <a:off x="341315" y="930805"/>
            <a:ext cx="6999286" cy="2815303"/>
          </a:xfrm>
        </p:spPr>
      </p:pic>
    </p:spTree>
    <p:extLst>
      <p:ext uri="{BB962C8B-B14F-4D97-AF65-F5344CB8AC3E}">
        <p14:creationId xmlns:p14="http://schemas.microsoft.com/office/powerpoint/2010/main" val="271245713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code look like?</a:t>
            </a:r>
          </a:p>
        </p:txBody>
      </p:sp>
      <p:pic>
        <p:nvPicPr>
          <p:cNvPr id="5" name="Content Placeholder 4" descr="Reactor_code_send_receive.tif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87" b="-4387"/>
          <a:stretch>
            <a:fillRect/>
          </a:stretch>
        </p:blipFill>
        <p:spPr>
          <a:xfrm>
            <a:off x="366714" y="778405"/>
            <a:ext cx="8410575" cy="3382962"/>
          </a:xfrm>
        </p:spPr>
      </p:pic>
    </p:spTree>
    <p:extLst>
      <p:ext uri="{BB962C8B-B14F-4D97-AF65-F5344CB8AC3E}">
        <p14:creationId xmlns:p14="http://schemas.microsoft.com/office/powerpoint/2010/main" val="152825515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Fast Data (and #</a:t>
            </a:r>
            <a:r>
              <a:rPr lang="en-US" dirty="0" err="1" smtClean="0"/>
              <a:t>uberfastdata</a:t>
            </a:r>
            <a:r>
              <a:rPr lang="en-US" dirty="0" smtClean="0"/>
              <a:t>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High throughput: millions per second.</a:t>
            </a:r>
          </a:p>
          <a:p>
            <a:pPr lvl="1"/>
            <a:r>
              <a:rPr lang="en-US" dirty="0" smtClean="0"/>
              <a:t>Selector-based dispatch: 10-15MM/sec</a:t>
            </a:r>
          </a:p>
          <a:p>
            <a:pPr lvl="1"/>
            <a:r>
              <a:rPr lang="en-US" dirty="0" err="1" smtClean="0"/>
              <a:t>RingBuffer</a:t>
            </a:r>
            <a:r>
              <a:rPr lang="en-US" dirty="0" smtClean="0"/>
              <a:t> Processor: 100MM/sec</a:t>
            </a:r>
          </a:p>
          <a:p>
            <a:r>
              <a:rPr lang="en-US" dirty="0" smtClean="0"/>
              <a:t>Low latency: microseconds per request.</a:t>
            </a:r>
          </a:p>
          <a:p>
            <a:pPr lvl="1"/>
            <a:r>
              <a:rPr lang="en-US" dirty="0" smtClean="0"/>
              <a:t>DO. NOT. BLOCK!</a:t>
            </a:r>
          </a:p>
          <a:p>
            <a:r>
              <a:rPr lang="en-US" dirty="0" smtClean="0"/>
              <a:t>High volume: billions per minute/hour/day.</a:t>
            </a:r>
          </a:p>
          <a:p>
            <a:pPr lvl="1"/>
            <a:r>
              <a:rPr lang="en-US" dirty="0" smtClean="0"/>
              <a:t>High sustained throughput</a:t>
            </a:r>
          </a:p>
        </p:txBody>
      </p:sp>
    </p:spTree>
    <p:extLst>
      <p:ext uri="{BB962C8B-B14F-4D97-AF65-F5344CB8AC3E}">
        <p14:creationId xmlns:p14="http://schemas.microsoft.com/office/powerpoint/2010/main" val="25853650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Reactor - Dispatchers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dirty="0"/>
              <a:t>Dispatchers manage </a:t>
            </a:r>
            <a:r>
              <a:rPr lang="en-US" sz="2000" b="1" dirty="0"/>
              <a:t>task execution</a:t>
            </a:r>
            <a:endParaRPr lang="en-US" sz="2000" dirty="0"/>
          </a:p>
          <a:p>
            <a:r>
              <a:rPr lang="en-US" sz="2000" dirty="0" err="1">
                <a:latin typeface="Courier"/>
                <a:cs typeface="Courier"/>
              </a:rPr>
              <a:t>ThreadPoolExecutorDispatcher</a:t>
            </a:r>
            <a:endParaRPr lang="en-US" sz="2000" dirty="0">
              <a:latin typeface="Courier"/>
              <a:cs typeface="Courier"/>
            </a:endParaRPr>
          </a:p>
          <a:p>
            <a:pPr lvl="1"/>
            <a:r>
              <a:rPr lang="en-US" sz="1600" dirty="0" smtClean="0"/>
              <a:t>Backed by standard </a:t>
            </a:r>
            <a:r>
              <a:rPr lang="en-US" sz="1600" dirty="0" err="1">
                <a:latin typeface="Courier"/>
                <a:cs typeface="Courier"/>
              </a:rPr>
              <a:t>ThreadPoolExecutor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2000" dirty="0" err="1">
                <a:latin typeface="Courier"/>
                <a:cs typeface="Courier"/>
              </a:rPr>
              <a:t>BlockingQueueDispatcher</a:t>
            </a:r>
            <a:endParaRPr lang="en-US" sz="2000" dirty="0">
              <a:latin typeface="Courier"/>
              <a:cs typeface="Courier"/>
            </a:endParaRPr>
          </a:p>
          <a:p>
            <a:pPr lvl="1"/>
            <a:r>
              <a:rPr lang="en-US" sz="1600" dirty="0" smtClean="0"/>
              <a:t>Event Loop </a:t>
            </a:r>
            <a:r>
              <a:rPr lang="en-US" sz="1600" dirty="0"/>
              <a:t>style</a:t>
            </a:r>
          </a:p>
          <a:p>
            <a:r>
              <a:rPr lang="en-US" sz="2000" dirty="0" err="1">
                <a:latin typeface="Courier"/>
                <a:cs typeface="Courier"/>
              </a:rPr>
              <a:t>RingBufferDispatcher</a:t>
            </a:r>
            <a:endParaRPr lang="en-US" sz="2000" dirty="0">
              <a:latin typeface="Courier"/>
              <a:cs typeface="Courier"/>
            </a:endParaRPr>
          </a:p>
          <a:p>
            <a:pPr lvl="1"/>
            <a:r>
              <a:rPr lang="en-US" sz="1600" dirty="0"/>
              <a:t>LMAX Disruptor </a:t>
            </a:r>
            <a:r>
              <a:rPr lang="en-US" sz="1600" dirty="0" err="1"/>
              <a:t>RingBuffer</a:t>
            </a:r>
            <a:endParaRPr lang="en-US" sz="1600" dirty="0"/>
          </a:p>
          <a:p>
            <a:r>
              <a:rPr lang="en-US" sz="2000" dirty="0" err="1">
                <a:latin typeface="Courier"/>
                <a:cs typeface="Courier"/>
              </a:rPr>
              <a:t>SynchronousDispatcher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6922505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Reactor -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dirty="0" smtClean="0"/>
              <a:t>Can </a:t>
            </a:r>
            <a:r>
              <a:rPr lang="en-US" sz="2000" dirty="0"/>
              <a:t>be </a:t>
            </a:r>
            <a:r>
              <a:rPr lang="en-US" sz="2000" b="1" dirty="0"/>
              <a:t>created from any object</a:t>
            </a:r>
            <a:r>
              <a:rPr lang="en-US" sz="2000" dirty="0"/>
              <a:t> using </a:t>
            </a:r>
            <a:r>
              <a:rPr lang="en-US" sz="2000" b="1" dirty="0"/>
              <a:t>$(</a:t>
            </a:r>
            <a:r>
              <a:rPr lang="en-US" sz="2000" b="1" dirty="0" err="1"/>
              <a:t>obj</a:t>
            </a:r>
            <a:r>
              <a:rPr lang="en-US" sz="2000" b="1" dirty="0" smtClean="0"/>
              <a:t>)</a:t>
            </a:r>
            <a:r>
              <a:rPr lang="en-US" sz="2000" dirty="0"/>
              <a:t>.</a:t>
            </a:r>
            <a:endParaRPr lang="en-US" sz="2000" dirty="0" smtClean="0"/>
          </a:p>
          <a:p>
            <a:pPr lvl="1"/>
            <a:r>
              <a:rPr lang="en-US" sz="1600" dirty="0" smtClean="0"/>
              <a:t>Or use </a:t>
            </a:r>
            <a:r>
              <a:rPr lang="en-US" sz="1600" dirty="0"/>
              <a:t>the long form: </a:t>
            </a:r>
            <a:r>
              <a:rPr lang="en-US" sz="1600" dirty="0" err="1">
                <a:latin typeface="Courier"/>
                <a:cs typeface="Courier"/>
              </a:rPr>
              <a:t>Selectors.object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obj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2000" dirty="0" smtClean="0"/>
              <a:t>Can </a:t>
            </a:r>
            <a:r>
              <a:rPr lang="en-US" sz="2000" b="1" dirty="0"/>
              <a:t>extract data</a:t>
            </a:r>
            <a:r>
              <a:rPr lang="en-US" sz="2000" dirty="0"/>
              <a:t> from the matched </a:t>
            </a:r>
            <a:r>
              <a:rPr lang="en-US" sz="2000" dirty="0" smtClean="0"/>
              <a:t>key.</a:t>
            </a:r>
          </a:p>
          <a:p>
            <a:pPr lvl="1"/>
            <a:r>
              <a:rPr lang="en-US" sz="1600" dirty="0" smtClean="0">
                <a:latin typeface="Courier"/>
                <a:cs typeface="Courier"/>
              </a:rPr>
              <a:t>U(“/{path}/{segment}”) </a:t>
            </a:r>
            <a:r>
              <a:rPr lang="en-US" sz="1600" dirty="0" smtClean="0"/>
              <a:t>results in headers “</a:t>
            </a:r>
            <a:r>
              <a:rPr lang="en-US" sz="1600" dirty="0" smtClean="0">
                <a:latin typeface="Courier"/>
                <a:cs typeface="Courier"/>
              </a:rPr>
              <a:t>path</a:t>
            </a:r>
            <a:r>
              <a:rPr lang="en-US" sz="1600" dirty="0" smtClean="0"/>
              <a:t>” and “</a:t>
            </a:r>
            <a:r>
              <a:rPr lang="en-US" sz="1600" dirty="0" smtClean="0">
                <a:latin typeface="Courier"/>
                <a:cs typeface="Courier"/>
              </a:rPr>
              <a:t>segment</a:t>
            </a:r>
            <a:r>
              <a:rPr lang="en-US" sz="1600" dirty="0" smtClean="0"/>
              <a:t>”</a:t>
            </a:r>
            <a:endParaRPr lang="en-US" sz="1600" dirty="0"/>
          </a:p>
          <a:p>
            <a:r>
              <a:rPr lang="en-US" sz="2000" b="1" dirty="0">
                <a:latin typeface="Courier"/>
                <a:cs typeface="Courier"/>
              </a:rPr>
              <a:t>Predicate&lt;T&gt;</a:t>
            </a:r>
            <a:r>
              <a:rPr lang="en-US" sz="2000" b="1" dirty="0"/>
              <a:t> </a:t>
            </a:r>
            <a:r>
              <a:rPr lang="en-US" sz="2000" dirty="0"/>
              <a:t>Selectors can </a:t>
            </a:r>
            <a:r>
              <a:rPr lang="en-US" sz="2000" dirty="0" smtClean="0"/>
              <a:t>match </a:t>
            </a:r>
            <a:r>
              <a:rPr lang="en-US" sz="2000" dirty="0"/>
              <a:t>on domain-specific criteria </a:t>
            </a:r>
            <a:endParaRPr lang="en-US" sz="2000" dirty="0" smtClean="0"/>
          </a:p>
          <a:p>
            <a:pPr lvl="1"/>
            <a:r>
              <a:rPr lang="en-US" sz="1600" dirty="0" smtClean="0"/>
              <a:t>Header values</a:t>
            </a:r>
          </a:p>
          <a:p>
            <a:pPr lvl="1"/>
            <a:r>
              <a:rPr lang="en-US" sz="1600" dirty="0" smtClean="0"/>
              <a:t>Object values</a:t>
            </a:r>
          </a:p>
          <a:p>
            <a:pPr lvl="1"/>
            <a:r>
              <a:rPr lang="en-US" sz="1600" dirty="0" smtClean="0"/>
              <a:t>Time/Date</a:t>
            </a:r>
          </a:p>
          <a:p>
            <a:pPr lvl="1"/>
            <a:r>
              <a:rPr lang="en-US" sz="1600" dirty="0" smtClean="0"/>
              <a:t>Moon Phase</a:t>
            </a:r>
          </a:p>
          <a:p>
            <a:pPr lvl="1"/>
            <a:r>
              <a:rPr lang="en-US" sz="1600" dirty="0" smtClean="0"/>
              <a:t>Position </a:t>
            </a:r>
            <a:r>
              <a:rPr lang="en-US" sz="1600" smtClean="0"/>
              <a:t>of the ISS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760766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Reactor -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dirty="0"/>
              <a:t>Streams allow for </a:t>
            </a:r>
            <a:r>
              <a:rPr lang="en-US" sz="2000" b="1" dirty="0"/>
              <a:t>composition</a:t>
            </a:r>
            <a:r>
              <a:rPr lang="en-US" sz="2000" dirty="0"/>
              <a:t> of functions on data</a:t>
            </a:r>
          </a:p>
          <a:p>
            <a:r>
              <a:rPr lang="en-US" sz="2000" dirty="0"/>
              <a:t>Callback++</a:t>
            </a:r>
          </a:p>
          <a:p>
            <a:r>
              <a:rPr lang="en-US" sz="2000" dirty="0"/>
              <a:t>Netflix </a:t>
            </a:r>
            <a:r>
              <a:rPr lang="en-US" sz="2000" dirty="0" err="1"/>
              <a:t>RxJava</a:t>
            </a:r>
            <a:r>
              <a:rPr lang="en-US" sz="2000" dirty="0"/>
              <a:t> </a:t>
            </a:r>
            <a:r>
              <a:rPr lang="en-US" sz="2000" b="1" dirty="0"/>
              <a:t>Observable</a:t>
            </a:r>
            <a:r>
              <a:rPr lang="en-US" sz="2000" dirty="0"/>
              <a:t>, </a:t>
            </a:r>
            <a:r>
              <a:rPr lang="en-US" sz="2000" b="1" dirty="0"/>
              <a:t>JDK 8 </a:t>
            </a:r>
            <a:r>
              <a:rPr lang="en-US" sz="2000" b="1" dirty="0" smtClean="0"/>
              <a:t>Stream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72533" y="2624667"/>
            <a:ext cx="841586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stream.map</a:t>
            </a:r>
            <a:r>
              <a:rPr lang="en-US" dirty="0">
                <a:latin typeface="Courier"/>
                <a:cs typeface="Courier"/>
              </a:rPr>
              <a:t>(String::</a:t>
            </a:r>
            <a:r>
              <a:rPr lang="en-US" dirty="0" err="1">
                <a:latin typeface="Courier"/>
                <a:cs typeface="Courier"/>
              </a:rPr>
              <a:t>toUpperCase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r>
              <a:rPr lang="en-US" dirty="0" smtClean="0">
                <a:latin typeface="Courier"/>
                <a:cs typeface="Courier"/>
              </a:rPr>
              <a:t>      .</a:t>
            </a:r>
            <a:r>
              <a:rPr lang="en-US" dirty="0">
                <a:latin typeface="Courier"/>
                <a:cs typeface="Courier"/>
              </a:rPr>
              <a:t>filter(new Predicate&lt;String&gt;() { </a:t>
            </a:r>
          </a:p>
          <a:p>
            <a:r>
              <a:rPr lang="en-US" dirty="0" smtClean="0">
                <a:latin typeface="Courier"/>
                <a:cs typeface="Courier"/>
              </a:rPr>
              <a:t>      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public </a:t>
            </a:r>
            <a:r>
              <a:rPr lang="en-US" dirty="0" err="1">
                <a:latin typeface="Courier"/>
                <a:cs typeface="Courier"/>
              </a:rPr>
              <a:t>boolean</a:t>
            </a:r>
            <a:r>
              <a:rPr lang="en-US" dirty="0">
                <a:latin typeface="Courier"/>
                <a:cs typeface="Courier"/>
              </a:rPr>
              <a:t> test(String s) { … }</a:t>
            </a:r>
          </a:p>
          <a:p>
            <a:r>
              <a:rPr lang="en-US" dirty="0" smtClean="0">
                <a:latin typeface="Courier"/>
                <a:cs typeface="Courier"/>
              </a:rPr>
              <a:t>      }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r>
              <a:rPr lang="en-US" dirty="0" smtClean="0">
                <a:latin typeface="Courier"/>
                <a:cs typeface="Courier"/>
              </a:rPr>
              <a:t>      .</a:t>
            </a:r>
            <a:r>
              <a:rPr lang="en-US" dirty="0">
                <a:latin typeface="Courier"/>
                <a:cs typeface="Courier"/>
              </a:rPr>
              <a:t>consume(s → </a:t>
            </a:r>
            <a:r>
              <a:rPr lang="en-US" dirty="0" err="1">
                <a:latin typeface="Courier"/>
                <a:cs typeface="Courier"/>
              </a:rPr>
              <a:t>log.info</a:t>
            </a:r>
            <a:r>
              <a:rPr lang="en-US" dirty="0">
                <a:latin typeface="Courier"/>
                <a:cs typeface="Courier"/>
              </a:rPr>
              <a:t>(“consumed string {}”, s));</a:t>
            </a:r>
          </a:p>
          <a:p>
            <a:pPr algn="ctr"/>
            <a:endParaRPr lang="en-US" dirty="0" err="1" smtClean="0">
              <a:solidFill>
                <a:schemeClr val="bg2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68096448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Reactor - Promises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2533" y="1058334"/>
            <a:ext cx="84158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Promise&lt;String&gt; p;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String s = p</a:t>
            </a:r>
          </a:p>
          <a:p>
            <a:r>
              <a:rPr lang="en-US" dirty="0">
                <a:latin typeface="Courier"/>
                <a:cs typeface="Courier"/>
              </a:rPr>
              <a:t> .</a:t>
            </a:r>
            <a:r>
              <a:rPr lang="en-US" dirty="0" err="1">
                <a:latin typeface="Courier"/>
                <a:cs typeface="Courier"/>
              </a:rPr>
              <a:t>onSuccess</a:t>
            </a:r>
            <a:r>
              <a:rPr lang="en-US" dirty="0">
                <a:latin typeface="Courier"/>
                <a:cs typeface="Courier"/>
              </a:rPr>
              <a:t>(s → </a:t>
            </a:r>
            <a:r>
              <a:rPr lang="en-US" dirty="0" err="1">
                <a:latin typeface="Courier"/>
                <a:cs typeface="Courier"/>
              </a:rPr>
              <a:t>log.info</a:t>
            </a:r>
            <a:r>
              <a:rPr lang="en-US" dirty="0">
                <a:latin typeface="Courier"/>
                <a:cs typeface="Courier"/>
              </a:rPr>
              <a:t>(“consumed string {}”, s))</a:t>
            </a:r>
          </a:p>
          <a:p>
            <a:r>
              <a:rPr lang="en-US" dirty="0">
                <a:latin typeface="Courier"/>
                <a:cs typeface="Courier"/>
              </a:rPr>
              <a:t> .</a:t>
            </a:r>
            <a:r>
              <a:rPr lang="en-US" dirty="0" err="1">
                <a:latin typeface="Courier"/>
                <a:cs typeface="Courier"/>
              </a:rPr>
              <a:t>onFailure</a:t>
            </a:r>
            <a:r>
              <a:rPr lang="en-US" dirty="0">
                <a:latin typeface="Courier"/>
                <a:cs typeface="Courier"/>
              </a:rPr>
              <a:t>(t → </a:t>
            </a:r>
            <a:r>
              <a:rPr lang="en-US" dirty="0" err="1">
                <a:latin typeface="Courier"/>
                <a:cs typeface="Courier"/>
              </a:rPr>
              <a:t>log.error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t.getMessage</a:t>
            </a:r>
            <a:r>
              <a:rPr lang="en-US" dirty="0">
                <a:latin typeface="Courier"/>
                <a:cs typeface="Courier"/>
              </a:rPr>
              <a:t>(), t))</a:t>
            </a:r>
          </a:p>
          <a:p>
            <a:r>
              <a:rPr lang="en-US" dirty="0">
                <a:latin typeface="Courier"/>
                <a:cs typeface="Courier"/>
              </a:rPr>
              <a:t> .</a:t>
            </a:r>
            <a:r>
              <a:rPr lang="en-US" dirty="0" err="1">
                <a:latin typeface="Courier"/>
                <a:cs typeface="Courier"/>
              </a:rPr>
              <a:t>onComplete</a:t>
            </a:r>
            <a:r>
              <a:rPr lang="en-US" dirty="0">
                <a:latin typeface="Courier"/>
                <a:cs typeface="Courier"/>
              </a:rPr>
              <a:t>(t → </a:t>
            </a:r>
            <a:r>
              <a:rPr lang="en-US" dirty="0" err="1">
                <a:latin typeface="Courier"/>
                <a:cs typeface="Courier"/>
              </a:rPr>
              <a:t>log.info</a:t>
            </a:r>
            <a:r>
              <a:rPr lang="en-US" dirty="0">
                <a:latin typeface="Courier"/>
                <a:cs typeface="Courier"/>
              </a:rPr>
              <a:t>(“complete”))</a:t>
            </a:r>
          </a:p>
          <a:p>
            <a:r>
              <a:rPr lang="en-US" dirty="0">
                <a:latin typeface="Courier"/>
                <a:cs typeface="Courier"/>
              </a:rPr>
              <a:t> .await(5, </a:t>
            </a:r>
            <a:r>
              <a:rPr lang="en-US" i="1" dirty="0">
                <a:latin typeface="Courier"/>
                <a:cs typeface="Courier"/>
              </a:rPr>
              <a:t>SECONDS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p.map</a:t>
            </a:r>
            <a:r>
              <a:rPr lang="en-US" dirty="0">
                <a:latin typeface="Courier"/>
                <a:cs typeface="Courier"/>
              </a:rPr>
              <a:t>(String::</a:t>
            </a:r>
            <a:r>
              <a:rPr lang="en-US" dirty="0" err="1">
                <a:latin typeface="Courier"/>
                <a:cs typeface="Courier"/>
              </a:rPr>
              <a:t>toUpperCase</a:t>
            </a:r>
            <a:r>
              <a:rPr lang="en-US" dirty="0">
                <a:latin typeface="Courier"/>
                <a:cs typeface="Courier"/>
              </a:rPr>
              <a:t>).consume</a:t>
            </a:r>
            <a:r>
              <a:rPr lang="en-US" dirty="0" smtClean="0">
                <a:latin typeface="Courier"/>
                <a:cs typeface="Courier"/>
              </a:rPr>
              <a:t>(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s </a:t>
            </a:r>
            <a:r>
              <a:rPr lang="en-US" dirty="0">
                <a:latin typeface="Courier"/>
                <a:cs typeface="Courier"/>
              </a:rPr>
              <a:t>→ </a:t>
            </a:r>
            <a:r>
              <a:rPr lang="en-US" dirty="0" err="1">
                <a:latin typeface="Courier"/>
                <a:cs typeface="Courier"/>
              </a:rPr>
              <a:t>log.info</a:t>
            </a:r>
            <a:r>
              <a:rPr lang="en-US" dirty="0">
                <a:latin typeface="Courier"/>
                <a:cs typeface="Courier"/>
              </a:rPr>
              <a:t>(“UC: {}”, s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r>
              <a:rPr lang="en-US" dirty="0" smtClean="0">
                <a:latin typeface="Courier"/>
                <a:cs typeface="Courier"/>
              </a:rPr>
              <a:t>)</a:t>
            </a:r>
            <a:r>
              <a:rPr lang="en-US" dirty="0">
                <a:latin typeface="Courier"/>
                <a:cs typeface="Courier"/>
              </a:rPr>
              <a:t>;</a:t>
            </a:r>
          </a:p>
          <a:p>
            <a:pPr algn="ctr"/>
            <a:endParaRPr lang="en-US" dirty="0" err="1" smtClean="0">
              <a:solidFill>
                <a:schemeClr val="bg2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90529413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Reactor - Processor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2533" y="1058334"/>
            <a:ext cx="84158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Processor&lt;Buffer&gt; </a:t>
            </a:r>
            <a:r>
              <a:rPr lang="en-US" dirty="0" err="1">
                <a:latin typeface="Courier"/>
                <a:cs typeface="Courier"/>
              </a:rPr>
              <a:t>proc</a:t>
            </a:r>
            <a:r>
              <a:rPr lang="en-US" dirty="0">
                <a:latin typeface="Courier"/>
                <a:cs typeface="Courier"/>
              </a:rPr>
              <a:t>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Operation&lt;Buffer&gt; op = </a:t>
            </a:r>
            <a:r>
              <a:rPr lang="en-US" dirty="0" err="1">
                <a:latin typeface="Courier"/>
                <a:cs typeface="Courier"/>
              </a:rPr>
              <a:t>proc.prepare</a:t>
            </a:r>
            <a:r>
              <a:rPr lang="en-US" dirty="0">
                <a:latin typeface="Courier"/>
                <a:cs typeface="Courier"/>
              </a:rPr>
              <a:t>();</a:t>
            </a:r>
          </a:p>
          <a:p>
            <a:r>
              <a:rPr lang="en-US" dirty="0" err="1">
                <a:latin typeface="Courier"/>
                <a:cs typeface="Courier"/>
              </a:rPr>
              <a:t>op.get</a:t>
            </a:r>
            <a:r>
              <a:rPr lang="en-US" dirty="0">
                <a:latin typeface="Courier"/>
                <a:cs typeface="Courier"/>
              </a:rPr>
              <a:t>().append(data).flip();</a:t>
            </a:r>
          </a:p>
          <a:p>
            <a:r>
              <a:rPr lang="en-US" dirty="0" err="1">
                <a:latin typeface="Courier"/>
                <a:cs typeface="Courier"/>
              </a:rPr>
              <a:t>op.commit</a:t>
            </a:r>
            <a:r>
              <a:rPr lang="en-US" dirty="0">
                <a:latin typeface="Courier"/>
                <a:cs typeface="Courier"/>
              </a:rPr>
              <a:t>();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proc.batch</a:t>
            </a:r>
            <a:r>
              <a:rPr lang="en-US" dirty="0">
                <a:latin typeface="Courier"/>
                <a:cs typeface="Courier"/>
              </a:rPr>
              <a:t>(512, buff → </a:t>
            </a:r>
            <a:r>
              <a:rPr lang="en-US" dirty="0" err="1">
                <a:latin typeface="Courier"/>
                <a:cs typeface="Courier"/>
              </a:rPr>
              <a:t>buff.append</a:t>
            </a:r>
            <a:r>
              <a:rPr lang="en-US" dirty="0">
                <a:latin typeface="Courier"/>
                <a:cs typeface="Courier"/>
              </a:rPr>
              <a:t>(data).flip());</a:t>
            </a:r>
          </a:p>
          <a:p>
            <a:pPr algn="ctr"/>
            <a:endParaRPr lang="en-US" dirty="0" err="1" smtClean="0">
              <a:solidFill>
                <a:schemeClr val="bg2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4848279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Reactor - Spring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0200" y="880533"/>
            <a:ext cx="841586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Courier"/>
                <a:cs typeface="Courier"/>
              </a:rPr>
              <a:t>@Configuration</a:t>
            </a:r>
            <a:endParaRPr lang="en-US" dirty="0">
              <a:latin typeface="Courier"/>
              <a:cs typeface="Courier"/>
            </a:endParaRPr>
          </a:p>
          <a:p>
            <a:r>
              <a:rPr lang="en-US" b="1" i="1" dirty="0">
                <a:latin typeface="Courier"/>
                <a:cs typeface="Courier"/>
              </a:rPr>
              <a:t>@</a:t>
            </a:r>
            <a:r>
              <a:rPr lang="en-US" b="1" i="1" dirty="0" err="1">
                <a:latin typeface="Courier"/>
                <a:cs typeface="Courier"/>
              </a:rPr>
              <a:t>EnableReactor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public class </a:t>
            </a:r>
            <a:r>
              <a:rPr lang="en-US" dirty="0" err="1">
                <a:latin typeface="Courier"/>
                <a:cs typeface="Courier"/>
              </a:rPr>
              <a:t>ReactorConfiguration</a:t>
            </a:r>
            <a:r>
              <a:rPr lang="en-US" dirty="0">
                <a:latin typeface="Courier"/>
                <a:cs typeface="Courier"/>
              </a:rPr>
              <a:t> {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b="1" i="1" dirty="0">
                <a:latin typeface="Courier"/>
                <a:cs typeface="Courier"/>
              </a:rPr>
              <a:t>  @Bean 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public Reactor input(Environment </a:t>
            </a:r>
            <a:r>
              <a:rPr lang="en-US" dirty="0" err="1">
                <a:latin typeface="Courier"/>
                <a:cs typeface="Courier"/>
              </a:rPr>
              <a:t>env</a:t>
            </a:r>
            <a:r>
              <a:rPr lang="en-US" dirty="0">
                <a:latin typeface="Courier"/>
                <a:cs typeface="Courier"/>
              </a:rPr>
              <a:t>) {</a:t>
            </a:r>
          </a:p>
          <a:p>
            <a:r>
              <a:rPr lang="en-US" dirty="0">
                <a:latin typeface="Courier"/>
                <a:cs typeface="Courier"/>
              </a:rPr>
              <a:t>    return </a:t>
            </a:r>
            <a:r>
              <a:rPr lang="en-US" dirty="0" err="1">
                <a:latin typeface="Courier"/>
                <a:cs typeface="Courier"/>
              </a:rPr>
              <a:t>Reactors.reactor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env</a:t>
            </a:r>
            <a:r>
              <a:rPr lang="en-US" dirty="0" smtClean="0">
                <a:latin typeface="Courier"/>
                <a:cs typeface="Courier"/>
              </a:rPr>
              <a:t>);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}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b="1" i="1" dirty="0">
                <a:latin typeface="Courier"/>
                <a:cs typeface="Courier"/>
              </a:rPr>
              <a:t>  @Bean 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public Reactor output(Environment </a:t>
            </a:r>
            <a:r>
              <a:rPr lang="en-US" dirty="0" err="1">
                <a:latin typeface="Courier"/>
                <a:cs typeface="Courier"/>
              </a:rPr>
              <a:t>env</a:t>
            </a:r>
            <a:r>
              <a:rPr lang="en-US" dirty="0">
                <a:latin typeface="Courier"/>
                <a:cs typeface="Courier"/>
              </a:rPr>
              <a:t>) {</a:t>
            </a:r>
          </a:p>
          <a:p>
            <a:r>
              <a:rPr lang="en-US" dirty="0">
                <a:latin typeface="Courier"/>
                <a:cs typeface="Courier"/>
              </a:rPr>
              <a:t>    return </a:t>
            </a:r>
            <a:r>
              <a:rPr lang="en-US" dirty="0" err="1">
                <a:latin typeface="Courier"/>
                <a:cs typeface="Courier"/>
              </a:rPr>
              <a:t>Reactors.reactor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env</a:t>
            </a:r>
            <a:r>
              <a:rPr lang="en-US" dirty="0" smtClean="0">
                <a:latin typeface="Courier"/>
                <a:cs typeface="Courier"/>
              </a:rPr>
              <a:t>);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64004323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Reactor - Spring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2533" y="1058334"/>
            <a:ext cx="84158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Courier"/>
                <a:cs typeface="Courier"/>
              </a:rPr>
              <a:t>@Component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public class </a:t>
            </a:r>
            <a:r>
              <a:rPr lang="en-US" dirty="0" err="1">
                <a:latin typeface="Courier"/>
                <a:cs typeface="Courier"/>
              </a:rPr>
              <a:t>SimpleHandler</a:t>
            </a:r>
            <a:r>
              <a:rPr lang="en-US" dirty="0">
                <a:latin typeface="Courier"/>
                <a:cs typeface="Courier"/>
              </a:rPr>
              <a:t> {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b="1" i="1" dirty="0">
                <a:latin typeface="Courier"/>
                <a:cs typeface="Courier"/>
              </a:rPr>
              <a:t>  @</a:t>
            </a:r>
            <a:r>
              <a:rPr lang="en-US" b="1" i="1" dirty="0" err="1">
                <a:latin typeface="Courier"/>
                <a:cs typeface="Courier"/>
              </a:rPr>
              <a:t>Autowired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private Reactor reactor;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b="1" i="1" dirty="0">
                <a:latin typeface="Courier"/>
                <a:cs typeface="Courier"/>
              </a:rPr>
              <a:t>  @Selector(“</a:t>
            </a:r>
            <a:r>
              <a:rPr lang="en-US" b="1" i="1" dirty="0" err="1">
                <a:latin typeface="Courier"/>
                <a:cs typeface="Courier"/>
              </a:rPr>
              <a:t>test.topic</a:t>
            </a:r>
            <a:r>
              <a:rPr lang="en-US" b="1" i="1" dirty="0">
                <a:latin typeface="Courier"/>
                <a:cs typeface="Courier"/>
              </a:rPr>
              <a:t>”)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public void </a:t>
            </a:r>
            <a:r>
              <a:rPr lang="en-US" dirty="0" err="1">
                <a:latin typeface="Courier"/>
                <a:cs typeface="Courier"/>
              </a:rPr>
              <a:t>onTestTopic</a:t>
            </a:r>
            <a:r>
              <a:rPr lang="en-US" dirty="0">
                <a:latin typeface="Courier"/>
                <a:cs typeface="Courier"/>
              </a:rPr>
              <a:t>(String s) {</a:t>
            </a:r>
          </a:p>
          <a:p>
            <a:r>
              <a:rPr lang="en-US" dirty="0">
                <a:latin typeface="Courier"/>
                <a:cs typeface="Courier"/>
              </a:rPr>
              <a:t>    // Handle data</a:t>
            </a:r>
          </a:p>
          <a:p>
            <a:r>
              <a:rPr lang="en-US" dirty="0">
                <a:latin typeface="Courier"/>
                <a:cs typeface="Courier"/>
              </a:rPr>
              <a:t>  }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05560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Reactor?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Reactor is a </a:t>
            </a:r>
            <a:r>
              <a:rPr lang="en-US" b="1" dirty="0"/>
              <a:t>foundational</a:t>
            </a:r>
            <a:r>
              <a:rPr lang="en-US" dirty="0"/>
              <a:t> </a:t>
            </a:r>
            <a:r>
              <a:rPr lang="en-US" dirty="0" smtClean="0"/>
              <a:t>library.</a:t>
            </a:r>
            <a:endParaRPr lang="en-US" dirty="0"/>
          </a:p>
          <a:p>
            <a:r>
              <a:rPr lang="en-US" dirty="0"/>
              <a:t>Plays in grey area between user-level and lower-level </a:t>
            </a:r>
            <a:r>
              <a:rPr lang="en-US" dirty="0" smtClean="0"/>
              <a:t>abstractions.</a:t>
            </a:r>
            <a:endParaRPr lang="en-US" dirty="0"/>
          </a:p>
          <a:p>
            <a:r>
              <a:rPr lang="en-US" b="1" dirty="0"/>
              <a:t>Components</a:t>
            </a:r>
            <a:r>
              <a:rPr lang="en-US" dirty="0"/>
              <a:t> and </a:t>
            </a:r>
            <a:r>
              <a:rPr lang="en-US" b="1" dirty="0"/>
              <a:t>application cores </a:t>
            </a:r>
            <a:r>
              <a:rPr lang="en-US" dirty="0"/>
              <a:t>can be built on </a:t>
            </a:r>
            <a:r>
              <a:rPr lang="en-US" dirty="0" smtClean="0"/>
              <a:t>Reactor.</a:t>
            </a:r>
            <a:endParaRPr lang="en-US" dirty="0"/>
          </a:p>
          <a:p>
            <a:r>
              <a:rPr lang="en-US" dirty="0"/>
              <a:t>Drivers, servers, data integration libraries, domain integration libraries, </a:t>
            </a:r>
            <a:r>
              <a:rPr lang="en-US" b="1" dirty="0"/>
              <a:t>e</a:t>
            </a:r>
            <a:r>
              <a:rPr lang="en-US" b="1" dirty="0" smtClean="0"/>
              <a:t>vented</a:t>
            </a:r>
            <a:r>
              <a:rPr lang="en-US" dirty="0" smtClean="0"/>
              <a:t> architectures.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8469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Reactor - </a:t>
            </a:r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42737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Reactor – Random Awesomeness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b="1" dirty="0"/>
              <a:t>TCP Client/Server</a:t>
            </a:r>
            <a:r>
              <a:rPr lang="en-US" sz="2000" dirty="0"/>
              <a:t>, with a </a:t>
            </a:r>
            <a:r>
              <a:rPr lang="en-US" sz="2000" b="1" dirty="0" err="1"/>
              <a:t>Netty</a:t>
            </a:r>
            <a:r>
              <a:rPr lang="en-US" sz="2000" b="1" dirty="0"/>
              <a:t> 4</a:t>
            </a:r>
            <a:r>
              <a:rPr lang="en-US" sz="2000" dirty="0"/>
              <a:t> implementation</a:t>
            </a:r>
          </a:p>
          <a:p>
            <a:r>
              <a:rPr lang="en-US" sz="2000" b="1" dirty="0"/>
              <a:t>Buffer</a:t>
            </a:r>
            <a:r>
              <a:rPr lang="en-US" sz="2000" dirty="0"/>
              <a:t> tools</a:t>
            </a:r>
          </a:p>
          <a:p>
            <a:r>
              <a:rPr lang="en-US" sz="2000" dirty="0"/>
              <a:t>Sequencer support, for </a:t>
            </a:r>
            <a:r>
              <a:rPr lang="en-US" sz="2000" b="1" dirty="0"/>
              <a:t>event ordering</a:t>
            </a:r>
            <a:endParaRPr lang="en-US" sz="2000" dirty="0"/>
          </a:p>
          <a:p>
            <a:r>
              <a:rPr lang="en-US" sz="2000" b="1" dirty="0"/>
              <a:t>Work Queue</a:t>
            </a:r>
            <a:r>
              <a:rPr lang="en-US" sz="2000" dirty="0"/>
              <a:t> support, with OOTB Java Chronicle implementation</a:t>
            </a:r>
          </a:p>
          <a:p>
            <a:r>
              <a:rPr lang="en-US" sz="2000" dirty="0" err="1"/>
              <a:t>Logback</a:t>
            </a:r>
            <a:r>
              <a:rPr lang="en-US" sz="2000" dirty="0"/>
              <a:t> </a:t>
            </a:r>
            <a:r>
              <a:rPr lang="en-US" sz="2000" b="1" dirty="0" err="1" smtClean="0"/>
              <a:t>Appender</a:t>
            </a:r>
            <a:endParaRPr lang="en-US" sz="2000" b="1" dirty="0" smtClean="0"/>
          </a:p>
          <a:p>
            <a:r>
              <a:rPr lang="en-US" sz="2000" dirty="0" smtClean="0"/>
              <a:t>Dynamic Interface-based event proxies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9580469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Reactor – 3</a:t>
            </a:r>
            <a:r>
              <a:rPr lang="en-US" baseline="30000" dirty="0" smtClean="0"/>
              <a:t>rd</a:t>
            </a:r>
            <a:r>
              <a:rPr lang="en-US" dirty="0" smtClean="0"/>
              <a:t> Party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b="1" dirty="0"/>
              <a:t>Meltdown</a:t>
            </a:r>
            <a:r>
              <a:rPr lang="en-US" sz="2000" dirty="0"/>
              <a:t>: A </a:t>
            </a:r>
            <a:r>
              <a:rPr lang="en-US" sz="2000" b="1" dirty="0" err="1" smtClean="0"/>
              <a:t>Clojure</a:t>
            </a:r>
            <a:r>
              <a:rPr lang="en-US" sz="2000" b="1" dirty="0" smtClean="0"/>
              <a:t> </a:t>
            </a:r>
            <a:r>
              <a:rPr lang="en-US" sz="2000" dirty="0" smtClean="0"/>
              <a:t>binding </a:t>
            </a:r>
            <a:r>
              <a:rPr lang="en-US" sz="2000" dirty="0"/>
              <a:t>by @</a:t>
            </a:r>
            <a:r>
              <a:rPr lang="en-US" sz="2000" dirty="0" err="1"/>
              <a:t>michaelklishin</a:t>
            </a:r>
            <a:r>
              <a:rPr lang="en-US" sz="2000" dirty="0"/>
              <a:t> &amp; @</a:t>
            </a:r>
            <a:r>
              <a:rPr lang="en-US" sz="2000" dirty="0" err="1" smtClean="0"/>
              <a:t>ifesdjeen</a:t>
            </a:r>
            <a:endParaRPr lang="en-US" sz="2000" dirty="0" smtClean="0"/>
          </a:p>
          <a:p>
            <a:pPr lvl="1"/>
            <a:r>
              <a:rPr lang="en-US" sz="1600" dirty="0"/>
              <a:t>https://</a:t>
            </a:r>
            <a:r>
              <a:rPr lang="en-US" sz="1600" dirty="0" err="1"/>
              <a:t>github.com</a:t>
            </a:r>
            <a:r>
              <a:rPr lang="en-US" sz="1600" dirty="0"/>
              <a:t>/</a:t>
            </a:r>
            <a:r>
              <a:rPr lang="en-US" sz="1600" dirty="0" err="1"/>
              <a:t>clojurewerkz</a:t>
            </a:r>
            <a:r>
              <a:rPr lang="en-US" sz="1600" dirty="0"/>
              <a:t>/meltdown</a:t>
            </a:r>
            <a:endParaRPr lang="en-US" sz="1600" dirty="0" smtClean="0"/>
          </a:p>
          <a:p>
            <a:r>
              <a:rPr lang="en-US" sz="2000" b="1" dirty="0" err="1" smtClean="0"/>
              <a:t>Couchbase</a:t>
            </a:r>
            <a:r>
              <a:rPr lang="en-US" sz="2000" dirty="0" smtClean="0"/>
              <a:t>: v2 </a:t>
            </a:r>
            <a:r>
              <a:rPr lang="en-US" sz="2000" b="1" dirty="0" smtClean="0"/>
              <a:t>Java</a:t>
            </a:r>
            <a:r>
              <a:rPr lang="en-US" sz="2000" dirty="0" smtClean="0"/>
              <a:t> SDK platform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421467"/>
            <a:ext cx="1684543" cy="16355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500" y="2429934"/>
            <a:ext cx="6048940" cy="158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9982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Reactor – Spring Framework 4.0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b="1" dirty="0" smtClean="0"/>
              <a:t>STOMP</a:t>
            </a:r>
          </a:p>
          <a:p>
            <a:pPr lvl="1"/>
            <a:r>
              <a:rPr lang="en-US" sz="1600" dirty="0" smtClean="0"/>
              <a:t>Reactor TCP handles STOMP broker relay</a:t>
            </a:r>
          </a:p>
          <a:p>
            <a:r>
              <a:rPr lang="en-US" b="1" dirty="0" err="1" smtClean="0"/>
              <a:t>ReactorSubscribableChannel</a:t>
            </a:r>
            <a:endParaRPr lang="en-US" b="1" dirty="0" smtClean="0"/>
          </a:p>
          <a:p>
            <a:pPr lvl="1"/>
            <a:r>
              <a:rPr lang="en-US" b="1" dirty="0" err="1" smtClean="0"/>
              <a:t>SubscribableChannel</a:t>
            </a:r>
            <a:r>
              <a:rPr lang="en-US" dirty="0" smtClean="0"/>
              <a:t>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14272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Reactor – Spring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b="1" dirty="0" err="1" smtClean="0"/>
              <a:t>ReactorProcessorMessageDispatcher</a:t>
            </a:r>
            <a:endParaRPr lang="en-US" sz="2000" b="1" dirty="0" smtClean="0"/>
          </a:p>
          <a:p>
            <a:pPr lvl="1"/>
            <a:r>
              <a:rPr lang="en-US" sz="1600" dirty="0" smtClean="0"/>
              <a:t>Pluggable into any </a:t>
            </a:r>
            <a:r>
              <a:rPr lang="en-US" sz="1600" b="1" dirty="0" err="1" smtClean="0"/>
              <a:t>MessageChannel</a:t>
            </a:r>
            <a:r>
              <a:rPr lang="en-US" sz="1600" dirty="0" smtClean="0"/>
              <a:t> that takes a </a:t>
            </a:r>
            <a:r>
              <a:rPr lang="en-US" sz="1600" b="1" dirty="0" err="1" smtClean="0"/>
              <a:t>MessageDispatcher</a:t>
            </a:r>
            <a:endParaRPr lang="en-US" sz="1600" b="1" dirty="0" smtClean="0"/>
          </a:p>
          <a:p>
            <a:r>
              <a:rPr lang="en-US" sz="2000" dirty="0" smtClean="0"/>
              <a:t>XML Namespace support</a:t>
            </a:r>
          </a:p>
          <a:p>
            <a:pPr lvl="1"/>
            <a:r>
              <a:rPr lang="en-US" sz="1600" dirty="0">
                <a:latin typeface="Courier"/>
                <a:cs typeface="Courier"/>
              </a:rPr>
              <a:t>&lt;</a:t>
            </a:r>
            <a:r>
              <a:rPr lang="en-US" sz="1600" dirty="0" err="1">
                <a:latin typeface="Courier"/>
                <a:cs typeface="Courier"/>
              </a:rPr>
              <a:t>int-reactor:syslog-inbound-channel-adapter</a:t>
            </a:r>
            <a:r>
              <a:rPr lang="en-US" sz="1600" dirty="0">
                <a:latin typeface="Courier"/>
                <a:cs typeface="Courier"/>
              </a:rPr>
              <a:t> id="syslog" port="${port:5140}" channel="output" auto-startup="false"/&gt;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2000" dirty="0" smtClean="0"/>
              <a:t>More Integration planned in near future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0276280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Reactor – Spring XD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b="1" dirty="0" smtClean="0"/>
              <a:t>TCP + </a:t>
            </a:r>
            <a:r>
              <a:rPr lang="en-US" sz="2000" b="1" dirty="0" err="1" smtClean="0"/>
              <a:t>Netty</a:t>
            </a:r>
            <a:r>
              <a:rPr lang="en-US" sz="2000" dirty="0" smtClean="0"/>
              <a:t>: Supports all standard </a:t>
            </a:r>
            <a:r>
              <a:rPr lang="en-US" sz="2000" dirty="0" err="1" smtClean="0"/>
              <a:t>Netty</a:t>
            </a:r>
            <a:r>
              <a:rPr lang="en-US" sz="2000" dirty="0" smtClean="0"/>
              <a:t> Codecs</a:t>
            </a:r>
          </a:p>
          <a:p>
            <a:pPr lvl="1"/>
            <a:r>
              <a:rPr lang="en-US" sz="1800" dirty="0" smtClean="0"/>
              <a:t>HTTP, FTP, SMTP, </a:t>
            </a:r>
            <a:r>
              <a:rPr lang="en-US" sz="1800" dirty="0" err="1" smtClean="0"/>
              <a:t>WebSocket</a:t>
            </a:r>
            <a:r>
              <a:rPr lang="en-US" sz="1800" dirty="0" smtClean="0"/>
              <a:t>, </a:t>
            </a:r>
            <a:r>
              <a:rPr lang="en-US" sz="1800" dirty="0" err="1" smtClean="0"/>
              <a:t>protobuf</a:t>
            </a:r>
            <a:r>
              <a:rPr lang="en-US" sz="1800" dirty="0" smtClean="0"/>
              <a:t>, etc…</a:t>
            </a:r>
          </a:p>
          <a:p>
            <a:r>
              <a:rPr lang="en-US" sz="2000" b="1" dirty="0" smtClean="0"/>
              <a:t>Syslog</a:t>
            </a:r>
            <a:r>
              <a:rPr lang="en-US" sz="2000" dirty="0" smtClean="0"/>
              <a:t>: Standard syslog ingest using Reactor TCP</a:t>
            </a:r>
          </a:p>
          <a:p>
            <a:pPr lvl="1"/>
            <a:r>
              <a:rPr lang="en-US" sz="1800" dirty="0"/>
              <a:t>reactor-</a:t>
            </a:r>
            <a:r>
              <a:rPr lang="en-US" sz="1800" dirty="0" smtClean="0"/>
              <a:t>syslog: </a:t>
            </a:r>
            <a:r>
              <a:rPr lang="en-US" sz="1800" dirty="0" smtClean="0"/>
              <a:t>~700k/</a:t>
            </a:r>
            <a:r>
              <a:rPr lang="en-US" sz="1800" dirty="0"/>
              <a:t>sec </a:t>
            </a:r>
            <a:endParaRPr lang="en-US" sz="1800" dirty="0" smtClean="0"/>
          </a:p>
          <a:p>
            <a:pPr lvl="1"/>
            <a:r>
              <a:rPr lang="en-US" sz="1800" dirty="0" smtClean="0"/>
              <a:t>syslog</a:t>
            </a:r>
            <a:r>
              <a:rPr lang="en-US" sz="1800" dirty="0"/>
              <a:t>-</a:t>
            </a:r>
            <a:r>
              <a:rPr lang="en-US" sz="1800" dirty="0" err="1" smtClean="0"/>
              <a:t>tcp</a:t>
            </a:r>
            <a:r>
              <a:rPr lang="en-US" sz="1800" dirty="0" smtClean="0"/>
              <a:t>: </a:t>
            </a:r>
            <a:r>
              <a:rPr lang="en-US" sz="1800" dirty="0" smtClean="0"/>
              <a:t>~30k</a:t>
            </a:r>
            <a:r>
              <a:rPr lang="en-US" sz="1800" dirty="0" smtClean="0"/>
              <a:t>/</a:t>
            </a:r>
            <a:r>
              <a:rPr lang="en-US" sz="1800" dirty="0"/>
              <a:t>sec </a:t>
            </a:r>
            <a:endParaRPr lang="en-US" sz="1800" dirty="0" smtClean="0"/>
          </a:p>
          <a:p>
            <a:r>
              <a:rPr lang="en-US" sz="2000" b="1" dirty="0" err="1" smtClean="0"/>
              <a:t>MessageBus</a:t>
            </a:r>
            <a:r>
              <a:rPr lang="en-US" sz="2000" dirty="0" smtClean="0"/>
              <a:t>: Using Selectors like topics and queues</a:t>
            </a:r>
          </a:p>
          <a:p>
            <a:pPr lvl="1"/>
            <a:r>
              <a:rPr lang="en-US" sz="1600" dirty="0" smtClean="0"/>
              <a:t>Based on </a:t>
            </a:r>
            <a:r>
              <a:rPr lang="en-US" sz="1600" b="1" dirty="0" err="1" smtClean="0"/>
              <a:t>RedisMessageBus</a:t>
            </a:r>
            <a:endParaRPr lang="en-US" sz="1600" b="1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448958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Reactor?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Reactor is a </a:t>
            </a:r>
            <a:r>
              <a:rPr lang="en-US" b="1" dirty="0"/>
              <a:t>distillation</a:t>
            </a:r>
            <a:r>
              <a:rPr lang="en-US" dirty="0"/>
              <a:t> of other </a:t>
            </a:r>
            <a:r>
              <a:rPr lang="en-US" b="1" dirty="0"/>
              <a:t>libraries and best-</a:t>
            </a:r>
            <a:r>
              <a:rPr lang="en-US" b="1" dirty="0" smtClean="0"/>
              <a:t>practices.</a:t>
            </a:r>
            <a:endParaRPr lang="en-US" dirty="0"/>
          </a:p>
          <a:p>
            <a:r>
              <a:rPr lang="en-US" dirty="0"/>
              <a:t>Elements of other patterns and libraries surface throughout Reactor's </a:t>
            </a:r>
            <a:r>
              <a:rPr lang="en-US" dirty="0" smtClean="0"/>
              <a:t>abstractions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335526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Reactor?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 l="-19923" r="-1992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7624865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Reactor?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 l="-12045" r="-1204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4528540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Reactive?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“Reactive programming can be seen as a natural extension of higher-order functional programming to concurrent systems that deal with distributed state by coordinating and orchestrating asynchronous data streams exchanged by actors</a:t>
            </a:r>
            <a:r>
              <a:rPr lang="en-US" sz="2800" dirty="0" smtClean="0"/>
              <a:t>.”</a:t>
            </a:r>
          </a:p>
          <a:p>
            <a:pPr marL="0" indent="0" algn="r">
              <a:buNone/>
            </a:pPr>
            <a:r>
              <a:rPr lang="en-US" sz="1800" dirty="0"/>
              <a:t>https://</a:t>
            </a:r>
            <a:r>
              <a:rPr lang="en-US" sz="1800" dirty="0" err="1"/>
              <a:t>www.coursera.org</a:t>
            </a:r>
            <a:r>
              <a:rPr lang="en-US" sz="1800" dirty="0"/>
              <a:t>/course/reactive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471603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Reactive?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Reactive Extensions</a:t>
            </a:r>
            <a:r>
              <a:rPr lang="en-US" dirty="0"/>
              <a:t> in .</a:t>
            </a:r>
            <a:r>
              <a:rPr lang="en-US" dirty="0" smtClean="0"/>
              <a:t>NET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rx.codeplex.com</a:t>
            </a:r>
            <a:r>
              <a:rPr lang="en-US" dirty="0"/>
              <a:t>/</a:t>
            </a:r>
          </a:p>
          <a:p>
            <a:r>
              <a:rPr lang="en-US" dirty="0"/>
              <a:t>Netflix </a:t>
            </a:r>
            <a:r>
              <a:rPr lang="en-US" b="1" dirty="0" err="1" smtClean="0"/>
              <a:t>RxJava</a:t>
            </a:r>
            <a:endParaRPr lang="en-US" b="1" dirty="0" smtClean="0"/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/Netflix/</a:t>
            </a:r>
            <a:r>
              <a:rPr lang="en-US" dirty="0" err="1"/>
              <a:t>RxJava</a:t>
            </a:r>
            <a:endParaRPr lang="en-US" dirty="0"/>
          </a:p>
          <a:p>
            <a:r>
              <a:rPr lang="en-US" b="1" dirty="0"/>
              <a:t>Observer</a:t>
            </a:r>
            <a:r>
              <a:rPr lang="en-US" dirty="0"/>
              <a:t> </a:t>
            </a:r>
            <a:r>
              <a:rPr lang="en-US" dirty="0" smtClean="0"/>
              <a:t>pattern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Observer_pattern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50871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Reactor </a:t>
            </a:r>
            <a:r>
              <a:rPr lang="en-US" dirty="0"/>
              <a:t>r</a:t>
            </a:r>
            <a:r>
              <a:rPr lang="en-US" dirty="0" smtClean="0"/>
              <a:t>eactive?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dirty="0"/>
              <a:t>Reactor applications </a:t>
            </a:r>
            <a:r>
              <a:rPr lang="en-US" sz="2000" b="1" dirty="0"/>
              <a:t>route events</a:t>
            </a:r>
            <a:r>
              <a:rPr lang="en-US" sz="2000" dirty="0"/>
              <a:t> based on a </a:t>
            </a:r>
            <a:r>
              <a:rPr lang="en-US" sz="2000" b="1" dirty="0"/>
              <a:t>Selector</a:t>
            </a:r>
            <a:endParaRPr lang="en-US" sz="2000" dirty="0"/>
          </a:p>
          <a:p>
            <a:pPr lvl="1"/>
            <a:r>
              <a:rPr lang="en-US" dirty="0"/>
              <a:t>Like a </a:t>
            </a:r>
            <a:r>
              <a:rPr lang="en-US" b="1" dirty="0"/>
              <a:t>routing topic</a:t>
            </a:r>
            <a:r>
              <a:rPr lang="en-US" dirty="0"/>
              <a:t>, but can be any </a:t>
            </a:r>
            <a:r>
              <a:rPr lang="en-US" dirty="0" smtClean="0"/>
              <a:t>object</a:t>
            </a:r>
          </a:p>
          <a:p>
            <a:pPr lvl="1"/>
            <a:r>
              <a:rPr lang="en-US" dirty="0" smtClean="0">
                <a:latin typeface="Courier"/>
                <a:cs typeface="Courier"/>
              </a:rPr>
              <a:t>$(“string”)</a:t>
            </a:r>
          </a:p>
          <a:p>
            <a:pPr lvl="1"/>
            <a:r>
              <a:rPr lang="en-US" dirty="0" smtClean="0">
                <a:latin typeface="Courier"/>
                <a:cs typeface="Courier"/>
              </a:rPr>
              <a:t>$(</a:t>
            </a:r>
            <a:r>
              <a:rPr lang="en-US" dirty="0" err="1" smtClean="0">
                <a:latin typeface="Courier"/>
                <a:cs typeface="Courier"/>
              </a:rPr>
              <a:t>anonymousObject</a:t>
            </a:r>
            <a:r>
              <a:rPr lang="en-US" dirty="0" smtClean="0">
                <a:latin typeface="Courier"/>
                <a:cs typeface="Courier"/>
              </a:rPr>
              <a:t>)</a:t>
            </a:r>
            <a:endParaRPr lang="en-US" dirty="0">
              <a:latin typeface="Courier"/>
              <a:cs typeface="Courier"/>
            </a:endParaRPr>
          </a:p>
          <a:p>
            <a:r>
              <a:rPr lang="en-US" sz="2000" dirty="0" err="1" smtClean="0">
                <a:latin typeface="Courier"/>
                <a:cs typeface="Courier"/>
              </a:rPr>
              <a:t>RegexSelector</a:t>
            </a:r>
            <a:r>
              <a:rPr lang="en-US" sz="2000" dirty="0" smtClean="0">
                <a:latin typeface="Courier"/>
                <a:cs typeface="Courier"/>
              </a:rPr>
              <a:t>: </a:t>
            </a:r>
            <a:r>
              <a:rPr lang="en-US" sz="2000" dirty="0">
                <a:latin typeface="Courier"/>
                <a:cs typeface="Courier"/>
              </a:rPr>
              <a:t>R</a:t>
            </a:r>
            <a:r>
              <a:rPr lang="en-US" sz="2000" dirty="0" smtClean="0">
                <a:latin typeface="Courier"/>
                <a:cs typeface="Courier"/>
              </a:rPr>
              <a:t>(“topic.(.+)”)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err="1" smtClean="0">
                <a:latin typeface="Courier"/>
                <a:cs typeface="Courier"/>
              </a:rPr>
              <a:t>UriTemplateSelector</a:t>
            </a:r>
            <a:r>
              <a:rPr lang="en-US" sz="2000" dirty="0" smtClean="0">
                <a:latin typeface="Courier"/>
                <a:cs typeface="Courier"/>
              </a:rPr>
              <a:t>: </a:t>
            </a:r>
            <a:r>
              <a:rPr lang="en-US" sz="2000" dirty="0">
                <a:latin typeface="Courier"/>
                <a:cs typeface="Courier"/>
              </a:rPr>
              <a:t>U</a:t>
            </a:r>
            <a:r>
              <a:rPr lang="en-US" sz="2000" dirty="0" smtClean="0">
                <a:latin typeface="Courier"/>
                <a:cs typeface="Courier"/>
              </a:rPr>
              <a:t>(“/{path}/{segment}**”)</a:t>
            </a:r>
          </a:p>
          <a:p>
            <a:r>
              <a:rPr lang="en-US" sz="2000" dirty="0" err="1" smtClean="0">
                <a:latin typeface="Courier"/>
                <a:cs typeface="Courier"/>
              </a:rPr>
              <a:t>ClassSelector</a:t>
            </a:r>
            <a:r>
              <a:rPr lang="en-US" sz="2000" dirty="0" smtClean="0">
                <a:latin typeface="Courier"/>
                <a:cs typeface="Courier"/>
              </a:rPr>
              <a:t>: T(</a:t>
            </a:r>
            <a:r>
              <a:rPr lang="en-US" sz="2000" dirty="0" err="1" smtClean="0">
                <a:latin typeface="Courier"/>
                <a:cs typeface="Courier"/>
              </a:rPr>
              <a:t>Throwable.class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</a:p>
          <a:p>
            <a:r>
              <a:rPr lang="en-US" sz="2000" dirty="0" err="1" smtClean="0">
                <a:latin typeface="Courier"/>
                <a:cs typeface="Courier"/>
              </a:rPr>
              <a:t>JsonPathSelector</a:t>
            </a:r>
            <a:r>
              <a:rPr lang="en-US" sz="2000" dirty="0" smtClean="0">
                <a:latin typeface="Courier"/>
                <a:cs typeface="Courier"/>
              </a:rPr>
              <a:t>: J(“$.”)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8374146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the code look like?</a:t>
            </a:r>
            <a:endParaRPr lang="en-US" dirty="0"/>
          </a:p>
        </p:txBody>
      </p:sp>
      <p:pic>
        <p:nvPicPr>
          <p:cNvPr id="6" name="Content Placeholder 5" descr="Reactor_code.tif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259" b="-21259"/>
          <a:stretch>
            <a:fillRect/>
          </a:stretch>
        </p:blipFill>
        <p:spPr>
          <a:xfrm>
            <a:off x="366713" y="820739"/>
            <a:ext cx="8410575" cy="3382962"/>
          </a:xfrm>
        </p:spPr>
      </p:pic>
    </p:spTree>
    <p:extLst>
      <p:ext uri="{BB962C8B-B14F-4D97-AF65-F5344CB8AC3E}">
        <p14:creationId xmlns:p14="http://schemas.microsoft.com/office/powerpoint/2010/main" val="230162571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ivotal_PPT_Template_16x9_external_091713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err="1" smtClean="0">
            <a:solidFill>
              <a:schemeClr val="bg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*Revised Palette">
      <a:dk1>
        <a:srgbClr val="000000"/>
      </a:dk1>
      <a:lt1>
        <a:srgbClr val="FFFFFF"/>
      </a:lt1>
      <a:dk2>
        <a:srgbClr val="3892D0"/>
      </a:dk2>
      <a:lt2>
        <a:srgbClr val="4D4D4D"/>
      </a:lt2>
      <a:accent1>
        <a:srgbClr val="3892D0"/>
      </a:accent1>
      <a:accent2>
        <a:srgbClr val="49A942"/>
      </a:accent2>
      <a:accent3>
        <a:srgbClr val="93C5FF"/>
      </a:accent3>
      <a:accent4>
        <a:srgbClr val="FFC425"/>
      </a:accent4>
      <a:accent5>
        <a:srgbClr val="E36F1E"/>
      </a:accent5>
      <a:accent6>
        <a:srgbClr val="B5121B"/>
      </a:accent6>
      <a:hlink>
        <a:srgbClr val="3892D0"/>
      </a:hlink>
      <a:folHlink>
        <a:srgbClr val="4D4D4D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*Revised Palette">
      <a:dk1>
        <a:srgbClr val="000000"/>
      </a:dk1>
      <a:lt1>
        <a:srgbClr val="FFFFFF"/>
      </a:lt1>
      <a:dk2>
        <a:srgbClr val="3892D0"/>
      </a:dk2>
      <a:lt2>
        <a:srgbClr val="4D4D4D"/>
      </a:lt2>
      <a:accent1>
        <a:srgbClr val="3892D0"/>
      </a:accent1>
      <a:accent2>
        <a:srgbClr val="49A942"/>
      </a:accent2>
      <a:accent3>
        <a:srgbClr val="93C5FF"/>
      </a:accent3>
      <a:accent4>
        <a:srgbClr val="FFC425"/>
      </a:accent4>
      <a:accent5>
        <a:srgbClr val="E36F1E"/>
      </a:accent5>
      <a:accent6>
        <a:srgbClr val="B5121B"/>
      </a:accent6>
      <a:hlink>
        <a:srgbClr val="3892D0"/>
      </a:hlink>
      <a:folHlink>
        <a:srgbClr val="4D4D4D"/>
      </a:folHlink>
    </a:clrScheme>
    <a:fontScheme name="Verdana-EMC New PPTX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Pivotal_PPT_Template_16x9_external_091713</Template>
  <TotalTime>12356</TotalTime>
  <Words>971</Words>
  <Application>Microsoft Macintosh PowerPoint</Application>
  <PresentationFormat>On-screen Show (16:9)</PresentationFormat>
  <Paragraphs>151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Pivotal_PPT_Template_16x9_external_091713</vt:lpstr>
      <vt:lpstr>Reactor</vt:lpstr>
      <vt:lpstr>What is Reactor?</vt:lpstr>
      <vt:lpstr>What is Reactor?</vt:lpstr>
      <vt:lpstr>What is Reactor?</vt:lpstr>
      <vt:lpstr>What is Reactor?</vt:lpstr>
      <vt:lpstr>What is Reactive?</vt:lpstr>
      <vt:lpstr>What is Reactive?</vt:lpstr>
      <vt:lpstr>How is Reactor reactive?</vt:lpstr>
      <vt:lpstr>What does the code look like?</vt:lpstr>
      <vt:lpstr>What does the code look like?</vt:lpstr>
      <vt:lpstr>What does the code look like?</vt:lpstr>
      <vt:lpstr>What is Fast Data (and #uberfastdata)?</vt:lpstr>
      <vt:lpstr>Reactor - Dispatchers</vt:lpstr>
      <vt:lpstr>Reactor - Selectors</vt:lpstr>
      <vt:lpstr>Reactor - Streams</vt:lpstr>
      <vt:lpstr>Reactor - Promises</vt:lpstr>
      <vt:lpstr>Reactor - Processor</vt:lpstr>
      <vt:lpstr>Reactor - Spring</vt:lpstr>
      <vt:lpstr>Reactor - Spring</vt:lpstr>
      <vt:lpstr>Reactor - Demo</vt:lpstr>
      <vt:lpstr>Reactor – Random Awesomeness</vt:lpstr>
      <vt:lpstr>Reactor – 3rd Party Support</vt:lpstr>
      <vt:lpstr>Reactor – Spring Framework 4.0</vt:lpstr>
      <vt:lpstr>Reactor – Spring Integration</vt:lpstr>
      <vt:lpstr>Reactor – Spring XD</vt:lpstr>
      <vt:lpstr>PowerPoint Presentation</vt:lpstr>
    </vt:vector>
  </TitlesOfParts>
  <Company>EMC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EMC</dc:creator>
  <cp:lastModifiedBy>Jon Brisbin</cp:lastModifiedBy>
  <cp:revision>99</cp:revision>
  <dcterms:created xsi:type="dcterms:W3CDTF">2013-09-23T15:58:01Z</dcterms:created>
  <dcterms:modified xsi:type="dcterms:W3CDTF">2013-11-20T02:26:06Z</dcterms:modified>
</cp:coreProperties>
</file>