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380" r:id="rId2"/>
    <p:sldId id="384" r:id="rId3"/>
    <p:sldId id="386" r:id="rId4"/>
    <p:sldId id="381" r:id="rId5"/>
    <p:sldId id="397" r:id="rId6"/>
    <p:sldId id="387" r:id="rId7"/>
    <p:sldId id="388" r:id="rId8"/>
    <p:sldId id="389" r:id="rId9"/>
    <p:sldId id="390" r:id="rId10"/>
    <p:sldId id="391" r:id="rId11"/>
    <p:sldId id="392" r:id="rId12"/>
    <p:sldId id="393" r:id="rId13"/>
    <p:sldId id="399" r:id="rId14"/>
    <p:sldId id="394" r:id="rId15"/>
    <p:sldId id="400" r:id="rId16"/>
    <p:sldId id="395" r:id="rId17"/>
    <p:sldId id="396" r:id="rId18"/>
    <p:sldId id="39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10" autoAdjust="0"/>
  </p:normalViewPr>
  <p:slideViewPr>
    <p:cSldViewPr>
      <p:cViewPr>
        <p:scale>
          <a:sx n="120" d="100"/>
          <a:sy n="120" d="100"/>
        </p:scale>
        <p:origin x="-180"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000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6A2903-C65C-4228-857A-941E317BDD5D}" type="datetimeFigureOut">
              <a:rPr lang="en-US" smtClean="0"/>
              <a:pPr/>
              <a:t>6/21/2010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FCFA0-726F-477B-BEA1-4EBA104729ED}" type="slidenum">
              <a:rPr lang="en-AU" smtClean="0"/>
              <a:pPr/>
              <a:t>‹#›</a:t>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D491B27-5B82-4FBC-928D-E3C9DE4F6203}" type="slidenum">
              <a:rPr lang="en-AU" smtClean="0"/>
              <a:pPr/>
              <a:t>1</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D491B27-5B82-4FBC-928D-E3C9DE4F6203}" type="slidenum">
              <a:rPr lang="en-AU" smtClean="0"/>
              <a:pPr/>
              <a:t>2</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564FCFA0-726F-477B-BEA1-4EBA104729ED}" type="slidenum">
              <a:rPr lang="en-AU" smtClean="0"/>
              <a:pPr/>
              <a:t>3</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D491B27-5B82-4FBC-928D-E3C9DE4F6203}" type="slidenum">
              <a:rPr lang="en-AU" smtClean="0"/>
              <a:pPr/>
              <a:t>4</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D491B27-5B82-4FBC-928D-E3C9DE4F6203}" type="slidenum">
              <a:rPr lang="en-AU" smtClean="0"/>
              <a:pPr/>
              <a:t>6</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D491B27-5B82-4FBC-928D-E3C9DE4F6203}" type="slidenum">
              <a:rPr lang="en-AU" smtClean="0"/>
              <a:pPr/>
              <a:t>7</a:t>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564FCFA0-726F-477B-BEA1-4EBA104729ED}" type="slidenum">
              <a:rPr lang="en-AU" smtClean="0"/>
              <a:pPr/>
              <a:t>17</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userDrawn="1"/>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userDrawn="1"/>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285984" y="4071942"/>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919CA88-F400-4F96-AAC9-5A36471D2F8F}" type="datetime1">
              <a:rPr lang="en-US" smtClean="0"/>
              <a:pPr/>
              <a:t>6/21/2010</a:t>
            </a:fld>
            <a:endParaRPr lang="en-AU"/>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AU"/>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5AEDDE57-BFB4-403C-8AD6-39A9EF93D28E}" type="slidenum">
              <a:rPr lang="en-AU" smtClean="0"/>
              <a:pPr/>
              <a:t>‹#›</a:t>
            </a:fld>
            <a:endParaRPr lang="en-A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07902A-905F-4BD2-ABD0-6790D765BD7D}" type="datetime1">
              <a:rPr lang="en-US" smtClean="0"/>
              <a:pPr/>
              <a:t>6/21/2010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AEDDE57-BFB4-403C-8AD6-39A9EF93D28E}"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68CB0762-0231-43FA-A01A-E827C5FB3934}" type="datetime1">
              <a:rPr lang="en-US" smtClean="0"/>
              <a:pPr/>
              <a:t>6/21/2010</a:t>
            </a:fld>
            <a:endParaRPr lang="en-AU"/>
          </a:p>
        </p:txBody>
      </p:sp>
      <p:sp>
        <p:nvSpPr>
          <p:cNvPr id="5" name="Footer Placeholder 4"/>
          <p:cNvSpPr>
            <a:spLocks noGrp="1"/>
          </p:cNvSpPr>
          <p:nvPr>
            <p:ph type="ftr" sz="quarter" idx="11"/>
          </p:nvPr>
        </p:nvSpPr>
        <p:spPr>
          <a:xfrm>
            <a:off x="457201" y="6248207"/>
            <a:ext cx="5573483" cy="365125"/>
          </a:xfrm>
        </p:spPr>
        <p:txBody>
          <a:bodyPr/>
          <a:lstStyle/>
          <a:p>
            <a:endParaRPr lang="en-AU"/>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5AEDDE57-BFB4-403C-8AD6-39A9EF93D28E}" type="slidenum">
              <a:rPr lang="en-AU" smtClean="0"/>
              <a:pPr/>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94CA299-69E0-4B5F-BFFE-33BD425F2323}" type="datetime1">
              <a:rPr lang="en-US" smtClean="0"/>
              <a:pPr/>
              <a:t>6/21/2010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AEDDE57-BFB4-403C-8AD6-39A9EF93D28E}" type="slidenum">
              <a:rPr lang="en-AU" smtClean="0"/>
              <a:pPr/>
              <a:t>‹#›</a:t>
            </a:fld>
            <a:endParaRPr lang="en-AU"/>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5FDECECB-0ABB-48A5-A803-F4718B8D91D4}" type="datetime1">
              <a:rPr lang="en-US" smtClean="0"/>
              <a:pPr/>
              <a:t>6/21/2010</a:t>
            </a:fld>
            <a:endParaRPr lang="en-AU"/>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5AEDDE57-BFB4-403C-8AD6-39A9EF93D28E}" type="slidenum">
              <a:rPr lang="en-AU" smtClean="0"/>
              <a:pPr/>
              <a:t>‹#›</a:t>
            </a:fld>
            <a:endParaRPr lang="en-AU"/>
          </a:p>
        </p:txBody>
      </p:sp>
      <p:sp>
        <p:nvSpPr>
          <p:cNvPr id="14" name="Footer Placeholder 13"/>
          <p:cNvSpPr>
            <a:spLocks noGrp="1"/>
          </p:cNvSpPr>
          <p:nvPr>
            <p:ph type="ftr" sz="quarter" idx="12"/>
          </p:nvPr>
        </p:nvSpPr>
        <p:spPr/>
        <p:txBody>
          <a:bodyPr/>
          <a:lstStyle/>
          <a:p>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0CD0D081-CFFD-4432-A533-29AE4BE48E57}" type="datetime1">
              <a:rPr lang="en-US" smtClean="0"/>
              <a:pPr/>
              <a:t>6/21/2010</a:t>
            </a:fld>
            <a:endParaRPr lang="en-AU"/>
          </a:p>
        </p:txBody>
      </p:sp>
      <p:sp>
        <p:nvSpPr>
          <p:cNvPr id="10" name="Slide Number Placeholder 9"/>
          <p:cNvSpPr>
            <a:spLocks noGrp="1"/>
          </p:cNvSpPr>
          <p:nvPr>
            <p:ph type="sldNum" sz="quarter" idx="16"/>
          </p:nvPr>
        </p:nvSpPr>
        <p:spPr/>
        <p:txBody>
          <a:bodyPr rtlCol="0"/>
          <a:lstStyle/>
          <a:p>
            <a:fld id="{5AEDDE57-BFB4-403C-8AD6-39A9EF93D28E}" type="slidenum">
              <a:rPr lang="en-AU" smtClean="0"/>
              <a:pPr/>
              <a:t>‹#›</a:t>
            </a:fld>
            <a:endParaRPr lang="en-AU"/>
          </a:p>
        </p:txBody>
      </p:sp>
      <p:sp>
        <p:nvSpPr>
          <p:cNvPr id="12" name="Footer Placeholder 11"/>
          <p:cNvSpPr>
            <a:spLocks noGrp="1"/>
          </p:cNvSpPr>
          <p:nvPr>
            <p:ph type="ftr" sz="quarter" idx="17"/>
          </p:nvPr>
        </p:nvSpPr>
        <p:spPr/>
        <p:txBody>
          <a:bodyPr rtlCol="0"/>
          <a:lstStyle/>
          <a:p>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7B7440B4-A06A-40E0-B7EF-6670831A308E}" type="datetime1">
              <a:rPr lang="en-US" smtClean="0"/>
              <a:pPr/>
              <a:t>6/21/2010</a:t>
            </a:fld>
            <a:endParaRPr lang="en-AU"/>
          </a:p>
        </p:txBody>
      </p:sp>
      <p:sp>
        <p:nvSpPr>
          <p:cNvPr id="12" name="Slide Number Placeholder 11"/>
          <p:cNvSpPr>
            <a:spLocks noGrp="1"/>
          </p:cNvSpPr>
          <p:nvPr>
            <p:ph type="sldNum" sz="quarter" idx="16"/>
          </p:nvPr>
        </p:nvSpPr>
        <p:spPr/>
        <p:txBody>
          <a:bodyPr rtlCol="0"/>
          <a:lstStyle/>
          <a:p>
            <a:fld id="{5AEDDE57-BFB4-403C-8AD6-39A9EF93D28E}" type="slidenum">
              <a:rPr lang="en-AU" smtClean="0"/>
              <a:pPr/>
              <a:t>‹#›</a:t>
            </a:fld>
            <a:endParaRPr lang="en-AU"/>
          </a:p>
        </p:txBody>
      </p:sp>
      <p:sp>
        <p:nvSpPr>
          <p:cNvPr id="14" name="Footer Placeholder 13"/>
          <p:cNvSpPr>
            <a:spLocks noGrp="1"/>
          </p:cNvSpPr>
          <p:nvPr>
            <p:ph type="ftr" sz="quarter" idx="17"/>
          </p:nvPr>
        </p:nvSpPr>
        <p:spPr/>
        <p:txBody>
          <a:bodyPr rtlCol="0"/>
          <a:lstStyle/>
          <a:p>
            <a:endParaRPr lang="en-AU"/>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832126A-3231-47DF-B16E-4C6489635FEB}" type="datetime1">
              <a:rPr lang="en-US" smtClean="0"/>
              <a:pPr/>
              <a:t>6/21/2010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5AEDDE57-BFB4-403C-8AD6-39A9EF93D28E}"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A0776-8768-4D9F-B358-B6616329A00C}" type="datetime1">
              <a:rPr lang="en-US" smtClean="0"/>
              <a:pPr/>
              <a:t>6/21/2010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5AEDDE57-BFB4-403C-8AD6-39A9EF93D28E}"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0E14E35-EF70-459E-895B-1A299CF0D7FB}" type="datetime1">
              <a:rPr lang="en-US" smtClean="0"/>
              <a:pPr/>
              <a:t>6/21/2010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5AEDDE57-BFB4-403C-8AD6-39A9EF93D28E}" type="slidenum">
              <a:rPr lang="en-AU" smtClean="0"/>
              <a:pPr/>
              <a:t>‹#›</a:t>
            </a:fld>
            <a:endParaRPr lang="en-AU"/>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B528153-DE87-43B6-9990-0274F15398EF}" type="datetime1">
              <a:rPr lang="en-US" smtClean="0"/>
              <a:pPr/>
              <a:t>6/21/2010</a:t>
            </a:fld>
            <a:endParaRPr lang="en-AU"/>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5AEDDE57-BFB4-403C-8AD6-39A9EF93D28E}" type="slidenum">
              <a:rPr lang="en-AU" smtClean="0"/>
              <a:pPr/>
              <a:t>‹#›</a:t>
            </a:fld>
            <a:endParaRPr lang="en-AU"/>
          </a:p>
        </p:txBody>
      </p:sp>
      <p:sp>
        <p:nvSpPr>
          <p:cNvPr id="14" name="Footer Placeholder 13"/>
          <p:cNvSpPr>
            <a:spLocks noGrp="1"/>
          </p:cNvSpPr>
          <p:nvPr>
            <p:ph type="ftr" sz="quarter" idx="12"/>
          </p:nvPr>
        </p:nvSpPr>
        <p:spPr>
          <a:xfrm>
            <a:off x="1600200" y="6248206"/>
            <a:ext cx="4572000" cy="365125"/>
          </a:xfrm>
        </p:spPr>
        <p:txBody>
          <a:bodyPr rtlCol="0"/>
          <a:lstStyle/>
          <a:p>
            <a:endParaRPr lang="en-AU"/>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8FA1E52-FDA1-4508-A8D9-1BBAF0D75B3D}" type="datetime1">
              <a:rPr lang="en-US" smtClean="0"/>
              <a:pPr/>
              <a:t>6/21/2010</a:t>
            </a:fld>
            <a:endParaRPr lang="en-AU"/>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AU"/>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5AEDDE57-BFB4-403C-8AD6-39A9EF93D28E}"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ideo" Target="file:///C:\Users\Michael\Desktop\ahns10\docproject\official_ahns\presentations\Animation.wmv"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4214818"/>
            <a:ext cx="7715304" cy="1012823"/>
          </a:xfrm>
        </p:spPr>
        <p:txBody>
          <a:bodyPr>
            <a:noAutofit/>
          </a:bodyPr>
          <a:lstStyle/>
          <a:p>
            <a:r>
              <a:rPr lang="en-AU" sz="2400" b="1" dirty="0" smtClean="0">
                <a:solidFill>
                  <a:schemeClr val="bg1"/>
                </a:solidFill>
                <a:effectLst>
                  <a:reflection blurRad="6350" stA="55000" endA="50" endPos="85000" dir="5400000" sy="-100000" algn="bl" rotWithShape="0"/>
                </a:effectLst>
              </a:rPr>
              <a:t>A</a:t>
            </a:r>
            <a:r>
              <a:rPr lang="en-AU" sz="2400" b="1" dirty="0" smtClean="0">
                <a:solidFill>
                  <a:schemeClr val="bg1"/>
                </a:solidFill>
                <a:effectLst>
                  <a:reflection blurRad="6350" stA="55000" endA="300" endPos="45500" dir="5400000" sy="-100000" algn="bl" rotWithShape="0"/>
                </a:effectLst>
              </a:rPr>
              <a:t>utonomous </a:t>
            </a:r>
            <a:r>
              <a:rPr lang="en-AU" sz="2400" b="1" dirty="0" smtClean="0">
                <a:solidFill>
                  <a:schemeClr val="bg1"/>
                </a:solidFill>
                <a:effectLst>
                  <a:reflection blurRad="6350" stA="55000" endA="50" endPos="85000" dir="5400000" sy="-100000" algn="bl" rotWithShape="0"/>
                </a:effectLst>
              </a:rPr>
              <a:t>H</a:t>
            </a:r>
            <a:r>
              <a:rPr lang="en-AU" sz="2400" b="1" dirty="0" smtClean="0">
                <a:solidFill>
                  <a:schemeClr val="bg1"/>
                </a:solidFill>
                <a:effectLst>
                  <a:reflection blurRad="6350" stA="55000" endA="300" endPos="45500" dir="5400000" sy="-100000" algn="bl" rotWithShape="0"/>
                </a:effectLst>
              </a:rPr>
              <a:t>elicopter </a:t>
            </a:r>
            <a:r>
              <a:rPr lang="en-AU" sz="2400" b="1" dirty="0" smtClean="0">
                <a:solidFill>
                  <a:schemeClr val="bg1"/>
                </a:solidFill>
                <a:effectLst>
                  <a:reflection blurRad="6350" stA="55000" endA="50" endPos="85000" dir="5400000" sy="-100000" algn="bl" rotWithShape="0"/>
                </a:effectLst>
              </a:rPr>
              <a:t>N</a:t>
            </a:r>
            <a:r>
              <a:rPr lang="en-AU" sz="2400" b="1" dirty="0" smtClean="0">
                <a:solidFill>
                  <a:schemeClr val="bg1"/>
                </a:solidFill>
                <a:effectLst>
                  <a:reflection blurRad="6350" stA="55000" endA="300" endPos="45500" dir="5400000" sy="-100000" algn="bl" rotWithShape="0"/>
                </a:effectLst>
              </a:rPr>
              <a:t>avigation </a:t>
            </a:r>
            <a:r>
              <a:rPr lang="en-AU" sz="2400" b="1" dirty="0" smtClean="0">
                <a:solidFill>
                  <a:schemeClr val="bg1"/>
                </a:solidFill>
                <a:effectLst>
                  <a:reflection blurRad="6350" stA="55000" endA="50" endPos="85000" dir="5400000" sy="-100000" algn="bl" rotWithShape="0"/>
                </a:effectLst>
              </a:rPr>
              <a:t>S</a:t>
            </a:r>
            <a:r>
              <a:rPr lang="en-AU" sz="2400" b="1" dirty="0" smtClean="0">
                <a:solidFill>
                  <a:schemeClr val="bg1"/>
                </a:solidFill>
                <a:effectLst>
                  <a:reflection blurRad="6350" stA="55000" endA="300" endPos="45500" dir="5400000" sy="-100000" algn="bl" rotWithShape="0"/>
                </a:effectLst>
              </a:rPr>
              <a:t>ystem 2010</a:t>
            </a:r>
            <a:endParaRPr lang="en-AU" sz="2400" b="1" dirty="0">
              <a:solidFill>
                <a:schemeClr val="bg1"/>
              </a:solidFill>
              <a:effectLst>
                <a:reflection blurRad="6350" stA="55000" endA="50" endPos="85000" dir="5400000" sy="-100000" algn="bl" rotWithShape="0"/>
              </a:effectLst>
            </a:endParaRPr>
          </a:p>
        </p:txBody>
      </p:sp>
      <p:sp>
        <p:nvSpPr>
          <p:cNvPr id="3" name="Slide Number Placeholder 2"/>
          <p:cNvSpPr>
            <a:spLocks noGrp="1"/>
          </p:cNvSpPr>
          <p:nvPr>
            <p:ph type="sldNum" sz="quarter" idx="12"/>
          </p:nvPr>
        </p:nvSpPr>
        <p:spPr/>
        <p:txBody>
          <a:bodyPr/>
          <a:lstStyle/>
          <a:p>
            <a:fld id="{5AEDDE57-BFB4-403C-8AD6-39A9EF93D28E}" type="slidenum">
              <a:rPr lang="en-AU" smtClean="0"/>
              <a:pPr/>
              <a:t>1</a:t>
            </a:fld>
            <a:endParaRPr lang="en-AU"/>
          </a:p>
        </p:txBody>
      </p:sp>
      <p:pic>
        <p:nvPicPr>
          <p:cNvPr id="4" name="Picture 3" descr="AHNS_Logo_RCF Black.png"/>
          <p:cNvPicPr>
            <a:picLocks noChangeAspect="1"/>
          </p:cNvPicPr>
          <p:nvPr/>
        </p:nvPicPr>
        <p:blipFill>
          <a:blip r:embed="rId3" cstate="print"/>
          <a:stretch>
            <a:fillRect/>
          </a:stretch>
        </p:blipFill>
        <p:spPr>
          <a:xfrm>
            <a:off x="2571736" y="1000108"/>
            <a:ext cx="4187158" cy="274206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Derived System Requirements</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10</a:t>
            </a:fld>
            <a:endParaRPr lang="en-AU"/>
          </a:p>
        </p:txBody>
      </p:sp>
      <p:graphicFrame>
        <p:nvGraphicFramePr>
          <p:cNvPr id="5" name="Content Placeholder 4"/>
          <p:cNvGraphicFramePr>
            <a:graphicFrameLocks noGrp="1"/>
          </p:cNvGraphicFramePr>
          <p:nvPr>
            <p:ph sz="quarter" idx="1"/>
          </p:nvPr>
        </p:nvGraphicFramePr>
        <p:xfrm>
          <a:off x="467544" y="1628800"/>
          <a:ext cx="8279706" cy="4968240"/>
        </p:xfrm>
        <a:graphic>
          <a:graphicData uri="http://schemas.openxmlformats.org/drawingml/2006/table">
            <a:tbl>
              <a:tblPr firstRow="1" bandRow="1">
                <a:tableStyleId>{5C22544A-7EE6-4342-B048-85BDC9FD1C3A}</a:tableStyleId>
              </a:tblPr>
              <a:tblGrid>
                <a:gridCol w="1150915"/>
                <a:gridCol w="7128791"/>
              </a:tblGrid>
              <a:tr h="370840">
                <a:tc>
                  <a:txBody>
                    <a:bodyPr/>
                    <a:lstStyle/>
                    <a:p>
                      <a:pPr algn="ctr">
                        <a:lnSpc>
                          <a:spcPct val="150000"/>
                        </a:lnSpc>
                        <a:spcBef>
                          <a:spcPts val="600"/>
                        </a:spcBef>
                        <a:spcAft>
                          <a:spcPts val="600"/>
                        </a:spcAft>
                      </a:pPr>
                      <a:r>
                        <a:rPr lang="en-AU" sz="1200" b="1" dirty="0">
                          <a:latin typeface="Times New Roman"/>
                          <a:ea typeface="PMingLiU"/>
                        </a:rPr>
                        <a:t>Requirement</a:t>
                      </a:r>
                      <a:endParaRPr lang="en-AU" sz="1200" dirty="0">
                        <a:latin typeface="Times New Roman"/>
                        <a:ea typeface="PMingLiU"/>
                      </a:endParaRPr>
                    </a:p>
                  </a:txBody>
                  <a:tcPr marL="68580" marR="68580" marT="0" marB="0"/>
                </a:tc>
                <a:tc>
                  <a:txBody>
                    <a:bodyPr/>
                    <a:lstStyle/>
                    <a:p>
                      <a:pPr algn="ctr">
                        <a:lnSpc>
                          <a:spcPct val="150000"/>
                        </a:lnSpc>
                        <a:spcBef>
                          <a:spcPts val="600"/>
                        </a:spcBef>
                        <a:spcAft>
                          <a:spcPts val="600"/>
                        </a:spcAft>
                      </a:pPr>
                      <a:r>
                        <a:rPr lang="en-AU" sz="1200" b="1" dirty="0">
                          <a:latin typeface="Times New Roman"/>
                          <a:ea typeface="PMingLiU"/>
                        </a:rPr>
                        <a:t>Definition</a:t>
                      </a:r>
                      <a:endParaRPr lang="en-AU" sz="1200" dirty="0">
                        <a:latin typeface="Times New Roman"/>
                        <a:ea typeface="PMingLiU"/>
                      </a:endParaRP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SR-D-01</a:t>
                      </a:r>
                    </a:p>
                  </a:txBody>
                  <a:tcPr marL="68580" marR="68580" marT="0" marB="0"/>
                </a:tc>
                <a:tc>
                  <a:txBody>
                    <a:bodyPr/>
                    <a:lstStyle/>
                    <a:p>
                      <a:pPr algn="just">
                        <a:lnSpc>
                          <a:spcPct val="150000"/>
                        </a:lnSpc>
                        <a:spcBef>
                          <a:spcPts val="600"/>
                        </a:spcBef>
                        <a:spcAft>
                          <a:spcPts val="0"/>
                        </a:spcAft>
                      </a:pPr>
                      <a:r>
                        <a:rPr lang="en-AU" sz="1200" dirty="0">
                          <a:solidFill>
                            <a:srgbClr val="000000"/>
                          </a:solidFill>
                          <a:latin typeface="Times New Roman"/>
                          <a:ea typeface="PMingLiU"/>
                        </a:rPr>
                        <a:t>The platform shall be capable of maintaining controlled flight with a total payload of 400 grams.</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SR-D-02</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A maintenance document shall be used to log airframe flight time, battery cycles and aircraft repairs.</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SR-D-03</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autopilot shall provide stability augmented flight.</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SR-D-04</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autopilot shall provide autonomous station keeping capability within a 1 meter cubed volume of a desired position.</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SR-D-05</a:t>
                      </a:r>
                    </a:p>
                  </a:txBody>
                  <a:tcPr marL="68580" marR="68580" marT="0" marB="0"/>
                </a:tc>
                <a:tc>
                  <a:txBody>
                    <a:bodyPr/>
                    <a:lstStyle/>
                    <a:p>
                      <a:pPr algn="just">
                        <a:lnSpc>
                          <a:spcPct val="150000"/>
                        </a:lnSpc>
                        <a:spcBef>
                          <a:spcPts val="600"/>
                        </a:spcBef>
                        <a:spcAft>
                          <a:spcPts val="0"/>
                        </a:spcAft>
                      </a:pPr>
                      <a:r>
                        <a:rPr lang="en-AU" sz="1200" dirty="0">
                          <a:solidFill>
                            <a:srgbClr val="000000"/>
                          </a:solidFill>
                          <a:latin typeface="Times New Roman"/>
                          <a:ea typeface="PMingLiU"/>
                        </a:rPr>
                        <a:t>The airborne system shall receive and process measurement data from the state estimation and localisation sensors; supporting IMU, Camera, IR, Ultrasonic </a:t>
                      </a:r>
                      <a:r>
                        <a:rPr lang="en-AU" sz="1200" dirty="0" smtClean="0">
                          <a:solidFill>
                            <a:srgbClr val="000000"/>
                          </a:solidFill>
                          <a:latin typeface="Times New Roman"/>
                          <a:ea typeface="PMingLiU"/>
                        </a:rPr>
                        <a:t>devices</a:t>
                      </a:r>
                      <a:r>
                        <a:rPr lang="en-AU" sz="1200" dirty="0">
                          <a:solidFill>
                            <a:srgbClr val="000000"/>
                          </a:solidFill>
                          <a:latin typeface="Times New Roman"/>
                          <a:ea typeface="PMingLiU"/>
                        </a:rPr>
                        <a:t>.</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SR-D-06</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airborne system shall collect avionics system health monitoring information in the form of radio control link status, flight mode status and battery level.</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SR-D-07</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airborne system shall transmit all actuator inputs, including radio control inputs, to the GCS.</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SR-D-08</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GCS shall log all telemetry and uplink data communications.</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SR-D-09</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Aircraft state data and control inputs received shall be displayable on the GCS along with appropriate time references.</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SR-D-10</a:t>
                      </a:r>
                    </a:p>
                  </a:txBody>
                  <a:tcPr marL="68580" marR="68580" marT="0" marB="0"/>
                </a:tc>
                <a:tc>
                  <a:txBody>
                    <a:bodyPr/>
                    <a:lstStyle/>
                    <a:p>
                      <a:pPr algn="just">
                        <a:lnSpc>
                          <a:spcPct val="150000"/>
                        </a:lnSpc>
                        <a:spcBef>
                          <a:spcPts val="600"/>
                        </a:spcBef>
                        <a:spcAft>
                          <a:spcPts val="0"/>
                        </a:spcAft>
                      </a:pPr>
                      <a:r>
                        <a:rPr lang="en-AU" sz="1200" dirty="0">
                          <a:solidFill>
                            <a:srgbClr val="000000"/>
                          </a:solidFill>
                          <a:latin typeface="Times New Roman"/>
                          <a:ea typeface="PMingLiU"/>
                        </a:rPr>
                        <a:t>The GCS shall provide display of avionics system health monitoring including telemetry, uplink, radio control link and battery level status read-outs.</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Michael\AppData\Local\Temp\VMwareDnD\9b919431\Image188.jpg"/>
          <p:cNvPicPr>
            <a:picLocks noChangeAspect="1" noChangeArrowheads="1"/>
          </p:cNvPicPr>
          <p:nvPr/>
        </p:nvPicPr>
        <p:blipFill>
          <a:blip r:embed="rId3" cstate="print">
            <a:duotone>
              <a:schemeClr val="accent1">
                <a:shade val="45000"/>
                <a:satMod val="135000"/>
              </a:schemeClr>
              <a:prstClr val="white"/>
            </a:duotone>
            <a:lum bright="16000" contrast="19000"/>
          </a:blip>
          <a:srcRect/>
          <a:stretch>
            <a:fillRect/>
          </a:stretch>
        </p:blipFill>
        <p:spPr bwMode="auto">
          <a:xfrm flipH="1">
            <a:off x="611560" y="1700808"/>
            <a:ext cx="8041129" cy="4725144"/>
          </a:xfrm>
          <a:prstGeom prst="rect">
            <a:avLst/>
          </a:prstGeom>
          <a:noFill/>
          <a:effectLst>
            <a:softEdge rad="635000"/>
          </a:effectLst>
        </p:spPr>
      </p:pic>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Project Role Division</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11</a:t>
            </a:fld>
            <a:endParaRPr lang="en-AU"/>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3073" name="Object 1"/>
          <p:cNvGraphicFramePr>
            <a:graphicFrameLocks noChangeAspect="1"/>
          </p:cNvGraphicFramePr>
          <p:nvPr/>
        </p:nvGraphicFramePr>
        <p:xfrm>
          <a:off x="1115616" y="2852936"/>
          <a:ext cx="6887007" cy="2144638"/>
        </p:xfrm>
        <a:graphic>
          <a:graphicData uri="http://schemas.openxmlformats.org/presentationml/2006/ole">
            <p:oleObj spid="_x0000_s3073" name="Visio" r:id="rId4" imgW="5110656" imgH="1600741" progId="Visio.Drawing.11">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p:txBody>
          <a:bodyPr/>
          <a:lstStyle/>
          <a:p>
            <a:pPr algn="ctr"/>
            <a:r>
              <a:rPr lang="en-AU" dirty="0" smtClean="0">
                <a:effectLst>
                  <a:reflection blurRad="6350" stA="55000" endA="300" endPos="45500" dir="5400000" sy="-100000" algn="bl" rotWithShape="0"/>
                </a:effectLst>
              </a:rPr>
              <a:t>Work Breakdown Structure</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12</a:t>
            </a:fld>
            <a:endParaRPr lang="en-AU"/>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30721" name="Object 1"/>
          <p:cNvGraphicFramePr>
            <a:graphicFrameLocks noChangeAspect="1"/>
          </p:cNvGraphicFramePr>
          <p:nvPr/>
        </p:nvGraphicFramePr>
        <p:xfrm>
          <a:off x="2627784" y="1700808"/>
          <a:ext cx="3893788" cy="4941168"/>
        </p:xfrm>
        <a:graphic>
          <a:graphicData uri="http://schemas.openxmlformats.org/presentationml/2006/ole">
            <p:oleObj spid="_x0000_s30721" name="Visio" r:id="rId3" imgW="7999447" imgH="9946802" progId="Visio.Drawing.11">
              <p:embed/>
            </p:oleObj>
          </a:graphicData>
        </a:graphic>
      </p:graphicFrame>
      <p:graphicFrame>
        <p:nvGraphicFramePr>
          <p:cNvPr id="30723" name="Object 3"/>
          <p:cNvGraphicFramePr>
            <a:graphicFrameLocks noChangeAspect="1"/>
          </p:cNvGraphicFramePr>
          <p:nvPr/>
        </p:nvGraphicFramePr>
        <p:xfrm>
          <a:off x="179512" y="-8164288"/>
          <a:ext cx="8784976" cy="11233248"/>
        </p:xfrm>
        <a:graphic>
          <a:graphicData uri="http://schemas.openxmlformats.org/presentationml/2006/ole">
            <p:oleObj spid="_x0000_s30723" name="Visio" r:id="rId4" imgW="7999651" imgH="9946919" progId="Visio.Drawing.11">
              <p:embed/>
            </p:oleObj>
          </a:graphicData>
        </a:graphic>
      </p:graphicFrame>
      <p:sp>
        <p:nvSpPr>
          <p:cNvPr id="10" name="Rectangle 9"/>
          <p:cNvSpPr/>
          <p:nvPr/>
        </p:nvSpPr>
        <p:spPr>
          <a:xfrm>
            <a:off x="179512" y="2492896"/>
            <a:ext cx="8784976"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000" b="1" dirty="0" smtClean="0"/>
              <a:t>High Level Objective Document</a:t>
            </a:r>
          </a:p>
          <a:p>
            <a:pPr algn="ctr"/>
            <a:endParaRPr lang="en-AU" sz="1000" b="1" dirty="0" smtClean="0"/>
          </a:p>
          <a:p>
            <a:pPr algn="ctr"/>
            <a:r>
              <a:rPr lang="en-AU" sz="1000" b="1" dirty="0" smtClean="0"/>
              <a:t>WP-SY-01</a:t>
            </a:r>
          </a:p>
        </p:txBody>
      </p:sp>
      <p:sp>
        <p:nvSpPr>
          <p:cNvPr id="9" name="TextBox 8"/>
          <p:cNvSpPr txBox="1"/>
          <p:nvPr/>
        </p:nvSpPr>
        <p:spPr>
          <a:xfrm>
            <a:off x="539552" y="6093296"/>
            <a:ext cx="3384376" cy="369332"/>
          </a:xfrm>
          <a:prstGeom prst="rect">
            <a:avLst/>
          </a:prstGeom>
          <a:noFill/>
        </p:spPr>
        <p:txBody>
          <a:bodyPr wrap="square" rtlCol="0">
            <a:spAutoFit/>
          </a:bodyPr>
          <a:lstStyle/>
          <a:p>
            <a:r>
              <a:rPr lang="en-AU" b="1" dirty="0" smtClean="0">
                <a:effectLst>
                  <a:outerShdw blurRad="38100" dist="38100" dir="2700000" algn="tl">
                    <a:srgbClr val="000000">
                      <a:alpha val="43137"/>
                    </a:srgbClr>
                  </a:outerShdw>
                </a:effectLst>
              </a:rPr>
              <a:t>STAGE 1: Definition and Research</a:t>
            </a:r>
            <a:endParaRPr lang="en-AU" b="1" dirty="0">
              <a:effectLst>
                <a:outerShdw blurRad="38100" dist="38100" dir="2700000" algn="tl">
                  <a:srgbClr val="000000">
                    <a:alpha val="43137"/>
                  </a:srgbClr>
                </a:outerShdw>
              </a:effectLst>
            </a:endParaRPr>
          </a:p>
        </p:txBody>
      </p:sp>
      <p:sp>
        <p:nvSpPr>
          <p:cNvPr id="11" name="Rectangle 10"/>
          <p:cNvSpPr/>
          <p:nvPr/>
        </p:nvSpPr>
        <p:spPr>
          <a:xfrm>
            <a:off x="179512" y="1700808"/>
            <a:ext cx="4320480"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000" b="1" dirty="0" smtClean="0"/>
              <a:t>System Requirements Document</a:t>
            </a:r>
          </a:p>
          <a:p>
            <a:pPr algn="ctr"/>
            <a:endParaRPr lang="en-AU" sz="1000" b="1" dirty="0" smtClean="0"/>
          </a:p>
          <a:p>
            <a:pPr algn="ctr"/>
            <a:r>
              <a:rPr lang="en-AU" sz="1000" b="1" dirty="0" smtClean="0"/>
              <a:t>WP-SY-02</a:t>
            </a:r>
          </a:p>
        </p:txBody>
      </p:sp>
      <p:sp>
        <p:nvSpPr>
          <p:cNvPr id="12" name="Rectangle 11"/>
          <p:cNvSpPr/>
          <p:nvPr/>
        </p:nvSpPr>
        <p:spPr>
          <a:xfrm>
            <a:off x="4572000" y="1700808"/>
            <a:ext cx="4392488"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000" b="1" dirty="0" smtClean="0"/>
              <a:t>Project Management Plan Document</a:t>
            </a:r>
          </a:p>
          <a:p>
            <a:pPr algn="ctr"/>
            <a:endParaRPr lang="en-AU" sz="1000" b="1" dirty="0" smtClean="0"/>
          </a:p>
          <a:p>
            <a:pPr algn="ctr"/>
            <a:r>
              <a:rPr lang="en-AU" sz="1000" b="1" dirty="0" smtClean="0"/>
              <a:t>WP-SY-03</a:t>
            </a:r>
          </a:p>
        </p:txBody>
      </p:sp>
      <p:sp>
        <p:nvSpPr>
          <p:cNvPr id="13" name="Rectangle 12"/>
          <p:cNvSpPr/>
          <p:nvPr/>
        </p:nvSpPr>
        <p:spPr>
          <a:xfrm>
            <a:off x="1259632" y="980728"/>
            <a:ext cx="1080120"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000" b="1" dirty="0" smtClean="0"/>
              <a:t>Flight Computer Trade Study</a:t>
            </a:r>
          </a:p>
          <a:p>
            <a:pPr algn="ctr"/>
            <a:r>
              <a:rPr lang="en-AU" sz="1000" b="1" dirty="0" smtClean="0"/>
              <a:t>WP-AP-01</a:t>
            </a:r>
          </a:p>
        </p:txBody>
      </p:sp>
      <p:sp>
        <p:nvSpPr>
          <p:cNvPr id="14" name="Rectangle 13"/>
          <p:cNvSpPr/>
          <p:nvPr/>
        </p:nvSpPr>
        <p:spPr>
          <a:xfrm>
            <a:off x="107504" y="980728"/>
            <a:ext cx="1080120"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000" b="1" dirty="0" smtClean="0"/>
              <a:t>Airframe Trade Study</a:t>
            </a:r>
          </a:p>
          <a:p>
            <a:pPr algn="ctr"/>
            <a:r>
              <a:rPr lang="en-AU" sz="1000" b="1" dirty="0" smtClean="0"/>
              <a:t>WP-PL-01</a:t>
            </a:r>
          </a:p>
        </p:txBody>
      </p:sp>
      <p:sp>
        <p:nvSpPr>
          <p:cNvPr id="15" name="Rectangle 14"/>
          <p:cNvSpPr/>
          <p:nvPr/>
        </p:nvSpPr>
        <p:spPr>
          <a:xfrm>
            <a:off x="2339752" y="188640"/>
            <a:ext cx="6624736"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000" b="1" dirty="0" smtClean="0"/>
              <a:t>Preliminary Design Document</a:t>
            </a:r>
          </a:p>
          <a:p>
            <a:pPr algn="ctr"/>
            <a:endParaRPr lang="en-AU" sz="1000" b="1" dirty="0" smtClean="0"/>
          </a:p>
          <a:p>
            <a:pPr algn="ctr"/>
            <a:r>
              <a:rPr lang="en-AU" sz="1000" b="1" dirty="0" smtClean="0"/>
              <a:t>WP-SY-04</a:t>
            </a:r>
          </a:p>
        </p:txBody>
      </p:sp>
      <p:sp>
        <p:nvSpPr>
          <p:cNvPr id="16" name="TextBox 15"/>
          <p:cNvSpPr txBox="1"/>
          <p:nvPr/>
        </p:nvSpPr>
        <p:spPr>
          <a:xfrm>
            <a:off x="539552" y="6093296"/>
            <a:ext cx="4032448" cy="369332"/>
          </a:xfrm>
          <a:prstGeom prst="rect">
            <a:avLst/>
          </a:prstGeom>
          <a:noFill/>
        </p:spPr>
        <p:txBody>
          <a:bodyPr wrap="square" rtlCol="0">
            <a:spAutoFit/>
          </a:bodyPr>
          <a:lstStyle/>
          <a:p>
            <a:r>
              <a:rPr lang="en-AU" b="1" dirty="0" smtClean="0">
                <a:effectLst>
                  <a:outerShdw blurRad="38100" dist="38100" dir="2700000" algn="tl">
                    <a:srgbClr val="000000">
                      <a:alpha val="43137"/>
                    </a:srgbClr>
                  </a:outerShdw>
                </a:effectLst>
              </a:rPr>
              <a:t>STAGE 2: Design and Development</a:t>
            </a:r>
            <a:endParaRPr lang="en-AU" b="1" dirty="0">
              <a:effectLst>
                <a:outerShdw blurRad="38100" dist="38100" dir="2700000" algn="tl">
                  <a:srgbClr val="000000">
                    <a:alpha val="43137"/>
                  </a:srgbClr>
                </a:outerShdw>
              </a:effectLst>
            </a:endParaRPr>
          </a:p>
        </p:txBody>
      </p:sp>
      <p:sp>
        <p:nvSpPr>
          <p:cNvPr id="17" name="TextBox 16"/>
          <p:cNvSpPr txBox="1"/>
          <p:nvPr/>
        </p:nvSpPr>
        <p:spPr>
          <a:xfrm>
            <a:off x="539552" y="6093296"/>
            <a:ext cx="3384376" cy="369332"/>
          </a:xfrm>
          <a:prstGeom prst="rect">
            <a:avLst/>
          </a:prstGeom>
          <a:noFill/>
        </p:spPr>
        <p:txBody>
          <a:bodyPr wrap="square" rtlCol="0">
            <a:spAutoFit/>
          </a:bodyPr>
          <a:lstStyle/>
          <a:p>
            <a:r>
              <a:rPr lang="en-AU" b="1" dirty="0" smtClean="0">
                <a:effectLst>
                  <a:outerShdw blurRad="38100" dist="38100" dir="2700000" algn="tl">
                    <a:srgbClr val="000000">
                      <a:alpha val="43137"/>
                    </a:srgbClr>
                  </a:outerShdw>
                </a:effectLst>
              </a:rPr>
              <a:t>STAGE 3: Component Testing</a:t>
            </a:r>
            <a:endParaRPr lang="en-AU" b="1" dirty="0">
              <a:effectLst>
                <a:outerShdw blurRad="38100" dist="38100" dir="2700000" algn="tl">
                  <a:srgbClr val="000000">
                    <a:alpha val="43137"/>
                  </a:srgbClr>
                </a:outerShdw>
              </a:effectLst>
            </a:endParaRPr>
          </a:p>
        </p:txBody>
      </p:sp>
      <p:sp>
        <p:nvSpPr>
          <p:cNvPr id="20" name="Rectangle 19"/>
          <p:cNvSpPr/>
          <p:nvPr/>
        </p:nvSpPr>
        <p:spPr>
          <a:xfrm>
            <a:off x="1259632" y="1700808"/>
            <a:ext cx="1008112"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000" b="1" dirty="0" smtClean="0"/>
              <a:t>Acquire Flight Computer</a:t>
            </a:r>
          </a:p>
          <a:p>
            <a:pPr algn="ctr"/>
            <a:r>
              <a:rPr lang="en-AU" sz="1000" b="1" dirty="0" smtClean="0"/>
              <a:t>WP-AP-02</a:t>
            </a:r>
          </a:p>
        </p:txBody>
      </p:sp>
      <p:sp>
        <p:nvSpPr>
          <p:cNvPr id="21" name="Rectangle 20"/>
          <p:cNvSpPr/>
          <p:nvPr/>
        </p:nvSpPr>
        <p:spPr>
          <a:xfrm>
            <a:off x="2339752" y="1700808"/>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smtClean="0"/>
              <a:t>Design State Estimation</a:t>
            </a:r>
          </a:p>
          <a:p>
            <a:pPr algn="ctr"/>
            <a:r>
              <a:rPr lang="en-AU" sz="1000" b="1" dirty="0" smtClean="0"/>
              <a:t>WP-SE-01</a:t>
            </a:r>
          </a:p>
        </p:txBody>
      </p:sp>
      <p:sp>
        <p:nvSpPr>
          <p:cNvPr id="24" name="Rectangle 23"/>
          <p:cNvSpPr/>
          <p:nvPr/>
        </p:nvSpPr>
        <p:spPr>
          <a:xfrm>
            <a:off x="3419872" y="1700808"/>
            <a:ext cx="1008112"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900" b="1" dirty="0" smtClean="0"/>
              <a:t>Acquire Platform Electronics</a:t>
            </a:r>
          </a:p>
          <a:p>
            <a:pPr algn="ctr"/>
            <a:r>
              <a:rPr lang="en-AU" sz="1000" b="1" dirty="0" smtClean="0"/>
              <a:t>WP-PL-03</a:t>
            </a:r>
          </a:p>
        </p:txBody>
      </p:sp>
      <p:sp>
        <p:nvSpPr>
          <p:cNvPr id="25" name="Rectangle 24"/>
          <p:cNvSpPr/>
          <p:nvPr/>
        </p:nvSpPr>
        <p:spPr>
          <a:xfrm>
            <a:off x="4572000" y="1700808"/>
            <a:ext cx="1008112"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000" b="1" dirty="0" smtClean="0"/>
              <a:t>Acquire Camera</a:t>
            </a:r>
          </a:p>
          <a:p>
            <a:pPr algn="ctr"/>
            <a:r>
              <a:rPr lang="en-AU" sz="1000" b="1" dirty="0" smtClean="0"/>
              <a:t>WP-LO-01</a:t>
            </a:r>
          </a:p>
        </p:txBody>
      </p:sp>
      <p:sp>
        <p:nvSpPr>
          <p:cNvPr id="26" name="Rectangle 25"/>
          <p:cNvSpPr/>
          <p:nvPr/>
        </p:nvSpPr>
        <p:spPr>
          <a:xfrm>
            <a:off x="2339752" y="980728"/>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b="1" dirty="0" smtClean="0"/>
              <a:t>Design Control System</a:t>
            </a:r>
          </a:p>
          <a:p>
            <a:pPr algn="ctr"/>
            <a:r>
              <a:rPr lang="en-AU" sz="1000" b="1" dirty="0" smtClean="0"/>
              <a:t>WP-AP-03</a:t>
            </a:r>
          </a:p>
        </p:txBody>
      </p:sp>
      <p:sp>
        <p:nvSpPr>
          <p:cNvPr id="27" name="Rectangle 26"/>
          <p:cNvSpPr/>
          <p:nvPr/>
        </p:nvSpPr>
        <p:spPr>
          <a:xfrm>
            <a:off x="5652120" y="980728"/>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b="1" dirty="0" smtClean="0"/>
              <a:t>Design Computer Vision System</a:t>
            </a:r>
          </a:p>
          <a:p>
            <a:pPr algn="ctr"/>
            <a:r>
              <a:rPr lang="en-AU" sz="1000" b="1" dirty="0" smtClean="0"/>
              <a:t>WP-LO-03</a:t>
            </a:r>
          </a:p>
        </p:txBody>
      </p:sp>
      <p:sp>
        <p:nvSpPr>
          <p:cNvPr id="28" name="Rectangle 27"/>
          <p:cNvSpPr/>
          <p:nvPr/>
        </p:nvSpPr>
        <p:spPr>
          <a:xfrm>
            <a:off x="6804248" y="980728"/>
            <a:ext cx="1008112"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900" b="1" dirty="0" smtClean="0"/>
              <a:t>Design Ground Control Station</a:t>
            </a:r>
          </a:p>
          <a:p>
            <a:pPr algn="ctr"/>
            <a:r>
              <a:rPr lang="en-AU" sz="1000" b="1" dirty="0" smtClean="0"/>
              <a:t>WP-CG-01</a:t>
            </a:r>
          </a:p>
        </p:txBody>
      </p:sp>
      <p:sp>
        <p:nvSpPr>
          <p:cNvPr id="29" name="Rectangle 28"/>
          <p:cNvSpPr/>
          <p:nvPr/>
        </p:nvSpPr>
        <p:spPr>
          <a:xfrm>
            <a:off x="7884368" y="980728"/>
            <a:ext cx="1080120"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900" b="1" dirty="0" smtClean="0"/>
              <a:t>Design Wireless Communications</a:t>
            </a:r>
          </a:p>
          <a:p>
            <a:pPr algn="ctr"/>
            <a:r>
              <a:rPr lang="en-AU" sz="1000" b="1" dirty="0" smtClean="0"/>
              <a:t>WP-AP-03</a:t>
            </a:r>
          </a:p>
        </p:txBody>
      </p:sp>
      <p:sp>
        <p:nvSpPr>
          <p:cNvPr id="30" name="Rectangle 29"/>
          <p:cNvSpPr/>
          <p:nvPr/>
        </p:nvSpPr>
        <p:spPr>
          <a:xfrm>
            <a:off x="3419872" y="980728"/>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b="1" dirty="0" smtClean="0"/>
              <a:t>Electronic Test Report</a:t>
            </a:r>
          </a:p>
          <a:p>
            <a:pPr algn="ctr"/>
            <a:r>
              <a:rPr lang="en-AU" sz="1000" b="1" dirty="0" smtClean="0"/>
              <a:t>WP-PL-05</a:t>
            </a:r>
          </a:p>
        </p:txBody>
      </p:sp>
      <p:sp>
        <p:nvSpPr>
          <p:cNvPr id="31" name="Rectangle 30"/>
          <p:cNvSpPr/>
          <p:nvPr/>
        </p:nvSpPr>
        <p:spPr>
          <a:xfrm>
            <a:off x="4572000" y="980728"/>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b="1" dirty="0" smtClean="0"/>
              <a:t>Camera Bench Test Report</a:t>
            </a:r>
          </a:p>
          <a:p>
            <a:pPr algn="ctr"/>
            <a:r>
              <a:rPr lang="en-AU" sz="1000" b="1" dirty="0" smtClean="0"/>
              <a:t>WP-LO-02</a:t>
            </a:r>
          </a:p>
        </p:txBody>
      </p:sp>
      <p:sp>
        <p:nvSpPr>
          <p:cNvPr id="32" name="Rectangle 31"/>
          <p:cNvSpPr/>
          <p:nvPr/>
        </p:nvSpPr>
        <p:spPr>
          <a:xfrm>
            <a:off x="179512" y="980728"/>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b="1" dirty="0" smtClean="0"/>
              <a:t>Airframe RC Test Report</a:t>
            </a:r>
          </a:p>
          <a:p>
            <a:pPr algn="ctr"/>
            <a:r>
              <a:rPr lang="en-AU" sz="1000" b="1" dirty="0" smtClean="0"/>
              <a:t>WP-PL-04</a:t>
            </a:r>
          </a:p>
        </p:txBody>
      </p:sp>
      <p:sp>
        <p:nvSpPr>
          <p:cNvPr id="33" name="Rectangle 32"/>
          <p:cNvSpPr/>
          <p:nvPr/>
        </p:nvSpPr>
        <p:spPr>
          <a:xfrm>
            <a:off x="6804248" y="188640"/>
            <a:ext cx="216024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b="1" dirty="0" smtClean="0"/>
              <a:t>Wireless Communications Test Report</a:t>
            </a:r>
          </a:p>
          <a:p>
            <a:pPr algn="ctr"/>
            <a:r>
              <a:rPr lang="en-AU" sz="1000" b="1" dirty="0" smtClean="0"/>
              <a:t>WP-CO-02</a:t>
            </a:r>
          </a:p>
        </p:txBody>
      </p:sp>
      <p:sp>
        <p:nvSpPr>
          <p:cNvPr id="34" name="TextBox 33"/>
          <p:cNvSpPr txBox="1"/>
          <p:nvPr/>
        </p:nvSpPr>
        <p:spPr>
          <a:xfrm>
            <a:off x="179512" y="476672"/>
            <a:ext cx="3384376" cy="646331"/>
          </a:xfrm>
          <a:prstGeom prst="rect">
            <a:avLst/>
          </a:prstGeom>
          <a:noFill/>
        </p:spPr>
        <p:txBody>
          <a:bodyPr wrap="square" rtlCol="0">
            <a:spAutoFit/>
          </a:bodyPr>
          <a:lstStyle/>
          <a:p>
            <a:r>
              <a:rPr lang="en-AU" b="1" dirty="0" smtClean="0">
                <a:effectLst>
                  <a:outerShdw blurRad="38100" dist="38100" dir="2700000" algn="tl">
                    <a:srgbClr val="000000">
                      <a:alpha val="43137"/>
                    </a:srgbClr>
                  </a:outerShdw>
                </a:effectLst>
              </a:rPr>
              <a:t>STAGE 4: Integration and </a:t>
            </a:r>
          </a:p>
          <a:p>
            <a:r>
              <a:rPr lang="en-AU" b="1" dirty="0" smtClean="0">
                <a:effectLst>
                  <a:outerShdw blurRad="38100" dist="38100" dir="2700000" algn="tl">
                    <a:srgbClr val="000000">
                      <a:alpha val="43137"/>
                    </a:srgbClr>
                  </a:outerShdw>
                </a:effectLst>
              </a:rPr>
              <a:t>               Testing</a:t>
            </a:r>
            <a:endParaRPr lang="en-AU" b="1" dirty="0">
              <a:effectLst>
                <a:outerShdw blurRad="38100" dist="38100" dir="2700000" algn="tl">
                  <a:srgbClr val="000000">
                    <a:alpha val="43137"/>
                  </a:srgbClr>
                </a:outerShdw>
              </a:effectLst>
            </a:endParaRPr>
          </a:p>
        </p:txBody>
      </p:sp>
      <p:sp>
        <p:nvSpPr>
          <p:cNvPr id="35" name="TextBox 34"/>
          <p:cNvSpPr txBox="1"/>
          <p:nvPr/>
        </p:nvSpPr>
        <p:spPr>
          <a:xfrm>
            <a:off x="179512" y="476672"/>
            <a:ext cx="3384376" cy="369332"/>
          </a:xfrm>
          <a:prstGeom prst="rect">
            <a:avLst/>
          </a:prstGeom>
          <a:noFill/>
        </p:spPr>
        <p:txBody>
          <a:bodyPr wrap="square" rtlCol="0">
            <a:spAutoFit/>
          </a:bodyPr>
          <a:lstStyle/>
          <a:p>
            <a:r>
              <a:rPr lang="en-AU" b="1" dirty="0" smtClean="0">
                <a:effectLst>
                  <a:outerShdw blurRad="38100" dist="38100" dir="2700000" algn="tl">
                    <a:srgbClr val="000000">
                      <a:alpha val="43137"/>
                    </a:srgbClr>
                  </a:outerShdw>
                </a:effectLst>
              </a:rPr>
              <a:t>STAGE 5: Deliverables</a:t>
            </a:r>
            <a:endParaRPr lang="en-AU" b="1" dirty="0">
              <a:effectLst>
                <a:outerShdw blurRad="38100" dist="38100" dir="2700000" algn="tl">
                  <a:srgbClr val="000000">
                    <a:alpha val="43137"/>
                  </a:srgbClr>
                </a:outerShdw>
              </a:effectLst>
            </a:endParaRPr>
          </a:p>
        </p:txBody>
      </p:sp>
      <p:sp>
        <p:nvSpPr>
          <p:cNvPr id="37" name="Rectangle 36"/>
          <p:cNvSpPr/>
          <p:nvPr/>
        </p:nvSpPr>
        <p:spPr>
          <a:xfrm>
            <a:off x="107504" y="1700808"/>
            <a:ext cx="1080120"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1000" b="1" dirty="0" smtClean="0"/>
              <a:t>Acquire &amp; Construct Airframe</a:t>
            </a:r>
          </a:p>
          <a:p>
            <a:pPr algn="ctr"/>
            <a:r>
              <a:rPr lang="en-AU" sz="1000" b="1" dirty="0" smtClean="0"/>
              <a:t>WP-PL-02</a:t>
            </a:r>
            <a:endParaRPr lang="en-AU" sz="1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0721"/>
                                        </p:tgtEl>
                                        <p:attrNameLst>
                                          <p:attrName>ppt_x</p:attrName>
                                        </p:attrNameLst>
                                      </p:cBhvr>
                                      <p:tavLst>
                                        <p:tav tm="0">
                                          <p:val>
                                            <p:strVal val="ppt_x"/>
                                          </p:val>
                                        </p:tav>
                                        <p:tav tm="100000">
                                          <p:val>
                                            <p:strVal val="ppt_x"/>
                                          </p:val>
                                        </p:tav>
                                      </p:tavLst>
                                    </p:anim>
                                    <p:anim calcmode="lin" valueType="num">
                                      <p:cBhvr additive="base">
                                        <p:cTn id="7" dur="500"/>
                                        <p:tgtEl>
                                          <p:spTgt spid="30721"/>
                                        </p:tgtEl>
                                        <p:attrNameLst>
                                          <p:attrName>ppt_y</p:attrName>
                                        </p:attrNameLst>
                                      </p:cBhvr>
                                      <p:tavLst>
                                        <p:tav tm="0">
                                          <p:val>
                                            <p:strVal val="ppt_y"/>
                                          </p:val>
                                        </p:tav>
                                        <p:tav tm="100000">
                                          <p:val>
                                            <p:strVal val="1+ppt_h/2"/>
                                          </p:val>
                                        </p:tav>
                                      </p:tavLst>
                                    </p:anim>
                                    <p:set>
                                      <p:cBhvr>
                                        <p:cTn id="8" dur="1" fill="hold">
                                          <p:stCondLst>
                                            <p:cond delay="499"/>
                                          </p:stCondLst>
                                        </p:cTn>
                                        <p:tgtEl>
                                          <p:spTgt spid="30721"/>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childTnLst>
                          </p:cTn>
                        </p:par>
                        <p:par>
                          <p:cTn id="13" fill="hold">
                            <p:stCondLst>
                              <p:cond delay="500"/>
                            </p:stCondLst>
                            <p:childTnLst>
                              <p:par>
                                <p:cTn id="14" presetID="2" presetClass="entr" presetSubtype="4" fill="hold" nodeType="afterEffect">
                                  <p:stCondLst>
                                    <p:cond delay="1000"/>
                                  </p:stCondLst>
                                  <p:childTnLst>
                                    <p:set>
                                      <p:cBhvr>
                                        <p:cTn id="15" dur="1" fill="hold">
                                          <p:stCondLst>
                                            <p:cond delay="0"/>
                                          </p:stCondLst>
                                        </p:cTn>
                                        <p:tgtEl>
                                          <p:spTgt spid="30723"/>
                                        </p:tgtEl>
                                        <p:attrNameLst>
                                          <p:attrName>style.visibility</p:attrName>
                                        </p:attrNameLst>
                                      </p:cBhvr>
                                      <p:to>
                                        <p:strVal val="visible"/>
                                      </p:to>
                                    </p:set>
                                    <p:anim calcmode="lin" valueType="num">
                                      <p:cBhvr additive="base">
                                        <p:cTn id="16" dur="2000" fill="hold"/>
                                        <p:tgtEl>
                                          <p:spTgt spid="30723"/>
                                        </p:tgtEl>
                                        <p:attrNameLst>
                                          <p:attrName>ppt_x</p:attrName>
                                        </p:attrNameLst>
                                      </p:cBhvr>
                                      <p:tavLst>
                                        <p:tav tm="0">
                                          <p:val>
                                            <p:strVal val="#ppt_x"/>
                                          </p:val>
                                        </p:tav>
                                        <p:tav tm="100000">
                                          <p:val>
                                            <p:strVal val="#ppt_x"/>
                                          </p:val>
                                        </p:tav>
                                      </p:tavLst>
                                    </p:anim>
                                    <p:anim calcmode="lin" valueType="num">
                                      <p:cBhvr additive="base">
                                        <p:cTn id="17" dur="2000" fill="hold"/>
                                        <p:tgtEl>
                                          <p:spTgt spid="30723"/>
                                        </p:tgtEl>
                                        <p:attrNameLst>
                                          <p:attrName>ppt_y</p:attrName>
                                        </p:attrNameLst>
                                      </p:cBhvr>
                                      <p:tavLst>
                                        <p:tav tm="0">
                                          <p:val>
                                            <p:strVal val="1+#ppt_h/2"/>
                                          </p:val>
                                        </p:tav>
                                        <p:tav tm="100000">
                                          <p:val>
                                            <p:strVal val="#ppt_y"/>
                                          </p:val>
                                        </p:tav>
                                      </p:tavLst>
                                    </p:anim>
                                  </p:childTnLst>
                                </p:cTn>
                              </p:par>
                            </p:childTnLst>
                          </p:cTn>
                        </p:par>
                        <p:par>
                          <p:cTn id="18" fill="hold">
                            <p:stCondLst>
                              <p:cond delay="3500"/>
                            </p:stCondLst>
                            <p:childTnLst>
                              <p:par>
                                <p:cTn id="19" presetID="10" presetClass="entr" presetSubtype="0" fill="hold" grpId="0" nodeType="afterEffect">
                                  <p:stCondLst>
                                    <p:cond delay="50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500"/>
                                  </p:stCondLst>
                                  <p:childTnLst>
                                    <p:set>
                                      <p:cBhvr>
                                        <p:cTn id="28" dur="1" fill="hold">
                                          <p:stCondLst>
                                            <p:cond delay="0"/>
                                          </p:stCondLst>
                                        </p:cTn>
                                        <p:tgtEl>
                                          <p:spTgt spid="11"/>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500"/>
                                  </p:stCondLst>
                                  <p:childTnLst>
                                    <p:set>
                                      <p:cBhvr>
                                        <p:cTn id="31" dur="1" fill="hold">
                                          <p:stCondLst>
                                            <p:cond delay="0"/>
                                          </p:stCondLst>
                                        </p:cTn>
                                        <p:tgtEl>
                                          <p:spTgt spid="12"/>
                                        </p:tgtEl>
                                        <p:attrNameLst>
                                          <p:attrName>style.visibility</p:attrName>
                                        </p:attrNameLst>
                                      </p:cBhvr>
                                      <p:to>
                                        <p:strVal val="visible"/>
                                      </p:to>
                                    </p:set>
                                  </p:childTnLst>
                                </p:cTn>
                              </p:par>
                            </p:childTnLst>
                          </p:cTn>
                        </p:par>
                        <p:par>
                          <p:cTn id="32" fill="hold">
                            <p:stCondLst>
                              <p:cond delay="1000"/>
                            </p:stCondLst>
                            <p:childTnLst>
                              <p:par>
                                <p:cTn id="33" presetID="1" presetClass="entr" presetSubtype="0" fill="hold" grpId="0" nodeType="afterEffect">
                                  <p:stCondLst>
                                    <p:cond delay="2000"/>
                                  </p:stCondLst>
                                  <p:childTnLst>
                                    <p:set>
                                      <p:cBhvr>
                                        <p:cTn id="34" dur="1" fill="hold">
                                          <p:stCondLst>
                                            <p:cond delay="0"/>
                                          </p:stCondLst>
                                        </p:cTn>
                                        <p:tgtEl>
                                          <p:spTgt spid="14"/>
                                        </p:tgtEl>
                                        <p:attrNameLst>
                                          <p:attrName>style.visibility</p:attrName>
                                        </p:attrNameLst>
                                      </p:cBhvr>
                                      <p:to>
                                        <p:strVal val="visible"/>
                                      </p:to>
                                    </p:set>
                                  </p:childTnLst>
                                </p:cTn>
                              </p:par>
                            </p:childTnLst>
                          </p:cTn>
                        </p:par>
                        <p:par>
                          <p:cTn id="35" fill="hold">
                            <p:stCondLst>
                              <p:cond delay="3000"/>
                            </p:stCondLst>
                            <p:childTnLst>
                              <p:par>
                                <p:cTn id="36" presetID="1" presetClass="entr" presetSubtype="0" fill="hold" grpId="0" nodeType="afterEffect">
                                  <p:stCondLst>
                                    <p:cond delay="500"/>
                                  </p:stCondLst>
                                  <p:childTnLst>
                                    <p:set>
                                      <p:cBhvr>
                                        <p:cTn id="37" dur="1" fill="hold">
                                          <p:stCondLst>
                                            <p:cond delay="0"/>
                                          </p:stCondLst>
                                        </p:cTn>
                                        <p:tgtEl>
                                          <p:spTgt spid="13"/>
                                        </p:tgtEl>
                                        <p:attrNameLst>
                                          <p:attrName>style.visibility</p:attrName>
                                        </p:attrNameLst>
                                      </p:cBhvr>
                                      <p:to>
                                        <p:strVal val="visible"/>
                                      </p:to>
                                    </p:set>
                                  </p:childTnLst>
                                </p:cTn>
                              </p:par>
                            </p:childTnLst>
                          </p:cTn>
                        </p:par>
                        <p:par>
                          <p:cTn id="38" fill="hold">
                            <p:stCondLst>
                              <p:cond delay="3500"/>
                            </p:stCondLst>
                            <p:childTnLst>
                              <p:par>
                                <p:cTn id="39" presetID="1" presetClass="entr" presetSubtype="0" fill="hold" grpId="0" nodeType="afterEffect">
                                  <p:stCondLst>
                                    <p:cond delay="200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9"/>
                                        </p:tgtEl>
                                        <p:attrNameLst>
                                          <p:attrName>style.visibility</p:attrName>
                                        </p:attrNameLst>
                                      </p:cBhvr>
                                      <p:to>
                                        <p:strVal val="hidden"/>
                                      </p:to>
                                    </p:set>
                                  </p:childTnLst>
                                </p:cTn>
                              </p:par>
                              <p:par>
                                <p:cTn id="45" presetID="42" presetClass="path" presetSubtype="0" accel="50000" decel="50000" fill="hold" grpId="1" nodeType="withEffect">
                                  <p:stCondLst>
                                    <p:cond delay="0"/>
                                  </p:stCondLst>
                                  <p:childTnLst>
                                    <p:animMotion origin="layout" path="M 0 0  L 0 0.33333  E" pathEditMode="relative" ptsTypes="">
                                      <p:cBhvr>
                                        <p:cTn id="46" dur="2000" fill="hold"/>
                                        <p:tgtEl>
                                          <p:spTgt spid="10"/>
                                        </p:tgtEl>
                                        <p:attrNameLst>
                                          <p:attrName>ppt_x</p:attrName>
                                          <p:attrName>ppt_y</p:attrName>
                                        </p:attrNameLst>
                                      </p:cBhvr>
                                    </p:animMotion>
                                  </p:childTnLst>
                                </p:cTn>
                              </p:par>
                              <p:par>
                                <p:cTn id="47" presetID="42" presetClass="path" presetSubtype="0" accel="50000" decel="50000" fill="hold" grpId="1" nodeType="withEffect">
                                  <p:stCondLst>
                                    <p:cond delay="0"/>
                                  </p:stCondLst>
                                  <p:childTnLst>
                                    <p:animMotion origin="layout" path="M 0 0  L 0 0.33333  E" pathEditMode="relative" ptsTypes="">
                                      <p:cBhvr>
                                        <p:cTn id="48" dur="2000" fill="hold"/>
                                        <p:tgtEl>
                                          <p:spTgt spid="12"/>
                                        </p:tgtEl>
                                        <p:attrNameLst>
                                          <p:attrName>ppt_x</p:attrName>
                                          <p:attrName>ppt_y</p:attrName>
                                        </p:attrNameLst>
                                      </p:cBhvr>
                                    </p:animMotion>
                                  </p:childTnLst>
                                </p:cTn>
                              </p:par>
                              <p:par>
                                <p:cTn id="49" presetID="42" presetClass="path" presetSubtype="0" accel="50000" decel="50000" fill="hold" grpId="1" nodeType="withEffect">
                                  <p:stCondLst>
                                    <p:cond delay="0"/>
                                  </p:stCondLst>
                                  <p:childTnLst>
                                    <p:animMotion origin="layout" path="M 0 0  L 0 0.33333  E" pathEditMode="relative" ptsTypes="">
                                      <p:cBhvr>
                                        <p:cTn id="50" dur="2000" fill="hold"/>
                                        <p:tgtEl>
                                          <p:spTgt spid="11"/>
                                        </p:tgtEl>
                                        <p:attrNameLst>
                                          <p:attrName>ppt_x</p:attrName>
                                          <p:attrName>ppt_y</p:attrName>
                                        </p:attrNameLst>
                                      </p:cBhvr>
                                    </p:animMotion>
                                  </p:childTnLst>
                                </p:cTn>
                              </p:par>
                              <p:par>
                                <p:cTn id="51" presetID="42" presetClass="path" presetSubtype="0" accel="50000" decel="50000" fill="hold" grpId="1" nodeType="withEffect">
                                  <p:stCondLst>
                                    <p:cond delay="0"/>
                                  </p:stCondLst>
                                  <p:childTnLst>
                                    <p:animMotion origin="layout" path="M 0 0  L 0 0.33333  E" pathEditMode="relative" ptsTypes="">
                                      <p:cBhvr>
                                        <p:cTn id="52" dur="2000" fill="hold"/>
                                        <p:tgtEl>
                                          <p:spTgt spid="13"/>
                                        </p:tgtEl>
                                        <p:attrNameLst>
                                          <p:attrName>ppt_x</p:attrName>
                                          <p:attrName>ppt_y</p:attrName>
                                        </p:attrNameLst>
                                      </p:cBhvr>
                                    </p:animMotion>
                                  </p:childTnLst>
                                </p:cTn>
                              </p:par>
                              <p:par>
                                <p:cTn id="53" presetID="42" presetClass="path" presetSubtype="0" accel="50000" decel="50000" fill="hold" grpId="1" nodeType="withEffect">
                                  <p:stCondLst>
                                    <p:cond delay="0"/>
                                  </p:stCondLst>
                                  <p:childTnLst>
                                    <p:animMotion origin="layout" path="M 0 0  L 0 0.33333  E" pathEditMode="relative" ptsTypes="">
                                      <p:cBhvr>
                                        <p:cTn id="54" dur="2000" fill="hold"/>
                                        <p:tgtEl>
                                          <p:spTgt spid="14"/>
                                        </p:tgtEl>
                                        <p:attrNameLst>
                                          <p:attrName>ppt_x</p:attrName>
                                          <p:attrName>ppt_y</p:attrName>
                                        </p:attrNameLst>
                                      </p:cBhvr>
                                    </p:animMotion>
                                  </p:childTnLst>
                                </p:cTn>
                              </p:par>
                              <p:par>
                                <p:cTn id="55" presetID="42" presetClass="path" presetSubtype="0" accel="50000" decel="50000" fill="hold" grpId="1" nodeType="withEffect">
                                  <p:stCondLst>
                                    <p:cond delay="0"/>
                                  </p:stCondLst>
                                  <p:childTnLst>
                                    <p:animMotion origin="layout" path="M 0 0  L 0 0.33333  E" pathEditMode="relative" ptsTypes="">
                                      <p:cBhvr>
                                        <p:cTn id="56" dur="2000" fill="hold"/>
                                        <p:tgtEl>
                                          <p:spTgt spid="15"/>
                                        </p:tgtEl>
                                        <p:attrNameLst>
                                          <p:attrName>ppt_x</p:attrName>
                                          <p:attrName>ppt_y</p:attrName>
                                        </p:attrNameLst>
                                      </p:cBhvr>
                                    </p:animMotion>
                                  </p:childTnLst>
                                </p:cTn>
                              </p:par>
                              <p:par>
                                <p:cTn id="57" presetID="42" presetClass="path" presetSubtype="0" accel="50000" decel="50000" fill="hold" nodeType="withEffect">
                                  <p:stCondLst>
                                    <p:cond delay="0"/>
                                  </p:stCondLst>
                                  <p:childTnLst>
                                    <p:animMotion origin="layout" path="M 0 0  L 0 0.33333  E" pathEditMode="relative" ptsTypes="">
                                      <p:cBhvr>
                                        <p:cTn id="58" dur="2000" fill="hold"/>
                                        <p:tgtEl>
                                          <p:spTgt spid="30723"/>
                                        </p:tgtEl>
                                        <p:attrNameLst>
                                          <p:attrName>ppt_x</p:attrName>
                                          <p:attrName>ppt_y</p:attrName>
                                        </p:attrNameLst>
                                      </p:cBhvr>
                                    </p:animMotion>
                                  </p:childTnLst>
                                </p:cTn>
                              </p:par>
                            </p:childTnLst>
                          </p:cTn>
                        </p:par>
                        <p:par>
                          <p:cTn id="59" fill="hold">
                            <p:stCondLst>
                              <p:cond delay="2000"/>
                            </p:stCondLst>
                            <p:childTnLst>
                              <p:par>
                                <p:cTn id="60" presetID="10" presetClass="entr" presetSubtype="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2" nodeType="click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500"/>
                                  </p:stCondLst>
                                  <p:childTnLst>
                                    <p:set>
                                      <p:cBhvr>
                                        <p:cTn id="69" dur="1" fill="hold">
                                          <p:stCondLst>
                                            <p:cond delay="0"/>
                                          </p:stCondLst>
                                        </p:cTn>
                                        <p:tgtEl>
                                          <p:spTgt spid="20"/>
                                        </p:tgtEl>
                                        <p:attrNameLst>
                                          <p:attrName>style.visibility</p:attrName>
                                        </p:attrNameLst>
                                      </p:cBhvr>
                                      <p:to>
                                        <p:strVal val="visible"/>
                                      </p:to>
                                    </p:set>
                                  </p:childTnLst>
                                </p:cTn>
                              </p:par>
                            </p:childTnLst>
                          </p:cTn>
                        </p:par>
                        <p:par>
                          <p:cTn id="70" fill="hold">
                            <p:stCondLst>
                              <p:cond delay="500"/>
                            </p:stCondLst>
                            <p:childTnLst>
                              <p:par>
                                <p:cTn id="71" presetID="1" presetClass="entr" presetSubtype="0" fill="hold" grpId="0" nodeType="afterEffect">
                                  <p:stCondLst>
                                    <p:cond delay="500"/>
                                  </p:stCondLst>
                                  <p:childTnLst>
                                    <p:set>
                                      <p:cBhvr>
                                        <p:cTn id="72" dur="1" fill="hold">
                                          <p:stCondLst>
                                            <p:cond delay="0"/>
                                          </p:stCondLst>
                                        </p:cTn>
                                        <p:tgtEl>
                                          <p:spTgt spid="21"/>
                                        </p:tgtEl>
                                        <p:attrNameLst>
                                          <p:attrName>style.visibility</p:attrName>
                                        </p:attrNameLst>
                                      </p:cBhvr>
                                      <p:to>
                                        <p:strVal val="visible"/>
                                      </p:to>
                                    </p:set>
                                  </p:childTnLst>
                                </p:cTn>
                              </p:par>
                            </p:childTnLst>
                          </p:cTn>
                        </p:par>
                        <p:par>
                          <p:cTn id="73" fill="hold">
                            <p:stCondLst>
                              <p:cond delay="1000"/>
                            </p:stCondLst>
                            <p:childTnLst>
                              <p:par>
                                <p:cTn id="74" presetID="1" presetClass="entr" presetSubtype="0" fill="hold" grpId="0" nodeType="afterEffect">
                                  <p:stCondLst>
                                    <p:cond delay="500"/>
                                  </p:stCondLst>
                                  <p:childTnLst>
                                    <p:set>
                                      <p:cBhvr>
                                        <p:cTn id="75" dur="1" fill="hold">
                                          <p:stCondLst>
                                            <p:cond delay="0"/>
                                          </p:stCondLst>
                                        </p:cTn>
                                        <p:tgtEl>
                                          <p:spTgt spid="24"/>
                                        </p:tgtEl>
                                        <p:attrNameLst>
                                          <p:attrName>style.visibility</p:attrName>
                                        </p:attrNameLst>
                                      </p:cBhvr>
                                      <p:to>
                                        <p:strVal val="visible"/>
                                      </p:to>
                                    </p:set>
                                  </p:childTnLst>
                                </p:cTn>
                              </p:par>
                            </p:childTnLst>
                          </p:cTn>
                        </p:par>
                        <p:par>
                          <p:cTn id="76" fill="hold">
                            <p:stCondLst>
                              <p:cond delay="1500"/>
                            </p:stCondLst>
                            <p:childTnLst>
                              <p:par>
                                <p:cTn id="77" presetID="1" presetClass="entr" presetSubtype="0" fill="hold" grpId="0" nodeType="afterEffect">
                                  <p:stCondLst>
                                    <p:cond delay="500"/>
                                  </p:stCondLst>
                                  <p:childTnLst>
                                    <p:set>
                                      <p:cBhvr>
                                        <p:cTn id="78" dur="1" fill="hold">
                                          <p:stCondLst>
                                            <p:cond delay="0"/>
                                          </p:stCondLst>
                                        </p:cTn>
                                        <p:tgtEl>
                                          <p:spTgt spid="25"/>
                                        </p:tgtEl>
                                        <p:attrNameLst>
                                          <p:attrName>style.visibility</p:attrName>
                                        </p:attrNameLst>
                                      </p:cBhvr>
                                      <p:to>
                                        <p:strVal val="visible"/>
                                      </p:to>
                                    </p:set>
                                  </p:childTnLst>
                                </p:cTn>
                              </p:par>
                            </p:childTnLst>
                          </p:cTn>
                        </p:par>
                        <p:par>
                          <p:cTn id="79" fill="hold">
                            <p:stCondLst>
                              <p:cond delay="2000"/>
                            </p:stCondLst>
                            <p:childTnLst>
                              <p:par>
                                <p:cTn id="80" presetID="1" presetClass="entr" presetSubtype="0" fill="hold" grpId="0" nodeType="afterEffect">
                                  <p:stCondLst>
                                    <p:cond delay="500"/>
                                  </p:stCondLst>
                                  <p:childTnLst>
                                    <p:set>
                                      <p:cBhvr>
                                        <p:cTn id="81" dur="1" fill="hold">
                                          <p:stCondLst>
                                            <p:cond delay="0"/>
                                          </p:stCondLst>
                                        </p:cTn>
                                        <p:tgtEl>
                                          <p:spTgt spid="26"/>
                                        </p:tgtEl>
                                        <p:attrNameLst>
                                          <p:attrName>style.visibility</p:attrName>
                                        </p:attrNameLst>
                                      </p:cBhvr>
                                      <p:to>
                                        <p:strVal val="visible"/>
                                      </p:to>
                                    </p:set>
                                  </p:childTnLst>
                                </p:cTn>
                              </p:par>
                            </p:childTnLst>
                          </p:cTn>
                        </p:par>
                        <p:par>
                          <p:cTn id="82" fill="hold">
                            <p:stCondLst>
                              <p:cond delay="2500"/>
                            </p:stCondLst>
                            <p:childTnLst>
                              <p:par>
                                <p:cTn id="83" presetID="1" presetClass="entr" presetSubtype="0" fill="hold" grpId="0" nodeType="afterEffect">
                                  <p:stCondLst>
                                    <p:cond delay="500"/>
                                  </p:stCondLst>
                                  <p:childTnLst>
                                    <p:set>
                                      <p:cBhvr>
                                        <p:cTn id="84" dur="1" fill="hold">
                                          <p:stCondLst>
                                            <p:cond delay="0"/>
                                          </p:stCondLst>
                                        </p:cTn>
                                        <p:tgtEl>
                                          <p:spTgt spid="27"/>
                                        </p:tgtEl>
                                        <p:attrNameLst>
                                          <p:attrName>style.visibility</p:attrName>
                                        </p:attrNameLst>
                                      </p:cBhvr>
                                      <p:to>
                                        <p:strVal val="visible"/>
                                      </p:to>
                                    </p:set>
                                  </p:childTnLst>
                                </p:cTn>
                              </p:par>
                            </p:childTnLst>
                          </p:cTn>
                        </p:par>
                        <p:par>
                          <p:cTn id="85" fill="hold">
                            <p:stCondLst>
                              <p:cond delay="3000"/>
                            </p:stCondLst>
                            <p:childTnLst>
                              <p:par>
                                <p:cTn id="86" presetID="1" presetClass="entr" presetSubtype="0" fill="hold" grpId="0" nodeType="afterEffect">
                                  <p:stCondLst>
                                    <p:cond delay="500"/>
                                  </p:stCondLst>
                                  <p:childTnLst>
                                    <p:set>
                                      <p:cBhvr>
                                        <p:cTn id="87" dur="1" fill="hold">
                                          <p:stCondLst>
                                            <p:cond delay="0"/>
                                          </p:stCondLst>
                                        </p:cTn>
                                        <p:tgtEl>
                                          <p:spTgt spid="28"/>
                                        </p:tgtEl>
                                        <p:attrNameLst>
                                          <p:attrName>style.visibility</p:attrName>
                                        </p:attrNameLst>
                                      </p:cBhvr>
                                      <p:to>
                                        <p:strVal val="visible"/>
                                      </p:to>
                                    </p:set>
                                  </p:childTnLst>
                                </p:cTn>
                              </p:par>
                            </p:childTnLst>
                          </p:cTn>
                        </p:par>
                        <p:par>
                          <p:cTn id="88" fill="hold">
                            <p:stCondLst>
                              <p:cond delay="3500"/>
                            </p:stCondLst>
                            <p:childTnLst>
                              <p:par>
                                <p:cTn id="89" presetID="1" presetClass="entr" presetSubtype="0" fill="hold" grpId="0" nodeType="afterEffect">
                                  <p:stCondLst>
                                    <p:cond delay="500"/>
                                  </p:stCondLst>
                                  <p:childTnLst>
                                    <p:set>
                                      <p:cBhvr>
                                        <p:cTn id="90" dur="1" fill="hold">
                                          <p:stCondLst>
                                            <p:cond delay="0"/>
                                          </p:stCondLst>
                                        </p:cTn>
                                        <p:tgtEl>
                                          <p:spTgt spid="2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16"/>
                                        </p:tgtEl>
                                        <p:attrNameLst>
                                          <p:attrName>style.visibility</p:attrName>
                                        </p:attrNameLst>
                                      </p:cBhvr>
                                      <p:to>
                                        <p:strVal val="hidden"/>
                                      </p:to>
                                    </p:set>
                                  </p:childTnLst>
                                </p:cTn>
                              </p:par>
                              <p:par>
                                <p:cTn id="95" presetID="10" presetClass="entr" presetSubtype="0" fill="hold" grpId="0" nodeType="withEffect">
                                  <p:stCondLst>
                                    <p:cond delay="0"/>
                                  </p:stCondLst>
                                  <p:childTnLst>
                                    <p:set>
                                      <p:cBhvr>
                                        <p:cTn id="96" dur="1" fill="hold">
                                          <p:stCondLst>
                                            <p:cond delay="0"/>
                                          </p:stCondLst>
                                        </p:cTn>
                                        <p:tgtEl>
                                          <p:spTgt spid="17"/>
                                        </p:tgtEl>
                                        <p:attrNameLst>
                                          <p:attrName>style.visibility</p:attrName>
                                        </p:attrNameLst>
                                      </p:cBhvr>
                                      <p:to>
                                        <p:strVal val="visible"/>
                                      </p:to>
                                    </p:set>
                                    <p:animEffect transition="in" filter="fade">
                                      <p:cBhvr>
                                        <p:cTn id="97" dur="500"/>
                                        <p:tgtEl>
                                          <p:spTgt spid="17"/>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32"/>
                                        </p:tgtEl>
                                        <p:attrNameLst>
                                          <p:attrName>style.visibility</p:attrName>
                                        </p:attrNameLst>
                                      </p:cBhvr>
                                      <p:to>
                                        <p:strVal val="visible"/>
                                      </p:to>
                                    </p:set>
                                  </p:childTnLst>
                                </p:cTn>
                              </p:par>
                            </p:childTnLst>
                          </p:cTn>
                        </p:par>
                        <p:par>
                          <p:cTn id="102" fill="hold">
                            <p:stCondLst>
                              <p:cond delay="0"/>
                            </p:stCondLst>
                            <p:childTnLst>
                              <p:par>
                                <p:cTn id="103" presetID="1" presetClass="entr" presetSubtype="0" fill="hold" grpId="0" nodeType="afterEffect">
                                  <p:stCondLst>
                                    <p:cond delay="500"/>
                                  </p:stCondLst>
                                  <p:childTnLst>
                                    <p:set>
                                      <p:cBhvr>
                                        <p:cTn id="104" dur="1" fill="hold">
                                          <p:stCondLst>
                                            <p:cond delay="0"/>
                                          </p:stCondLst>
                                        </p:cTn>
                                        <p:tgtEl>
                                          <p:spTgt spid="30"/>
                                        </p:tgtEl>
                                        <p:attrNameLst>
                                          <p:attrName>style.visibility</p:attrName>
                                        </p:attrNameLst>
                                      </p:cBhvr>
                                      <p:to>
                                        <p:strVal val="visible"/>
                                      </p:to>
                                    </p:set>
                                  </p:childTnLst>
                                </p:cTn>
                              </p:par>
                            </p:childTnLst>
                          </p:cTn>
                        </p:par>
                        <p:par>
                          <p:cTn id="105" fill="hold">
                            <p:stCondLst>
                              <p:cond delay="500"/>
                            </p:stCondLst>
                            <p:childTnLst>
                              <p:par>
                                <p:cTn id="106" presetID="1" presetClass="entr" presetSubtype="0" fill="hold" grpId="0" nodeType="afterEffect">
                                  <p:stCondLst>
                                    <p:cond delay="500"/>
                                  </p:stCondLst>
                                  <p:childTnLst>
                                    <p:set>
                                      <p:cBhvr>
                                        <p:cTn id="107" dur="1" fill="hold">
                                          <p:stCondLst>
                                            <p:cond delay="0"/>
                                          </p:stCondLst>
                                        </p:cTn>
                                        <p:tgtEl>
                                          <p:spTgt spid="31"/>
                                        </p:tgtEl>
                                        <p:attrNameLst>
                                          <p:attrName>style.visibility</p:attrName>
                                        </p:attrNameLst>
                                      </p:cBhvr>
                                      <p:to>
                                        <p:strVal val="visible"/>
                                      </p:to>
                                    </p:set>
                                  </p:childTnLst>
                                </p:cTn>
                              </p:par>
                            </p:childTnLst>
                          </p:cTn>
                        </p:par>
                        <p:par>
                          <p:cTn id="108" fill="hold">
                            <p:stCondLst>
                              <p:cond delay="1000"/>
                            </p:stCondLst>
                            <p:childTnLst>
                              <p:par>
                                <p:cTn id="109" presetID="1" presetClass="entr" presetSubtype="0" fill="hold" grpId="0" nodeType="afterEffect">
                                  <p:stCondLst>
                                    <p:cond delay="500"/>
                                  </p:stCondLst>
                                  <p:childTnLst>
                                    <p:set>
                                      <p:cBhvr>
                                        <p:cTn id="110" dur="1" fill="hold">
                                          <p:stCondLst>
                                            <p:cond delay="0"/>
                                          </p:stCondLst>
                                        </p:cTn>
                                        <p:tgtEl>
                                          <p:spTgt spid="3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17"/>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2"/>
                                        </p:tgtEl>
                                      </p:cBhvr>
                                    </p:animEffect>
                                    <p:set>
                                      <p:cBhvr>
                                        <p:cTn id="117" dur="1" fill="hold">
                                          <p:stCondLst>
                                            <p:cond delay="499"/>
                                          </p:stCondLst>
                                        </p:cTn>
                                        <p:tgtEl>
                                          <p:spTgt spid="2"/>
                                        </p:tgtEl>
                                        <p:attrNameLst>
                                          <p:attrName>style.visibility</p:attrName>
                                        </p:attrNameLst>
                                      </p:cBhvr>
                                      <p:to>
                                        <p:strVal val="hidden"/>
                                      </p:to>
                                    </p:set>
                                  </p:childTnLst>
                                </p:cTn>
                              </p:par>
                              <p:par>
                                <p:cTn id="118" presetID="10" presetClass="exit" presetSubtype="0" fill="hold" grpId="0" nodeType="withEffect">
                                  <p:stCondLst>
                                    <p:cond delay="0"/>
                                  </p:stCondLst>
                                  <p:childTnLst>
                                    <p:animEffect transition="out" filter="fade">
                                      <p:cBhvr>
                                        <p:cTn id="119" dur="500"/>
                                        <p:tgtEl>
                                          <p:spTgt spid="3"/>
                                        </p:tgtEl>
                                      </p:cBhvr>
                                    </p:animEffect>
                                    <p:set>
                                      <p:cBhvr>
                                        <p:cTn id="120" dur="1" fill="hold">
                                          <p:stCondLst>
                                            <p:cond delay="499"/>
                                          </p:stCondLst>
                                        </p:cTn>
                                        <p:tgtEl>
                                          <p:spTgt spid="3"/>
                                        </p:tgtEl>
                                        <p:attrNameLst>
                                          <p:attrName>style.visibility</p:attrName>
                                        </p:attrNameLst>
                                      </p:cBhvr>
                                      <p:to>
                                        <p:strVal val="hidden"/>
                                      </p:to>
                                    </p:set>
                                  </p:childTnLst>
                                </p:cTn>
                              </p:par>
                              <p:par>
                                <p:cTn id="121" presetID="10" presetClass="exit" presetSubtype="0" fill="hold" grpId="0" nodeType="withEffect" nodePh="1">
                                  <p:stCondLst>
                                    <p:cond delay="0"/>
                                  </p:stCondLst>
                                  <p:endCondLst>
                                    <p:cond evt="begin" delay="0">
                                      <p:tn val="121"/>
                                    </p:cond>
                                  </p:endCondLst>
                                  <p:childTnLst>
                                    <p:animEffect transition="out" filter="fade">
                                      <p:cBhvr>
                                        <p:cTn id="122" dur="500"/>
                                        <p:tgtEl>
                                          <p:spTgt spid="30722"/>
                                        </p:tgtEl>
                                      </p:cBhvr>
                                    </p:animEffect>
                                    <p:set>
                                      <p:cBhvr>
                                        <p:cTn id="123" dur="1" fill="hold">
                                          <p:stCondLst>
                                            <p:cond delay="499"/>
                                          </p:stCondLst>
                                        </p:cTn>
                                        <p:tgtEl>
                                          <p:spTgt spid="30722"/>
                                        </p:tgtEl>
                                        <p:attrNameLst>
                                          <p:attrName>style.visibility</p:attrName>
                                        </p:attrNameLst>
                                      </p:cBhvr>
                                      <p:to>
                                        <p:strVal val="hidden"/>
                                      </p:to>
                                    </p:set>
                                  </p:childTnLst>
                                </p:cTn>
                              </p:par>
                              <p:par>
                                <p:cTn id="124" presetID="10" presetClass="exit" presetSubtype="0" fill="hold" grpId="2" nodeType="withEffect">
                                  <p:stCondLst>
                                    <p:cond delay="0"/>
                                  </p:stCondLst>
                                  <p:childTnLst>
                                    <p:animEffect transition="out" filter="fade">
                                      <p:cBhvr>
                                        <p:cTn id="125" dur="500"/>
                                        <p:tgtEl>
                                          <p:spTgt spid="10"/>
                                        </p:tgtEl>
                                      </p:cBhvr>
                                    </p:animEffect>
                                    <p:set>
                                      <p:cBhvr>
                                        <p:cTn id="126" dur="1" fill="hold">
                                          <p:stCondLst>
                                            <p:cond delay="499"/>
                                          </p:stCondLst>
                                        </p:cTn>
                                        <p:tgtEl>
                                          <p:spTgt spid="10"/>
                                        </p:tgtEl>
                                        <p:attrNameLst>
                                          <p:attrName>style.visibility</p:attrName>
                                        </p:attrNameLst>
                                      </p:cBhvr>
                                      <p:to>
                                        <p:strVal val="hidden"/>
                                      </p:to>
                                    </p:set>
                                  </p:childTnLst>
                                </p:cTn>
                              </p:par>
                              <p:par>
                                <p:cTn id="127" presetID="10" presetClass="exit" presetSubtype="0" fill="hold" grpId="2" nodeType="withEffect">
                                  <p:stCondLst>
                                    <p:cond delay="0"/>
                                  </p:stCondLst>
                                  <p:childTnLst>
                                    <p:animEffect transition="out" filter="fade">
                                      <p:cBhvr>
                                        <p:cTn id="128" dur="500"/>
                                        <p:tgtEl>
                                          <p:spTgt spid="11"/>
                                        </p:tgtEl>
                                      </p:cBhvr>
                                    </p:animEffect>
                                    <p:set>
                                      <p:cBhvr>
                                        <p:cTn id="129" dur="1" fill="hold">
                                          <p:stCondLst>
                                            <p:cond delay="499"/>
                                          </p:stCondLst>
                                        </p:cTn>
                                        <p:tgtEl>
                                          <p:spTgt spid="11"/>
                                        </p:tgtEl>
                                        <p:attrNameLst>
                                          <p:attrName>style.visibility</p:attrName>
                                        </p:attrNameLst>
                                      </p:cBhvr>
                                      <p:to>
                                        <p:strVal val="hidden"/>
                                      </p:to>
                                    </p:set>
                                  </p:childTnLst>
                                </p:cTn>
                              </p:par>
                              <p:par>
                                <p:cTn id="130" presetID="10" presetClass="exit" presetSubtype="0" fill="hold" grpId="2" nodeType="withEffect">
                                  <p:stCondLst>
                                    <p:cond delay="0"/>
                                  </p:stCondLst>
                                  <p:childTnLst>
                                    <p:animEffect transition="out" filter="fade">
                                      <p:cBhvr>
                                        <p:cTn id="131" dur="500"/>
                                        <p:tgtEl>
                                          <p:spTgt spid="12"/>
                                        </p:tgtEl>
                                      </p:cBhvr>
                                    </p:animEffect>
                                    <p:set>
                                      <p:cBhvr>
                                        <p:cTn id="132" dur="1" fill="hold">
                                          <p:stCondLst>
                                            <p:cond delay="499"/>
                                          </p:stCondLst>
                                        </p:cTn>
                                        <p:tgtEl>
                                          <p:spTgt spid="12"/>
                                        </p:tgtEl>
                                        <p:attrNameLst>
                                          <p:attrName>style.visibility</p:attrName>
                                        </p:attrNameLst>
                                      </p:cBhvr>
                                      <p:to>
                                        <p:strVal val="hidden"/>
                                      </p:to>
                                    </p:set>
                                  </p:childTnLst>
                                </p:cTn>
                              </p:par>
                              <p:par>
                                <p:cTn id="133" presetID="10" presetClass="exit" presetSubtype="0" fill="hold" grpId="2" nodeType="withEffect">
                                  <p:stCondLst>
                                    <p:cond delay="0"/>
                                  </p:stCondLst>
                                  <p:childTnLst>
                                    <p:animEffect transition="out" filter="fade">
                                      <p:cBhvr>
                                        <p:cTn id="134" dur="500"/>
                                        <p:tgtEl>
                                          <p:spTgt spid="13"/>
                                        </p:tgtEl>
                                      </p:cBhvr>
                                    </p:animEffect>
                                    <p:set>
                                      <p:cBhvr>
                                        <p:cTn id="135" dur="1" fill="hold">
                                          <p:stCondLst>
                                            <p:cond delay="499"/>
                                          </p:stCondLst>
                                        </p:cTn>
                                        <p:tgtEl>
                                          <p:spTgt spid="13"/>
                                        </p:tgtEl>
                                        <p:attrNameLst>
                                          <p:attrName>style.visibility</p:attrName>
                                        </p:attrNameLst>
                                      </p:cBhvr>
                                      <p:to>
                                        <p:strVal val="hidden"/>
                                      </p:to>
                                    </p:set>
                                  </p:childTnLst>
                                </p:cTn>
                              </p:par>
                              <p:par>
                                <p:cTn id="136" presetID="10" presetClass="exit" presetSubtype="0" fill="hold" grpId="2" nodeType="withEffect">
                                  <p:stCondLst>
                                    <p:cond delay="0"/>
                                  </p:stCondLst>
                                  <p:childTnLst>
                                    <p:animEffect transition="out" filter="fade">
                                      <p:cBhvr>
                                        <p:cTn id="137" dur="500"/>
                                        <p:tgtEl>
                                          <p:spTgt spid="14"/>
                                        </p:tgtEl>
                                      </p:cBhvr>
                                    </p:animEffect>
                                    <p:set>
                                      <p:cBhvr>
                                        <p:cTn id="138" dur="1" fill="hold">
                                          <p:stCondLst>
                                            <p:cond delay="499"/>
                                          </p:stCondLst>
                                        </p:cTn>
                                        <p:tgtEl>
                                          <p:spTgt spid="14"/>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37"/>
                                        </p:tgtEl>
                                        <p:attrNameLst>
                                          <p:attrName>style.visibility</p:attrName>
                                        </p:attrNameLst>
                                      </p:cBhvr>
                                      <p:to>
                                        <p:strVal val="hidden"/>
                                      </p:to>
                                    </p:set>
                                  </p:childTnLst>
                                </p:cTn>
                              </p:par>
                              <p:par>
                                <p:cTn id="141" presetID="10" presetClass="exit" presetSubtype="0" fill="hold" grpId="2" nodeType="withEffect">
                                  <p:stCondLst>
                                    <p:cond delay="0"/>
                                  </p:stCondLst>
                                  <p:childTnLst>
                                    <p:animEffect transition="out" filter="fade">
                                      <p:cBhvr>
                                        <p:cTn id="142" dur="500"/>
                                        <p:tgtEl>
                                          <p:spTgt spid="15"/>
                                        </p:tgtEl>
                                      </p:cBhvr>
                                    </p:animEffect>
                                    <p:set>
                                      <p:cBhvr>
                                        <p:cTn id="143" dur="1" fill="hold">
                                          <p:stCondLst>
                                            <p:cond delay="499"/>
                                          </p:stCondLst>
                                        </p:cTn>
                                        <p:tgtEl>
                                          <p:spTgt spid="15"/>
                                        </p:tgtEl>
                                        <p:attrNameLst>
                                          <p:attrName>style.visibility</p:attrName>
                                        </p:attrNameLst>
                                      </p:cBhvr>
                                      <p:to>
                                        <p:strVal val="hidden"/>
                                      </p:to>
                                    </p:set>
                                  </p:childTnLst>
                                </p:cTn>
                              </p:par>
                              <p:par>
                                <p:cTn id="144" presetID="10" presetClass="exit" presetSubtype="0" fill="hold" grpId="1" nodeType="withEffect">
                                  <p:stCondLst>
                                    <p:cond delay="0"/>
                                  </p:stCondLst>
                                  <p:childTnLst>
                                    <p:animEffect transition="out" filter="fade">
                                      <p:cBhvr>
                                        <p:cTn id="145" dur="500"/>
                                        <p:tgtEl>
                                          <p:spTgt spid="20"/>
                                        </p:tgtEl>
                                      </p:cBhvr>
                                    </p:animEffect>
                                    <p:set>
                                      <p:cBhvr>
                                        <p:cTn id="146" dur="1" fill="hold">
                                          <p:stCondLst>
                                            <p:cond delay="499"/>
                                          </p:stCondLst>
                                        </p:cTn>
                                        <p:tgtEl>
                                          <p:spTgt spid="20"/>
                                        </p:tgtEl>
                                        <p:attrNameLst>
                                          <p:attrName>style.visibility</p:attrName>
                                        </p:attrNameLst>
                                      </p:cBhvr>
                                      <p:to>
                                        <p:strVal val="hidden"/>
                                      </p:to>
                                    </p:set>
                                  </p:childTnLst>
                                </p:cTn>
                              </p:par>
                              <p:par>
                                <p:cTn id="147" presetID="10" presetClass="exit" presetSubtype="0" fill="hold" grpId="1" nodeType="withEffect">
                                  <p:stCondLst>
                                    <p:cond delay="0"/>
                                  </p:stCondLst>
                                  <p:childTnLst>
                                    <p:animEffect transition="out" filter="fade">
                                      <p:cBhvr>
                                        <p:cTn id="148" dur="500"/>
                                        <p:tgtEl>
                                          <p:spTgt spid="21"/>
                                        </p:tgtEl>
                                      </p:cBhvr>
                                    </p:animEffect>
                                    <p:set>
                                      <p:cBhvr>
                                        <p:cTn id="149" dur="1" fill="hold">
                                          <p:stCondLst>
                                            <p:cond delay="499"/>
                                          </p:stCondLst>
                                        </p:cTn>
                                        <p:tgtEl>
                                          <p:spTgt spid="21"/>
                                        </p:tgtEl>
                                        <p:attrNameLst>
                                          <p:attrName>style.visibility</p:attrName>
                                        </p:attrNameLst>
                                      </p:cBhvr>
                                      <p:to>
                                        <p:strVal val="hidden"/>
                                      </p:to>
                                    </p:set>
                                  </p:childTnLst>
                                </p:cTn>
                              </p:par>
                              <p:par>
                                <p:cTn id="150" presetID="10" presetClass="exit" presetSubtype="0" fill="hold" grpId="1" nodeType="withEffect">
                                  <p:stCondLst>
                                    <p:cond delay="0"/>
                                  </p:stCondLst>
                                  <p:childTnLst>
                                    <p:animEffect transition="out" filter="fade">
                                      <p:cBhvr>
                                        <p:cTn id="151" dur="500"/>
                                        <p:tgtEl>
                                          <p:spTgt spid="24"/>
                                        </p:tgtEl>
                                      </p:cBhvr>
                                    </p:animEffect>
                                    <p:set>
                                      <p:cBhvr>
                                        <p:cTn id="152" dur="1" fill="hold">
                                          <p:stCondLst>
                                            <p:cond delay="499"/>
                                          </p:stCondLst>
                                        </p:cTn>
                                        <p:tgtEl>
                                          <p:spTgt spid="24"/>
                                        </p:tgtEl>
                                        <p:attrNameLst>
                                          <p:attrName>style.visibility</p:attrName>
                                        </p:attrNameLst>
                                      </p:cBhvr>
                                      <p:to>
                                        <p:strVal val="hidden"/>
                                      </p:to>
                                    </p:set>
                                  </p:childTnLst>
                                </p:cTn>
                              </p:par>
                              <p:par>
                                <p:cTn id="153" presetID="10" presetClass="exit" presetSubtype="0" fill="hold" grpId="1" nodeType="withEffect">
                                  <p:stCondLst>
                                    <p:cond delay="0"/>
                                  </p:stCondLst>
                                  <p:childTnLst>
                                    <p:animEffect transition="out" filter="fade">
                                      <p:cBhvr>
                                        <p:cTn id="154" dur="500"/>
                                        <p:tgtEl>
                                          <p:spTgt spid="25"/>
                                        </p:tgtEl>
                                      </p:cBhvr>
                                    </p:animEffect>
                                    <p:set>
                                      <p:cBhvr>
                                        <p:cTn id="155" dur="1" fill="hold">
                                          <p:stCondLst>
                                            <p:cond delay="499"/>
                                          </p:stCondLst>
                                        </p:cTn>
                                        <p:tgtEl>
                                          <p:spTgt spid="25"/>
                                        </p:tgtEl>
                                        <p:attrNameLst>
                                          <p:attrName>style.visibility</p:attrName>
                                        </p:attrNameLst>
                                      </p:cBhvr>
                                      <p:to>
                                        <p:strVal val="hidden"/>
                                      </p:to>
                                    </p:set>
                                  </p:childTnLst>
                                </p:cTn>
                              </p:par>
                              <p:par>
                                <p:cTn id="156" presetID="10" presetClass="exit" presetSubtype="0" fill="hold" grpId="1" nodeType="withEffect">
                                  <p:stCondLst>
                                    <p:cond delay="0"/>
                                  </p:stCondLst>
                                  <p:childTnLst>
                                    <p:animEffect transition="out" filter="fade">
                                      <p:cBhvr>
                                        <p:cTn id="157" dur="500"/>
                                        <p:tgtEl>
                                          <p:spTgt spid="26"/>
                                        </p:tgtEl>
                                      </p:cBhvr>
                                    </p:animEffect>
                                    <p:set>
                                      <p:cBhvr>
                                        <p:cTn id="158" dur="1" fill="hold">
                                          <p:stCondLst>
                                            <p:cond delay="499"/>
                                          </p:stCondLst>
                                        </p:cTn>
                                        <p:tgtEl>
                                          <p:spTgt spid="26"/>
                                        </p:tgtEl>
                                        <p:attrNameLst>
                                          <p:attrName>style.visibility</p:attrName>
                                        </p:attrNameLst>
                                      </p:cBhvr>
                                      <p:to>
                                        <p:strVal val="hidden"/>
                                      </p:to>
                                    </p:set>
                                  </p:childTnLst>
                                </p:cTn>
                              </p:par>
                              <p:par>
                                <p:cTn id="159" presetID="10" presetClass="exit" presetSubtype="0" fill="hold" grpId="1" nodeType="withEffect">
                                  <p:stCondLst>
                                    <p:cond delay="0"/>
                                  </p:stCondLst>
                                  <p:childTnLst>
                                    <p:animEffect transition="out" filter="fade">
                                      <p:cBhvr>
                                        <p:cTn id="160" dur="500"/>
                                        <p:tgtEl>
                                          <p:spTgt spid="27"/>
                                        </p:tgtEl>
                                      </p:cBhvr>
                                    </p:animEffect>
                                    <p:set>
                                      <p:cBhvr>
                                        <p:cTn id="161" dur="1" fill="hold">
                                          <p:stCondLst>
                                            <p:cond delay="499"/>
                                          </p:stCondLst>
                                        </p:cTn>
                                        <p:tgtEl>
                                          <p:spTgt spid="27"/>
                                        </p:tgtEl>
                                        <p:attrNameLst>
                                          <p:attrName>style.visibility</p:attrName>
                                        </p:attrNameLst>
                                      </p:cBhvr>
                                      <p:to>
                                        <p:strVal val="hidden"/>
                                      </p:to>
                                    </p:set>
                                  </p:childTnLst>
                                </p:cTn>
                              </p:par>
                              <p:par>
                                <p:cTn id="162" presetID="10" presetClass="exit" presetSubtype="0" fill="hold" grpId="1" nodeType="withEffect">
                                  <p:stCondLst>
                                    <p:cond delay="0"/>
                                  </p:stCondLst>
                                  <p:childTnLst>
                                    <p:animEffect transition="out" filter="fade">
                                      <p:cBhvr>
                                        <p:cTn id="163" dur="500"/>
                                        <p:tgtEl>
                                          <p:spTgt spid="28"/>
                                        </p:tgtEl>
                                      </p:cBhvr>
                                    </p:animEffect>
                                    <p:set>
                                      <p:cBhvr>
                                        <p:cTn id="164" dur="1" fill="hold">
                                          <p:stCondLst>
                                            <p:cond delay="499"/>
                                          </p:stCondLst>
                                        </p:cTn>
                                        <p:tgtEl>
                                          <p:spTgt spid="28"/>
                                        </p:tgtEl>
                                        <p:attrNameLst>
                                          <p:attrName>style.visibility</p:attrName>
                                        </p:attrNameLst>
                                      </p:cBhvr>
                                      <p:to>
                                        <p:strVal val="hidden"/>
                                      </p:to>
                                    </p:set>
                                  </p:childTnLst>
                                </p:cTn>
                              </p:par>
                              <p:par>
                                <p:cTn id="165" presetID="10" presetClass="exit" presetSubtype="0" fill="hold" grpId="1" nodeType="withEffect">
                                  <p:stCondLst>
                                    <p:cond delay="0"/>
                                  </p:stCondLst>
                                  <p:childTnLst>
                                    <p:animEffect transition="out" filter="fade">
                                      <p:cBhvr>
                                        <p:cTn id="166" dur="500"/>
                                        <p:tgtEl>
                                          <p:spTgt spid="29"/>
                                        </p:tgtEl>
                                      </p:cBhvr>
                                    </p:animEffect>
                                    <p:set>
                                      <p:cBhvr>
                                        <p:cTn id="167" dur="1" fill="hold">
                                          <p:stCondLst>
                                            <p:cond delay="499"/>
                                          </p:stCondLst>
                                        </p:cTn>
                                        <p:tgtEl>
                                          <p:spTgt spid="29"/>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30"/>
                                        </p:tgtEl>
                                      </p:cBhvr>
                                    </p:animEffect>
                                    <p:set>
                                      <p:cBhvr>
                                        <p:cTn id="170" dur="1" fill="hold">
                                          <p:stCondLst>
                                            <p:cond delay="499"/>
                                          </p:stCondLst>
                                        </p:cTn>
                                        <p:tgtEl>
                                          <p:spTgt spid="30"/>
                                        </p:tgtEl>
                                        <p:attrNameLst>
                                          <p:attrName>style.visibility</p:attrName>
                                        </p:attrNameLst>
                                      </p:cBhvr>
                                      <p:to>
                                        <p:strVal val="hidden"/>
                                      </p:to>
                                    </p:set>
                                  </p:childTnLst>
                                </p:cTn>
                              </p:par>
                              <p:par>
                                <p:cTn id="171" presetID="10" presetClass="exit" presetSubtype="0" fill="hold" grpId="1" nodeType="withEffect">
                                  <p:stCondLst>
                                    <p:cond delay="0"/>
                                  </p:stCondLst>
                                  <p:childTnLst>
                                    <p:animEffect transition="out" filter="fade">
                                      <p:cBhvr>
                                        <p:cTn id="172" dur="500"/>
                                        <p:tgtEl>
                                          <p:spTgt spid="31"/>
                                        </p:tgtEl>
                                      </p:cBhvr>
                                    </p:animEffect>
                                    <p:set>
                                      <p:cBhvr>
                                        <p:cTn id="173" dur="1" fill="hold">
                                          <p:stCondLst>
                                            <p:cond delay="499"/>
                                          </p:stCondLst>
                                        </p:cTn>
                                        <p:tgtEl>
                                          <p:spTgt spid="31"/>
                                        </p:tgtEl>
                                        <p:attrNameLst>
                                          <p:attrName>style.visibility</p:attrName>
                                        </p:attrNameLst>
                                      </p:cBhvr>
                                      <p:to>
                                        <p:strVal val="hidden"/>
                                      </p:to>
                                    </p:set>
                                  </p:childTnLst>
                                </p:cTn>
                              </p:par>
                              <p:par>
                                <p:cTn id="174" presetID="10" presetClass="exit" presetSubtype="0" fill="hold" grpId="1" nodeType="withEffect">
                                  <p:stCondLst>
                                    <p:cond delay="0"/>
                                  </p:stCondLst>
                                  <p:childTnLst>
                                    <p:animEffect transition="out" filter="fade">
                                      <p:cBhvr>
                                        <p:cTn id="175" dur="500"/>
                                        <p:tgtEl>
                                          <p:spTgt spid="32"/>
                                        </p:tgtEl>
                                      </p:cBhvr>
                                    </p:animEffect>
                                    <p:set>
                                      <p:cBhvr>
                                        <p:cTn id="176" dur="1" fill="hold">
                                          <p:stCondLst>
                                            <p:cond delay="499"/>
                                          </p:stCondLst>
                                        </p:cTn>
                                        <p:tgtEl>
                                          <p:spTgt spid="32"/>
                                        </p:tgtEl>
                                        <p:attrNameLst>
                                          <p:attrName>style.visibility</p:attrName>
                                        </p:attrNameLst>
                                      </p:cBhvr>
                                      <p:to>
                                        <p:strVal val="hidden"/>
                                      </p:to>
                                    </p:set>
                                  </p:childTnLst>
                                </p:cTn>
                              </p:par>
                              <p:par>
                                <p:cTn id="177" presetID="10" presetClass="exit" presetSubtype="0" fill="hold" grpId="1" nodeType="withEffect">
                                  <p:stCondLst>
                                    <p:cond delay="0"/>
                                  </p:stCondLst>
                                  <p:childTnLst>
                                    <p:animEffect transition="out" filter="fade">
                                      <p:cBhvr>
                                        <p:cTn id="178" dur="500"/>
                                        <p:tgtEl>
                                          <p:spTgt spid="33"/>
                                        </p:tgtEl>
                                      </p:cBhvr>
                                    </p:animEffect>
                                    <p:set>
                                      <p:cBhvr>
                                        <p:cTn id="179" dur="1" fill="hold">
                                          <p:stCondLst>
                                            <p:cond delay="499"/>
                                          </p:stCondLst>
                                        </p:cTn>
                                        <p:tgtEl>
                                          <p:spTgt spid="33"/>
                                        </p:tgtEl>
                                        <p:attrNameLst>
                                          <p:attrName>style.visibility</p:attrName>
                                        </p:attrNameLst>
                                      </p:cBhvr>
                                      <p:to>
                                        <p:strVal val="hidden"/>
                                      </p:to>
                                    </p:set>
                                  </p:childTnLst>
                                </p:cTn>
                              </p:par>
                            </p:childTnLst>
                          </p:cTn>
                        </p:par>
                        <p:par>
                          <p:cTn id="180" fill="hold">
                            <p:stCondLst>
                              <p:cond delay="500"/>
                            </p:stCondLst>
                            <p:childTnLst>
                              <p:par>
                                <p:cTn id="181" presetID="42" presetClass="path" presetSubtype="0" accel="50000" decel="50000" fill="hold" nodeType="afterEffect">
                                  <p:stCondLst>
                                    <p:cond delay="500"/>
                                  </p:stCondLst>
                                  <p:childTnLst>
                                    <p:animMotion origin="layout" path="M 0 0.33333 L 0 1.22762 " pathEditMode="relative" rAng="0" ptsTypes="AA">
                                      <p:cBhvr>
                                        <p:cTn id="182" dur="2000" fill="hold"/>
                                        <p:tgtEl>
                                          <p:spTgt spid="30723"/>
                                        </p:tgtEl>
                                        <p:attrNameLst>
                                          <p:attrName>ppt_x</p:attrName>
                                          <p:attrName>ppt_y</p:attrName>
                                        </p:attrNameLst>
                                      </p:cBhvr>
                                      <p:rCtr x="0" y="447"/>
                                    </p:animMotion>
                                  </p:childTnLst>
                                </p:cTn>
                              </p:par>
                              <p:par>
                                <p:cTn id="183" presetID="10" presetClass="entr" presetSubtype="0" fill="hold" grpId="0" nodeType="withEffect">
                                  <p:stCondLst>
                                    <p:cond delay="500"/>
                                  </p:stCondLst>
                                  <p:childTnLst>
                                    <p:set>
                                      <p:cBhvr>
                                        <p:cTn id="184" dur="1" fill="hold">
                                          <p:stCondLst>
                                            <p:cond delay="0"/>
                                          </p:stCondLst>
                                        </p:cTn>
                                        <p:tgtEl>
                                          <p:spTgt spid="34"/>
                                        </p:tgtEl>
                                        <p:attrNameLst>
                                          <p:attrName>style.visibility</p:attrName>
                                        </p:attrNameLst>
                                      </p:cBhvr>
                                      <p:to>
                                        <p:strVal val="visible"/>
                                      </p:to>
                                    </p:set>
                                    <p:animEffect transition="in" filter="fade">
                                      <p:cBhvr>
                                        <p:cTn id="185" dur="500"/>
                                        <p:tgtEl>
                                          <p:spTgt spid="34"/>
                                        </p:tgtEl>
                                      </p:cBhvr>
                                    </p:animEffect>
                                  </p:childTnLst>
                                </p:cTn>
                              </p:par>
                            </p:childTnLst>
                          </p:cTn>
                        </p:par>
                      </p:childTnLst>
                    </p:cTn>
                  </p:par>
                  <p:par>
                    <p:cTn id="186" fill="hold">
                      <p:stCondLst>
                        <p:cond delay="indefinite"/>
                      </p:stCondLst>
                      <p:childTnLst>
                        <p:par>
                          <p:cTn id="187" fill="hold">
                            <p:stCondLst>
                              <p:cond delay="0"/>
                            </p:stCondLst>
                            <p:childTnLst>
                              <p:par>
                                <p:cTn id="188" presetID="1" presetClass="exit" presetSubtype="0" fill="hold" grpId="1" nodeType="clickEffect">
                                  <p:stCondLst>
                                    <p:cond delay="0"/>
                                  </p:stCondLst>
                                  <p:childTnLst>
                                    <p:set>
                                      <p:cBhvr>
                                        <p:cTn id="189" dur="1" fill="hold">
                                          <p:stCondLst>
                                            <p:cond delay="0"/>
                                          </p:stCondLst>
                                        </p:cTn>
                                        <p:tgtEl>
                                          <p:spTgt spid="34"/>
                                        </p:tgtEl>
                                        <p:attrNameLst>
                                          <p:attrName>style.visibility</p:attrName>
                                        </p:attrNameLst>
                                      </p:cBhvr>
                                      <p:to>
                                        <p:strVal val="hidden"/>
                                      </p:to>
                                    </p:set>
                                  </p:childTnLst>
                                </p:cTn>
                              </p:par>
                              <p:par>
                                <p:cTn id="190" presetID="10" presetClass="entr" presetSubtype="0" fill="hold" grpId="0" nodeType="withEffect">
                                  <p:stCondLst>
                                    <p:cond delay="500"/>
                                  </p:stCondLst>
                                  <p:childTnLst>
                                    <p:set>
                                      <p:cBhvr>
                                        <p:cTn id="191" dur="1" fill="hold">
                                          <p:stCondLst>
                                            <p:cond delay="0"/>
                                          </p:stCondLst>
                                        </p:cTn>
                                        <p:tgtEl>
                                          <p:spTgt spid="35"/>
                                        </p:tgtEl>
                                        <p:attrNameLst>
                                          <p:attrName>style.visibility</p:attrName>
                                        </p:attrNameLst>
                                      </p:cBhvr>
                                      <p:to>
                                        <p:strVal val="visible"/>
                                      </p:to>
                                    </p:set>
                                    <p:animEffect transition="in" filter="fade">
                                      <p:cBhvr>
                                        <p:cTn id="192" dur="500"/>
                                        <p:tgtEl>
                                          <p:spTgt spid="35"/>
                                        </p:tgtEl>
                                      </p:cBhvr>
                                    </p:animEffect>
                                  </p:childTnLst>
                                </p:cTn>
                              </p:par>
                            </p:childTnLst>
                          </p:cTn>
                        </p:par>
                      </p:childTnLst>
                    </p:cTn>
                  </p:par>
                  <p:par>
                    <p:cTn id="193" fill="hold">
                      <p:stCondLst>
                        <p:cond delay="indefinite"/>
                      </p:stCondLst>
                      <p:childTnLst>
                        <p:par>
                          <p:cTn id="194" fill="hold">
                            <p:stCondLst>
                              <p:cond delay="0"/>
                            </p:stCondLst>
                            <p:childTnLst>
                              <p:par>
                                <p:cTn id="195" presetID="1" presetClass="exit" presetSubtype="0" fill="hold" grpId="1" nodeType="clickEffect">
                                  <p:stCondLst>
                                    <p:cond delay="0"/>
                                  </p:stCondLst>
                                  <p:childTnLst>
                                    <p:set>
                                      <p:cBhvr>
                                        <p:cTn id="196"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2" grpId="1"/>
      <p:bldP spid="3" grpId="0"/>
      <p:bldP spid="30722" grpId="0"/>
      <p:bldP spid="10" grpId="0" animBg="1"/>
      <p:bldP spid="10" grpId="1" animBg="1"/>
      <p:bldP spid="10" grpId="2" animBg="1"/>
      <p:bldP spid="9" grpId="0"/>
      <p:bldP spid="9" grpId="1"/>
      <p:bldP spid="11" grpId="0" animBg="1"/>
      <p:bldP spid="11" grpId="1" animBg="1"/>
      <p:bldP spid="11" grpId="2" animBg="1"/>
      <p:bldP spid="12" grpId="0" animBg="1"/>
      <p:bldP spid="12" grpId="1" animBg="1"/>
      <p:bldP spid="12" grpId="2" animBg="1"/>
      <p:bldP spid="13" grpId="0" animBg="1"/>
      <p:bldP spid="13" grpId="1" animBg="1"/>
      <p:bldP spid="13" grpId="2" animBg="1"/>
      <p:bldP spid="14" grpId="0" animBg="1"/>
      <p:bldP spid="14" grpId="1" animBg="1"/>
      <p:bldP spid="14" grpId="2" animBg="1"/>
      <p:bldP spid="15" grpId="0" animBg="1"/>
      <p:bldP spid="15" grpId="1" animBg="1"/>
      <p:bldP spid="15" grpId="2" animBg="1"/>
      <p:bldP spid="16" grpId="0"/>
      <p:bldP spid="16" grpId="1"/>
      <p:bldP spid="17" grpId="0"/>
      <p:bldP spid="17" grpId="1"/>
      <p:bldP spid="20" grpId="0" animBg="1"/>
      <p:bldP spid="20" grpId="1" animBg="1"/>
      <p:bldP spid="21" grpId="0" animBg="1"/>
      <p:bldP spid="21"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p:bldP spid="34" grpId="1"/>
      <p:bldP spid="35" grpId="0"/>
      <p:bldP spid="35" grpId="1"/>
      <p:bldP spid="37" grpId="1" animBg="1"/>
      <p:bldP spid="37"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Timeline</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13</a:t>
            </a:fld>
            <a:endParaRPr lang="en-AU"/>
          </a:p>
        </p:txBody>
      </p:sp>
      <p:pic>
        <p:nvPicPr>
          <p:cNvPr id="5" name="Picture 4" descr="C:\Users\Michael\Documents\Project1.gif"/>
          <p:cNvPicPr/>
          <p:nvPr/>
        </p:nvPicPr>
        <p:blipFill>
          <a:blip r:embed="rId2" cstate="print"/>
          <a:srcRect r="37606"/>
          <a:stretch>
            <a:fillRect/>
          </a:stretch>
        </p:blipFill>
        <p:spPr bwMode="auto">
          <a:xfrm>
            <a:off x="323528" y="1700808"/>
            <a:ext cx="8568952" cy="4982492"/>
          </a:xfrm>
          <a:prstGeom prst="rect">
            <a:avLst/>
          </a:prstGeom>
          <a:noFill/>
          <a:ln w="9525">
            <a:noFill/>
            <a:miter lim="800000"/>
            <a:headEnd/>
            <a:tailEnd/>
          </a:ln>
        </p:spPr>
      </p:pic>
      <p:cxnSp>
        <p:nvCxnSpPr>
          <p:cNvPr id="7" name="Straight Connector 6"/>
          <p:cNvCxnSpPr/>
          <p:nvPr/>
        </p:nvCxnSpPr>
        <p:spPr>
          <a:xfrm rot="5400000">
            <a:off x="1583668" y="4401108"/>
            <a:ext cx="453650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51920" y="2132856"/>
            <a:ext cx="2376264" cy="4536504"/>
          </a:xfrm>
          <a:prstGeom prst="rect">
            <a:avLst/>
          </a:prstGeom>
          <a:solidFill>
            <a:srgbClr val="FF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nodeType="afterEffect">
                                  <p:stCondLst>
                                    <p:cond delay="500"/>
                                  </p:stCondLst>
                                  <p:childTnLst>
                                    <p:animMotion origin="layout" path="M -5.55556E-7 1.83291E-6 L 0.2599 0.00532 " pathEditMode="relative" rAng="0" ptsTypes="AA">
                                      <p:cBhvr>
                                        <p:cTn id="9" dur="3000" fill="hold"/>
                                        <p:tgtEl>
                                          <p:spTgt spid="7"/>
                                        </p:tgtEl>
                                        <p:attrNameLst>
                                          <p:attrName>ppt_x</p:attrName>
                                          <p:attrName>ppt_y</p:attrName>
                                        </p:attrNameLst>
                                      </p:cBhvr>
                                      <p:rCtr x="130" y="3"/>
                                    </p:animMotion>
                                  </p:childTnLst>
                                </p:cTn>
                              </p:par>
                            </p:childTnLst>
                          </p:cTn>
                        </p:par>
                        <p:par>
                          <p:cTn id="10" fill="hold">
                            <p:stCondLst>
                              <p:cond delay="35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Budget</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14</a:t>
            </a:fld>
            <a:endParaRPr lang="en-AU"/>
          </a:p>
        </p:txBody>
      </p:sp>
      <p:graphicFrame>
        <p:nvGraphicFramePr>
          <p:cNvPr id="5" name="Content Placeholder 4"/>
          <p:cNvGraphicFramePr>
            <a:graphicFrameLocks noGrp="1"/>
          </p:cNvGraphicFramePr>
          <p:nvPr>
            <p:ph sz="quarter" idx="1"/>
          </p:nvPr>
        </p:nvGraphicFramePr>
        <p:xfrm>
          <a:off x="1547664" y="1772816"/>
          <a:ext cx="6408712" cy="4714856"/>
        </p:xfrm>
        <a:graphic>
          <a:graphicData uri="http://schemas.openxmlformats.org/drawingml/2006/table">
            <a:tbl>
              <a:tblPr firstRow="1" bandRow="1">
                <a:tableStyleId>{5C22544A-7EE6-4342-B048-85BDC9FD1C3A}</a:tableStyleId>
              </a:tblPr>
              <a:tblGrid>
                <a:gridCol w="1630680"/>
                <a:gridCol w="1630680"/>
                <a:gridCol w="915104"/>
                <a:gridCol w="1008112"/>
                <a:gridCol w="1224136"/>
              </a:tblGrid>
              <a:tr h="272771">
                <a:tc>
                  <a:txBody>
                    <a:bodyPr/>
                    <a:lstStyle/>
                    <a:p>
                      <a:pPr algn="ctr">
                        <a:spcBef>
                          <a:spcPts val="600"/>
                        </a:spcBef>
                        <a:spcAft>
                          <a:spcPts val="0"/>
                        </a:spcAft>
                      </a:pPr>
                      <a:r>
                        <a:rPr lang="en-AU" sz="1200" b="1" dirty="0">
                          <a:solidFill>
                            <a:srgbClr val="FFFFFF"/>
                          </a:solidFill>
                          <a:latin typeface="Calibri"/>
                          <a:ea typeface="Times New Roman"/>
                        </a:rPr>
                        <a:t>Company</a:t>
                      </a:r>
                      <a:endParaRPr lang="en-AU" sz="1200" dirty="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200" b="1">
                          <a:solidFill>
                            <a:srgbClr val="FFFFFF"/>
                          </a:solidFill>
                          <a:latin typeface="Calibri"/>
                          <a:ea typeface="Times New Roman"/>
                        </a:rPr>
                        <a:t>Items Description</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200" b="1">
                          <a:solidFill>
                            <a:srgbClr val="FFFFFF"/>
                          </a:solidFill>
                          <a:latin typeface="Calibri"/>
                          <a:ea typeface="Times New Roman"/>
                        </a:rPr>
                        <a:t>Debit</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200" b="1">
                          <a:solidFill>
                            <a:srgbClr val="FFFFFF"/>
                          </a:solidFill>
                          <a:latin typeface="Calibri"/>
                          <a:ea typeface="Times New Roman"/>
                        </a:rPr>
                        <a:t>Credit</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200" b="1">
                          <a:solidFill>
                            <a:srgbClr val="FFFFFF"/>
                          </a:solidFill>
                          <a:latin typeface="Calibri"/>
                          <a:ea typeface="Times New Roman"/>
                        </a:rPr>
                        <a:t>Total</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QUT</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BEE Unit Funds</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$400.00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$400.00</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Boeing</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Boeing Sponsership</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$2000.00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$2400.00</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HiSystems GmBH</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Quad Copter Airframe</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$759.86</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$1640.14</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Surveyor Corporation</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Camera</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$248.75</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$1391.39</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Gumstix inc</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Onboard Computer</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$395.92</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$995.47</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HobbyRama</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V-Tail Mixer</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$19.95</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$975.52</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HobbyRama</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Cable</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$13.00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$962.52</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HobbyRama</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Cable</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$49.00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$913.52</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Bunning’s Warehouse</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Glue</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$2.05</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$911.47</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Bunning’s Warehouse</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Tool</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$13.98</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$897.49</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Eckersley</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Wiring Equipment</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$29.95</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$867.54</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QUT Bookshop</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Writing Material</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$5.70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$861.84</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Jaycar Autralia</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Cable</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$10.67</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$851.17</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RS Components</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Coolum Counter</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$37.07</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$814.10</a:t>
                      </a:r>
                      <a:endParaRPr lang="en-AU" sz="1200">
                        <a:solidFill>
                          <a:srgbClr val="000000"/>
                        </a:solidFill>
                        <a:latin typeface="Times New Roman"/>
                        <a:ea typeface="PMingLiU"/>
                      </a:endParaRPr>
                    </a:p>
                  </a:txBody>
                  <a:tcPr marL="68580" marR="68580" marT="0" marB="0"/>
                </a:tc>
              </a:tr>
              <a:tr h="272771">
                <a:tc>
                  <a:txBody>
                    <a:bodyPr/>
                    <a:lstStyle/>
                    <a:p>
                      <a:pPr algn="ctr">
                        <a:spcBef>
                          <a:spcPts val="600"/>
                        </a:spcBef>
                        <a:spcAft>
                          <a:spcPts val="0"/>
                        </a:spcAft>
                      </a:pPr>
                      <a:r>
                        <a:rPr lang="en-AU" sz="1100" b="1">
                          <a:solidFill>
                            <a:srgbClr val="000000"/>
                          </a:solidFill>
                          <a:latin typeface="Calibri"/>
                          <a:ea typeface="Times New Roman"/>
                        </a:rPr>
                        <a:t>Farnel</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Electrical Parts</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$86.55</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$0.00</a:t>
                      </a:r>
                      <a:endParaRPr lang="en-AU" sz="120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a:solidFill>
                            <a:srgbClr val="000000"/>
                          </a:solidFill>
                          <a:latin typeface="Calibri"/>
                          <a:ea typeface="Times New Roman"/>
                        </a:rPr>
                        <a:t>$727.55</a:t>
                      </a:r>
                      <a:endParaRPr lang="en-AU" sz="1200">
                        <a:solidFill>
                          <a:srgbClr val="000000"/>
                        </a:solidFill>
                        <a:latin typeface="Times New Roman"/>
                        <a:ea typeface="PMingLiU"/>
                      </a:endParaRPr>
                    </a:p>
                  </a:txBody>
                  <a:tcPr marL="68580" marR="68580" marT="0" marB="0"/>
                </a:tc>
              </a:tr>
              <a:tr h="272771">
                <a:tc>
                  <a:txBody>
                    <a:bodyPr/>
                    <a:lstStyle/>
                    <a:p>
                      <a:endParaRPr lang="en-AU" sz="1000">
                        <a:latin typeface="Times New Roman"/>
                      </a:endParaRPr>
                    </a:p>
                  </a:txBody>
                  <a:tcPr marL="68580" marR="68580" marT="0" marB="0"/>
                </a:tc>
                <a:tc>
                  <a:txBody>
                    <a:bodyPr/>
                    <a:lstStyle/>
                    <a:p>
                      <a:pPr algn="ctr">
                        <a:spcBef>
                          <a:spcPts val="600"/>
                        </a:spcBef>
                        <a:spcAft>
                          <a:spcPts val="0"/>
                        </a:spcAft>
                      </a:pPr>
                      <a:endParaRPr lang="en-AU" sz="1100">
                        <a:solidFill>
                          <a:srgbClr val="000000"/>
                        </a:solidFill>
                        <a:latin typeface="Calibri"/>
                        <a:ea typeface="Times New Roman"/>
                      </a:endParaRPr>
                    </a:p>
                  </a:txBody>
                  <a:tcPr marL="68580" marR="68580" marT="0" marB="0"/>
                </a:tc>
                <a:tc>
                  <a:txBody>
                    <a:bodyPr/>
                    <a:lstStyle/>
                    <a:p>
                      <a:pPr algn="r">
                        <a:spcBef>
                          <a:spcPts val="600"/>
                        </a:spcBef>
                        <a:spcAft>
                          <a:spcPts val="0"/>
                        </a:spcAft>
                      </a:pPr>
                      <a:endParaRPr lang="en-AU" sz="1200" dirty="0">
                        <a:solidFill>
                          <a:srgbClr val="000000"/>
                        </a:solidFill>
                        <a:latin typeface="Times New Roman"/>
                        <a:ea typeface="PMingLiU"/>
                      </a:endParaRPr>
                    </a:p>
                  </a:txBody>
                  <a:tcPr marL="68580" marR="68580" marT="0" marB="0"/>
                </a:tc>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AU" sz="1100" b="1" dirty="0" smtClean="0">
                          <a:solidFill>
                            <a:srgbClr val="000000"/>
                          </a:solidFill>
                          <a:latin typeface="Calibri"/>
                          <a:ea typeface="Times New Roman"/>
                        </a:rPr>
                        <a:t>Total</a:t>
                      </a:r>
                      <a:r>
                        <a:rPr lang="en-AU" sz="1200" b="0" baseline="0" dirty="0" smtClean="0">
                          <a:solidFill>
                            <a:srgbClr val="000000"/>
                          </a:solidFill>
                          <a:latin typeface="Times New Roman"/>
                          <a:ea typeface="PMingLiU"/>
                        </a:rPr>
                        <a:t> </a:t>
                      </a:r>
                      <a:r>
                        <a:rPr lang="en-AU" sz="1100" b="1" dirty="0" smtClean="0">
                          <a:solidFill>
                            <a:srgbClr val="000000"/>
                          </a:solidFill>
                          <a:latin typeface="Calibri"/>
                          <a:ea typeface="Times New Roman"/>
                        </a:rPr>
                        <a:t>Remaining</a:t>
                      </a:r>
                      <a:endParaRPr lang="en-AU" sz="1200" dirty="0">
                        <a:solidFill>
                          <a:srgbClr val="000000"/>
                        </a:solidFill>
                        <a:latin typeface="Times New Roman"/>
                        <a:ea typeface="PMingLiU"/>
                      </a:endParaRPr>
                    </a:p>
                  </a:txBody>
                  <a:tcPr marL="68580" marR="68580" marT="0" marB="0"/>
                </a:tc>
                <a:tc>
                  <a:txBody>
                    <a:bodyPr/>
                    <a:lstStyle/>
                    <a:p>
                      <a:pPr algn="ctr">
                        <a:spcBef>
                          <a:spcPts val="600"/>
                        </a:spcBef>
                        <a:spcAft>
                          <a:spcPts val="0"/>
                        </a:spcAft>
                      </a:pPr>
                      <a:r>
                        <a:rPr lang="en-AU" sz="1100" b="1" dirty="0">
                          <a:solidFill>
                            <a:srgbClr val="000000"/>
                          </a:solidFill>
                          <a:latin typeface="Calibri"/>
                          <a:ea typeface="Times New Roman"/>
                        </a:rPr>
                        <a:t>$727.55</a:t>
                      </a:r>
                      <a:endParaRPr lang="en-AU" sz="1200" dirty="0">
                        <a:solidFill>
                          <a:srgbClr val="000000"/>
                        </a:solidFill>
                        <a:latin typeface="Times New Roman"/>
                        <a:ea typeface="PMingLiU"/>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Risk Management</a:t>
            </a:r>
            <a:endParaRPr lang="en-AU" dirty="0">
              <a:effectLst>
                <a:reflection blurRad="6350" stA="55000" endA="300" endPos="45500" dir="5400000" sy="-100000" algn="bl" rotWithShape="0"/>
              </a:effectLst>
            </a:endParaRPr>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15</a:t>
            </a:fld>
            <a:endParaRPr lang="en-AU"/>
          </a:p>
        </p:txBody>
      </p:sp>
      <p:sp>
        <p:nvSpPr>
          <p:cNvPr id="4" name="Content Placeholder 3"/>
          <p:cNvSpPr>
            <a:spLocks noGrp="1"/>
          </p:cNvSpPr>
          <p:nvPr>
            <p:ph sz="quarter" idx="1"/>
          </p:nvPr>
        </p:nvSpPr>
        <p:spPr/>
        <p:txBody>
          <a:bodyPr/>
          <a:lstStyle/>
          <a:p>
            <a:r>
              <a:rPr lang="en-AU" dirty="0" smtClean="0"/>
              <a:t>Risk Hazard Log</a:t>
            </a:r>
          </a:p>
          <a:p>
            <a:r>
              <a:rPr lang="en-AU" dirty="0" smtClean="0"/>
              <a:t>Risks Rated within standard “Risk Evaluation Table” </a:t>
            </a:r>
          </a:p>
          <a:p>
            <a:r>
              <a:rPr lang="en-AU" dirty="0" smtClean="0"/>
              <a:t>Risks Classified within five categories:</a:t>
            </a:r>
          </a:p>
          <a:p>
            <a:pPr lvl="1"/>
            <a:r>
              <a:rPr lang="en-AU" dirty="0" smtClean="0"/>
              <a:t>Personal Injury</a:t>
            </a:r>
          </a:p>
          <a:p>
            <a:pPr lvl="1"/>
            <a:r>
              <a:rPr lang="en-AU" dirty="0" smtClean="0"/>
              <a:t>Property Damage</a:t>
            </a:r>
          </a:p>
          <a:p>
            <a:pPr lvl="1"/>
            <a:r>
              <a:rPr lang="en-AU" dirty="0" smtClean="0"/>
              <a:t>Schedule</a:t>
            </a:r>
          </a:p>
          <a:p>
            <a:pPr lvl="1"/>
            <a:r>
              <a:rPr lang="en-AU" dirty="0" smtClean="0"/>
              <a:t>Technical</a:t>
            </a:r>
          </a:p>
          <a:p>
            <a:pPr lvl="1"/>
            <a:r>
              <a:rPr lang="en-AU" dirty="0" smtClean="0"/>
              <a:t>Budgetary</a:t>
            </a:r>
          </a:p>
          <a:p>
            <a:pPr lvl="1"/>
            <a:endParaRPr lang="en-AU"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Next Semester</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16</a:t>
            </a:fld>
            <a:endParaRPr lang="en-AU"/>
          </a:p>
        </p:txBody>
      </p:sp>
      <p:sp>
        <p:nvSpPr>
          <p:cNvPr id="4" name="Content Placeholder 3"/>
          <p:cNvSpPr>
            <a:spLocks noGrp="1"/>
          </p:cNvSpPr>
          <p:nvPr>
            <p:ph sz="quarter" idx="1"/>
          </p:nvPr>
        </p:nvSpPr>
        <p:spPr/>
        <p:txBody>
          <a:bodyPr/>
          <a:lstStyle/>
          <a:p>
            <a:r>
              <a:rPr lang="en-AU" dirty="0" smtClean="0"/>
              <a:t>Integration of all sub-system components during Week 1 and 2.</a:t>
            </a:r>
          </a:p>
          <a:p>
            <a:r>
              <a:rPr lang="en-AU" dirty="0" smtClean="0"/>
              <a:t>Most of Semester Two will be devoted towards testing.</a:t>
            </a:r>
          </a:p>
          <a:p>
            <a:r>
              <a:rPr lang="en-AU" dirty="0" smtClean="0"/>
              <a:t>Utilising on-board camera to track ground target.</a:t>
            </a:r>
          </a:p>
          <a:p>
            <a:r>
              <a:rPr lang="en-AU" dirty="0" smtClean="0"/>
              <a:t>Purchase of secondary platform.</a:t>
            </a:r>
          </a:p>
          <a:p>
            <a:endParaRPr lang="en-AU"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dirty="0" smtClean="0"/>
              <a:t>Testing Procedures</a:t>
            </a:r>
            <a:endParaRPr lang="en-US" dirty="0"/>
          </a:p>
        </p:txBody>
      </p:sp>
      <p:sp>
        <p:nvSpPr>
          <p:cNvPr id="3" name="Subtitle 2"/>
          <p:cNvSpPr>
            <a:spLocks noGrp="1"/>
          </p:cNvSpPr>
          <p:nvPr>
            <p:ph type="subTitle" idx="1"/>
          </p:nvPr>
        </p:nvSpPr>
        <p:spPr/>
        <p:txBody>
          <a:bodyPr/>
          <a:lstStyle/>
          <a:p>
            <a:r>
              <a:rPr lang="en-AU" dirty="0" smtClean="0"/>
              <a:t>Michael Hamilton</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Tier Testing Procedure</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18</a:t>
            </a:fld>
            <a:endParaRPr lang="en-AU"/>
          </a:p>
        </p:txBody>
      </p:sp>
      <p:pic>
        <p:nvPicPr>
          <p:cNvPr id="34818" name="Picture 2"/>
          <p:cNvPicPr>
            <a:picLocks noChangeAspect="1" noChangeArrowheads="1"/>
          </p:cNvPicPr>
          <p:nvPr/>
        </p:nvPicPr>
        <p:blipFill>
          <a:blip r:embed="rId2" cstate="print"/>
          <a:srcRect/>
          <a:stretch>
            <a:fillRect/>
          </a:stretch>
        </p:blipFill>
        <p:spPr bwMode="auto">
          <a:xfrm>
            <a:off x="3635896" y="2204864"/>
            <a:ext cx="1895475" cy="4143375"/>
          </a:xfrm>
          <a:prstGeom prst="rect">
            <a:avLst/>
          </a:prstGeom>
          <a:noFill/>
          <a:ln w="9525">
            <a:noFill/>
            <a:miter lim="800000"/>
            <a:headEnd/>
            <a:tailEnd/>
          </a:ln>
        </p:spPr>
      </p:pic>
      <p:pic>
        <p:nvPicPr>
          <p:cNvPr id="6" name="Picture 5" descr="C:\Users\Michael\AppData\Local\Temp\VMwareDnD\042435e2\Test Rig 1.jpg"/>
          <p:cNvPicPr/>
          <p:nvPr/>
        </p:nvPicPr>
        <p:blipFill>
          <a:blip r:embed="rId3" cstate="print"/>
          <a:srcRect/>
          <a:stretch>
            <a:fillRect/>
          </a:stretch>
        </p:blipFill>
        <p:spPr bwMode="auto">
          <a:xfrm>
            <a:off x="323528" y="2564904"/>
            <a:ext cx="3164594" cy="2457450"/>
          </a:xfrm>
          <a:prstGeom prst="rect">
            <a:avLst/>
          </a:prstGeom>
          <a:noFill/>
          <a:ln w="9525">
            <a:noFill/>
            <a:miter lim="800000"/>
            <a:headEnd/>
            <a:tailEnd/>
          </a:ln>
        </p:spPr>
      </p:pic>
      <p:sp>
        <p:nvSpPr>
          <p:cNvPr id="7" name="Rounded Rectangle 6"/>
          <p:cNvSpPr/>
          <p:nvPr/>
        </p:nvSpPr>
        <p:spPr>
          <a:xfrm>
            <a:off x="3563888" y="2132856"/>
            <a:ext cx="2088232" cy="720080"/>
          </a:xfrm>
          <a:prstGeom prst="roundRect">
            <a:avLst/>
          </a:prstGeom>
          <a:solidFill>
            <a:schemeClr val="accent2">
              <a:alpha val="58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8" name="Rounded Rectangle 7"/>
          <p:cNvSpPr/>
          <p:nvPr/>
        </p:nvSpPr>
        <p:spPr>
          <a:xfrm>
            <a:off x="3563888" y="2996952"/>
            <a:ext cx="2088232" cy="720080"/>
          </a:xfrm>
          <a:prstGeom prst="roundRect">
            <a:avLst/>
          </a:prstGeom>
          <a:solidFill>
            <a:schemeClr val="accent2">
              <a:alpha val="58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9" name="Rounded Rectangle 8"/>
          <p:cNvSpPr/>
          <p:nvPr/>
        </p:nvSpPr>
        <p:spPr>
          <a:xfrm>
            <a:off x="3563888" y="3861048"/>
            <a:ext cx="2088232" cy="720080"/>
          </a:xfrm>
          <a:prstGeom prst="roundRect">
            <a:avLst/>
          </a:prstGeom>
          <a:solidFill>
            <a:schemeClr val="accent2">
              <a:alpha val="58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0" name="Rounded Rectangle 9"/>
          <p:cNvSpPr/>
          <p:nvPr/>
        </p:nvSpPr>
        <p:spPr>
          <a:xfrm>
            <a:off x="3563888" y="4797152"/>
            <a:ext cx="2088232" cy="720080"/>
          </a:xfrm>
          <a:prstGeom prst="roundRect">
            <a:avLst/>
          </a:prstGeom>
          <a:solidFill>
            <a:schemeClr val="accent2">
              <a:alpha val="58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1" name="Rounded Rectangle 10"/>
          <p:cNvSpPr/>
          <p:nvPr/>
        </p:nvSpPr>
        <p:spPr>
          <a:xfrm>
            <a:off x="3563888" y="5733256"/>
            <a:ext cx="2088232" cy="720080"/>
          </a:xfrm>
          <a:prstGeom prst="roundRect">
            <a:avLst/>
          </a:prstGeom>
          <a:solidFill>
            <a:schemeClr val="accent2">
              <a:alpha val="58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1000"/>
                                        <p:tgtEl>
                                          <p:spTgt spid="7"/>
                                        </p:tgtEl>
                                      </p:cBhvr>
                                    </p:animEffect>
                                    <p:set>
                                      <p:cBhvr>
                                        <p:cTn id="12" dur="1" fill="hold">
                                          <p:stCondLst>
                                            <p:cond delay="999"/>
                                          </p:stCondLst>
                                        </p:cTn>
                                        <p:tgtEl>
                                          <p:spTgt spid="7"/>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1000"/>
                                        <p:tgtEl>
                                          <p:spTgt spid="8"/>
                                        </p:tgtEl>
                                      </p:cBhvr>
                                    </p:animEffect>
                                    <p:set>
                                      <p:cBhvr>
                                        <p:cTn id="20" dur="1" fill="hold">
                                          <p:stCondLst>
                                            <p:cond delay="999"/>
                                          </p:stCondLst>
                                        </p:cTn>
                                        <p:tgtEl>
                                          <p:spTgt spid="8"/>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1000"/>
                                        <p:tgtEl>
                                          <p:spTgt spid="6"/>
                                        </p:tgtEl>
                                      </p:cBhvr>
                                    </p:animEffect>
                                    <p:set>
                                      <p:cBhvr>
                                        <p:cTn id="31" dur="1" fill="hold">
                                          <p:stCondLst>
                                            <p:cond delay="999"/>
                                          </p:stCondLst>
                                        </p:cTn>
                                        <p:tgtEl>
                                          <p:spTgt spid="6"/>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1000"/>
                                        <p:tgtEl>
                                          <p:spTgt spid="9"/>
                                        </p:tgtEl>
                                      </p:cBhvr>
                                    </p:animEffect>
                                    <p:set>
                                      <p:cBhvr>
                                        <p:cTn id="34" dur="1" fill="hold">
                                          <p:stCondLst>
                                            <p:cond delay="999"/>
                                          </p:stCondLst>
                                        </p:cTn>
                                        <p:tgtEl>
                                          <p:spTgt spid="9"/>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1000"/>
                                        <p:tgtEl>
                                          <p:spTgt spid="10"/>
                                        </p:tgtEl>
                                      </p:cBhvr>
                                    </p:animEffect>
                                    <p:set>
                                      <p:cBhvr>
                                        <p:cTn id="42" dur="1" fill="hold">
                                          <p:stCondLst>
                                            <p:cond delay="999"/>
                                          </p:stCondLst>
                                        </p:cTn>
                                        <p:tgtEl>
                                          <p:spTgt spid="10"/>
                                        </p:tgtEl>
                                        <p:attrNameLst>
                                          <p:attrName>style.visibility</p:attrName>
                                        </p:attrNameLst>
                                      </p:cBhvr>
                                      <p:to>
                                        <p:strVal val="hidden"/>
                                      </p:to>
                                    </p:set>
                                  </p:childTnLst>
                                </p:cTn>
                              </p:par>
                              <p:par>
                                <p:cTn id="43" presetID="10"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AHNS Project Aim</a:t>
            </a:r>
            <a:endParaRPr lang="en-AU" dirty="0">
              <a:effectLst>
                <a:reflection blurRad="6350" stA="55000" endA="300" endPos="45500" dir="5400000" sy="-100000" algn="bl" rotWithShape="0"/>
              </a:effectLst>
            </a:endParaRPr>
          </a:p>
        </p:txBody>
      </p:sp>
      <p:sp>
        <p:nvSpPr>
          <p:cNvPr id="3" name="Content Placeholder 2"/>
          <p:cNvSpPr>
            <a:spLocks noGrp="1"/>
          </p:cNvSpPr>
          <p:nvPr>
            <p:ph idx="1"/>
          </p:nvPr>
        </p:nvSpPr>
        <p:spPr>
          <a:xfrm>
            <a:off x="612648" y="2060848"/>
            <a:ext cx="4607424" cy="4035152"/>
          </a:xfrm>
        </p:spPr>
        <p:txBody>
          <a:bodyPr>
            <a:normAutofit/>
          </a:bodyPr>
          <a:lstStyle/>
          <a:p>
            <a:r>
              <a:rPr lang="en-AU" dirty="0" smtClean="0"/>
              <a:t>The Autonomous Helicopter Navigation System 2010 is focused on developing a helicopter system capable of autonomous control, navigation and localising within a GPS denied environment. </a:t>
            </a:r>
          </a:p>
          <a:p>
            <a:endParaRPr lang="en-AU" dirty="0" smtClean="0"/>
          </a:p>
        </p:txBody>
      </p:sp>
      <p:sp>
        <p:nvSpPr>
          <p:cNvPr id="4" name="Slide Number Placeholder 3"/>
          <p:cNvSpPr>
            <a:spLocks noGrp="1"/>
          </p:cNvSpPr>
          <p:nvPr>
            <p:ph type="sldNum" sz="quarter" idx="12"/>
          </p:nvPr>
        </p:nvSpPr>
        <p:spPr/>
        <p:txBody>
          <a:bodyPr>
            <a:normAutofit fontScale="85000" lnSpcReduction="20000"/>
          </a:bodyPr>
          <a:lstStyle/>
          <a:p>
            <a:fld id="{5AEDDE57-BFB4-403C-8AD6-39A9EF93D28E}" type="slidenum">
              <a:rPr lang="en-AU" smtClean="0"/>
              <a:pPr/>
              <a:t>2</a:t>
            </a:fld>
            <a:endParaRPr lang="en-AU"/>
          </a:p>
        </p:txBody>
      </p:sp>
      <p:pic>
        <p:nvPicPr>
          <p:cNvPr id="1026" name="Picture 2"/>
          <p:cNvPicPr>
            <a:picLocks noChangeAspect="1" noChangeArrowheads="1"/>
          </p:cNvPicPr>
          <p:nvPr/>
        </p:nvPicPr>
        <p:blipFill>
          <a:blip r:embed="rId3" cstate="print"/>
          <a:srcRect b="10452"/>
          <a:stretch>
            <a:fillRect/>
          </a:stretch>
        </p:blipFill>
        <p:spPr bwMode="auto">
          <a:xfrm>
            <a:off x="5580112" y="2132856"/>
            <a:ext cx="2784846" cy="374441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dirty="0" smtClean="0"/>
              <a:t>Project Management</a:t>
            </a:r>
            <a:endParaRPr lang="en-US" dirty="0"/>
          </a:p>
        </p:txBody>
      </p:sp>
      <p:sp>
        <p:nvSpPr>
          <p:cNvPr id="3" name="Subtitle 2"/>
          <p:cNvSpPr>
            <a:spLocks noGrp="1"/>
          </p:cNvSpPr>
          <p:nvPr>
            <p:ph type="subTitle" idx="1"/>
          </p:nvPr>
        </p:nvSpPr>
        <p:spPr/>
        <p:txBody>
          <a:bodyPr/>
          <a:lstStyle/>
          <a:p>
            <a:r>
              <a:rPr lang="en-AU" dirty="0" smtClean="0"/>
              <a:t>Michael Hamilton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Contents</a:t>
            </a:r>
            <a:endParaRPr lang="en-AU" dirty="0">
              <a:effectLst>
                <a:reflection blurRad="6350" stA="55000" endA="300" endPos="45500" dir="5400000" sy="-100000" algn="bl" rotWithShape="0"/>
              </a:effectLst>
            </a:endParaRPr>
          </a:p>
        </p:txBody>
      </p:sp>
      <p:sp>
        <p:nvSpPr>
          <p:cNvPr id="3" name="Content Placeholder 2"/>
          <p:cNvSpPr>
            <a:spLocks noGrp="1"/>
          </p:cNvSpPr>
          <p:nvPr>
            <p:ph idx="1"/>
          </p:nvPr>
        </p:nvSpPr>
        <p:spPr>
          <a:xfrm>
            <a:off x="899592" y="1844824"/>
            <a:ext cx="7772400" cy="4572000"/>
          </a:xfrm>
        </p:spPr>
        <p:txBody>
          <a:bodyPr>
            <a:normAutofit lnSpcReduction="10000"/>
          </a:bodyPr>
          <a:lstStyle/>
          <a:p>
            <a:r>
              <a:rPr lang="en-AU" dirty="0" smtClean="0"/>
              <a:t>Previous Years Achievements</a:t>
            </a:r>
          </a:p>
          <a:p>
            <a:r>
              <a:rPr lang="en-AU" dirty="0" smtClean="0"/>
              <a:t>High Level Objectives</a:t>
            </a:r>
          </a:p>
          <a:p>
            <a:r>
              <a:rPr lang="en-AU" dirty="0" smtClean="0"/>
              <a:t>Project Outcome Simulation</a:t>
            </a:r>
          </a:p>
          <a:p>
            <a:r>
              <a:rPr lang="en-AU" dirty="0" smtClean="0"/>
              <a:t>System Requirements</a:t>
            </a:r>
          </a:p>
          <a:p>
            <a:r>
              <a:rPr lang="en-AU" dirty="0" smtClean="0"/>
              <a:t>Project Role Division</a:t>
            </a:r>
          </a:p>
          <a:p>
            <a:r>
              <a:rPr lang="en-AU" dirty="0" smtClean="0"/>
              <a:t>Work Breakdown Structure</a:t>
            </a:r>
          </a:p>
          <a:p>
            <a:r>
              <a:rPr lang="en-AU" dirty="0" smtClean="0"/>
              <a:t>Finical Budget</a:t>
            </a:r>
          </a:p>
          <a:p>
            <a:r>
              <a:rPr lang="en-AU" dirty="0" smtClean="0"/>
              <a:t>Risk Management Plan</a:t>
            </a:r>
          </a:p>
          <a:p>
            <a:r>
              <a:rPr lang="en-AU" dirty="0" smtClean="0"/>
              <a:t>Next Semester Plan</a:t>
            </a:r>
          </a:p>
          <a:p>
            <a:pPr>
              <a:buNone/>
            </a:pPr>
            <a:endParaRPr lang="en-AU" dirty="0" smtClean="0"/>
          </a:p>
          <a:p>
            <a:endParaRPr lang="en-AU" dirty="0" smtClean="0"/>
          </a:p>
        </p:txBody>
      </p:sp>
      <p:sp>
        <p:nvSpPr>
          <p:cNvPr id="4" name="Slide Number Placeholder 3"/>
          <p:cNvSpPr>
            <a:spLocks noGrp="1"/>
          </p:cNvSpPr>
          <p:nvPr>
            <p:ph type="sldNum" sz="quarter" idx="12"/>
          </p:nvPr>
        </p:nvSpPr>
        <p:spPr/>
        <p:txBody>
          <a:bodyPr>
            <a:normAutofit fontScale="85000" lnSpcReduction="20000"/>
          </a:bodyPr>
          <a:lstStyle/>
          <a:p>
            <a:fld id="{5AEDDE57-BFB4-403C-8AD6-39A9EF93D28E}" type="slidenum">
              <a:rPr lang="en-AU" smtClean="0"/>
              <a:pPr/>
              <a:t>4</a:t>
            </a:fld>
            <a:endParaRPr lang="en-AU"/>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Previous Years Achievements</a:t>
            </a:r>
            <a:endParaRPr lang="en-AU" dirty="0"/>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5</a:t>
            </a:fld>
            <a:endParaRPr lang="en-AU"/>
          </a:p>
        </p:txBody>
      </p:sp>
      <p:sp>
        <p:nvSpPr>
          <p:cNvPr id="4" name="Content Placeholder 3"/>
          <p:cNvSpPr>
            <a:spLocks noGrp="1"/>
          </p:cNvSpPr>
          <p:nvPr>
            <p:ph sz="quarter" idx="1"/>
          </p:nvPr>
        </p:nvSpPr>
        <p:spPr>
          <a:xfrm>
            <a:off x="611560" y="1412776"/>
            <a:ext cx="8153400" cy="3629000"/>
          </a:xfrm>
        </p:spPr>
        <p:txBody>
          <a:bodyPr/>
          <a:lstStyle/>
          <a:p>
            <a:r>
              <a:rPr lang="en-AU" dirty="0" smtClean="0"/>
              <a:t>Autonomous Landing</a:t>
            </a:r>
          </a:p>
          <a:p>
            <a:r>
              <a:rPr lang="en-AU" dirty="0" smtClean="0"/>
              <a:t>Stabilisation with z-axis (height) with the use of IR range finder.</a:t>
            </a:r>
          </a:p>
          <a:p>
            <a:r>
              <a:rPr lang="en-AU" dirty="0" smtClean="0"/>
              <a:t>Control handled off-board on Ground Station</a:t>
            </a:r>
          </a:p>
          <a:p>
            <a:r>
              <a:rPr lang="en-AU" dirty="0" smtClean="0"/>
              <a:t>A human to machine interface developed.</a:t>
            </a:r>
          </a:p>
          <a:p>
            <a:r>
              <a:rPr lang="en-AU" dirty="0" smtClean="0"/>
              <a:t>Unsuccessful attempt at remote camera vision localisation.</a:t>
            </a:r>
          </a:p>
          <a:p>
            <a:endParaRPr lang="en-AU" dirty="0"/>
          </a:p>
        </p:txBody>
      </p:sp>
      <p:pic>
        <p:nvPicPr>
          <p:cNvPr id="31748" name="Picture 4"/>
          <p:cNvPicPr>
            <a:picLocks noChangeAspect="1" noChangeArrowheads="1"/>
          </p:cNvPicPr>
          <p:nvPr/>
        </p:nvPicPr>
        <p:blipFill>
          <a:blip r:embed="rId2" cstate="print"/>
          <a:srcRect/>
          <a:stretch>
            <a:fillRect/>
          </a:stretch>
        </p:blipFill>
        <p:spPr bwMode="auto">
          <a:xfrm>
            <a:off x="4788024" y="4725144"/>
            <a:ext cx="2882714" cy="1943342"/>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High Level Objectives</a:t>
            </a:r>
            <a:endParaRPr lang="en-AU" dirty="0">
              <a:effectLst>
                <a:reflection blurRad="6350" stA="55000" endA="300" endPos="45500" dir="5400000" sy="-100000" algn="bl" rotWithShape="0"/>
              </a:effectLst>
            </a:endParaRPr>
          </a:p>
        </p:txBody>
      </p:sp>
      <p:sp>
        <p:nvSpPr>
          <p:cNvPr id="3" name="Content Placeholder 2"/>
          <p:cNvSpPr>
            <a:spLocks noGrp="1"/>
          </p:cNvSpPr>
          <p:nvPr>
            <p:ph idx="1"/>
          </p:nvPr>
        </p:nvSpPr>
        <p:spPr>
          <a:xfrm>
            <a:off x="899592" y="1844824"/>
            <a:ext cx="7772400" cy="4572000"/>
          </a:xfrm>
        </p:spPr>
        <p:txBody>
          <a:bodyPr>
            <a:normAutofit fontScale="85000" lnSpcReduction="20000"/>
          </a:bodyPr>
          <a:lstStyle/>
          <a:p>
            <a:pPr>
              <a:buNone/>
            </a:pPr>
            <a:r>
              <a:rPr lang="en-AU" b="1" dirty="0" smtClean="0"/>
              <a:t>HLO-1 Platform</a:t>
            </a:r>
          </a:p>
          <a:p>
            <a:r>
              <a:rPr lang="en-AU" dirty="0" smtClean="0"/>
              <a:t>A platform should be developed and maintained to facilitate flight and on board hardware integration.</a:t>
            </a:r>
          </a:p>
          <a:p>
            <a:pPr>
              <a:buNone/>
            </a:pPr>
            <a:r>
              <a:rPr lang="en-AU" b="1" dirty="0" smtClean="0"/>
              <a:t>HLO-2 Localisation</a:t>
            </a:r>
          </a:p>
          <a:p>
            <a:r>
              <a:rPr lang="en-AU" dirty="0" smtClean="0"/>
              <a:t>The system should be capable of determining its position with the aid of image processing within an indoor environment to an appropriate time resolution.</a:t>
            </a:r>
          </a:p>
          <a:p>
            <a:pPr>
              <a:buNone/>
            </a:pPr>
            <a:r>
              <a:rPr lang="en-AU" b="1" dirty="0" smtClean="0"/>
              <a:t>HLO-3 State Estimation</a:t>
            </a:r>
          </a:p>
          <a:p>
            <a:r>
              <a:rPr lang="en-AU" dirty="0" smtClean="0"/>
              <a:t>A method of estimating the states of the helicopter system should be designed and implemented. The resolution of the estimations should facilitate their employment in the control system design.</a:t>
            </a:r>
          </a:p>
          <a:p>
            <a:endParaRPr lang="en-AU" dirty="0" smtClean="0"/>
          </a:p>
        </p:txBody>
      </p:sp>
      <p:sp>
        <p:nvSpPr>
          <p:cNvPr id="4" name="Slide Number Placeholder 3"/>
          <p:cNvSpPr>
            <a:spLocks noGrp="1"/>
          </p:cNvSpPr>
          <p:nvPr>
            <p:ph type="sldNum" sz="quarter" idx="12"/>
          </p:nvPr>
        </p:nvSpPr>
        <p:spPr/>
        <p:txBody>
          <a:bodyPr>
            <a:normAutofit fontScale="85000" lnSpcReduction="20000"/>
          </a:bodyPr>
          <a:lstStyle/>
          <a:p>
            <a:fld id="{5AEDDE57-BFB4-403C-8AD6-39A9EF93D28E}" type="slidenum">
              <a:rPr lang="en-AU" smtClean="0"/>
              <a:pPr/>
              <a:t>6</a:t>
            </a:fld>
            <a:endParaRPr lang="en-AU"/>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High Level Objectives</a:t>
            </a:r>
            <a:endParaRPr lang="en-AU" dirty="0">
              <a:effectLst>
                <a:reflection blurRad="6350" stA="55000" endA="300" endPos="45500" dir="5400000" sy="-100000" algn="bl" rotWithShape="0"/>
              </a:effectLst>
            </a:endParaRPr>
          </a:p>
        </p:txBody>
      </p:sp>
      <p:sp>
        <p:nvSpPr>
          <p:cNvPr id="3" name="Content Placeholder 2"/>
          <p:cNvSpPr>
            <a:spLocks noGrp="1"/>
          </p:cNvSpPr>
          <p:nvPr>
            <p:ph idx="1"/>
          </p:nvPr>
        </p:nvSpPr>
        <p:spPr>
          <a:xfrm>
            <a:off x="899592" y="1844824"/>
            <a:ext cx="7772400" cy="4572000"/>
          </a:xfrm>
        </p:spPr>
        <p:txBody>
          <a:bodyPr>
            <a:normAutofit fontScale="77500" lnSpcReduction="20000"/>
          </a:bodyPr>
          <a:lstStyle/>
          <a:p>
            <a:pPr>
              <a:buNone/>
            </a:pPr>
            <a:r>
              <a:rPr lang="en-AU" b="1" dirty="0" smtClean="0"/>
              <a:t>HLO-4 Autonomous Hovering Flight</a:t>
            </a:r>
          </a:p>
          <a:p>
            <a:r>
              <a:rPr lang="en-AU" dirty="0" smtClean="0"/>
              <a:t>An autopilot system should be developed to enable sustained indoor autonomous hovering flight. The control system should be designed to enable future ingress and egress manoeuvre to longitudinal and hovering flight. </a:t>
            </a:r>
          </a:p>
          <a:p>
            <a:pPr>
              <a:buNone/>
            </a:pPr>
            <a:r>
              <a:rPr lang="en-AU" b="1" dirty="0" smtClean="0"/>
              <a:t>HLO-5 Ground Control Station</a:t>
            </a:r>
          </a:p>
          <a:p>
            <a:r>
              <a:rPr lang="en-AU" dirty="0" smtClean="0"/>
              <a:t>A ground control station that supports appropriate command and system setting inputs and data display and logging should be developed. The design should be derived from previous AHNS developments and enable future ground station developments.</a:t>
            </a:r>
          </a:p>
          <a:p>
            <a:pPr>
              <a:buNone/>
            </a:pPr>
            <a:r>
              <a:rPr lang="en-AU" b="1" dirty="0" smtClean="0"/>
              <a:t>HLO-6 Communications</a:t>
            </a:r>
          </a:p>
          <a:p>
            <a:r>
              <a:rPr lang="en-AU" dirty="0" smtClean="0"/>
              <a:t>The communications system should enable transfer of control, state and localisation data to the ground control station. It should provide with a flexible wireless data link available on consumer-electronic devices.</a:t>
            </a:r>
          </a:p>
          <a:p>
            <a:endParaRPr lang="en-AU" dirty="0" smtClean="0"/>
          </a:p>
        </p:txBody>
      </p:sp>
      <p:sp>
        <p:nvSpPr>
          <p:cNvPr id="4" name="Slide Number Placeholder 3"/>
          <p:cNvSpPr>
            <a:spLocks noGrp="1"/>
          </p:cNvSpPr>
          <p:nvPr>
            <p:ph type="sldNum" sz="quarter" idx="12"/>
          </p:nvPr>
        </p:nvSpPr>
        <p:spPr/>
        <p:txBody>
          <a:bodyPr>
            <a:normAutofit fontScale="85000" lnSpcReduction="20000"/>
          </a:bodyPr>
          <a:lstStyle/>
          <a:p>
            <a:fld id="{5AEDDE57-BFB4-403C-8AD6-39A9EF93D28E}" type="slidenum">
              <a:rPr lang="en-AU" smtClean="0"/>
              <a:pPr/>
              <a:t>7</a:t>
            </a:fld>
            <a:endParaRPr lang="en-AU"/>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Project Outcome Simulation</a:t>
            </a:r>
            <a:endParaRPr lang="en-AU" dirty="0">
              <a:effectLst>
                <a:reflection blurRad="6350" stA="55000" endA="300" endPos="45500" dir="5400000" sy="-100000" algn="bl" rotWithShape="0"/>
              </a:effectLst>
            </a:endParaRPr>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8</a:t>
            </a:fld>
            <a:endParaRPr lang="en-AU"/>
          </a:p>
        </p:txBody>
      </p:sp>
      <p:pic>
        <p:nvPicPr>
          <p:cNvPr id="7" name="Animation.wmv">
            <a:hlinkClick r:id="" action="ppaction://media"/>
          </p:cNvPr>
          <p:cNvPicPr>
            <a:picLocks noGrp="1" noRot="1" noChangeAspect="1"/>
          </p:cNvPicPr>
          <p:nvPr>
            <p:ph sz="quarter" idx="1"/>
            <a:videoFile r:link="rId1"/>
          </p:nvPr>
        </p:nvPicPr>
        <p:blipFill>
          <a:blip r:embed="rId3" cstate="print"/>
          <a:stretch>
            <a:fillRect/>
          </a:stretch>
        </p:blipFill>
        <p:spPr>
          <a:xfrm>
            <a:off x="323528" y="1700808"/>
            <a:ext cx="8608956" cy="48425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3360"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effectLst>
                  <a:reflection blurRad="6350" stA="55000" endA="300" endPos="45500" dir="5400000" sy="-100000" algn="bl" rotWithShape="0"/>
                </a:effectLst>
              </a:rPr>
              <a:t>Baseline System Requirements</a:t>
            </a:r>
            <a:endParaRPr lang="en-AU" dirty="0">
              <a:effectLst>
                <a:reflection blurRad="6350" stA="55000" endA="300" endPos="45500" dir="5400000" sy="-100000" algn="bl" rotWithShape="0"/>
              </a:effectLst>
            </a:endParaRPr>
          </a:p>
        </p:txBody>
      </p:sp>
      <p:sp>
        <p:nvSpPr>
          <p:cNvPr id="3" name="Slide Number Placeholder 2"/>
          <p:cNvSpPr>
            <a:spLocks noGrp="1"/>
          </p:cNvSpPr>
          <p:nvPr>
            <p:ph type="sldNum" sz="quarter" idx="12"/>
          </p:nvPr>
        </p:nvSpPr>
        <p:spPr/>
        <p:txBody>
          <a:bodyPr>
            <a:normAutofit fontScale="85000" lnSpcReduction="20000"/>
          </a:bodyPr>
          <a:lstStyle/>
          <a:p>
            <a:fld id="{5AEDDE57-BFB4-403C-8AD6-39A9EF93D28E}" type="slidenum">
              <a:rPr lang="en-AU" smtClean="0"/>
              <a:pPr/>
              <a:t>9</a:t>
            </a:fld>
            <a:endParaRPr lang="en-AU"/>
          </a:p>
        </p:txBody>
      </p:sp>
      <p:graphicFrame>
        <p:nvGraphicFramePr>
          <p:cNvPr id="5" name="Content Placeholder 4"/>
          <p:cNvGraphicFramePr>
            <a:graphicFrameLocks noGrp="1"/>
          </p:cNvGraphicFramePr>
          <p:nvPr>
            <p:ph sz="quarter" idx="1"/>
          </p:nvPr>
        </p:nvGraphicFramePr>
        <p:xfrm>
          <a:off x="539552" y="1700808"/>
          <a:ext cx="8279705" cy="4662424"/>
        </p:xfrm>
        <a:graphic>
          <a:graphicData uri="http://schemas.openxmlformats.org/drawingml/2006/table">
            <a:tbl>
              <a:tblPr firstRow="1" bandRow="1">
                <a:tableStyleId>{5C22544A-7EE6-4342-B048-85BDC9FD1C3A}</a:tableStyleId>
              </a:tblPr>
              <a:tblGrid>
                <a:gridCol w="1420598"/>
                <a:gridCol w="6859107"/>
              </a:tblGrid>
              <a:tr h="370840">
                <a:tc>
                  <a:txBody>
                    <a:bodyPr/>
                    <a:lstStyle/>
                    <a:p>
                      <a:pPr algn="ctr">
                        <a:lnSpc>
                          <a:spcPct val="150000"/>
                        </a:lnSpc>
                        <a:spcBef>
                          <a:spcPts val="600"/>
                        </a:spcBef>
                        <a:spcAft>
                          <a:spcPts val="600"/>
                        </a:spcAft>
                      </a:pPr>
                      <a:r>
                        <a:rPr lang="en-AU" sz="1400" b="1" dirty="0">
                          <a:latin typeface="Times New Roman"/>
                          <a:ea typeface="PMingLiU"/>
                        </a:rPr>
                        <a:t>Requirement</a:t>
                      </a:r>
                      <a:endParaRPr lang="en-AU" sz="1400" dirty="0">
                        <a:latin typeface="Times New Roman"/>
                        <a:ea typeface="PMingLiU"/>
                      </a:endParaRPr>
                    </a:p>
                  </a:txBody>
                  <a:tcPr marL="68580" marR="68580" marT="0" marB="0"/>
                </a:tc>
                <a:tc>
                  <a:txBody>
                    <a:bodyPr/>
                    <a:lstStyle/>
                    <a:p>
                      <a:pPr algn="ctr">
                        <a:lnSpc>
                          <a:spcPct val="150000"/>
                        </a:lnSpc>
                        <a:spcBef>
                          <a:spcPts val="600"/>
                        </a:spcBef>
                        <a:spcAft>
                          <a:spcPts val="600"/>
                        </a:spcAft>
                      </a:pPr>
                      <a:r>
                        <a:rPr lang="en-AU" sz="1400" b="1" dirty="0">
                          <a:latin typeface="Times New Roman"/>
                          <a:ea typeface="PMingLiU"/>
                        </a:rPr>
                        <a:t>Definition</a:t>
                      </a:r>
                      <a:endParaRPr lang="en-AU" sz="1400" dirty="0">
                        <a:latin typeface="Times New Roman"/>
                        <a:ea typeface="PMingLiU"/>
                      </a:endParaRP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SR-B-01</a:t>
                      </a:r>
                    </a:p>
                  </a:txBody>
                  <a:tcPr marL="68580" marR="68580" marT="0" marB="0"/>
                </a:tc>
                <a:tc>
                  <a:txBody>
                    <a:bodyPr/>
                    <a:lstStyle/>
                    <a:p>
                      <a:pPr algn="just">
                        <a:lnSpc>
                          <a:spcPct val="150000"/>
                        </a:lnSpc>
                        <a:spcBef>
                          <a:spcPts val="600"/>
                        </a:spcBef>
                        <a:spcAft>
                          <a:spcPts val="0"/>
                        </a:spcAft>
                      </a:pPr>
                      <a:r>
                        <a:rPr lang="en-AU" sz="1200" dirty="0">
                          <a:solidFill>
                            <a:srgbClr val="000000"/>
                          </a:solidFill>
                          <a:latin typeface="Times New Roman"/>
                          <a:ea typeface="PMingLiU"/>
                        </a:rPr>
                        <a:t>The platform shall have the ability to be manually manoeuvred with a radio controller.</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SR-B-02</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GCS shall enable autopilot flight mode switching between manual, stability augmented flight, and autonomous station keeping.</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SR-B-03</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airborne system shall provide control updates at a minimum rate of 50Hz.</a:t>
                      </a:r>
                    </a:p>
                  </a:txBody>
                  <a:tcPr marL="68580" marR="68580" marT="0" marB="0"/>
                </a:tc>
              </a:tr>
              <a:tr h="370840">
                <a:tc>
                  <a:txBody>
                    <a:bodyPr/>
                    <a:lstStyle/>
                    <a:p>
                      <a:pPr algn="ctr">
                        <a:lnSpc>
                          <a:spcPct val="150000"/>
                        </a:lnSpc>
                        <a:spcBef>
                          <a:spcPts val="600"/>
                        </a:spcBef>
                        <a:spcAft>
                          <a:spcPts val="600"/>
                        </a:spcAft>
                      </a:pPr>
                      <a:r>
                        <a:rPr lang="en-AU" sz="1200" dirty="0">
                          <a:latin typeface="Times New Roman"/>
                          <a:ea typeface="PMingLiU"/>
                        </a:rPr>
                        <a:t>SR-B-04</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estimator shall provide Euler angle and rate estimation for the system at minimum rate of 50 Hz.</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SR-B-05</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estimator shall provide altitude estimation for the system at minimum rate of 50 Hz.</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SR-B-06</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estimator shall provide x and y estimation in an Earth fixed co-ordinate system at minimum rate of 50 Hz.</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SR-B-07</a:t>
                      </a:r>
                    </a:p>
                  </a:txBody>
                  <a:tcPr marL="68580" marR="68580" marT="0" marB="0"/>
                </a:tc>
                <a:tc>
                  <a:txBody>
                    <a:bodyPr/>
                    <a:lstStyle/>
                    <a:p>
                      <a:pPr algn="just">
                        <a:lnSpc>
                          <a:spcPct val="115000"/>
                        </a:lnSpc>
                        <a:spcBef>
                          <a:spcPts val="600"/>
                        </a:spcBef>
                        <a:spcAft>
                          <a:spcPts val="0"/>
                        </a:spcAft>
                      </a:pPr>
                      <a:r>
                        <a:rPr lang="en-AU" sz="1200">
                          <a:solidFill>
                            <a:srgbClr val="000000"/>
                          </a:solidFill>
                          <a:latin typeface="Times New Roman"/>
                          <a:ea typeface="PMingLiU"/>
                        </a:rPr>
                        <a:t>The system shall use image processing to aid in state estimation of x and y in an Earth fixed co-ordinate system.</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SR-B-08</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autopilot system gain and reference parameters shall be updatable in flight using an 802.11g WLAN uplink from the GCS.</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SR-B-09</a:t>
                      </a:r>
                    </a:p>
                  </a:txBody>
                  <a:tcPr marL="68580" marR="68580" marT="0" marB="0"/>
                </a:tc>
                <a:tc>
                  <a:txBody>
                    <a:bodyPr/>
                    <a:lstStyle/>
                    <a:p>
                      <a:pPr algn="just">
                        <a:lnSpc>
                          <a:spcPct val="150000"/>
                        </a:lnSpc>
                        <a:spcBef>
                          <a:spcPts val="600"/>
                        </a:spcBef>
                        <a:spcAft>
                          <a:spcPts val="0"/>
                        </a:spcAft>
                      </a:pPr>
                      <a:r>
                        <a:rPr lang="en-AU" sz="1200">
                          <a:solidFill>
                            <a:srgbClr val="000000"/>
                          </a:solidFill>
                          <a:latin typeface="Times New Roman"/>
                          <a:ea typeface="PMingLiU"/>
                        </a:rPr>
                        <a:t>The airborne system shall transmit telemetry data including state data to the GCS using 802.11g WLAN.</a:t>
                      </a:r>
                    </a:p>
                  </a:txBody>
                  <a:tcPr marL="68580" marR="68580" marT="0" marB="0"/>
                </a:tc>
              </a:tr>
              <a:tr h="370840">
                <a:tc>
                  <a:txBody>
                    <a:bodyPr/>
                    <a:lstStyle/>
                    <a:p>
                      <a:pPr algn="ctr">
                        <a:lnSpc>
                          <a:spcPct val="150000"/>
                        </a:lnSpc>
                        <a:spcBef>
                          <a:spcPts val="600"/>
                        </a:spcBef>
                        <a:spcAft>
                          <a:spcPts val="600"/>
                        </a:spcAft>
                      </a:pPr>
                      <a:r>
                        <a:rPr lang="en-AU" sz="1200">
                          <a:latin typeface="Times New Roman"/>
                          <a:ea typeface="PMingLiU"/>
                        </a:rPr>
                        <a:t>SR-B-10</a:t>
                      </a:r>
                    </a:p>
                  </a:txBody>
                  <a:tcPr marL="68580" marR="68580" marT="0" marB="0"/>
                </a:tc>
                <a:tc>
                  <a:txBody>
                    <a:bodyPr/>
                    <a:lstStyle/>
                    <a:p>
                      <a:pPr algn="just">
                        <a:lnSpc>
                          <a:spcPct val="150000"/>
                        </a:lnSpc>
                        <a:spcBef>
                          <a:spcPts val="600"/>
                        </a:spcBef>
                        <a:spcAft>
                          <a:spcPts val="0"/>
                        </a:spcAft>
                      </a:pPr>
                      <a:r>
                        <a:rPr lang="en-AU" sz="1200" dirty="0">
                          <a:solidFill>
                            <a:srgbClr val="000000"/>
                          </a:solidFill>
                          <a:latin typeface="Times New Roman"/>
                          <a:ea typeface="PMingLiU"/>
                        </a:rPr>
                        <a:t>The autopilot control methodology shall be based on cascaded PID control loops.</a:t>
                      </a:r>
                    </a:p>
                  </a:txBody>
                  <a:tcPr marL="68580" marR="68580" marT="0" marB="0"/>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956</TotalTime>
  <Words>1063</Words>
  <Application>Microsoft Office PowerPoint</Application>
  <PresentationFormat>On-screen Show (4:3)</PresentationFormat>
  <Paragraphs>256</Paragraphs>
  <Slides>18</Slides>
  <Notes>7</Notes>
  <HiddenSlides>0</HiddenSlides>
  <MMClips>1</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Median</vt:lpstr>
      <vt:lpstr>Visio</vt:lpstr>
      <vt:lpstr>Autonomous Helicopter Navigation System 2010</vt:lpstr>
      <vt:lpstr>AHNS Project Aim</vt:lpstr>
      <vt:lpstr>Project Management</vt:lpstr>
      <vt:lpstr>Contents</vt:lpstr>
      <vt:lpstr>Previous Years Achievements</vt:lpstr>
      <vt:lpstr>High Level Objectives</vt:lpstr>
      <vt:lpstr>High Level Objectives</vt:lpstr>
      <vt:lpstr>Project Outcome Simulation</vt:lpstr>
      <vt:lpstr>Baseline System Requirements</vt:lpstr>
      <vt:lpstr>Derived System Requirements</vt:lpstr>
      <vt:lpstr>Project Role Division</vt:lpstr>
      <vt:lpstr>Work Breakdown Structure</vt:lpstr>
      <vt:lpstr>Timeline</vt:lpstr>
      <vt:lpstr>Budget</vt:lpstr>
      <vt:lpstr>Risk Management</vt:lpstr>
      <vt:lpstr>Next Semester</vt:lpstr>
      <vt:lpstr>Testing Procedures</vt:lpstr>
      <vt:lpstr>Tier Testing Procedure</vt:lpstr>
    </vt:vector>
  </TitlesOfParts>
  <Company>Your Company Name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Alexander Wainwright</dc:creator>
  <cp:lastModifiedBy>Michael</cp:lastModifiedBy>
  <cp:revision>83</cp:revision>
  <dcterms:created xsi:type="dcterms:W3CDTF">2009-10-25T06:36:41Z</dcterms:created>
  <dcterms:modified xsi:type="dcterms:W3CDTF">2010-06-21T13:30:06Z</dcterms:modified>
</cp:coreProperties>
</file>