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80" r:id="rId2"/>
    <p:sldId id="384" r:id="rId3"/>
    <p:sldId id="386" r:id="rId4"/>
    <p:sldId id="381" r:id="rId5"/>
    <p:sldId id="397" r:id="rId6"/>
    <p:sldId id="387" r:id="rId7"/>
    <p:sldId id="388" r:id="rId8"/>
    <p:sldId id="389" r:id="rId9"/>
    <p:sldId id="390" r:id="rId10"/>
    <p:sldId id="391" r:id="rId11"/>
    <p:sldId id="392" r:id="rId12"/>
    <p:sldId id="393" r:id="rId13"/>
    <p:sldId id="394" r:id="rId14"/>
    <p:sldId id="395" r:id="rId15"/>
    <p:sldId id="396" r:id="rId16"/>
    <p:sldId id="39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10" autoAdjust="0"/>
  </p:normalViewPr>
  <p:slideViewPr>
    <p:cSldViewPr>
      <p:cViewPr>
        <p:scale>
          <a:sx n="106" d="100"/>
          <a:sy n="106" d="100"/>
        </p:scale>
        <p:origin x="-570" y="-2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0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A2903-C65C-4228-857A-941E317BDD5D}" type="datetimeFigureOut">
              <a:rPr lang="en-US" smtClean="0"/>
              <a:pPr/>
              <a:t>6/21/2010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FCFA0-726F-477B-BEA1-4EBA104729ED}"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1</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6</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7</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15</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userDrawn="1"/>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userDrawn="1"/>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285984" y="4071942"/>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919CA88-F400-4F96-AAC9-5A36471D2F8F}" type="datetime1">
              <a:rPr lang="en-US" smtClean="0"/>
              <a:pPr/>
              <a:t>6/21/2010</a:t>
            </a:fld>
            <a:endParaRPr lang="en-AU"/>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AU"/>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07902A-905F-4BD2-ABD0-6790D765BD7D}" type="datetime1">
              <a:rPr lang="en-US" smtClean="0"/>
              <a:pPr/>
              <a:t>6/21/2010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EDDE57-BFB4-403C-8AD6-39A9EF93D28E}"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8CB0762-0231-43FA-A01A-E827C5FB3934}" type="datetime1">
              <a:rPr lang="en-US" smtClean="0"/>
              <a:pPr/>
              <a:t>6/21/2010</a:t>
            </a:fld>
            <a:endParaRPr lang="en-AU"/>
          </a:p>
        </p:txBody>
      </p:sp>
      <p:sp>
        <p:nvSpPr>
          <p:cNvPr id="5" name="Footer Placeholder 4"/>
          <p:cNvSpPr>
            <a:spLocks noGrp="1"/>
          </p:cNvSpPr>
          <p:nvPr>
            <p:ph type="ftr" sz="quarter" idx="11"/>
          </p:nvPr>
        </p:nvSpPr>
        <p:spPr>
          <a:xfrm>
            <a:off x="457201" y="6248207"/>
            <a:ext cx="5573483" cy="365125"/>
          </a:xfrm>
        </p:spPr>
        <p:txBody>
          <a:bodyPr/>
          <a:lstStyle/>
          <a:p>
            <a:endParaRPr lang="en-AU"/>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AEDDE57-BFB4-403C-8AD6-39A9EF93D28E}"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4CA299-69E0-4B5F-BFFE-33BD425F2323}" type="datetime1">
              <a:rPr lang="en-US" smtClean="0"/>
              <a:pPr/>
              <a:t>6/21/2010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FDECECB-0ABB-48A5-A803-F4718B8D91D4}" type="datetime1">
              <a:rPr lang="en-US" smtClean="0"/>
              <a:pPr/>
              <a:t>6/21/2010</a:t>
            </a:fld>
            <a:endParaRPr lang="en-AU"/>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p:txBody>
          <a:bodyPr/>
          <a:lstStyle/>
          <a:p>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CD0D081-CFFD-4432-A533-29AE4BE48E57}" type="datetime1">
              <a:rPr lang="en-US" smtClean="0"/>
              <a:pPr/>
              <a:t>6/21/2010</a:t>
            </a:fld>
            <a:endParaRPr lang="en-AU"/>
          </a:p>
        </p:txBody>
      </p:sp>
      <p:sp>
        <p:nvSpPr>
          <p:cNvPr id="10" name="Slide Number Placeholder 9"/>
          <p:cNvSpPr>
            <a:spLocks noGrp="1"/>
          </p:cNvSpPr>
          <p:nvPr>
            <p:ph type="sldNum" sz="quarter" idx="16"/>
          </p:nvPr>
        </p:nvSpPr>
        <p:spPr/>
        <p:txBody>
          <a:bodyPr rtlCol="0"/>
          <a:lstStyle/>
          <a:p>
            <a:fld id="{5AEDDE57-BFB4-403C-8AD6-39A9EF93D28E}" type="slidenum">
              <a:rPr lang="en-AU" smtClean="0"/>
              <a:pPr/>
              <a:t>‹#›</a:t>
            </a:fld>
            <a:endParaRPr lang="en-AU"/>
          </a:p>
        </p:txBody>
      </p:sp>
      <p:sp>
        <p:nvSpPr>
          <p:cNvPr id="12" name="Footer Placeholder 11"/>
          <p:cNvSpPr>
            <a:spLocks noGrp="1"/>
          </p:cNvSpPr>
          <p:nvPr>
            <p:ph type="ftr" sz="quarter" idx="17"/>
          </p:nvPr>
        </p:nvSpPr>
        <p:spPr/>
        <p:txBody>
          <a:bodyPr rtlCol="0"/>
          <a:lstStyle/>
          <a:p>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B7440B4-A06A-40E0-B7EF-6670831A308E}" type="datetime1">
              <a:rPr lang="en-US" smtClean="0"/>
              <a:pPr/>
              <a:t>6/21/2010</a:t>
            </a:fld>
            <a:endParaRPr lang="en-AU"/>
          </a:p>
        </p:txBody>
      </p:sp>
      <p:sp>
        <p:nvSpPr>
          <p:cNvPr id="12" name="Slide Number Placeholder 11"/>
          <p:cNvSpPr>
            <a:spLocks noGrp="1"/>
          </p:cNvSpPr>
          <p:nvPr>
            <p:ph type="sldNum" sz="quarter" idx="16"/>
          </p:nvPr>
        </p:nvSpPr>
        <p:spPr/>
        <p:txBody>
          <a:bodyPr rtlCol="0"/>
          <a:lstStyle/>
          <a:p>
            <a:fld id="{5AEDDE57-BFB4-403C-8AD6-39A9EF93D28E}" type="slidenum">
              <a:rPr lang="en-AU" smtClean="0"/>
              <a:pPr/>
              <a:t>‹#›</a:t>
            </a:fld>
            <a:endParaRPr lang="en-AU"/>
          </a:p>
        </p:txBody>
      </p:sp>
      <p:sp>
        <p:nvSpPr>
          <p:cNvPr id="14" name="Footer Placeholder 13"/>
          <p:cNvSpPr>
            <a:spLocks noGrp="1"/>
          </p:cNvSpPr>
          <p:nvPr>
            <p:ph type="ftr" sz="quarter" idx="17"/>
          </p:nvPr>
        </p:nvSpPr>
        <p:spPr/>
        <p:txBody>
          <a:bodyPr rtlCol="0"/>
          <a:lstStyle/>
          <a:p>
            <a:endParaRPr lang="en-AU"/>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32126A-3231-47DF-B16E-4C6489635FEB}" type="datetime1">
              <a:rPr lang="en-US" smtClean="0"/>
              <a:pPr/>
              <a:t>6/21/2010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A0776-8768-4D9F-B358-B6616329A00C}" type="datetime1">
              <a:rPr lang="en-US" smtClean="0"/>
              <a:pPr/>
              <a:t>6/21/2010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E14E35-EF70-459E-895B-1A299CF0D7FB}" type="datetime1">
              <a:rPr lang="en-US" smtClean="0"/>
              <a:pPr/>
              <a:t>6/21/2010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B528153-DE87-43B6-9990-0274F15398EF}" type="datetime1">
              <a:rPr lang="en-US" smtClean="0"/>
              <a:pPr/>
              <a:t>6/21/2010</a:t>
            </a:fld>
            <a:endParaRPr lang="en-AU"/>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a:xfrm>
            <a:off x="1600200" y="6248206"/>
            <a:ext cx="4572000" cy="365125"/>
          </a:xfrm>
        </p:spPr>
        <p:txBody>
          <a:bodyPr rtlCol="0"/>
          <a:lstStyle/>
          <a:p>
            <a:endParaRPr lang="en-AU"/>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8FA1E52-FDA1-4508-A8D9-1BBAF0D75B3D}" type="datetime1">
              <a:rPr lang="en-US" smtClean="0"/>
              <a:pPr/>
              <a:t>6/21/2010</a:t>
            </a:fld>
            <a:endParaRPr lang="en-AU"/>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AU"/>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AEDDE57-BFB4-403C-8AD6-39A9EF93D28E}"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14818"/>
            <a:ext cx="7715304" cy="1012823"/>
          </a:xfrm>
        </p:spPr>
        <p:txBody>
          <a:bodyPr>
            <a:noAutofit/>
          </a:bodyPr>
          <a:lstStyle/>
          <a:p>
            <a:r>
              <a:rPr lang="en-AU" sz="2400" b="1" dirty="0" smtClean="0">
                <a:solidFill>
                  <a:schemeClr val="bg1"/>
                </a:solidFill>
                <a:effectLst>
                  <a:reflection blurRad="6350" stA="55000" endA="50" endPos="85000" dir="5400000" sy="-100000" algn="bl" rotWithShape="0"/>
                </a:effectLst>
              </a:rPr>
              <a:t>A</a:t>
            </a:r>
            <a:r>
              <a:rPr lang="en-AU" sz="2400" b="1" dirty="0" smtClean="0">
                <a:solidFill>
                  <a:schemeClr val="bg1"/>
                </a:solidFill>
                <a:effectLst>
                  <a:reflection blurRad="6350" stA="55000" endA="300" endPos="45500" dir="5400000" sy="-100000" algn="bl" rotWithShape="0"/>
                </a:effectLst>
              </a:rPr>
              <a:t>utonomous </a:t>
            </a:r>
            <a:r>
              <a:rPr lang="en-AU" sz="2400" b="1" dirty="0" smtClean="0">
                <a:solidFill>
                  <a:schemeClr val="bg1"/>
                </a:solidFill>
                <a:effectLst>
                  <a:reflection blurRad="6350" stA="55000" endA="50" endPos="85000" dir="5400000" sy="-100000" algn="bl" rotWithShape="0"/>
                </a:effectLst>
              </a:rPr>
              <a:t>H</a:t>
            </a:r>
            <a:r>
              <a:rPr lang="en-AU" sz="2400" b="1" dirty="0" smtClean="0">
                <a:solidFill>
                  <a:schemeClr val="bg1"/>
                </a:solidFill>
                <a:effectLst>
                  <a:reflection blurRad="6350" stA="55000" endA="300" endPos="45500" dir="5400000" sy="-100000" algn="bl" rotWithShape="0"/>
                </a:effectLst>
              </a:rPr>
              <a:t>elicopter </a:t>
            </a:r>
            <a:r>
              <a:rPr lang="en-AU" sz="2400" b="1" dirty="0" smtClean="0">
                <a:solidFill>
                  <a:schemeClr val="bg1"/>
                </a:solidFill>
                <a:effectLst>
                  <a:reflection blurRad="6350" stA="55000" endA="50" endPos="85000" dir="5400000" sy="-100000" algn="bl" rotWithShape="0"/>
                </a:effectLst>
              </a:rPr>
              <a:t>N</a:t>
            </a:r>
            <a:r>
              <a:rPr lang="en-AU" sz="2400" b="1" dirty="0" smtClean="0">
                <a:solidFill>
                  <a:schemeClr val="bg1"/>
                </a:solidFill>
                <a:effectLst>
                  <a:reflection blurRad="6350" stA="55000" endA="300" endPos="45500" dir="5400000" sy="-100000" algn="bl" rotWithShape="0"/>
                </a:effectLst>
              </a:rPr>
              <a:t>avigation </a:t>
            </a:r>
            <a:r>
              <a:rPr lang="en-AU" sz="2400" b="1" dirty="0" smtClean="0">
                <a:solidFill>
                  <a:schemeClr val="bg1"/>
                </a:solidFill>
                <a:effectLst>
                  <a:reflection blurRad="6350" stA="55000" endA="50" endPos="85000" dir="5400000" sy="-100000" algn="bl" rotWithShape="0"/>
                </a:effectLst>
              </a:rPr>
              <a:t>S</a:t>
            </a:r>
            <a:r>
              <a:rPr lang="en-AU" sz="2400" b="1" dirty="0" smtClean="0">
                <a:solidFill>
                  <a:schemeClr val="bg1"/>
                </a:solidFill>
                <a:effectLst>
                  <a:reflection blurRad="6350" stA="55000" endA="300" endPos="45500" dir="5400000" sy="-100000" algn="bl" rotWithShape="0"/>
                </a:effectLst>
              </a:rPr>
              <a:t>ystem 2010</a:t>
            </a:r>
            <a:endParaRPr lang="en-AU" sz="2400" b="1" dirty="0">
              <a:solidFill>
                <a:schemeClr val="bg1"/>
              </a:solidFill>
              <a:effectLst>
                <a:reflection blurRad="6350" stA="55000" endA="50" endPos="85000" dir="5400000" sy="-100000" algn="bl" rotWithShape="0"/>
              </a:effectLst>
            </a:endParaRPr>
          </a:p>
        </p:txBody>
      </p:sp>
      <p:sp>
        <p:nvSpPr>
          <p:cNvPr id="3" name="Slide Number Placeholder 2"/>
          <p:cNvSpPr>
            <a:spLocks noGrp="1"/>
          </p:cNvSpPr>
          <p:nvPr>
            <p:ph type="sldNum" sz="quarter" idx="12"/>
          </p:nvPr>
        </p:nvSpPr>
        <p:spPr/>
        <p:txBody>
          <a:bodyPr/>
          <a:lstStyle/>
          <a:p>
            <a:fld id="{5AEDDE57-BFB4-403C-8AD6-39A9EF93D28E}" type="slidenum">
              <a:rPr lang="en-AU" smtClean="0"/>
              <a:pPr/>
              <a:t>1</a:t>
            </a:fld>
            <a:endParaRPr lang="en-AU"/>
          </a:p>
        </p:txBody>
      </p:sp>
      <p:pic>
        <p:nvPicPr>
          <p:cNvPr id="4" name="Picture 3" descr="AHNS_Logo_RCF Black.png"/>
          <p:cNvPicPr>
            <a:picLocks noChangeAspect="1"/>
          </p:cNvPicPr>
          <p:nvPr/>
        </p:nvPicPr>
        <p:blipFill>
          <a:blip r:embed="rId3" cstate="print"/>
          <a:stretch>
            <a:fillRect/>
          </a:stretch>
        </p:blipFill>
        <p:spPr>
          <a:xfrm>
            <a:off x="2571736" y="1000108"/>
            <a:ext cx="4187158" cy="27420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Derived </a:t>
            </a:r>
            <a:r>
              <a:rPr lang="en-AU" dirty="0" smtClean="0">
                <a:effectLst>
                  <a:reflection blurRad="6350" stA="55000" endA="300" endPos="45500" dir="5400000" sy="-100000" algn="bl" rotWithShape="0"/>
                </a:effectLst>
              </a:rPr>
              <a:t>System Requirements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10</a:t>
            </a:fld>
            <a:endParaRPr lang="en-AU"/>
          </a:p>
        </p:txBody>
      </p:sp>
      <p:graphicFrame>
        <p:nvGraphicFramePr>
          <p:cNvPr id="5" name="Content Placeholder 4"/>
          <p:cNvGraphicFramePr>
            <a:graphicFrameLocks noGrp="1"/>
          </p:cNvGraphicFramePr>
          <p:nvPr>
            <p:ph sz="quarter" idx="1"/>
          </p:nvPr>
        </p:nvGraphicFramePr>
        <p:xfrm>
          <a:off x="467544" y="1628800"/>
          <a:ext cx="8279706" cy="4935347"/>
        </p:xfrm>
        <a:graphic>
          <a:graphicData uri="http://schemas.openxmlformats.org/drawingml/2006/table">
            <a:tbl>
              <a:tblPr firstRow="1" bandRow="1">
                <a:tableStyleId>{5C22544A-7EE6-4342-B048-85BDC9FD1C3A}</a:tableStyleId>
              </a:tblPr>
              <a:tblGrid>
                <a:gridCol w="1150915"/>
                <a:gridCol w="7128791"/>
              </a:tblGrid>
              <a:tr h="370840">
                <a:tc>
                  <a:txBody>
                    <a:bodyPr/>
                    <a:lstStyle/>
                    <a:p>
                      <a:pPr algn="ctr">
                        <a:lnSpc>
                          <a:spcPct val="150000"/>
                        </a:lnSpc>
                        <a:spcBef>
                          <a:spcPts val="600"/>
                        </a:spcBef>
                        <a:spcAft>
                          <a:spcPts val="600"/>
                        </a:spcAft>
                      </a:pPr>
                      <a:r>
                        <a:rPr lang="en-AU" sz="1200" b="1" dirty="0">
                          <a:latin typeface="Times New Roman"/>
                          <a:ea typeface="PMingLiU"/>
                        </a:rPr>
                        <a:t>Requirement</a:t>
                      </a:r>
                      <a:endParaRPr lang="en-AU" sz="1200" dirty="0">
                        <a:latin typeface="Times New Roman"/>
                        <a:ea typeface="PMingLiU"/>
                      </a:endParaRPr>
                    </a:p>
                  </a:txBody>
                  <a:tcPr marL="68580" marR="68580" marT="0" marB="0"/>
                </a:tc>
                <a:tc>
                  <a:txBody>
                    <a:bodyPr/>
                    <a:lstStyle/>
                    <a:p>
                      <a:pPr algn="ctr">
                        <a:lnSpc>
                          <a:spcPct val="150000"/>
                        </a:lnSpc>
                        <a:spcBef>
                          <a:spcPts val="600"/>
                        </a:spcBef>
                        <a:spcAft>
                          <a:spcPts val="600"/>
                        </a:spcAft>
                      </a:pPr>
                      <a:r>
                        <a:rPr lang="en-AU" sz="1200" b="1" dirty="0">
                          <a:latin typeface="Times New Roman"/>
                          <a:ea typeface="PMingLiU"/>
                        </a:rPr>
                        <a:t>Definition</a:t>
                      </a:r>
                      <a:endParaRPr lang="en-AU" sz="1200" dirty="0">
                        <a:latin typeface="Times New Roman"/>
                        <a:ea typeface="PMingLiU"/>
                      </a:endParaRP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SR-D-01</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platform shall be capable of maintaining controlled flight with a total payload of 400 grams.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SR-D-02</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A maintenance document shall be used to log airframe flight time, battery cycles and aircraft repairs.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SR-D-03</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autopilot shall provide stability augmented flight.</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SR-D-04</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autopilot shall provide autonomous station keeping capability within a 1 meter cubed volume of a desired position.</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SR-D-05</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airborne system shall receive and process measurement data from the state estimation and localisation sensors; supporting IMU, Camera, IR, Ultrasonic </a:t>
                      </a:r>
                      <a:r>
                        <a:rPr lang="en-AU" sz="1200" dirty="0" smtClean="0">
                          <a:solidFill>
                            <a:srgbClr val="000000"/>
                          </a:solidFill>
                          <a:latin typeface="Times New Roman"/>
                          <a:ea typeface="PMingLiU"/>
                        </a:rPr>
                        <a:t>devices</a:t>
                      </a:r>
                      <a:r>
                        <a:rPr lang="en-AU" sz="1200" dirty="0">
                          <a:solidFill>
                            <a:srgbClr val="000000"/>
                          </a:solidFill>
                          <a:latin typeface="Times New Roman"/>
                          <a:ea typeface="PMingLiU"/>
                        </a:rPr>
                        <a:t>.</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SR-D-06</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collect avionics system health monitoring information in the form of radio control link status, flight mode status and battery level.</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SR-D-07</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transmit all actuator inputs, including radio control inputs, to the GCS.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SR-D-08</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GCS shall log all telemetry and uplink data communications.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SR-D-09</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Aircraft state data and control inputs received shall be displayable on the GCS along with appropriate time references.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SR-D-10</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GCS shall provide display of avionics system health monitoring including telemetry, uplink, radio control link and battery level status read-outs.</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Michael\AppData\Local\Temp\VMwareDnD\9b919431\Image188.jpg"/>
          <p:cNvPicPr>
            <a:picLocks noChangeAspect="1" noChangeArrowheads="1"/>
          </p:cNvPicPr>
          <p:nvPr/>
        </p:nvPicPr>
        <p:blipFill>
          <a:blip r:embed="rId3" cstate="print">
            <a:duotone>
              <a:schemeClr val="accent1">
                <a:shade val="45000"/>
                <a:satMod val="135000"/>
              </a:schemeClr>
              <a:prstClr val="white"/>
            </a:duotone>
            <a:lum bright="16000" contrast="19000"/>
          </a:blip>
          <a:srcRect/>
          <a:stretch>
            <a:fillRect/>
          </a:stretch>
        </p:blipFill>
        <p:spPr bwMode="auto">
          <a:xfrm flipH="1">
            <a:off x="611560" y="1700808"/>
            <a:ext cx="8041129" cy="4725144"/>
          </a:xfrm>
          <a:prstGeom prst="rect">
            <a:avLst/>
          </a:prstGeom>
          <a:noFill/>
          <a:effectLst>
            <a:softEdge rad="635000"/>
          </a:effectLst>
        </p:spPr>
      </p:pic>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Project Role Division</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11</a:t>
            </a:fld>
            <a:endParaRPr lang="en-AU"/>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073" name="Object 1"/>
          <p:cNvGraphicFramePr>
            <a:graphicFrameLocks noChangeAspect="1"/>
          </p:cNvGraphicFramePr>
          <p:nvPr/>
        </p:nvGraphicFramePr>
        <p:xfrm>
          <a:off x="1115616" y="2852936"/>
          <a:ext cx="6887007" cy="2144638"/>
        </p:xfrm>
        <a:graphic>
          <a:graphicData uri="http://schemas.openxmlformats.org/presentationml/2006/ole">
            <p:oleObj spid="_x0000_s3073" name="Visio" r:id="rId4" imgW="5110656" imgH="1600741" progId="Visio.Drawing.11">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pPr algn="ctr"/>
            <a:r>
              <a:rPr lang="en-AU" dirty="0" smtClean="0">
                <a:effectLst>
                  <a:reflection blurRad="6350" stA="55000" endA="300" endPos="45500" dir="5400000" sy="-100000" algn="bl" rotWithShape="0"/>
                </a:effectLst>
              </a:rPr>
              <a:t>Work Breakdown Structure</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12</a:t>
            </a:fld>
            <a:endParaRPr lang="en-AU"/>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0721" name="Object 1"/>
          <p:cNvGraphicFramePr>
            <a:graphicFrameLocks noChangeAspect="1"/>
          </p:cNvGraphicFramePr>
          <p:nvPr/>
        </p:nvGraphicFramePr>
        <p:xfrm>
          <a:off x="2627784" y="1700808"/>
          <a:ext cx="3893788" cy="4941168"/>
        </p:xfrm>
        <a:graphic>
          <a:graphicData uri="http://schemas.openxmlformats.org/presentationml/2006/ole">
            <p:oleObj spid="_x0000_s30721" name="Visio" r:id="rId3" imgW="7999447" imgH="9946802" progId="Visio.Drawing.11">
              <p:embed/>
            </p:oleObj>
          </a:graphicData>
        </a:graphic>
      </p:graphicFrame>
      <p:graphicFrame>
        <p:nvGraphicFramePr>
          <p:cNvPr id="30723" name="Object 3"/>
          <p:cNvGraphicFramePr>
            <a:graphicFrameLocks noChangeAspect="1"/>
          </p:cNvGraphicFramePr>
          <p:nvPr/>
        </p:nvGraphicFramePr>
        <p:xfrm>
          <a:off x="179512" y="-8164288"/>
          <a:ext cx="8784976" cy="11233248"/>
        </p:xfrm>
        <a:graphic>
          <a:graphicData uri="http://schemas.openxmlformats.org/presentationml/2006/ole">
            <p:oleObj spid="_x0000_s30723" name="Visio" r:id="rId4" imgW="7999651" imgH="9946919" progId="Visio.Drawing.11">
              <p:embed/>
            </p:oleObj>
          </a:graphicData>
        </a:graphic>
      </p:graphicFrame>
      <p:sp>
        <p:nvSpPr>
          <p:cNvPr id="10" name="Rectangle 9"/>
          <p:cNvSpPr/>
          <p:nvPr/>
        </p:nvSpPr>
        <p:spPr>
          <a:xfrm>
            <a:off x="179512" y="2492896"/>
            <a:ext cx="878497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High Level Objective Document</a:t>
            </a:r>
          </a:p>
          <a:p>
            <a:pPr algn="ctr"/>
            <a:endParaRPr lang="en-AU" sz="1000" b="1" dirty="0" smtClean="0"/>
          </a:p>
          <a:p>
            <a:pPr algn="ctr"/>
            <a:r>
              <a:rPr lang="en-AU" sz="1000" b="1" dirty="0" smtClean="0"/>
              <a:t>WP-SY-01</a:t>
            </a:r>
            <a:endParaRPr lang="en-AU" sz="1000" b="1" dirty="0" smtClean="0"/>
          </a:p>
        </p:txBody>
      </p:sp>
      <p:sp>
        <p:nvSpPr>
          <p:cNvPr id="9" name="TextBox 8"/>
          <p:cNvSpPr txBox="1"/>
          <p:nvPr/>
        </p:nvSpPr>
        <p:spPr>
          <a:xfrm>
            <a:off x="539552" y="6093296"/>
            <a:ext cx="3384376"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1: Definition and Research</a:t>
            </a:r>
            <a:endParaRPr lang="en-AU" b="1" dirty="0">
              <a:effectLst>
                <a:outerShdw blurRad="38100" dist="38100" dir="2700000" algn="tl">
                  <a:srgbClr val="000000">
                    <a:alpha val="43137"/>
                  </a:srgbClr>
                </a:outerShdw>
              </a:effectLst>
            </a:endParaRPr>
          </a:p>
        </p:txBody>
      </p:sp>
      <p:sp>
        <p:nvSpPr>
          <p:cNvPr id="11" name="Rectangle 10"/>
          <p:cNvSpPr/>
          <p:nvPr/>
        </p:nvSpPr>
        <p:spPr>
          <a:xfrm>
            <a:off x="179512" y="1700808"/>
            <a:ext cx="432048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System Requirements Document</a:t>
            </a:r>
            <a:endParaRPr lang="en-AU" sz="1000" b="1" dirty="0" smtClean="0"/>
          </a:p>
          <a:p>
            <a:pPr algn="ctr"/>
            <a:endParaRPr lang="en-AU" sz="1000" b="1" dirty="0" smtClean="0"/>
          </a:p>
          <a:p>
            <a:pPr algn="ctr"/>
            <a:r>
              <a:rPr lang="en-AU" sz="1000" b="1" dirty="0" smtClean="0"/>
              <a:t>WP-SY-02</a:t>
            </a:r>
            <a:endParaRPr lang="en-AU" sz="1000" b="1" dirty="0" smtClean="0"/>
          </a:p>
        </p:txBody>
      </p:sp>
      <p:sp>
        <p:nvSpPr>
          <p:cNvPr id="12" name="Rectangle 11"/>
          <p:cNvSpPr/>
          <p:nvPr/>
        </p:nvSpPr>
        <p:spPr>
          <a:xfrm>
            <a:off x="4572000" y="1700808"/>
            <a:ext cx="4392488"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Project Management Plan Document</a:t>
            </a:r>
            <a:endParaRPr lang="en-AU" sz="1000" b="1" dirty="0" smtClean="0"/>
          </a:p>
          <a:p>
            <a:pPr algn="ctr"/>
            <a:endParaRPr lang="en-AU" sz="1000" b="1" dirty="0" smtClean="0"/>
          </a:p>
          <a:p>
            <a:pPr algn="ctr"/>
            <a:r>
              <a:rPr lang="en-AU" sz="1000" b="1" dirty="0" smtClean="0"/>
              <a:t>WP-SY-03</a:t>
            </a:r>
            <a:endParaRPr lang="en-AU" sz="1000" b="1" dirty="0" smtClean="0"/>
          </a:p>
        </p:txBody>
      </p:sp>
      <p:sp>
        <p:nvSpPr>
          <p:cNvPr id="13" name="Rectangle 12"/>
          <p:cNvSpPr/>
          <p:nvPr/>
        </p:nvSpPr>
        <p:spPr>
          <a:xfrm>
            <a:off x="1259632" y="98072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Flight Computer Trade Study</a:t>
            </a:r>
            <a:endParaRPr lang="en-AU" sz="1000" b="1" dirty="0" smtClean="0"/>
          </a:p>
          <a:p>
            <a:pPr algn="ctr"/>
            <a:r>
              <a:rPr lang="en-AU" sz="1000" b="1" dirty="0" smtClean="0"/>
              <a:t>WP-AP-01</a:t>
            </a:r>
            <a:endParaRPr lang="en-AU" sz="1000" b="1" dirty="0" smtClean="0"/>
          </a:p>
        </p:txBody>
      </p:sp>
      <p:sp>
        <p:nvSpPr>
          <p:cNvPr id="14" name="Rectangle 13"/>
          <p:cNvSpPr/>
          <p:nvPr/>
        </p:nvSpPr>
        <p:spPr>
          <a:xfrm>
            <a:off x="107504" y="98072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Airframe Trade Study</a:t>
            </a:r>
            <a:endParaRPr lang="en-AU" sz="1000" b="1" dirty="0" smtClean="0"/>
          </a:p>
          <a:p>
            <a:pPr algn="ctr"/>
            <a:r>
              <a:rPr lang="en-AU" sz="1000" b="1" dirty="0" smtClean="0"/>
              <a:t>WP-PL-01</a:t>
            </a:r>
            <a:endParaRPr lang="en-AU" sz="1000" b="1" dirty="0" smtClean="0"/>
          </a:p>
        </p:txBody>
      </p:sp>
      <p:sp>
        <p:nvSpPr>
          <p:cNvPr id="15" name="Rectangle 14"/>
          <p:cNvSpPr/>
          <p:nvPr/>
        </p:nvSpPr>
        <p:spPr>
          <a:xfrm>
            <a:off x="2339752" y="188640"/>
            <a:ext cx="662473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Preliminary Design Document</a:t>
            </a:r>
            <a:endParaRPr lang="en-AU" sz="1000" b="1" dirty="0" smtClean="0"/>
          </a:p>
          <a:p>
            <a:pPr algn="ctr"/>
            <a:endParaRPr lang="en-AU" sz="1000" b="1" dirty="0" smtClean="0"/>
          </a:p>
          <a:p>
            <a:pPr algn="ctr"/>
            <a:r>
              <a:rPr lang="en-AU" sz="1000" b="1" dirty="0" smtClean="0"/>
              <a:t>WP-SY-04</a:t>
            </a:r>
            <a:endParaRPr lang="en-AU" sz="1000" b="1" dirty="0" smtClean="0"/>
          </a:p>
        </p:txBody>
      </p:sp>
      <p:sp>
        <p:nvSpPr>
          <p:cNvPr id="16" name="TextBox 15"/>
          <p:cNvSpPr txBox="1"/>
          <p:nvPr/>
        </p:nvSpPr>
        <p:spPr>
          <a:xfrm>
            <a:off x="539552" y="6093296"/>
            <a:ext cx="4032448"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2: Design and Development</a:t>
            </a:r>
            <a:endParaRPr lang="en-AU" b="1" dirty="0">
              <a:effectLst>
                <a:outerShdw blurRad="38100" dist="38100" dir="2700000" algn="tl">
                  <a:srgbClr val="000000">
                    <a:alpha val="43137"/>
                  </a:srgbClr>
                </a:outerShdw>
              </a:effectLst>
            </a:endParaRPr>
          </a:p>
        </p:txBody>
      </p:sp>
      <p:sp>
        <p:nvSpPr>
          <p:cNvPr id="17" name="TextBox 16"/>
          <p:cNvSpPr txBox="1"/>
          <p:nvPr/>
        </p:nvSpPr>
        <p:spPr>
          <a:xfrm>
            <a:off x="539552" y="6093296"/>
            <a:ext cx="3384376"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3: Component Testing</a:t>
            </a:r>
            <a:endParaRPr lang="en-AU" b="1" dirty="0">
              <a:effectLst>
                <a:outerShdw blurRad="38100" dist="38100" dir="2700000" algn="tl">
                  <a:srgbClr val="000000">
                    <a:alpha val="43137"/>
                  </a:srgbClr>
                </a:outerShdw>
              </a:effectLst>
            </a:endParaRPr>
          </a:p>
        </p:txBody>
      </p:sp>
      <p:sp>
        <p:nvSpPr>
          <p:cNvPr id="20" name="Rectangle 19"/>
          <p:cNvSpPr/>
          <p:nvPr/>
        </p:nvSpPr>
        <p:spPr>
          <a:xfrm>
            <a:off x="1259632"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Acquire Flight Computer</a:t>
            </a:r>
            <a:endParaRPr lang="en-AU" sz="1000" b="1" dirty="0" smtClean="0"/>
          </a:p>
          <a:p>
            <a:pPr algn="ctr"/>
            <a:r>
              <a:rPr lang="en-AU" sz="1000" b="1" dirty="0" smtClean="0"/>
              <a:t>WP-AP-02</a:t>
            </a:r>
            <a:endParaRPr lang="en-AU" sz="1000" b="1" dirty="0" smtClean="0"/>
          </a:p>
        </p:txBody>
      </p:sp>
      <p:sp>
        <p:nvSpPr>
          <p:cNvPr id="21" name="Rectangle 20"/>
          <p:cNvSpPr/>
          <p:nvPr/>
        </p:nvSpPr>
        <p:spPr>
          <a:xfrm>
            <a:off x="2339752" y="170080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Design State Estimation</a:t>
            </a:r>
            <a:endParaRPr lang="en-AU" sz="1000" b="1" dirty="0" smtClean="0"/>
          </a:p>
          <a:p>
            <a:pPr algn="ctr"/>
            <a:r>
              <a:rPr lang="en-AU" sz="1000" b="1" dirty="0" smtClean="0"/>
              <a:t>WP-SE-01</a:t>
            </a:r>
            <a:endParaRPr lang="en-AU" sz="1000" b="1" dirty="0" smtClean="0"/>
          </a:p>
        </p:txBody>
      </p:sp>
      <p:sp>
        <p:nvSpPr>
          <p:cNvPr id="22" name="Rectangle 21"/>
          <p:cNvSpPr/>
          <p:nvPr/>
        </p:nvSpPr>
        <p:spPr>
          <a:xfrm>
            <a:off x="179512"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Acquire Flight Computer</a:t>
            </a:r>
            <a:endParaRPr lang="en-AU" sz="1000" b="1" dirty="0" smtClean="0"/>
          </a:p>
          <a:p>
            <a:pPr algn="ctr"/>
            <a:r>
              <a:rPr lang="en-AU" sz="1000" b="1" dirty="0" smtClean="0"/>
              <a:t>WP-PL-02</a:t>
            </a:r>
            <a:endParaRPr lang="en-AU" sz="1000" b="1" dirty="0" smtClean="0"/>
          </a:p>
        </p:txBody>
      </p:sp>
      <p:sp>
        <p:nvSpPr>
          <p:cNvPr id="24" name="Rectangle 23"/>
          <p:cNvSpPr/>
          <p:nvPr/>
        </p:nvSpPr>
        <p:spPr>
          <a:xfrm>
            <a:off x="3419872"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Acquire Platform Electronics</a:t>
            </a:r>
            <a:endParaRPr lang="en-AU" sz="900" b="1" dirty="0" smtClean="0"/>
          </a:p>
          <a:p>
            <a:pPr algn="ctr"/>
            <a:r>
              <a:rPr lang="en-AU" sz="1000" b="1" dirty="0" smtClean="0"/>
              <a:t>WP-PL-03</a:t>
            </a:r>
            <a:endParaRPr lang="en-AU" sz="1000" b="1" dirty="0" smtClean="0"/>
          </a:p>
        </p:txBody>
      </p:sp>
      <p:sp>
        <p:nvSpPr>
          <p:cNvPr id="25" name="Rectangle 24"/>
          <p:cNvSpPr/>
          <p:nvPr/>
        </p:nvSpPr>
        <p:spPr>
          <a:xfrm>
            <a:off x="4572000"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Acquire Camera</a:t>
            </a:r>
            <a:endParaRPr lang="en-AU" sz="1000" b="1" dirty="0" smtClean="0"/>
          </a:p>
          <a:p>
            <a:pPr algn="ctr"/>
            <a:r>
              <a:rPr lang="en-AU" sz="1000" b="1" dirty="0" smtClean="0"/>
              <a:t>WP-LO-01</a:t>
            </a:r>
            <a:endParaRPr lang="en-AU" sz="1000" b="1" dirty="0" smtClean="0"/>
          </a:p>
        </p:txBody>
      </p:sp>
      <p:sp>
        <p:nvSpPr>
          <p:cNvPr id="26" name="Rectangle 25"/>
          <p:cNvSpPr/>
          <p:nvPr/>
        </p:nvSpPr>
        <p:spPr>
          <a:xfrm>
            <a:off x="2339752"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Design Control System</a:t>
            </a:r>
            <a:endParaRPr lang="en-AU" sz="900" b="1" dirty="0" smtClean="0"/>
          </a:p>
          <a:p>
            <a:pPr algn="ctr"/>
            <a:r>
              <a:rPr lang="en-AU" sz="1000" b="1" dirty="0" smtClean="0"/>
              <a:t>WP-AP-03</a:t>
            </a:r>
            <a:endParaRPr lang="en-AU" sz="1000" b="1" dirty="0" smtClean="0"/>
          </a:p>
        </p:txBody>
      </p:sp>
      <p:sp>
        <p:nvSpPr>
          <p:cNvPr id="27" name="Rectangle 26"/>
          <p:cNvSpPr/>
          <p:nvPr/>
        </p:nvSpPr>
        <p:spPr>
          <a:xfrm>
            <a:off x="5652120"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Design Computer Vision System</a:t>
            </a:r>
            <a:endParaRPr lang="en-AU" sz="900" b="1" dirty="0" smtClean="0"/>
          </a:p>
          <a:p>
            <a:pPr algn="ctr"/>
            <a:r>
              <a:rPr lang="en-AU" sz="1000" b="1" dirty="0" smtClean="0"/>
              <a:t>WP-LO-03</a:t>
            </a:r>
            <a:endParaRPr lang="en-AU" sz="1000" b="1" dirty="0" smtClean="0"/>
          </a:p>
        </p:txBody>
      </p:sp>
      <p:sp>
        <p:nvSpPr>
          <p:cNvPr id="28" name="Rectangle 27"/>
          <p:cNvSpPr/>
          <p:nvPr/>
        </p:nvSpPr>
        <p:spPr>
          <a:xfrm>
            <a:off x="6804248" y="98072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Design Ground Control Station</a:t>
            </a:r>
            <a:endParaRPr lang="en-AU" sz="900" b="1" dirty="0" smtClean="0"/>
          </a:p>
          <a:p>
            <a:pPr algn="ctr"/>
            <a:r>
              <a:rPr lang="en-AU" sz="1000" b="1" dirty="0" smtClean="0"/>
              <a:t>WP-CG-01</a:t>
            </a:r>
            <a:endParaRPr lang="en-AU" sz="1000" b="1" dirty="0" smtClean="0"/>
          </a:p>
        </p:txBody>
      </p:sp>
      <p:sp>
        <p:nvSpPr>
          <p:cNvPr id="29" name="Rectangle 28"/>
          <p:cNvSpPr/>
          <p:nvPr/>
        </p:nvSpPr>
        <p:spPr>
          <a:xfrm>
            <a:off x="7884368" y="98072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Design Wireless Communications</a:t>
            </a:r>
            <a:endParaRPr lang="en-AU" sz="900" b="1" dirty="0" smtClean="0"/>
          </a:p>
          <a:p>
            <a:pPr algn="ctr"/>
            <a:r>
              <a:rPr lang="en-AU" sz="1000" b="1" dirty="0" smtClean="0"/>
              <a:t>WP-AP-03</a:t>
            </a:r>
            <a:endParaRPr lang="en-AU" sz="1000" b="1" dirty="0" smtClean="0"/>
          </a:p>
        </p:txBody>
      </p:sp>
      <p:sp>
        <p:nvSpPr>
          <p:cNvPr id="30" name="Rectangle 29"/>
          <p:cNvSpPr/>
          <p:nvPr/>
        </p:nvSpPr>
        <p:spPr>
          <a:xfrm>
            <a:off x="3419872"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Electronic Test Report</a:t>
            </a:r>
            <a:endParaRPr lang="en-AU" sz="900" b="1" dirty="0" smtClean="0"/>
          </a:p>
          <a:p>
            <a:pPr algn="ctr"/>
            <a:r>
              <a:rPr lang="en-AU" sz="1000" b="1" dirty="0" smtClean="0"/>
              <a:t>WP-PL-05</a:t>
            </a:r>
            <a:endParaRPr lang="en-AU" sz="1000" b="1" dirty="0" smtClean="0"/>
          </a:p>
        </p:txBody>
      </p:sp>
      <p:sp>
        <p:nvSpPr>
          <p:cNvPr id="31" name="Rectangle 30"/>
          <p:cNvSpPr/>
          <p:nvPr/>
        </p:nvSpPr>
        <p:spPr>
          <a:xfrm>
            <a:off x="4572000"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Camera Bench Test Report</a:t>
            </a:r>
            <a:endParaRPr lang="en-AU" sz="900" b="1" dirty="0" smtClean="0"/>
          </a:p>
          <a:p>
            <a:pPr algn="ctr"/>
            <a:r>
              <a:rPr lang="en-AU" sz="1000" b="1" dirty="0" smtClean="0"/>
              <a:t>WP-LO-02</a:t>
            </a:r>
            <a:endParaRPr lang="en-AU" sz="1000" b="1" dirty="0" smtClean="0"/>
          </a:p>
        </p:txBody>
      </p:sp>
      <p:sp>
        <p:nvSpPr>
          <p:cNvPr id="32" name="Rectangle 31"/>
          <p:cNvSpPr/>
          <p:nvPr/>
        </p:nvSpPr>
        <p:spPr>
          <a:xfrm>
            <a:off x="179512"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Airframe RC Test Report</a:t>
            </a:r>
            <a:endParaRPr lang="en-AU" sz="900" b="1" dirty="0" smtClean="0"/>
          </a:p>
          <a:p>
            <a:pPr algn="ctr"/>
            <a:r>
              <a:rPr lang="en-AU" sz="1000" b="1" dirty="0" smtClean="0"/>
              <a:t>WP-PL-04</a:t>
            </a:r>
            <a:endParaRPr lang="en-AU" sz="1000" b="1" dirty="0" smtClean="0"/>
          </a:p>
        </p:txBody>
      </p:sp>
      <p:sp>
        <p:nvSpPr>
          <p:cNvPr id="33" name="Rectangle 32"/>
          <p:cNvSpPr/>
          <p:nvPr/>
        </p:nvSpPr>
        <p:spPr>
          <a:xfrm>
            <a:off x="6804248" y="188640"/>
            <a:ext cx="21602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Wireless Communications Test Report</a:t>
            </a:r>
            <a:endParaRPr lang="en-AU" sz="900" b="1" dirty="0" smtClean="0"/>
          </a:p>
          <a:p>
            <a:pPr algn="ctr"/>
            <a:r>
              <a:rPr lang="en-AU" sz="1000" b="1" dirty="0" smtClean="0"/>
              <a:t>WP-CO-02</a:t>
            </a:r>
            <a:endParaRPr lang="en-AU" sz="1000" b="1" dirty="0" smtClean="0"/>
          </a:p>
        </p:txBody>
      </p:sp>
      <p:sp>
        <p:nvSpPr>
          <p:cNvPr id="34" name="TextBox 33"/>
          <p:cNvSpPr txBox="1"/>
          <p:nvPr/>
        </p:nvSpPr>
        <p:spPr>
          <a:xfrm>
            <a:off x="179512" y="476672"/>
            <a:ext cx="3384376" cy="646331"/>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4: Integration and </a:t>
            </a:r>
          </a:p>
          <a:p>
            <a:r>
              <a:rPr lang="en-AU" b="1" dirty="0" smtClean="0">
                <a:effectLst>
                  <a:outerShdw blurRad="38100" dist="38100" dir="2700000" algn="tl">
                    <a:srgbClr val="000000">
                      <a:alpha val="43137"/>
                    </a:srgbClr>
                  </a:outerShdw>
                </a:effectLst>
              </a:rPr>
              <a:t> </a:t>
            </a:r>
            <a:r>
              <a:rPr lang="en-AU" b="1" dirty="0" smtClean="0">
                <a:effectLst>
                  <a:outerShdw blurRad="38100" dist="38100" dir="2700000" algn="tl">
                    <a:srgbClr val="000000">
                      <a:alpha val="43137"/>
                    </a:srgbClr>
                  </a:outerShdw>
                </a:effectLst>
              </a:rPr>
              <a:t>              Testing</a:t>
            </a:r>
            <a:endParaRPr lang="en-AU" b="1" dirty="0">
              <a:effectLst>
                <a:outerShdw blurRad="38100" dist="38100" dir="2700000" algn="tl">
                  <a:srgbClr val="000000">
                    <a:alpha val="43137"/>
                  </a:srgbClr>
                </a:outerShdw>
              </a:effectLst>
            </a:endParaRPr>
          </a:p>
        </p:txBody>
      </p:sp>
      <p:sp>
        <p:nvSpPr>
          <p:cNvPr id="35" name="TextBox 34"/>
          <p:cNvSpPr txBox="1"/>
          <p:nvPr/>
        </p:nvSpPr>
        <p:spPr>
          <a:xfrm>
            <a:off x="179512" y="476672"/>
            <a:ext cx="3384376"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5: Deliverables</a:t>
            </a:r>
            <a:endParaRPr lang="en-AU"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21"/>
                                        </p:tgtEl>
                                        <p:attrNameLst>
                                          <p:attrName>style.visibility</p:attrName>
                                        </p:attrNameLst>
                                      </p:cBhvr>
                                      <p:to>
                                        <p:strVal val="visible"/>
                                      </p:to>
                                    </p:set>
                                    <p:animEffect transition="in" filter="fade">
                                      <p:cBhvr>
                                        <p:cTn id="7" dur="2000"/>
                                        <p:tgtEl>
                                          <p:spTgt spid="307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30721"/>
                                        </p:tgtEl>
                                        <p:attrNameLst>
                                          <p:attrName>ppt_x</p:attrName>
                                        </p:attrNameLst>
                                      </p:cBhvr>
                                      <p:tavLst>
                                        <p:tav tm="0">
                                          <p:val>
                                            <p:strVal val="ppt_x"/>
                                          </p:val>
                                        </p:tav>
                                        <p:tav tm="100000">
                                          <p:val>
                                            <p:strVal val="ppt_x"/>
                                          </p:val>
                                        </p:tav>
                                      </p:tavLst>
                                    </p:anim>
                                    <p:anim calcmode="lin" valueType="num">
                                      <p:cBhvr additive="base">
                                        <p:cTn id="12" dur="500"/>
                                        <p:tgtEl>
                                          <p:spTgt spid="30721"/>
                                        </p:tgtEl>
                                        <p:attrNameLst>
                                          <p:attrName>ppt_y</p:attrName>
                                        </p:attrNameLst>
                                      </p:cBhvr>
                                      <p:tavLst>
                                        <p:tav tm="0">
                                          <p:val>
                                            <p:strVal val="ppt_y"/>
                                          </p:val>
                                        </p:tav>
                                        <p:tav tm="100000">
                                          <p:val>
                                            <p:strVal val="1+ppt_h/2"/>
                                          </p:val>
                                        </p:tav>
                                      </p:tavLst>
                                    </p:anim>
                                    <p:set>
                                      <p:cBhvr>
                                        <p:cTn id="13" dur="1" fill="hold">
                                          <p:stCondLst>
                                            <p:cond delay="499"/>
                                          </p:stCondLst>
                                        </p:cTn>
                                        <p:tgtEl>
                                          <p:spTgt spid="30721"/>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xit"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p:stCondLst>
                              <p:cond delay="500"/>
                            </p:stCondLst>
                            <p:childTnLst>
                              <p:par>
                                <p:cTn id="19" presetID="2" presetClass="entr" presetSubtype="4" fill="hold" nodeType="afterEffect">
                                  <p:stCondLst>
                                    <p:cond delay="1000"/>
                                  </p:stCondLst>
                                  <p:childTnLst>
                                    <p:set>
                                      <p:cBhvr>
                                        <p:cTn id="20" dur="1" fill="hold">
                                          <p:stCondLst>
                                            <p:cond delay="0"/>
                                          </p:stCondLst>
                                        </p:cTn>
                                        <p:tgtEl>
                                          <p:spTgt spid="30723"/>
                                        </p:tgtEl>
                                        <p:attrNameLst>
                                          <p:attrName>style.visibility</p:attrName>
                                        </p:attrNameLst>
                                      </p:cBhvr>
                                      <p:to>
                                        <p:strVal val="visible"/>
                                      </p:to>
                                    </p:set>
                                    <p:anim calcmode="lin" valueType="num">
                                      <p:cBhvr additive="base">
                                        <p:cTn id="21" dur="2000" fill="hold"/>
                                        <p:tgtEl>
                                          <p:spTgt spid="30723"/>
                                        </p:tgtEl>
                                        <p:attrNameLst>
                                          <p:attrName>ppt_x</p:attrName>
                                        </p:attrNameLst>
                                      </p:cBhvr>
                                      <p:tavLst>
                                        <p:tav tm="0">
                                          <p:val>
                                            <p:strVal val="#ppt_x"/>
                                          </p:val>
                                        </p:tav>
                                        <p:tav tm="100000">
                                          <p:val>
                                            <p:strVal val="#ppt_x"/>
                                          </p:val>
                                        </p:tav>
                                      </p:tavLst>
                                    </p:anim>
                                    <p:anim calcmode="lin" valueType="num">
                                      <p:cBhvr additive="base">
                                        <p:cTn id="22" dur="2000" fill="hold"/>
                                        <p:tgtEl>
                                          <p:spTgt spid="30723"/>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10" presetClass="entr" presetSubtype="0" fill="hold" grpId="0" nodeType="after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50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5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2000"/>
                                  </p:stCondLst>
                                  <p:childTnLst>
                                    <p:set>
                                      <p:cBhvr>
                                        <p:cTn id="39" dur="1" fill="hold">
                                          <p:stCondLst>
                                            <p:cond delay="0"/>
                                          </p:stCondLst>
                                        </p:cTn>
                                        <p:tgtEl>
                                          <p:spTgt spid="14"/>
                                        </p:tgtEl>
                                        <p:attrNameLst>
                                          <p:attrName>style.visibility</p:attrName>
                                        </p:attrNameLst>
                                      </p:cBhvr>
                                      <p:to>
                                        <p:strVal val="visible"/>
                                      </p:to>
                                    </p:set>
                                  </p:childTnLst>
                                </p:cTn>
                              </p:par>
                            </p:childTnLst>
                          </p:cTn>
                        </p:par>
                        <p:par>
                          <p:cTn id="40" fill="hold">
                            <p:stCondLst>
                              <p:cond delay="3000"/>
                            </p:stCondLst>
                            <p:childTnLst>
                              <p:par>
                                <p:cTn id="41" presetID="1" presetClass="entr" presetSubtype="0" fill="hold" grpId="0" nodeType="afterEffect">
                                  <p:stCondLst>
                                    <p:cond delay="500"/>
                                  </p:stCondLst>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3500"/>
                            </p:stCondLst>
                            <p:childTnLst>
                              <p:par>
                                <p:cTn id="44" presetID="1" presetClass="entr" presetSubtype="0" fill="hold" grpId="0" nodeType="afterEffect">
                                  <p:stCondLst>
                                    <p:cond delay="200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9"/>
                                        </p:tgtEl>
                                        <p:attrNameLst>
                                          <p:attrName>style.visibility</p:attrName>
                                        </p:attrNameLst>
                                      </p:cBhvr>
                                      <p:to>
                                        <p:strVal val="hidden"/>
                                      </p:to>
                                    </p:set>
                                  </p:childTnLst>
                                </p:cTn>
                              </p:par>
                              <p:par>
                                <p:cTn id="50" presetID="42" presetClass="path" presetSubtype="0" accel="50000" decel="50000" fill="hold" grpId="1" nodeType="withEffect">
                                  <p:stCondLst>
                                    <p:cond delay="0"/>
                                  </p:stCondLst>
                                  <p:childTnLst>
                                    <p:animMotion origin="layout" path="M 0 0  L 0 0.33333  E" pathEditMode="relative" ptsTypes="">
                                      <p:cBhvr>
                                        <p:cTn id="51" dur="2000" fill="hold"/>
                                        <p:tgtEl>
                                          <p:spTgt spid="10"/>
                                        </p:tgtEl>
                                        <p:attrNameLst>
                                          <p:attrName>ppt_x</p:attrName>
                                          <p:attrName>ppt_y</p:attrName>
                                        </p:attrNameLst>
                                      </p:cBhvr>
                                    </p:animMotion>
                                  </p:childTnLst>
                                </p:cTn>
                              </p:par>
                              <p:par>
                                <p:cTn id="52" presetID="42" presetClass="path" presetSubtype="0" accel="50000" decel="50000" fill="hold" grpId="1" nodeType="withEffect">
                                  <p:stCondLst>
                                    <p:cond delay="0"/>
                                  </p:stCondLst>
                                  <p:childTnLst>
                                    <p:animMotion origin="layout" path="M 0 0  L 0 0.33333  E" pathEditMode="relative" ptsTypes="">
                                      <p:cBhvr>
                                        <p:cTn id="53" dur="2000" fill="hold"/>
                                        <p:tgtEl>
                                          <p:spTgt spid="12"/>
                                        </p:tgtEl>
                                        <p:attrNameLst>
                                          <p:attrName>ppt_x</p:attrName>
                                          <p:attrName>ppt_y</p:attrName>
                                        </p:attrNameLst>
                                      </p:cBhvr>
                                    </p:animMotion>
                                  </p:childTnLst>
                                </p:cTn>
                              </p:par>
                              <p:par>
                                <p:cTn id="54" presetID="42" presetClass="path" presetSubtype="0" accel="50000" decel="50000" fill="hold" grpId="1" nodeType="withEffect">
                                  <p:stCondLst>
                                    <p:cond delay="0"/>
                                  </p:stCondLst>
                                  <p:childTnLst>
                                    <p:animMotion origin="layout" path="M 0 0  L 0 0.33333  E" pathEditMode="relative" ptsTypes="">
                                      <p:cBhvr>
                                        <p:cTn id="55" dur="2000" fill="hold"/>
                                        <p:tgtEl>
                                          <p:spTgt spid="11"/>
                                        </p:tgtEl>
                                        <p:attrNameLst>
                                          <p:attrName>ppt_x</p:attrName>
                                          <p:attrName>ppt_y</p:attrName>
                                        </p:attrNameLst>
                                      </p:cBhvr>
                                    </p:animMotion>
                                  </p:childTnLst>
                                </p:cTn>
                              </p:par>
                              <p:par>
                                <p:cTn id="56" presetID="42" presetClass="path" presetSubtype="0" accel="50000" decel="50000" fill="hold" grpId="1" nodeType="withEffect">
                                  <p:stCondLst>
                                    <p:cond delay="0"/>
                                  </p:stCondLst>
                                  <p:childTnLst>
                                    <p:animMotion origin="layout" path="M 0 0  L 0 0.33333  E" pathEditMode="relative" ptsTypes="">
                                      <p:cBhvr>
                                        <p:cTn id="57" dur="2000" fill="hold"/>
                                        <p:tgtEl>
                                          <p:spTgt spid="13"/>
                                        </p:tgtEl>
                                        <p:attrNameLst>
                                          <p:attrName>ppt_x</p:attrName>
                                          <p:attrName>ppt_y</p:attrName>
                                        </p:attrNameLst>
                                      </p:cBhvr>
                                    </p:animMotion>
                                  </p:childTnLst>
                                </p:cTn>
                              </p:par>
                              <p:par>
                                <p:cTn id="58" presetID="42" presetClass="path" presetSubtype="0" accel="50000" decel="50000" fill="hold" grpId="1" nodeType="withEffect">
                                  <p:stCondLst>
                                    <p:cond delay="0"/>
                                  </p:stCondLst>
                                  <p:childTnLst>
                                    <p:animMotion origin="layout" path="M 0 0  L 0 0.33333  E" pathEditMode="relative" ptsTypes="">
                                      <p:cBhvr>
                                        <p:cTn id="59" dur="2000" fill="hold"/>
                                        <p:tgtEl>
                                          <p:spTgt spid="14"/>
                                        </p:tgtEl>
                                        <p:attrNameLst>
                                          <p:attrName>ppt_x</p:attrName>
                                          <p:attrName>ppt_y</p:attrName>
                                        </p:attrNameLst>
                                      </p:cBhvr>
                                    </p:animMotion>
                                  </p:childTnLst>
                                </p:cTn>
                              </p:par>
                              <p:par>
                                <p:cTn id="60" presetID="42" presetClass="path" presetSubtype="0" accel="50000" decel="50000" fill="hold" grpId="1" nodeType="withEffect">
                                  <p:stCondLst>
                                    <p:cond delay="0"/>
                                  </p:stCondLst>
                                  <p:childTnLst>
                                    <p:animMotion origin="layout" path="M 0 0  L 0 0.33333  E" pathEditMode="relative" ptsTypes="">
                                      <p:cBhvr>
                                        <p:cTn id="61" dur="2000" fill="hold"/>
                                        <p:tgtEl>
                                          <p:spTgt spid="15"/>
                                        </p:tgtEl>
                                        <p:attrNameLst>
                                          <p:attrName>ppt_x</p:attrName>
                                          <p:attrName>ppt_y</p:attrName>
                                        </p:attrNameLst>
                                      </p:cBhvr>
                                    </p:animMotion>
                                  </p:childTnLst>
                                </p:cTn>
                              </p:par>
                              <p:par>
                                <p:cTn id="62" presetID="42" presetClass="path" presetSubtype="0" accel="50000" decel="50000" fill="hold" nodeType="withEffect">
                                  <p:stCondLst>
                                    <p:cond delay="0"/>
                                  </p:stCondLst>
                                  <p:childTnLst>
                                    <p:animMotion origin="layout" path="M 0 0  L 0 0.33333  E" pathEditMode="relative" ptsTypes="">
                                      <p:cBhvr>
                                        <p:cTn id="63" dur="2000" fill="hold"/>
                                        <p:tgtEl>
                                          <p:spTgt spid="30723"/>
                                        </p:tgtEl>
                                        <p:attrNameLst>
                                          <p:attrName>ppt_x</p:attrName>
                                          <p:attrName>ppt_y</p:attrName>
                                        </p:attrNameLst>
                                      </p:cBhvr>
                                    </p:animMotion>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500"/>
                                  </p:stCondLst>
                                  <p:childTnLst>
                                    <p:set>
                                      <p:cBhvr>
                                        <p:cTn id="74" dur="1" fill="hold">
                                          <p:stCondLst>
                                            <p:cond delay="0"/>
                                          </p:stCondLst>
                                        </p:cTn>
                                        <p:tgtEl>
                                          <p:spTgt spid="20"/>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grpId="0" nodeType="afterEffect">
                                  <p:stCondLst>
                                    <p:cond delay="500"/>
                                  </p:stCondLst>
                                  <p:childTnLst>
                                    <p:set>
                                      <p:cBhvr>
                                        <p:cTn id="77" dur="1" fill="hold">
                                          <p:stCondLst>
                                            <p:cond delay="0"/>
                                          </p:stCondLst>
                                        </p:cTn>
                                        <p:tgtEl>
                                          <p:spTgt spid="21"/>
                                        </p:tgtEl>
                                        <p:attrNameLst>
                                          <p:attrName>style.visibility</p:attrName>
                                        </p:attrNameLst>
                                      </p:cBhvr>
                                      <p:to>
                                        <p:strVal val="visible"/>
                                      </p:to>
                                    </p:set>
                                  </p:childTnLst>
                                </p:cTn>
                              </p:par>
                            </p:childTnLst>
                          </p:cTn>
                        </p:par>
                        <p:par>
                          <p:cTn id="78" fill="hold">
                            <p:stCondLst>
                              <p:cond delay="1000"/>
                            </p:stCondLst>
                            <p:childTnLst>
                              <p:par>
                                <p:cTn id="79" presetID="1" presetClass="entr" presetSubtype="0" fill="hold" grpId="0" nodeType="afterEffect">
                                  <p:stCondLst>
                                    <p:cond delay="500"/>
                                  </p:stCondLst>
                                  <p:childTnLst>
                                    <p:set>
                                      <p:cBhvr>
                                        <p:cTn id="80" dur="1" fill="hold">
                                          <p:stCondLst>
                                            <p:cond delay="0"/>
                                          </p:stCondLst>
                                        </p:cTn>
                                        <p:tgtEl>
                                          <p:spTgt spid="24"/>
                                        </p:tgtEl>
                                        <p:attrNameLst>
                                          <p:attrName>style.visibility</p:attrName>
                                        </p:attrNameLst>
                                      </p:cBhvr>
                                      <p:to>
                                        <p:strVal val="visible"/>
                                      </p:to>
                                    </p:set>
                                  </p:childTnLst>
                                </p:cTn>
                              </p:par>
                            </p:childTnLst>
                          </p:cTn>
                        </p:par>
                        <p:par>
                          <p:cTn id="81" fill="hold">
                            <p:stCondLst>
                              <p:cond delay="1500"/>
                            </p:stCondLst>
                            <p:childTnLst>
                              <p:par>
                                <p:cTn id="82" presetID="1" presetClass="entr" presetSubtype="0" fill="hold" grpId="0" nodeType="afterEffect">
                                  <p:stCondLst>
                                    <p:cond delay="500"/>
                                  </p:stCondLst>
                                  <p:childTnLst>
                                    <p:set>
                                      <p:cBhvr>
                                        <p:cTn id="83" dur="1" fill="hold">
                                          <p:stCondLst>
                                            <p:cond delay="0"/>
                                          </p:stCondLst>
                                        </p:cTn>
                                        <p:tgtEl>
                                          <p:spTgt spid="25"/>
                                        </p:tgtEl>
                                        <p:attrNameLst>
                                          <p:attrName>style.visibility</p:attrName>
                                        </p:attrNameLst>
                                      </p:cBhvr>
                                      <p:to>
                                        <p:strVal val="visible"/>
                                      </p:to>
                                    </p:set>
                                  </p:childTnLst>
                                </p:cTn>
                              </p:par>
                            </p:childTnLst>
                          </p:cTn>
                        </p:par>
                        <p:par>
                          <p:cTn id="84" fill="hold">
                            <p:stCondLst>
                              <p:cond delay="2000"/>
                            </p:stCondLst>
                            <p:childTnLst>
                              <p:par>
                                <p:cTn id="85" presetID="1" presetClass="entr" presetSubtype="0" fill="hold" grpId="0" nodeType="afterEffect">
                                  <p:stCondLst>
                                    <p:cond delay="500"/>
                                  </p:stCondLst>
                                  <p:childTnLst>
                                    <p:set>
                                      <p:cBhvr>
                                        <p:cTn id="86" dur="1" fill="hold">
                                          <p:stCondLst>
                                            <p:cond delay="0"/>
                                          </p:stCondLst>
                                        </p:cTn>
                                        <p:tgtEl>
                                          <p:spTgt spid="26"/>
                                        </p:tgtEl>
                                        <p:attrNameLst>
                                          <p:attrName>style.visibility</p:attrName>
                                        </p:attrNameLst>
                                      </p:cBhvr>
                                      <p:to>
                                        <p:strVal val="visible"/>
                                      </p:to>
                                    </p:set>
                                  </p:childTnLst>
                                </p:cTn>
                              </p:par>
                            </p:childTnLst>
                          </p:cTn>
                        </p:par>
                        <p:par>
                          <p:cTn id="87" fill="hold">
                            <p:stCondLst>
                              <p:cond delay="2500"/>
                            </p:stCondLst>
                            <p:childTnLst>
                              <p:par>
                                <p:cTn id="88" presetID="1" presetClass="entr" presetSubtype="0" fill="hold" grpId="0" nodeType="afterEffect">
                                  <p:stCondLst>
                                    <p:cond delay="500"/>
                                  </p:stCondLst>
                                  <p:childTnLst>
                                    <p:set>
                                      <p:cBhvr>
                                        <p:cTn id="89" dur="1" fill="hold">
                                          <p:stCondLst>
                                            <p:cond delay="0"/>
                                          </p:stCondLst>
                                        </p:cTn>
                                        <p:tgtEl>
                                          <p:spTgt spid="27"/>
                                        </p:tgtEl>
                                        <p:attrNameLst>
                                          <p:attrName>style.visibility</p:attrName>
                                        </p:attrNameLst>
                                      </p:cBhvr>
                                      <p:to>
                                        <p:strVal val="visible"/>
                                      </p:to>
                                    </p:set>
                                  </p:childTnLst>
                                </p:cTn>
                              </p:par>
                            </p:childTnLst>
                          </p:cTn>
                        </p:par>
                        <p:par>
                          <p:cTn id="90" fill="hold">
                            <p:stCondLst>
                              <p:cond delay="3000"/>
                            </p:stCondLst>
                            <p:childTnLst>
                              <p:par>
                                <p:cTn id="91" presetID="1" presetClass="entr" presetSubtype="0" fill="hold" grpId="0" nodeType="afterEffect">
                                  <p:stCondLst>
                                    <p:cond delay="500"/>
                                  </p:stCondLst>
                                  <p:childTnLst>
                                    <p:set>
                                      <p:cBhvr>
                                        <p:cTn id="92" dur="1" fill="hold">
                                          <p:stCondLst>
                                            <p:cond delay="0"/>
                                          </p:stCondLst>
                                        </p:cTn>
                                        <p:tgtEl>
                                          <p:spTgt spid="28"/>
                                        </p:tgtEl>
                                        <p:attrNameLst>
                                          <p:attrName>style.visibility</p:attrName>
                                        </p:attrNameLst>
                                      </p:cBhvr>
                                      <p:to>
                                        <p:strVal val="visible"/>
                                      </p:to>
                                    </p:set>
                                  </p:childTnLst>
                                </p:cTn>
                              </p:par>
                            </p:childTnLst>
                          </p:cTn>
                        </p:par>
                        <p:par>
                          <p:cTn id="93" fill="hold">
                            <p:stCondLst>
                              <p:cond delay="3500"/>
                            </p:stCondLst>
                            <p:childTnLst>
                              <p:par>
                                <p:cTn id="94" presetID="1" presetClass="entr" presetSubtype="0" fill="hold" grpId="0" nodeType="afterEffect">
                                  <p:stCondLst>
                                    <p:cond delay="500"/>
                                  </p:stCondLst>
                                  <p:childTnLst>
                                    <p:set>
                                      <p:cBhvr>
                                        <p:cTn id="95" dur="1" fill="hold">
                                          <p:stCondLst>
                                            <p:cond delay="0"/>
                                          </p:stCondLst>
                                        </p:cTn>
                                        <p:tgtEl>
                                          <p:spTgt spid="2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16"/>
                                        </p:tgtEl>
                                        <p:attrNameLst>
                                          <p:attrName>style.visibility</p:attrName>
                                        </p:attrNameLst>
                                      </p:cBhvr>
                                      <p:to>
                                        <p:strVal val="hidden"/>
                                      </p:to>
                                    </p:set>
                                  </p:childTnLst>
                                </p:cTn>
                              </p:par>
                              <p:par>
                                <p:cTn id="100" presetID="10" presetClass="entr" presetSubtype="0" fill="hold" grpId="0" nodeType="with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500"/>
                                        <p:tgtEl>
                                          <p:spTgt spid="17"/>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grpId="0" nodeType="afterEffect">
                                  <p:stCondLst>
                                    <p:cond delay="500"/>
                                  </p:stCondLst>
                                  <p:childTnLst>
                                    <p:set>
                                      <p:cBhvr>
                                        <p:cTn id="109" dur="1" fill="hold">
                                          <p:stCondLst>
                                            <p:cond delay="0"/>
                                          </p:stCondLst>
                                        </p:cTn>
                                        <p:tgtEl>
                                          <p:spTgt spid="30"/>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0" nodeType="afterEffect">
                                  <p:stCondLst>
                                    <p:cond delay="500"/>
                                  </p:stCondLst>
                                  <p:childTnLst>
                                    <p:set>
                                      <p:cBhvr>
                                        <p:cTn id="112" dur="1" fill="hold">
                                          <p:stCondLst>
                                            <p:cond delay="0"/>
                                          </p:stCondLst>
                                        </p:cTn>
                                        <p:tgtEl>
                                          <p:spTgt spid="31"/>
                                        </p:tgtEl>
                                        <p:attrNameLst>
                                          <p:attrName>style.visibility</p:attrName>
                                        </p:attrNameLst>
                                      </p:cBhvr>
                                      <p:to>
                                        <p:strVal val="visible"/>
                                      </p:to>
                                    </p:set>
                                  </p:childTnLst>
                                </p:cTn>
                              </p:par>
                            </p:childTnLst>
                          </p:cTn>
                        </p:par>
                        <p:par>
                          <p:cTn id="113" fill="hold">
                            <p:stCondLst>
                              <p:cond delay="1000"/>
                            </p:stCondLst>
                            <p:childTnLst>
                              <p:par>
                                <p:cTn id="114" presetID="1" presetClass="entr" presetSubtype="0" fill="hold" grpId="0" nodeType="afterEffect">
                                  <p:stCondLst>
                                    <p:cond delay="500"/>
                                  </p:stCondLst>
                                  <p:childTnLst>
                                    <p:set>
                                      <p:cBhvr>
                                        <p:cTn id="115" dur="1" fill="hold">
                                          <p:stCondLst>
                                            <p:cond delay="0"/>
                                          </p:stCondLst>
                                        </p:cTn>
                                        <p:tgtEl>
                                          <p:spTgt spid="33"/>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17"/>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
                                        </p:tgtEl>
                                      </p:cBhvr>
                                    </p:animEffect>
                                    <p:set>
                                      <p:cBhvr>
                                        <p:cTn id="122" dur="1" fill="hold">
                                          <p:stCondLst>
                                            <p:cond delay="499"/>
                                          </p:stCondLst>
                                        </p:cTn>
                                        <p:tgtEl>
                                          <p:spTgt spid="2"/>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
                                        </p:tgtEl>
                                      </p:cBhvr>
                                    </p:animEffect>
                                    <p:set>
                                      <p:cBhvr>
                                        <p:cTn id="125" dur="1" fill="hold">
                                          <p:stCondLst>
                                            <p:cond delay="499"/>
                                          </p:stCondLst>
                                        </p:cTn>
                                        <p:tgtEl>
                                          <p:spTgt spid="3"/>
                                        </p:tgtEl>
                                        <p:attrNameLst>
                                          <p:attrName>style.visibility</p:attrName>
                                        </p:attrNameLst>
                                      </p:cBhvr>
                                      <p:to>
                                        <p:strVal val="hidden"/>
                                      </p:to>
                                    </p:set>
                                  </p:childTnLst>
                                </p:cTn>
                              </p:par>
                              <p:par>
                                <p:cTn id="126" presetID="10" presetClass="exit" presetSubtype="0" fill="hold" grpId="0" nodeType="withEffect" nodePh="1">
                                  <p:stCondLst>
                                    <p:cond delay="0"/>
                                  </p:stCondLst>
                                  <p:endCondLst>
                                    <p:cond evt="begin" delay="0">
                                      <p:tn val="126"/>
                                    </p:cond>
                                  </p:endCondLst>
                                  <p:childTnLst>
                                    <p:animEffect transition="out" filter="fade">
                                      <p:cBhvr>
                                        <p:cTn id="127" dur="500"/>
                                        <p:tgtEl>
                                          <p:spTgt spid="30722"/>
                                        </p:tgtEl>
                                      </p:cBhvr>
                                    </p:animEffect>
                                    <p:set>
                                      <p:cBhvr>
                                        <p:cTn id="128" dur="1" fill="hold">
                                          <p:stCondLst>
                                            <p:cond delay="499"/>
                                          </p:stCondLst>
                                        </p:cTn>
                                        <p:tgtEl>
                                          <p:spTgt spid="30722"/>
                                        </p:tgtEl>
                                        <p:attrNameLst>
                                          <p:attrName>style.visibility</p:attrName>
                                        </p:attrNameLst>
                                      </p:cBhvr>
                                      <p:to>
                                        <p:strVal val="hidden"/>
                                      </p:to>
                                    </p:set>
                                  </p:childTnLst>
                                </p:cTn>
                              </p:par>
                              <p:par>
                                <p:cTn id="129" presetID="10" presetClass="exit" presetSubtype="0" fill="hold" grpId="2" nodeType="withEffect">
                                  <p:stCondLst>
                                    <p:cond delay="0"/>
                                  </p:stCondLst>
                                  <p:childTnLst>
                                    <p:animEffect transition="out" filter="fade">
                                      <p:cBhvr>
                                        <p:cTn id="130" dur="500"/>
                                        <p:tgtEl>
                                          <p:spTgt spid="10"/>
                                        </p:tgtEl>
                                      </p:cBhvr>
                                    </p:animEffect>
                                    <p:set>
                                      <p:cBhvr>
                                        <p:cTn id="131" dur="1" fill="hold">
                                          <p:stCondLst>
                                            <p:cond delay="499"/>
                                          </p:stCondLst>
                                        </p:cTn>
                                        <p:tgtEl>
                                          <p:spTgt spid="10"/>
                                        </p:tgtEl>
                                        <p:attrNameLst>
                                          <p:attrName>style.visibility</p:attrName>
                                        </p:attrNameLst>
                                      </p:cBhvr>
                                      <p:to>
                                        <p:strVal val="hidden"/>
                                      </p:to>
                                    </p:set>
                                  </p:childTnLst>
                                </p:cTn>
                              </p:par>
                              <p:par>
                                <p:cTn id="132" presetID="10" presetClass="exit" presetSubtype="0" fill="hold" grpId="2" nodeType="withEffect">
                                  <p:stCondLst>
                                    <p:cond delay="0"/>
                                  </p:stCondLst>
                                  <p:childTnLst>
                                    <p:animEffect transition="out" filter="fade">
                                      <p:cBhvr>
                                        <p:cTn id="133" dur="500"/>
                                        <p:tgtEl>
                                          <p:spTgt spid="11"/>
                                        </p:tgtEl>
                                      </p:cBhvr>
                                    </p:animEffect>
                                    <p:set>
                                      <p:cBhvr>
                                        <p:cTn id="134" dur="1" fill="hold">
                                          <p:stCondLst>
                                            <p:cond delay="499"/>
                                          </p:stCondLst>
                                        </p:cTn>
                                        <p:tgtEl>
                                          <p:spTgt spid="11"/>
                                        </p:tgtEl>
                                        <p:attrNameLst>
                                          <p:attrName>style.visibility</p:attrName>
                                        </p:attrNameLst>
                                      </p:cBhvr>
                                      <p:to>
                                        <p:strVal val="hidden"/>
                                      </p:to>
                                    </p:set>
                                  </p:childTnLst>
                                </p:cTn>
                              </p:par>
                              <p:par>
                                <p:cTn id="135" presetID="10" presetClass="exit" presetSubtype="0" fill="hold" grpId="2" nodeType="withEffect">
                                  <p:stCondLst>
                                    <p:cond delay="0"/>
                                  </p:stCondLst>
                                  <p:childTnLst>
                                    <p:animEffect transition="out" filter="fade">
                                      <p:cBhvr>
                                        <p:cTn id="136" dur="500"/>
                                        <p:tgtEl>
                                          <p:spTgt spid="12"/>
                                        </p:tgtEl>
                                      </p:cBhvr>
                                    </p:animEffect>
                                    <p:set>
                                      <p:cBhvr>
                                        <p:cTn id="137" dur="1" fill="hold">
                                          <p:stCondLst>
                                            <p:cond delay="499"/>
                                          </p:stCondLst>
                                        </p:cTn>
                                        <p:tgtEl>
                                          <p:spTgt spid="12"/>
                                        </p:tgtEl>
                                        <p:attrNameLst>
                                          <p:attrName>style.visibility</p:attrName>
                                        </p:attrNameLst>
                                      </p:cBhvr>
                                      <p:to>
                                        <p:strVal val="hidden"/>
                                      </p:to>
                                    </p:set>
                                  </p:childTnLst>
                                </p:cTn>
                              </p:par>
                              <p:par>
                                <p:cTn id="138" presetID="10" presetClass="exit" presetSubtype="0" fill="hold" grpId="2" nodeType="withEffect">
                                  <p:stCondLst>
                                    <p:cond delay="0"/>
                                  </p:stCondLst>
                                  <p:childTnLst>
                                    <p:animEffect transition="out" filter="fade">
                                      <p:cBhvr>
                                        <p:cTn id="139" dur="500"/>
                                        <p:tgtEl>
                                          <p:spTgt spid="13"/>
                                        </p:tgtEl>
                                      </p:cBhvr>
                                    </p:animEffect>
                                    <p:set>
                                      <p:cBhvr>
                                        <p:cTn id="140" dur="1" fill="hold">
                                          <p:stCondLst>
                                            <p:cond delay="499"/>
                                          </p:stCondLst>
                                        </p:cTn>
                                        <p:tgtEl>
                                          <p:spTgt spid="13"/>
                                        </p:tgtEl>
                                        <p:attrNameLst>
                                          <p:attrName>style.visibility</p:attrName>
                                        </p:attrNameLst>
                                      </p:cBhvr>
                                      <p:to>
                                        <p:strVal val="hidden"/>
                                      </p:to>
                                    </p:set>
                                  </p:childTnLst>
                                </p:cTn>
                              </p:par>
                              <p:par>
                                <p:cTn id="141" presetID="10" presetClass="exit" presetSubtype="0" fill="hold" grpId="2" nodeType="withEffect">
                                  <p:stCondLst>
                                    <p:cond delay="0"/>
                                  </p:stCondLst>
                                  <p:childTnLst>
                                    <p:animEffect transition="out" filter="fade">
                                      <p:cBhvr>
                                        <p:cTn id="142" dur="500"/>
                                        <p:tgtEl>
                                          <p:spTgt spid="14"/>
                                        </p:tgtEl>
                                      </p:cBhvr>
                                    </p:animEffect>
                                    <p:set>
                                      <p:cBhvr>
                                        <p:cTn id="143" dur="1" fill="hold">
                                          <p:stCondLst>
                                            <p:cond delay="499"/>
                                          </p:stCondLst>
                                        </p:cTn>
                                        <p:tgtEl>
                                          <p:spTgt spid="14"/>
                                        </p:tgtEl>
                                        <p:attrNameLst>
                                          <p:attrName>style.visibility</p:attrName>
                                        </p:attrNameLst>
                                      </p:cBhvr>
                                      <p:to>
                                        <p:strVal val="hidden"/>
                                      </p:to>
                                    </p:set>
                                  </p:childTnLst>
                                </p:cTn>
                              </p:par>
                              <p:par>
                                <p:cTn id="144" presetID="10" presetClass="exit" presetSubtype="0" fill="hold" grpId="2" nodeType="withEffect">
                                  <p:stCondLst>
                                    <p:cond delay="0"/>
                                  </p:stCondLst>
                                  <p:childTnLst>
                                    <p:animEffect transition="out" filter="fade">
                                      <p:cBhvr>
                                        <p:cTn id="145" dur="500"/>
                                        <p:tgtEl>
                                          <p:spTgt spid="15"/>
                                        </p:tgtEl>
                                      </p:cBhvr>
                                    </p:animEffect>
                                    <p:set>
                                      <p:cBhvr>
                                        <p:cTn id="146" dur="1" fill="hold">
                                          <p:stCondLst>
                                            <p:cond delay="499"/>
                                          </p:stCondLst>
                                        </p:cTn>
                                        <p:tgtEl>
                                          <p:spTgt spid="15"/>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20"/>
                                        </p:tgtEl>
                                      </p:cBhvr>
                                    </p:animEffect>
                                    <p:set>
                                      <p:cBhvr>
                                        <p:cTn id="149" dur="1" fill="hold">
                                          <p:stCondLst>
                                            <p:cond delay="499"/>
                                          </p:stCondLst>
                                        </p:cTn>
                                        <p:tgtEl>
                                          <p:spTgt spid="20"/>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21"/>
                                        </p:tgtEl>
                                      </p:cBhvr>
                                    </p:animEffect>
                                    <p:set>
                                      <p:cBhvr>
                                        <p:cTn id="152" dur="1" fill="hold">
                                          <p:stCondLst>
                                            <p:cond delay="499"/>
                                          </p:stCondLst>
                                        </p:cTn>
                                        <p:tgtEl>
                                          <p:spTgt spid="21"/>
                                        </p:tgtEl>
                                        <p:attrNameLst>
                                          <p:attrName>style.visibility</p:attrName>
                                        </p:attrNameLst>
                                      </p:cBhvr>
                                      <p:to>
                                        <p:strVal val="hidden"/>
                                      </p:to>
                                    </p:set>
                                  </p:childTnLst>
                                </p:cTn>
                              </p:par>
                              <p:par>
                                <p:cTn id="153" presetID="10" presetClass="exit" presetSubtype="0" fill="hold" grpId="0" nodeType="withEffect">
                                  <p:stCondLst>
                                    <p:cond delay="0"/>
                                  </p:stCondLst>
                                  <p:childTnLst>
                                    <p:animEffect transition="out" filter="fade">
                                      <p:cBhvr>
                                        <p:cTn id="154" dur="500"/>
                                        <p:tgtEl>
                                          <p:spTgt spid="22"/>
                                        </p:tgtEl>
                                      </p:cBhvr>
                                    </p:animEffect>
                                    <p:set>
                                      <p:cBhvr>
                                        <p:cTn id="155" dur="1" fill="hold">
                                          <p:stCondLst>
                                            <p:cond delay="499"/>
                                          </p:stCondLst>
                                        </p:cTn>
                                        <p:tgtEl>
                                          <p:spTgt spid="22"/>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24"/>
                                        </p:tgtEl>
                                      </p:cBhvr>
                                    </p:animEffect>
                                    <p:set>
                                      <p:cBhvr>
                                        <p:cTn id="158" dur="1" fill="hold">
                                          <p:stCondLst>
                                            <p:cond delay="499"/>
                                          </p:stCondLst>
                                        </p:cTn>
                                        <p:tgtEl>
                                          <p:spTgt spid="24"/>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25"/>
                                        </p:tgtEl>
                                      </p:cBhvr>
                                    </p:animEffect>
                                    <p:set>
                                      <p:cBhvr>
                                        <p:cTn id="161" dur="1" fill="hold">
                                          <p:stCondLst>
                                            <p:cond delay="499"/>
                                          </p:stCondLst>
                                        </p:cTn>
                                        <p:tgtEl>
                                          <p:spTgt spid="25"/>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26"/>
                                        </p:tgtEl>
                                      </p:cBhvr>
                                    </p:animEffect>
                                    <p:set>
                                      <p:cBhvr>
                                        <p:cTn id="164" dur="1" fill="hold">
                                          <p:stCondLst>
                                            <p:cond delay="499"/>
                                          </p:stCondLst>
                                        </p:cTn>
                                        <p:tgtEl>
                                          <p:spTgt spid="26"/>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27"/>
                                        </p:tgtEl>
                                      </p:cBhvr>
                                    </p:animEffect>
                                    <p:set>
                                      <p:cBhvr>
                                        <p:cTn id="167" dur="1" fill="hold">
                                          <p:stCondLst>
                                            <p:cond delay="499"/>
                                          </p:stCondLst>
                                        </p:cTn>
                                        <p:tgtEl>
                                          <p:spTgt spid="27"/>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8"/>
                                        </p:tgtEl>
                                      </p:cBhvr>
                                    </p:animEffect>
                                    <p:set>
                                      <p:cBhvr>
                                        <p:cTn id="170" dur="1" fill="hold">
                                          <p:stCondLst>
                                            <p:cond delay="499"/>
                                          </p:stCondLst>
                                        </p:cTn>
                                        <p:tgtEl>
                                          <p:spTgt spid="28"/>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29"/>
                                        </p:tgtEl>
                                      </p:cBhvr>
                                    </p:animEffect>
                                    <p:set>
                                      <p:cBhvr>
                                        <p:cTn id="173" dur="1" fill="hold">
                                          <p:stCondLst>
                                            <p:cond delay="499"/>
                                          </p:stCondLst>
                                        </p:cTn>
                                        <p:tgtEl>
                                          <p:spTgt spid="29"/>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30"/>
                                        </p:tgtEl>
                                      </p:cBhvr>
                                    </p:animEffect>
                                    <p:set>
                                      <p:cBhvr>
                                        <p:cTn id="176" dur="1" fill="hold">
                                          <p:stCondLst>
                                            <p:cond delay="499"/>
                                          </p:stCondLst>
                                        </p:cTn>
                                        <p:tgtEl>
                                          <p:spTgt spid="30"/>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31"/>
                                        </p:tgtEl>
                                      </p:cBhvr>
                                    </p:animEffect>
                                    <p:set>
                                      <p:cBhvr>
                                        <p:cTn id="179" dur="1" fill="hold">
                                          <p:stCondLst>
                                            <p:cond delay="499"/>
                                          </p:stCondLst>
                                        </p:cTn>
                                        <p:tgtEl>
                                          <p:spTgt spid="31"/>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500"/>
                                        <p:tgtEl>
                                          <p:spTgt spid="32"/>
                                        </p:tgtEl>
                                      </p:cBhvr>
                                    </p:animEffect>
                                    <p:set>
                                      <p:cBhvr>
                                        <p:cTn id="182" dur="1" fill="hold">
                                          <p:stCondLst>
                                            <p:cond delay="499"/>
                                          </p:stCondLst>
                                        </p:cTn>
                                        <p:tgtEl>
                                          <p:spTgt spid="32"/>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500"/>
                                        <p:tgtEl>
                                          <p:spTgt spid="33"/>
                                        </p:tgtEl>
                                      </p:cBhvr>
                                    </p:animEffect>
                                    <p:set>
                                      <p:cBhvr>
                                        <p:cTn id="185" dur="1" fill="hold">
                                          <p:stCondLst>
                                            <p:cond delay="499"/>
                                          </p:stCondLst>
                                        </p:cTn>
                                        <p:tgtEl>
                                          <p:spTgt spid="33"/>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nodeType="afterEffect">
                                  <p:stCondLst>
                                    <p:cond delay="500"/>
                                  </p:stCondLst>
                                  <p:childTnLst>
                                    <p:animMotion origin="layout" path="M 0 0.33333 L 0 1.22762 " pathEditMode="relative" rAng="0" ptsTypes="AA">
                                      <p:cBhvr>
                                        <p:cTn id="188" dur="2000" fill="hold"/>
                                        <p:tgtEl>
                                          <p:spTgt spid="30723"/>
                                        </p:tgtEl>
                                        <p:attrNameLst>
                                          <p:attrName>ppt_x</p:attrName>
                                          <p:attrName>ppt_y</p:attrName>
                                        </p:attrNameLst>
                                      </p:cBhvr>
                                      <p:rCtr x="0" y="447"/>
                                    </p:animMotion>
                                  </p:childTnLst>
                                </p:cTn>
                              </p:par>
                              <p:par>
                                <p:cTn id="189" presetID="10" presetClass="entr" presetSubtype="0" fill="hold" grpId="0" nodeType="withEffect">
                                  <p:stCondLst>
                                    <p:cond delay="500"/>
                                  </p:stCondLst>
                                  <p:childTnLst>
                                    <p:set>
                                      <p:cBhvr>
                                        <p:cTn id="190" dur="1" fill="hold">
                                          <p:stCondLst>
                                            <p:cond delay="0"/>
                                          </p:stCondLst>
                                        </p:cTn>
                                        <p:tgtEl>
                                          <p:spTgt spid="34"/>
                                        </p:tgtEl>
                                        <p:attrNameLst>
                                          <p:attrName>style.visibility</p:attrName>
                                        </p:attrNameLst>
                                      </p:cBhvr>
                                      <p:to>
                                        <p:strVal val="visible"/>
                                      </p:to>
                                    </p:set>
                                    <p:animEffect transition="in" filter="fade">
                                      <p:cBhvr>
                                        <p:cTn id="191" dur="500"/>
                                        <p:tgtEl>
                                          <p:spTgt spid="34"/>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34"/>
                                        </p:tgtEl>
                                        <p:attrNameLst>
                                          <p:attrName>style.visibility</p:attrName>
                                        </p:attrNameLst>
                                      </p:cBhvr>
                                      <p:to>
                                        <p:strVal val="hidden"/>
                                      </p:to>
                                    </p:set>
                                  </p:childTnLst>
                                </p:cTn>
                              </p:par>
                              <p:par>
                                <p:cTn id="196" presetID="10" presetClass="entr" presetSubtype="0" fill="hold" grpId="0" nodeType="withEffect">
                                  <p:stCondLst>
                                    <p:cond delay="50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1" nodeType="clickEffect">
                                  <p:stCondLst>
                                    <p:cond delay="0"/>
                                  </p:stCondLst>
                                  <p:childTnLst>
                                    <p:set>
                                      <p:cBhvr>
                                        <p:cTn id="202"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3" grpId="0"/>
      <p:bldP spid="30722" grpId="0"/>
      <p:bldP spid="10" grpId="0" animBg="1"/>
      <p:bldP spid="10" grpId="1" animBg="1"/>
      <p:bldP spid="10" grpId="2" animBg="1"/>
      <p:bldP spid="9" grpId="0"/>
      <p:bldP spid="9" grpId="1"/>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p:bldP spid="16" grpId="1"/>
      <p:bldP spid="17" grpId="0"/>
      <p:bldP spid="17" grpId="1"/>
      <p:bldP spid="20" grpId="0" animBg="1"/>
      <p:bldP spid="20" grpId="1" animBg="1"/>
      <p:bldP spid="21" grpId="0" animBg="1"/>
      <p:bldP spid="21" grpId="1" animBg="1"/>
      <p:bldP spid="22" grpId="0"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4" grpId="1"/>
      <p:bldP spid="35" grpId="0"/>
      <p:bldP spid="3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Budget</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13</a:t>
            </a:fld>
            <a:endParaRPr lang="en-AU"/>
          </a:p>
        </p:txBody>
      </p:sp>
      <p:graphicFrame>
        <p:nvGraphicFramePr>
          <p:cNvPr id="5" name="Content Placeholder 4"/>
          <p:cNvGraphicFramePr>
            <a:graphicFrameLocks noGrp="1"/>
          </p:cNvGraphicFramePr>
          <p:nvPr>
            <p:ph sz="quarter" idx="1"/>
          </p:nvPr>
        </p:nvGraphicFramePr>
        <p:xfrm>
          <a:off x="1547664" y="1772816"/>
          <a:ext cx="6408712" cy="4714856"/>
        </p:xfrm>
        <a:graphic>
          <a:graphicData uri="http://schemas.openxmlformats.org/drawingml/2006/table">
            <a:tbl>
              <a:tblPr firstRow="1" bandRow="1">
                <a:tableStyleId>{5C22544A-7EE6-4342-B048-85BDC9FD1C3A}</a:tableStyleId>
              </a:tblPr>
              <a:tblGrid>
                <a:gridCol w="1630680"/>
                <a:gridCol w="1630680"/>
                <a:gridCol w="915104"/>
                <a:gridCol w="1008112"/>
                <a:gridCol w="1224136"/>
              </a:tblGrid>
              <a:tr h="272771">
                <a:tc>
                  <a:txBody>
                    <a:bodyPr/>
                    <a:lstStyle/>
                    <a:p>
                      <a:pPr algn="ctr">
                        <a:spcBef>
                          <a:spcPts val="600"/>
                        </a:spcBef>
                        <a:spcAft>
                          <a:spcPts val="0"/>
                        </a:spcAft>
                      </a:pPr>
                      <a:r>
                        <a:rPr lang="en-AU" sz="1200" b="1" dirty="0">
                          <a:solidFill>
                            <a:srgbClr val="FFFFFF"/>
                          </a:solidFill>
                          <a:latin typeface="Calibri"/>
                          <a:ea typeface="Times New Roman"/>
                        </a:rPr>
                        <a:t>Company</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Items Description</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Debit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Credit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Total</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QUT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BEE Unit Funds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$400.00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$400.00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Boeing</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Boeing Sponsership</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$2000.00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$2400.00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HiSystems GmBH</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Quad Copter Airframe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$759.86</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$1640.14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Surveyor Corporation</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Camera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$248.75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$1391.39</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Gumstix inc</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Onboard Computer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$395.92</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$995.47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V-Tail Mixer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$19.95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$975.52</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Cable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$962.52</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Cable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$49.00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$913.52</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Bunning’s Warehouse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Glue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$2.05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$911.47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Bunning’s Warehouse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Tool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$13.98</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$897.49</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Eckersley</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Wiring Equipment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$29.95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$867.54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QUT Bookshop</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Writing Material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$5.70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$861.84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Jaycar Autralia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Cable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$10.67</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$851.17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RS Components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Coolum Counter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$37.07</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$814.10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Farnel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Electrical Parts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$86.55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$727.55</a:t>
                      </a:r>
                      <a:endParaRPr lang="en-AU" sz="1200">
                        <a:solidFill>
                          <a:srgbClr val="000000"/>
                        </a:solidFill>
                        <a:latin typeface="Times New Roman"/>
                        <a:ea typeface="PMingLiU"/>
                      </a:endParaRPr>
                    </a:p>
                  </a:txBody>
                  <a:tcPr marL="68580" marR="68580" marT="0" marB="0"/>
                </a:tc>
              </a:tr>
              <a:tr h="272771">
                <a:tc>
                  <a:txBody>
                    <a:bodyPr/>
                    <a:lstStyle/>
                    <a:p>
                      <a:endParaRPr lang="en-AU" sz="1000">
                        <a:latin typeface="Times New Roman"/>
                      </a:endParaRPr>
                    </a:p>
                  </a:txBody>
                  <a:tcPr marL="68580" marR="68580" marT="0" marB="0"/>
                </a:tc>
                <a:tc>
                  <a:txBody>
                    <a:bodyPr/>
                    <a:lstStyle/>
                    <a:p>
                      <a:pPr algn="ctr">
                        <a:spcBef>
                          <a:spcPts val="600"/>
                        </a:spcBef>
                        <a:spcAft>
                          <a:spcPts val="0"/>
                        </a:spcAft>
                      </a:pPr>
                      <a:endParaRPr lang="en-AU" sz="1100">
                        <a:solidFill>
                          <a:srgbClr val="000000"/>
                        </a:solidFill>
                        <a:latin typeface="Calibri"/>
                        <a:ea typeface="Times New Roman"/>
                      </a:endParaRPr>
                    </a:p>
                  </a:txBody>
                  <a:tcPr marL="68580" marR="68580" marT="0" marB="0"/>
                </a:tc>
                <a:tc>
                  <a:txBody>
                    <a:bodyPr/>
                    <a:lstStyle/>
                    <a:p>
                      <a:pPr algn="r">
                        <a:spcBef>
                          <a:spcPts val="600"/>
                        </a:spcBef>
                        <a:spcAft>
                          <a:spcPts val="0"/>
                        </a:spcAft>
                      </a:pPr>
                      <a:endParaRPr lang="en-AU" sz="1200" dirty="0">
                        <a:solidFill>
                          <a:srgbClr val="000000"/>
                        </a:solidFill>
                        <a:latin typeface="Times New Roman"/>
                        <a:ea typeface="PMingLiU"/>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AU" sz="1100" b="1" dirty="0" smtClean="0">
                          <a:solidFill>
                            <a:srgbClr val="000000"/>
                          </a:solidFill>
                          <a:latin typeface="Calibri"/>
                          <a:ea typeface="Times New Roman"/>
                        </a:rPr>
                        <a:t>Total</a:t>
                      </a:r>
                      <a:r>
                        <a:rPr lang="en-AU" sz="1200" b="0" baseline="0" dirty="0" smtClean="0">
                          <a:solidFill>
                            <a:srgbClr val="000000"/>
                          </a:solidFill>
                          <a:latin typeface="Times New Roman"/>
                          <a:ea typeface="PMingLiU"/>
                        </a:rPr>
                        <a:t> </a:t>
                      </a:r>
                      <a:r>
                        <a:rPr lang="en-AU" sz="1100" b="1" dirty="0" smtClean="0">
                          <a:solidFill>
                            <a:srgbClr val="000000"/>
                          </a:solidFill>
                          <a:latin typeface="Calibri"/>
                          <a:ea typeface="Times New Roman"/>
                        </a:rPr>
                        <a:t>Remaining</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b="1" dirty="0">
                          <a:solidFill>
                            <a:srgbClr val="000000"/>
                          </a:solidFill>
                          <a:latin typeface="Calibri"/>
                          <a:ea typeface="Times New Roman"/>
                        </a:rPr>
                        <a:t>$727.55</a:t>
                      </a:r>
                      <a:endParaRPr lang="en-AU" sz="1200" dirty="0">
                        <a:solidFill>
                          <a:srgbClr val="000000"/>
                        </a:solidFill>
                        <a:latin typeface="Times New Roman"/>
                        <a:ea typeface="PMingLiU"/>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Next Semester</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14</a:t>
            </a:fld>
            <a:endParaRPr lang="en-AU"/>
          </a:p>
        </p:txBody>
      </p:sp>
      <p:sp>
        <p:nvSpPr>
          <p:cNvPr id="4" name="Content Placeholder 3"/>
          <p:cNvSpPr>
            <a:spLocks noGrp="1"/>
          </p:cNvSpPr>
          <p:nvPr>
            <p:ph sz="quarter" idx="1"/>
          </p:nvPr>
        </p:nvSpPr>
        <p:spPr/>
        <p:txBody>
          <a:bodyPr/>
          <a:lstStyle/>
          <a:p>
            <a:r>
              <a:rPr lang="en-AU" dirty="0" smtClean="0"/>
              <a:t>Integration of all sub-system components during Week 1 and 2.</a:t>
            </a:r>
          </a:p>
          <a:p>
            <a:r>
              <a:rPr lang="en-AU" dirty="0" smtClean="0"/>
              <a:t>Most of Semester Two will be devoted towards testing.</a:t>
            </a:r>
          </a:p>
          <a:p>
            <a:r>
              <a:rPr lang="en-AU" dirty="0" smtClean="0"/>
              <a:t>Utilising on-board camera to track ground target.</a:t>
            </a:r>
          </a:p>
          <a:p>
            <a:r>
              <a:rPr lang="en-AU" dirty="0" smtClean="0"/>
              <a:t>Purchase of secondary platform.</a:t>
            </a:r>
          </a:p>
          <a:p>
            <a:endParaRPr lang="en-A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Testing Procedures</a:t>
            </a:r>
            <a:endParaRPr lang="en-US" dirty="0"/>
          </a:p>
        </p:txBody>
      </p:sp>
      <p:sp>
        <p:nvSpPr>
          <p:cNvPr id="3" name="Subtitle 2"/>
          <p:cNvSpPr>
            <a:spLocks noGrp="1"/>
          </p:cNvSpPr>
          <p:nvPr>
            <p:ph type="subTitle" idx="1"/>
          </p:nvPr>
        </p:nvSpPr>
        <p:spPr/>
        <p:txBody>
          <a:bodyPr/>
          <a:lstStyle/>
          <a:p>
            <a:r>
              <a:rPr lang="en-AU" dirty="0" smtClean="0"/>
              <a:t>Michael Hamilton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Next Semester</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16</a:t>
            </a:fld>
            <a:endParaRPr lang="en-AU"/>
          </a:p>
        </p:txBody>
      </p:sp>
      <p:sp>
        <p:nvSpPr>
          <p:cNvPr id="4" name="Content Placeholder 3"/>
          <p:cNvSpPr>
            <a:spLocks noGrp="1"/>
          </p:cNvSpPr>
          <p:nvPr>
            <p:ph sz="quarter" idx="1"/>
          </p:nvPr>
        </p:nvSpPr>
        <p:spPr/>
        <p:txBody>
          <a:bodyPr/>
          <a:lstStyle/>
          <a:p>
            <a:endParaRPr lang="en-A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AHNS Project Aim</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612648" y="2060848"/>
            <a:ext cx="4607424" cy="4035152"/>
          </a:xfrm>
        </p:spPr>
        <p:txBody>
          <a:bodyPr>
            <a:normAutofit/>
          </a:bodyPr>
          <a:lstStyle/>
          <a:p>
            <a:r>
              <a:rPr lang="en-AU" dirty="0" smtClean="0"/>
              <a:t>The Autonomous Helicopter Navigation System 2010 </a:t>
            </a:r>
            <a:r>
              <a:rPr lang="en-AU" dirty="0" smtClean="0"/>
              <a:t>is focused </a:t>
            </a:r>
            <a:r>
              <a:rPr lang="en-AU" dirty="0" smtClean="0"/>
              <a:t>on developing a helicopter system capable of autonomous control, navigation and localising within a GPS denied environment. </a:t>
            </a:r>
            <a:endParaRPr lang="en-AU" dirty="0" smtClean="0"/>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2</a:t>
            </a:fld>
            <a:endParaRPr lang="en-AU"/>
          </a:p>
        </p:txBody>
      </p:sp>
      <p:pic>
        <p:nvPicPr>
          <p:cNvPr id="1026" name="Picture 2"/>
          <p:cNvPicPr>
            <a:picLocks noChangeAspect="1" noChangeArrowheads="1"/>
          </p:cNvPicPr>
          <p:nvPr/>
        </p:nvPicPr>
        <p:blipFill>
          <a:blip r:embed="rId3" cstate="print"/>
          <a:srcRect b="10452"/>
          <a:stretch>
            <a:fillRect/>
          </a:stretch>
        </p:blipFill>
        <p:spPr bwMode="auto">
          <a:xfrm>
            <a:off x="5580112" y="2132856"/>
            <a:ext cx="2784846" cy="374441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Project Management</a:t>
            </a:r>
            <a:endParaRPr lang="en-US" dirty="0"/>
          </a:p>
        </p:txBody>
      </p:sp>
      <p:sp>
        <p:nvSpPr>
          <p:cNvPr id="3" name="Subtitle 2"/>
          <p:cNvSpPr>
            <a:spLocks noGrp="1"/>
          </p:cNvSpPr>
          <p:nvPr>
            <p:ph type="subTitle" idx="1"/>
          </p:nvPr>
        </p:nvSpPr>
        <p:spPr/>
        <p:txBody>
          <a:bodyPr/>
          <a:lstStyle/>
          <a:p>
            <a:r>
              <a:rPr lang="en-AU" dirty="0" smtClean="0"/>
              <a:t>Michael Hamilton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Contents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899592" y="1844824"/>
            <a:ext cx="7772400" cy="4572000"/>
          </a:xfrm>
        </p:spPr>
        <p:txBody>
          <a:bodyPr>
            <a:normAutofit lnSpcReduction="10000"/>
          </a:bodyPr>
          <a:lstStyle/>
          <a:p>
            <a:r>
              <a:rPr lang="en-AU" dirty="0" smtClean="0"/>
              <a:t>Previous Years Achievements</a:t>
            </a:r>
          </a:p>
          <a:p>
            <a:r>
              <a:rPr lang="en-AU" dirty="0" smtClean="0"/>
              <a:t>High Level Objectives</a:t>
            </a:r>
          </a:p>
          <a:p>
            <a:r>
              <a:rPr lang="en-AU" dirty="0" smtClean="0"/>
              <a:t>Project Outcome Simulation</a:t>
            </a:r>
          </a:p>
          <a:p>
            <a:r>
              <a:rPr lang="en-AU" dirty="0" smtClean="0"/>
              <a:t>System Requirements</a:t>
            </a:r>
          </a:p>
          <a:p>
            <a:r>
              <a:rPr lang="en-AU" dirty="0" smtClean="0"/>
              <a:t>Project Role Division</a:t>
            </a:r>
          </a:p>
          <a:p>
            <a:r>
              <a:rPr lang="en-AU" dirty="0" smtClean="0"/>
              <a:t>Work Breakdown Structure</a:t>
            </a:r>
          </a:p>
          <a:p>
            <a:r>
              <a:rPr lang="en-AU" dirty="0" smtClean="0"/>
              <a:t>Finical Budget</a:t>
            </a:r>
          </a:p>
          <a:p>
            <a:r>
              <a:rPr lang="en-AU" dirty="0" smtClean="0"/>
              <a:t>Risk Management Plan</a:t>
            </a:r>
          </a:p>
          <a:p>
            <a:r>
              <a:rPr lang="en-AU" dirty="0" smtClean="0"/>
              <a:t>Next Semester Plan</a:t>
            </a:r>
          </a:p>
          <a:p>
            <a:pPr>
              <a:buNone/>
            </a:pPr>
            <a:endParaRPr lang="en-AU" dirty="0" smtClean="0"/>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4</a:t>
            </a:fld>
            <a:endParaRPr lang="en-A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Previous Years Achievements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5</a:t>
            </a:fld>
            <a:endParaRPr lang="en-AU"/>
          </a:p>
        </p:txBody>
      </p:sp>
      <p:sp>
        <p:nvSpPr>
          <p:cNvPr id="4" name="Content Placeholder 3"/>
          <p:cNvSpPr>
            <a:spLocks noGrp="1"/>
          </p:cNvSpPr>
          <p:nvPr>
            <p:ph sz="quarter" idx="1"/>
          </p:nvPr>
        </p:nvSpPr>
        <p:spPr>
          <a:xfrm>
            <a:off x="611560" y="1412776"/>
            <a:ext cx="8153400" cy="3629000"/>
          </a:xfrm>
        </p:spPr>
        <p:txBody>
          <a:bodyPr/>
          <a:lstStyle/>
          <a:p>
            <a:r>
              <a:rPr lang="en-AU" dirty="0" smtClean="0"/>
              <a:t>Autonomous Landing</a:t>
            </a:r>
          </a:p>
          <a:p>
            <a:r>
              <a:rPr lang="en-AU" dirty="0" smtClean="0"/>
              <a:t>Stabilisation with z-axis (height) with the use of IR range finder.</a:t>
            </a:r>
          </a:p>
          <a:p>
            <a:r>
              <a:rPr lang="en-AU" dirty="0" smtClean="0"/>
              <a:t>Control handled off-board on Ground Station</a:t>
            </a:r>
          </a:p>
          <a:p>
            <a:r>
              <a:rPr lang="en-AU" dirty="0" smtClean="0"/>
              <a:t>A human to machine interface developed.</a:t>
            </a:r>
          </a:p>
          <a:p>
            <a:r>
              <a:rPr lang="en-AU" dirty="0" smtClean="0"/>
              <a:t>Unsuccessful attempt at remote camera vision localisation.</a:t>
            </a:r>
          </a:p>
          <a:p>
            <a:endParaRPr lang="en-AU" dirty="0"/>
          </a:p>
        </p:txBody>
      </p:sp>
      <p:pic>
        <p:nvPicPr>
          <p:cNvPr id="31748" name="Picture 4"/>
          <p:cNvPicPr>
            <a:picLocks noChangeAspect="1" noChangeArrowheads="1"/>
          </p:cNvPicPr>
          <p:nvPr/>
        </p:nvPicPr>
        <p:blipFill>
          <a:blip r:embed="rId2" cstate="print"/>
          <a:srcRect/>
          <a:stretch>
            <a:fillRect/>
          </a:stretch>
        </p:blipFill>
        <p:spPr bwMode="auto">
          <a:xfrm>
            <a:off x="4788024" y="4725144"/>
            <a:ext cx="2882714" cy="194334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899592" y="1844824"/>
            <a:ext cx="7772400" cy="4572000"/>
          </a:xfrm>
        </p:spPr>
        <p:txBody>
          <a:bodyPr>
            <a:normAutofit fontScale="85000" lnSpcReduction="20000"/>
          </a:bodyPr>
          <a:lstStyle/>
          <a:p>
            <a:pPr>
              <a:buNone/>
            </a:pPr>
            <a:r>
              <a:rPr lang="en-AU" b="1" dirty="0" smtClean="0"/>
              <a:t>HLO-1 Platform</a:t>
            </a:r>
          </a:p>
          <a:p>
            <a:r>
              <a:rPr lang="en-AU" dirty="0" smtClean="0"/>
              <a:t>A platform should be developed and maintained to facilitate flight and on board hardware integration.</a:t>
            </a:r>
          </a:p>
          <a:p>
            <a:pPr>
              <a:buNone/>
            </a:pPr>
            <a:r>
              <a:rPr lang="en-AU" b="1" dirty="0" smtClean="0"/>
              <a:t>HLO-2 Localisation</a:t>
            </a:r>
          </a:p>
          <a:p>
            <a:r>
              <a:rPr lang="en-AU" dirty="0" smtClean="0"/>
              <a:t>The system should be capable of determining its position with the aid of image processing within an indoor environment to an appropriate time resolution.</a:t>
            </a:r>
          </a:p>
          <a:p>
            <a:pPr>
              <a:buNone/>
            </a:pPr>
            <a:r>
              <a:rPr lang="en-AU" b="1" dirty="0" smtClean="0"/>
              <a:t>HLO-3 State Estimation</a:t>
            </a:r>
          </a:p>
          <a:p>
            <a:r>
              <a:rPr lang="en-AU" dirty="0" smtClean="0"/>
              <a:t>A method of estimating the states of the helicopter system should be designed and implemented. The resolution of the estimations should facilitate their employment in the control system design.</a:t>
            </a:r>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6</a:t>
            </a:fld>
            <a:endParaRPr lang="en-A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899592" y="1844824"/>
            <a:ext cx="7772400" cy="4572000"/>
          </a:xfrm>
        </p:spPr>
        <p:txBody>
          <a:bodyPr>
            <a:normAutofit fontScale="77500" lnSpcReduction="20000"/>
          </a:bodyPr>
          <a:lstStyle/>
          <a:p>
            <a:pPr>
              <a:buNone/>
            </a:pPr>
            <a:r>
              <a:rPr lang="en-AU" b="1" dirty="0" smtClean="0"/>
              <a:t>HLO-4 Autonomous Hovering Flight</a:t>
            </a:r>
          </a:p>
          <a:p>
            <a:r>
              <a:rPr lang="en-AU" dirty="0" smtClean="0"/>
              <a:t>An autopilot system should be developed to enable sustained indoor autonomous hovering flight. The control system should be designed to enable future ingress and egress manoeuvre to longitudinal and hovering flight. </a:t>
            </a:r>
          </a:p>
          <a:p>
            <a:pPr>
              <a:buNone/>
            </a:pPr>
            <a:r>
              <a:rPr lang="en-AU" b="1" dirty="0" smtClean="0"/>
              <a:t>HLO-5 Ground Control Station</a:t>
            </a:r>
          </a:p>
          <a:p>
            <a:r>
              <a:rPr lang="en-AU" dirty="0" smtClean="0"/>
              <a:t>A ground control station that supports appropriate command and system setting inputs and data display and logging should be developed. The design should be derived from previous AHNS developments and enable future ground station developments.</a:t>
            </a:r>
          </a:p>
          <a:p>
            <a:pPr>
              <a:buNone/>
            </a:pPr>
            <a:r>
              <a:rPr lang="en-AU" b="1" dirty="0" smtClean="0"/>
              <a:t>HLO-6 Communications</a:t>
            </a:r>
          </a:p>
          <a:p>
            <a:r>
              <a:rPr lang="en-AU" dirty="0" smtClean="0"/>
              <a:t>The communications system should enable transfer of control, state and localisation data to the ground control station. It should provide with a flexible wireless data link available on consumer-electronic devices.</a:t>
            </a:r>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7</a:t>
            </a:fld>
            <a:endParaRPr lang="en-A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Project Outcome Simulation</a:t>
            </a:r>
            <a:endParaRPr lang="en-AU" dirty="0">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8</a:t>
            </a:fld>
            <a:endParaRPr lang="en-AU"/>
          </a:p>
        </p:txBody>
      </p:sp>
      <p:sp>
        <p:nvSpPr>
          <p:cNvPr id="8" name="Content Placeholder 7"/>
          <p:cNvSpPr>
            <a:spLocks noGrp="1"/>
          </p:cNvSpPr>
          <p:nvPr>
            <p:ph sz="quarter" idx="1"/>
          </p:nvPr>
        </p:nvSpPr>
        <p:spPr/>
        <p:txBody>
          <a:bodyPr/>
          <a:lstStyle/>
          <a:p>
            <a:endParaRPr lang="en-AU"/>
          </a:p>
        </p:txBody>
      </p:sp>
      <p:pic>
        <p:nvPicPr>
          <p:cNvPr id="2050" name="Picture 2" descr="C:\Users\Michael\AppData\Local\Temp\VMwareDnD\c6ee3813\Screen shot 2010-06-21 at 2.24.56 PM.png"/>
          <p:cNvPicPr>
            <a:picLocks noChangeAspect="1" noChangeArrowheads="1"/>
          </p:cNvPicPr>
          <p:nvPr/>
        </p:nvPicPr>
        <p:blipFill>
          <a:blip r:embed="rId2" cstate="print"/>
          <a:srcRect/>
          <a:stretch>
            <a:fillRect/>
          </a:stretch>
        </p:blipFill>
        <p:spPr bwMode="auto">
          <a:xfrm>
            <a:off x="611560" y="2060848"/>
            <a:ext cx="2457516" cy="1836483"/>
          </a:xfrm>
          <a:prstGeom prst="rect">
            <a:avLst/>
          </a:prstGeom>
          <a:ln>
            <a:noFill/>
          </a:ln>
          <a:effectLst>
            <a:outerShdw blurRad="292100" dist="139700" dir="2700000" algn="tl" rotWithShape="0">
              <a:srgbClr val="333333">
                <a:alpha val="65000"/>
              </a:srgbClr>
            </a:outerShdw>
          </a:effectLst>
        </p:spPr>
      </p:pic>
      <p:pic>
        <p:nvPicPr>
          <p:cNvPr id="2051" name="Picture 3" descr="C:\Users\Michael\AppData\Local\Temp\VMwareDnD\c6ee3813\Screen shot 2010-06-21 at 2.19.56 PM.png"/>
          <p:cNvPicPr>
            <a:picLocks noChangeAspect="1" noChangeArrowheads="1"/>
          </p:cNvPicPr>
          <p:nvPr/>
        </p:nvPicPr>
        <p:blipFill>
          <a:blip r:embed="rId3" cstate="print"/>
          <a:srcRect/>
          <a:stretch>
            <a:fillRect/>
          </a:stretch>
        </p:blipFill>
        <p:spPr bwMode="auto">
          <a:xfrm>
            <a:off x="611560" y="4365104"/>
            <a:ext cx="2470064" cy="193207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Baseline System Requirements</a:t>
            </a:r>
            <a:endParaRPr lang="en-AU" dirty="0">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9</a:t>
            </a:fld>
            <a:endParaRPr lang="en-AU"/>
          </a:p>
        </p:txBody>
      </p:sp>
      <p:graphicFrame>
        <p:nvGraphicFramePr>
          <p:cNvPr id="5" name="Content Placeholder 4"/>
          <p:cNvGraphicFramePr>
            <a:graphicFrameLocks noGrp="1"/>
          </p:cNvGraphicFramePr>
          <p:nvPr>
            <p:ph sz="quarter" idx="1"/>
          </p:nvPr>
        </p:nvGraphicFramePr>
        <p:xfrm>
          <a:off x="539552" y="1700808"/>
          <a:ext cx="8279705" cy="4662424"/>
        </p:xfrm>
        <a:graphic>
          <a:graphicData uri="http://schemas.openxmlformats.org/drawingml/2006/table">
            <a:tbl>
              <a:tblPr firstRow="1" bandRow="1">
                <a:tableStyleId>{5C22544A-7EE6-4342-B048-85BDC9FD1C3A}</a:tableStyleId>
              </a:tblPr>
              <a:tblGrid>
                <a:gridCol w="1420598"/>
                <a:gridCol w="6859107"/>
              </a:tblGrid>
              <a:tr h="370840">
                <a:tc>
                  <a:txBody>
                    <a:bodyPr/>
                    <a:lstStyle/>
                    <a:p>
                      <a:pPr algn="ctr">
                        <a:lnSpc>
                          <a:spcPct val="150000"/>
                        </a:lnSpc>
                        <a:spcBef>
                          <a:spcPts val="600"/>
                        </a:spcBef>
                        <a:spcAft>
                          <a:spcPts val="600"/>
                        </a:spcAft>
                      </a:pPr>
                      <a:r>
                        <a:rPr lang="en-AU" sz="1400" b="1" dirty="0">
                          <a:latin typeface="Times New Roman"/>
                          <a:ea typeface="PMingLiU"/>
                        </a:rPr>
                        <a:t>Requirement</a:t>
                      </a:r>
                      <a:endParaRPr lang="en-AU" sz="1400" dirty="0">
                        <a:latin typeface="Times New Roman"/>
                        <a:ea typeface="PMingLiU"/>
                      </a:endParaRPr>
                    </a:p>
                  </a:txBody>
                  <a:tcPr marL="68580" marR="68580" marT="0" marB="0"/>
                </a:tc>
                <a:tc>
                  <a:txBody>
                    <a:bodyPr/>
                    <a:lstStyle/>
                    <a:p>
                      <a:pPr algn="ctr">
                        <a:lnSpc>
                          <a:spcPct val="150000"/>
                        </a:lnSpc>
                        <a:spcBef>
                          <a:spcPts val="600"/>
                        </a:spcBef>
                        <a:spcAft>
                          <a:spcPts val="600"/>
                        </a:spcAft>
                      </a:pPr>
                      <a:r>
                        <a:rPr lang="en-AU" sz="1400" b="1" dirty="0">
                          <a:latin typeface="Times New Roman"/>
                          <a:ea typeface="PMingLiU"/>
                        </a:rPr>
                        <a:t>Definition</a:t>
                      </a:r>
                      <a:endParaRPr lang="en-AU" sz="1400" dirty="0">
                        <a:latin typeface="Times New Roman"/>
                        <a:ea typeface="PMingLiU"/>
                      </a:endParaRP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SR-B-01</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platform shall have the ability to be manually manoeuvred with a radio controller.</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SR-B-02</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GCS shall enable autopilot flight mode switching between manual, stability augmented flight, and autonomous station keeping.</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SR-B-03</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provide control updates at a minimum rate of 50Hz.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SR-B-04</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estimator shall provide Euler angle and rate estimation for the system at minimum rate of 50 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SR-B-05</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estimator shall provide altitude estimation for the system at minimum rate of 50 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SR-B-06</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estimator shall provide x and y estimation in an Earth fixed co-ordinate system at minimum rate of 50 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SR-B-07</a:t>
                      </a:r>
                    </a:p>
                  </a:txBody>
                  <a:tcPr marL="68580" marR="68580" marT="0" marB="0"/>
                </a:tc>
                <a:tc>
                  <a:txBody>
                    <a:bodyPr/>
                    <a:lstStyle/>
                    <a:p>
                      <a:pPr algn="just">
                        <a:lnSpc>
                          <a:spcPct val="115000"/>
                        </a:lnSpc>
                        <a:spcBef>
                          <a:spcPts val="600"/>
                        </a:spcBef>
                        <a:spcAft>
                          <a:spcPts val="0"/>
                        </a:spcAft>
                      </a:pPr>
                      <a:r>
                        <a:rPr lang="en-AU" sz="1200">
                          <a:solidFill>
                            <a:srgbClr val="000000"/>
                          </a:solidFill>
                          <a:latin typeface="Times New Roman"/>
                          <a:ea typeface="PMingLiU"/>
                        </a:rPr>
                        <a:t>The system shall use image processing to aid in state estimation of x and y in an Earth fixed co-ordinate system.</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SR-B-08</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autopilot system gain and reference parameters shall be updatable in flight using an 802.11g WLAN uplink from the GCS.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SR-B-09</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transmit telemetry data including state data to the GCS using 802.11g WLAN.</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SR-B-10</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autopilot control methodology shall be based on cascaded PID control loops.</a:t>
                      </a:r>
                    </a:p>
                  </a:txBody>
                  <a:tcPr marL="68580" marR="68580" marT="0" marB="0"/>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880</TotalTime>
  <Words>1031</Words>
  <Application>Microsoft Office PowerPoint</Application>
  <PresentationFormat>On-screen Show (4:3)</PresentationFormat>
  <Paragraphs>244</Paragraphs>
  <Slides>16</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Median</vt:lpstr>
      <vt:lpstr>Microsoft Office Visio Drawing</vt:lpstr>
      <vt:lpstr>Autonomous Helicopter Navigation System 2010</vt:lpstr>
      <vt:lpstr>AHNS Project Aim</vt:lpstr>
      <vt:lpstr>Project Management</vt:lpstr>
      <vt:lpstr>Contents</vt:lpstr>
      <vt:lpstr>Previous Years Achievements</vt:lpstr>
      <vt:lpstr>High Level Objectives</vt:lpstr>
      <vt:lpstr>High Level Objectives</vt:lpstr>
      <vt:lpstr>Project Outcome Simulation</vt:lpstr>
      <vt:lpstr>Baseline System Requirements</vt:lpstr>
      <vt:lpstr>Derived System Requirements</vt:lpstr>
      <vt:lpstr>Project Role Division</vt:lpstr>
      <vt:lpstr>Work Breakdown Structure</vt:lpstr>
      <vt:lpstr>Budget</vt:lpstr>
      <vt:lpstr>Next Semester</vt:lpstr>
      <vt:lpstr>Testing Procedures</vt:lpstr>
      <vt:lpstr>Next Semester</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Wainwright</dc:creator>
  <cp:lastModifiedBy>Michael</cp:lastModifiedBy>
  <cp:revision>72</cp:revision>
  <dcterms:created xsi:type="dcterms:W3CDTF">2009-10-25T06:36:41Z</dcterms:created>
  <dcterms:modified xsi:type="dcterms:W3CDTF">2010-06-21T07:43:33Z</dcterms:modified>
</cp:coreProperties>
</file>