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62"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F3FB"/>
    <a:srgbClr val="3E1BD5"/>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79" d="100"/>
          <a:sy n="79" d="100"/>
        </p:scale>
        <p:origin x="2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F7100-7AD4-4BBF-8621-B276B782B1B1}" type="datetimeFigureOut">
              <a:rPr lang="en-US" smtClean="0"/>
              <a:t>7/20/2018</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105CD-4CE3-4142-AD62-DB28B3D15A5A}" type="slidenum">
              <a:rPr lang="en-US" smtClean="0"/>
              <a:t>‹#›</a:t>
            </a:fld>
            <a:endParaRPr lang="en-US"/>
          </a:p>
        </p:txBody>
      </p:sp>
    </p:spTree>
    <p:extLst>
      <p:ext uri="{BB962C8B-B14F-4D97-AF65-F5344CB8AC3E}">
        <p14:creationId xmlns:p14="http://schemas.microsoft.com/office/powerpoint/2010/main" val="218499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9D228-7EAA-4F4C-AAE6-3265F34BCF01}"/>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サブタイトル 2">
            <a:extLst>
              <a:ext uri="{FF2B5EF4-FFF2-40B4-BE49-F238E27FC236}">
                <a16:creationId xmlns:a16="http://schemas.microsoft.com/office/drawing/2014/main" id="{E2F0C861-4CBF-4509-8C15-09733E7C8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CB39003F-13FB-4E08-9BE1-33D32F28EDA2}"/>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5" name="フッター プレースホルダー 4">
            <a:extLst>
              <a:ext uri="{FF2B5EF4-FFF2-40B4-BE49-F238E27FC236}">
                <a16:creationId xmlns:a16="http://schemas.microsoft.com/office/drawing/2014/main" id="{5F3783C4-2EEC-4D31-8DF5-EB1668EFA39F}"/>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0FA9CDF-573F-481E-8C21-C5703ABDDB32}"/>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83403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343FF-FDE0-40DD-A921-FF4A7FD6DD5B}"/>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C94AA44F-6284-4562-9779-AA4650832D6D}"/>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7F8E08DF-B512-4825-B2C3-6BA758BD59B3}"/>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5" name="フッター プレースホルダー 4">
            <a:extLst>
              <a:ext uri="{FF2B5EF4-FFF2-40B4-BE49-F238E27FC236}">
                <a16:creationId xmlns:a16="http://schemas.microsoft.com/office/drawing/2014/main" id="{FBE99BCF-B369-4870-8F24-705A175ECA3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8A88B9FE-7935-4F24-A784-E3587EDE2829}"/>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152901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FA1EF1-EF1B-45A0-9E6F-53CE04D19CC4}"/>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24D3007E-06EB-438F-84C5-CB937F0D067E}"/>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D389BC21-0FB9-41E0-92CE-3C7AF55FB444}"/>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5" name="フッター プレースホルダー 4">
            <a:extLst>
              <a:ext uri="{FF2B5EF4-FFF2-40B4-BE49-F238E27FC236}">
                <a16:creationId xmlns:a16="http://schemas.microsoft.com/office/drawing/2014/main" id="{24F5CBAF-E3BD-46AC-B55D-4ED57CB872A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3C6B430-2EB1-4839-8FD6-BC8636652623}"/>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335691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13FFE-2665-49F8-9EA0-E7A076560DF7}"/>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5BC75BAD-5C3D-41AB-9DA4-381AEB7434AF}"/>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DE0BE7E0-CECD-47B3-B821-131276C5D104}"/>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5" name="フッター プレースホルダー 4">
            <a:extLst>
              <a:ext uri="{FF2B5EF4-FFF2-40B4-BE49-F238E27FC236}">
                <a16:creationId xmlns:a16="http://schemas.microsoft.com/office/drawing/2014/main" id="{E4574697-F66D-4ACE-8A7B-CBF3C8BAF2B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673D4E0B-AC9A-4A82-859A-87A1F92A1987}"/>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58926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3071ED-D2AA-4325-95DF-780851A12084}"/>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61D9E590-549E-4D90-B787-5D9549F16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13290392-7288-4771-A86F-E05E23029D39}"/>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5" name="フッター プレースホルダー 4">
            <a:extLst>
              <a:ext uri="{FF2B5EF4-FFF2-40B4-BE49-F238E27FC236}">
                <a16:creationId xmlns:a16="http://schemas.microsoft.com/office/drawing/2014/main" id="{FB95CD88-E910-4C5D-B039-93B85DCAE1A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2F098E3-A816-4180-B550-611A44783152}"/>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393211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560AE-5143-4128-AA06-D0E4CA28A4F5}"/>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8A9C6251-242F-4546-9D23-860D0D0F1626}"/>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24C2FA4F-4D7D-469E-B045-895E103EFF59}"/>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40C21F79-DD9B-4917-BA17-C88191A89A17}"/>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6" name="フッター プレースホルダー 5">
            <a:extLst>
              <a:ext uri="{FF2B5EF4-FFF2-40B4-BE49-F238E27FC236}">
                <a16:creationId xmlns:a16="http://schemas.microsoft.com/office/drawing/2014/main" id="{0F6BD480-F6DE-4CF2-A448-5143C83F1ED8}"/>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67C15DF8-91C3-4BB9-B107-92F63D14E74E}"/>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157561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2699C4-ECAF-458E-BC96-C259C6140FF6}"/>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1F7B0907-3E26-4A9A-8F54-7D448CFB7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512A3E39-3D6F-4860-9ECC-299727EF361D}"/>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0060ABCC-64AB-4754-ABFB-B6BEEEFC7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E031710A-09B7-43D3-848B-E5C45245BF13}"/>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87129953-576E-4B76-B3C9-980017D89732}"/>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8" name="フッター プレースホルダー 7">
            <a:extLst>
              <a:ext uri="{FF2B5EF4-FFF2-40B4-BE49-F238E27FC236}">
                <a16:creationId xmlns:a16="http://schemas.microsoft.com/office/drawing/2014/main" id="{3B36BEF5-3FA2-4818-9611-51E4337B867A}"/>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59D0D608-C464-45EB-88A0-CA05D165884D}"/>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50826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BDA00-8E99-4424-A5C0-91A120B2C595}"/>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E59F4A75-3CE4-4FB1-8057-CB115AD0B313}"/>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4" name="フッター プレースホルダー 3">
            <a:extLst>
              <a:ext uri="{FF2B5EF4-FFF2-40B4-BE49-F238E27FC236}">
                <a16:creationId xmlns:a16="http://schemas.microsoft.com/office/drawing/2014/main" id="{275D3B0B-2034-4D5A-8087-0244A9953B87}"/>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1100095A-C5DF-4AB8-BC26-E0D90A1C28DB}"/>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384103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2FFB15-10EA-43CA-A8BB-A33AE8F89A91}"/>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3" name="フッター プレースホルダー 2">
            <a:extLst>
              <a:ext uri="{FF2B5EF4-FFF2-40B4-BE49-F238E27FC236}">
                <a16:creationId xmlns:a16="http://schemas.microsoft.com/office/drawing/2014/main" id="{A49BD107-87C8-4990-A0F5-0B8192445A70}"/>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E7DA08FA-EFF4-4AEF-966D-E0FE38008750}"/>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266289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E4C1B-CFB4-4256-B86E-E247CF7B47A5}"/>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93EA597F-00BB-4F59-8648-2D63039E01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2BDF87FD-FA7E-47E3-A6BC-FCD930672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47616179-B661-4627-8A75-C0201BC75BF7}"/>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6" name="フッター プレースホルダー 5">
            <a:extLst>
              <a:ext uri="{FF2B5EF4-FFF2-40B4-BE49-F238E27FC236}">
                <a16:creationId xmlns:a16="http://schemas.microsoft.com/office/drawing/2014/main" id="{6D56497D-3F8C-4279-891E-EB2601080A83}"/>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BE4F6D0-B494-4323-B9AE-26C3031967FD}"/>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413167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95D23-B010-4ABE-A7BC-14B4C0D72B1A}"/>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E67F5F35-C022-474C-A9E0-480A4B486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03D5FB41-F23D-47C1-A38D-1E207E63F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3FD1C5D3-8449-4D0B-8C41-B33F6E699919}"/>
              </a:ext>
            </a:extLst>
          </p:cNvPr>
          <p:cNvSpPr>
            <a:spLocks noGrp="1"/>
          </p:cNvSpPr>
          <p:nvPr>
            <p:ph type="dt" sz="half" idx="10"/>
          </p:nvPr>
        </p:nvSpPr>
        <p:spPr/>
        <p:txBody>
          <a:bodyPr/>
          <a:lstStyle/>
          <a:p>
            <a:fld id="{737F652F-65D6-4487-854C-748904EC7B43}" type="datetimeFigureOut">
              <a:rPr lang="en-US" smtClean="0"/>
              <a:t>7/20/2018</a:t>
            </a:fld>
            <a:endParaRPr lang="en-US"/>
          </a:p>
        </p:txBody>
      </p:sp>
      <p:sp>
        <p:nvSpPr>
          <p:cNvPr id="6" name="フッター プレースホルダー 5">
            <a:extLst>
              <a:ext uri="{FF2B5EF4-FFF2-40B4-BE49-F238E27FC236}">
                <a16:creationId xmlns:a16="http://schemas.microsoft.com/office/drawing/2014/main" id="{E39AE2C7-0489-435A-AF7E-58B7CECA7A37}"/>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9A34369E-9368-47BB-92C0-32FD80A7B058}"/>
              </a:ext>
            </a:extLst>
          </p:cNvPr>
          <p:cNvSpPr>
            <a:spLocks noGrp="1"/>
          </p:cNvSpPr>
          <p:nvPr>
            <p:ph type="sldNum" sz="quarter" idx="12"/>
          </p:nvPr>
        </p:nvSpPr>
        <p:spPr/>
        <p:txBody>
          <a:bodyPr/>
          <a:lstStyle/>
          <a:p>
            <a:fld id="{D4B6ECCA-D5F0-4376-9476-742E398C60B2}" type="slidenum">
              <a:rPr lang="en-US" smtClean="0"/>
              <a:t>‹#›</a:t>
            </a:fld>
            <a:endParaRPr lang="en-US"/>
          </a:p>
        </p:txBody>
      </p:sp>
    </p:spTree>
    <p:extLst>
      <p:ext uri="{BB962C8B-B14F-4D97-AF65-F5344CB8AC3E}">
        <p14:creationId xmlns:p14="http://schemas.microsoft.com/office/powerpoint/2010/main" val="4383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2582AD-D997-4289-A00F-6066BA999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04E92573-F65C-4205-8D47-493D3C2EF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22447D59-76E4-4FC4-AC1B-90741AA1C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F652F-65D6-4487-854C-748904EC7B43}" type="datetimeFigureOut">
              <a:rPr lang="en-US" smtClean="0"/>
              <a:t>7/20/2018</a:t>
            </a:fld>
            <a:endParaRPr lang="en-US"/>
          </a:p>
        </p:txBody>
      </p:sp>
      <p:sp>
        <p:nvSpPr>
          <p:cNvPr id="5" name="フッター プレースホルダー 4">
            <a:extLst>
              <a:ext uri="{FF2B5EF4-FFF2-40B4-BE49-F238E27FC236}">
                <a16:creationId xmlns:a16="http://schemas.microsoft.com/office/drawing/2014/main" id="{AA21E1EE-A57D-405B-BE83-DB2CBF974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DE59C55-7F30-4390-9A85-75B7083D5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6ECCA-D5F0-4376-9476-742E398C60B2}" type="slidenum">
              <a:rPr lang="en-US" smtClean="0"/>
              <a:t>‹#›</a:t>
            </a:fld>
            <a:endParaRPr lang="en-US"/>
          </a:p>
        </p:txBody>
      </p:sp>
    </p:spTree>
    <p:extLst>
      <p:ext uri="{BB962C8B-B14F-4D97-AF65-F5344CB8AC3E}">
        <p14:creationId xmlns:p14="http://schemas.microsoft.com/office/powerpoint/2010/main" val="418917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596" y="1375896"/>
            <a:ext cx="6704005" cy="5383992"/>
          </a:xfrm>
        </p:spPr>
      </p:pic>
      <p:grpSp>
        <p:nvGrpSpPr>
          <p:cNvPr id="18" name="Group 17"/>
          <p:cNvGrpSpPr/>
          <p:nvPr/>
        </p:nvGrpSpPr>
        <p:grpSpPr>
          <a:xfrm>
            <a:off x="8915400" y="3352803"/>
            <a:ext cx="1066800" cy="1066800"/>
            <a:chOff x="7467600" y="2743200"/>
            <a:chExt cx="1066800" cy="1066800"/>
          </a:xfrm>
        </p:grpSpPr>
        <p:sp>
          <p:nvSpPr>
            <p:cNvPr id="7" name="TextBox 6"/>
            <p:cNvSpPr txBox="1"/>
            <p:nvPr/>
          </p:nvSpPr>
          <p:spPr>
            <a:xfrm>
              <a:off x="7696200" y="3106579"/>
              <a:ext cx="762000" cy="246221"/>
            </a:xfrm>
            <a:prstGeom prst="rect">
              <a:avLst/>
            </a:prstGeom>
            <a:noFill/>
            <a:ln>
              <a:solidFill>
                <a:schemeClr val="accent1"/>
              </a:solidFill>
            </a:ln>
          </p:spPr>
          <p:txBody>
            <a:bodyPr wrap="square" rtlCol="0">
              <a:spAutoFit/>
            </a:bodyPr>
            <a:lstStyle/>
            <a:p>
              <a:r>
                <a:rPr lang="en-US" sz="1000" b="1" dirty="0">
                  <a:latin typeface="Arial" panose="020B0604020202020204" pitchFamily="34" charset="0"/>
                  <a:cs typeface="Arial" panose="020B0604020202020204" pitchFamily="34" charset="0"/>
                </a:rPr>
                <a:t>rs358532</a:t>
              </a:r>
            </a:p>
          </p:txBody>
        </p:sp>
        <p:sp>
          <p:nvSpPr>
            <p:cNvPr id="8" name="TextBox 7"/>
            <p:cNvSpPr txBox="1"/>
            <p:nvPr/>
          </p:nvSpPr>
          <p:spPr>
            <a:xfrm>
              <a:off x="7696200" y="3563779"/>
              <a:ext cx="838200" cy="246221"/>
            </a:xfrm>
            <a:prstGeom prst="rect">
              <a:avLst/>
            </a:prstGeom>
            <a:noFill/>
            <a:ln>
              <a:solidFill>
                <a:schemeClr val="accent1"/>
              </a:solidFill>
            </a:ln>
          </p:spPr>
          <p:txBody>
            <a:bodyPr wrap="square" rtlCol="0">
              <a:spAutoFit/>
            </a:bodyPr>
            <a:lstStyle/>
            <a:p>
              <a:r>
                <a:rPr lang="en-US" sz="1000" b="1" dirty="0">
                  <a:latin typeface="Arial" panose="020B0604020202020204" pitchFamily="34" charset="0"/>
                  <a:cs typeface="Arial" panose="020B0604020202020204" pitchFamily="34" charset="0"/>
                </a:rPr>
                <a:t>rs6449693</a:t>
              </a:r>
            </a:p>
          </p:txBody>
        </p:sp>
        <p:cxnSp>
          <p:nvCxnSpPr>
            <p:cNvPr id="10" name="Straight Connector 9"/>
            <p:cNvCxnSpPr/>
            <p:nvPr/>
          </p:nvCxnSpPr>
          <p:spPr>
            <a:xfrm>
              <a:off x="7467600" y="3200400"/>
              <a:ext cx="228600" cy="48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67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467600" y="3200400"/>
              <a:ext cx="228600" cy="19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8" idx="1"/>
            </p:cNvCxnSpPr>
            <p:nvPr/>
          </p:nvCxnSpPr>
          <p:spPr>
            <a:xfrm>
              <a:off x="7467600" y="3686889"/>
              <a:ext cx="228600"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96200" y="2743200"/>
              <a:ext cx="838200" cy="400110"/>
            </a:xfrm>
            <a:prstGeom prst="rect">
              <a:avLst/>
            </a:prstGeom>
            <a:noFill/>
            <a:ln>
              <a:noFill/>
            </a:ln>
          </p:spPr>
          <p:txBody>
            <a:bodyPr wrap="square" rtlCol="0">
              <a:spAutoFit/>
            </a:bodyPr>
            <a:lstStyle/>
            <a:p>
              <a:r>
                <a:rPr lang="en-US" sz="1000" b="1" dirty="0">
                  <a:latin typeface="Arial" panose="020B0604020202020204" pitchFamily="34" charset="0"/>
                  <a:cs typeface="Arial" panose="020B0604020202020204" pitchFamily="34" charset="0"/>
                </a:rPr>
                <a:t>Tag SNPs </a:t>
              </a:r>
            </a:p>
            <a:p>
              <a:r>
                <a:rPr lang="en-US" sz="1000" b="1" dirty="0">
                  <a:latin typeface="Arial" panose="020B0604020202020204" pitchFamily="34" charset="0"/>
                  <a:cs typeface="Arial" panose="020B0604020202020204" pitchFamily="34" charset="0"/>
                </a:rPr>
                <a:t>for rs6295</a:t>
              </a:r>
            </a:p>
          </p:txBody>
        </p:sp>
      </p:grpSp>
      <p:sp>
        <p:nvSpPr>
          <p:cNvPr id="3" name="TextBox 2"/>
          <p:cNvSpPr txBox="1"/>
          <p:nvPr/>
        </p:nvSpPr>
        <p:spPr>
          <a:xfrm>
            <a:off x="5410200" y="1600205"/>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0.048</a:t>
            </a:r>
          </a:p>
        </p:txBody>
      </p:sp>
      <p:sp>
        <p:nvSpPr>
          <p:cNvPr id="16" name="TextBox 15"/>
          <p:cNvSpPr txBox="1"/>
          <p:nvPr/>
        </p:nvSpPr>
        <p:spPr>
          <a:xfrm>
            <a:off x="7239000" y="1582583"/>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0.027</a:t>
            </a:r>
          </a:p>
        </p:txBody>
      </p:sp>
      <p:sp>
        <p:nvSpPr>
          <p:cNvPr id="17" name="TextBox 16"/>
          <p:cNvSpPr txBox="1"/>
          <p:nvPr/>
        </p:nvSpPr>
        <p:spPr>
          <a:xfrm>
            <a:off x="3581400" y="4114804"/>
            <a:ext cx="76200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 = 0.208</a:t>
            </a:r>
          </a:p>
        </p:txBody>
      </p:sp>
      <p:sp>
        <p:nvSpPr>
          <p:cNvPr id="19" name="TextBox 18"/>
          <p:cNvSpPr txBox="1"/>
          <p:nvPr/>
        </p:nvSpPr>
        <p:spPr>
          <a:xfrm>
            <a:off x="5410200" y="4114804"/>
            <a:ext cx="76200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 = 0.094</a:t>
            </a:r>
          </a:p>
        </p:txBody>
      </p:sp>
      <p:sp>
        <p:nvSpPr>
          <p:cNvPr id="20" name="TextBox 19"/>
          <p:cNvSpPr txBox="1"/>
          <p:nvPr/>
        </p:nvSpPr>
        <p:spPr>
          <a:xfrm>
            <a:off x="7200900" y="4114803"/>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0.036</a:t>
            </a:r>
          </a:p>
        </p:txBody>
      </p:sp>
      <p:sp>
        <p:nvSpPr>
          <p:cNvPr id="21" name="TextBox 20"/>
          <p:cNvSpPr txBox="1"/>
          <p:nvPr/>
        </p:nvSpPr>
        <p:spPr>
          <a:xfrm>
            <a:off x="3581400" y="1600204"/>
            <a:ext cx="76200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 = 0.251</a:t>
            </a:r>
          </a:p>
        </p:txBody>
      </p:sp>
      <p:sp>
        <p:nvSpPr>
          <p:cNvPr id="22" name="TextBox 20">
            <a:extLst>
              <a:ext uri="{FF2B5EF4-FFF2-40B4-BE49-F238E27FC236}">
                <a16:creationId xmlns:a16="http://schemas.microsoft.com/office/drawing/2014/main" id="{994D180B-2F7F-4FC4-9885-75C1E0C715CF}"/>
              </a:ext>
            </a:extLst>
          </p:cNvPr>
          <p:cNvSpPr txBox="1"/>
          <p:nvPr/>
        </p:nvSpPr>
        <p:spPr>
          <a:xfrm>
            <a:off x="2895600" y="1600204"/>
            <a:ext cx="76200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 = 0.675 </a:t>
            </a:r>
          </a:p>
        </p:txBody>
      </p:sp>
      <p:sp>
        <p:nvSpPr>
          <p:cNvPr id="23" name="TextBox 2">
            <a:extLst>
              <a:ext uri="{FF2B5EF4-FFF2-40B4-BE49-F238E27FC236}">
                <a16:creationId xmlns:a16="http://schemas.microsoft.com/office/drawing/2014/main" id="{8B65E59A-24D0-409B-99C8-1576E95AAB1C}"/>
              </a:ext>
            </a:extLst>
          </p:cNvPr>
          <p:cNvSpPr txBox="1"/>
          <p:nvPr/>
        </p:nvSpPr>
        <p:spPr>
          <a:xfrm>
            <a:off x="4686300" y="1600204"/>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0.031</a:t>
            </a:r>
          </a:p>
        </p:txBody>
      </p:sp>
      <p:sp>
        <p:nvSpPr>
          <p:cNvPr id="24" name="TextBox 2">
            <a:extLst>
              <a:ext uri="{FF2B5EF4-FFF2-40B4-BE49-F238E27FC236}">
                <a16:creationId xmlns:a16="http://schemas.microsoft.com/office/drawing/2014/main" id="{1752080B-3D16-478C-9D18-0B56ED3042AB}"/>
              </a:ext>
            </a:extLst>
          </p:cNvPr>
          <p:cNvSpPr txBox="1"/>
          <p:nvPr/>
        </p:nvSpPr>
        <p:spPr>
          <a:xfrm>
            <a:off x="6553200" y="1582582"/>
            <a:ext cx="76200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 = 0.645</a:t>
            </a:r>
          </a:p>
        </p:txBody>
      </p:sp>
      <p:sp>
        <p:nvSpPr>
          <p:cNvPr id="25" name="TextBox 2">
            <a:extLst>
              <a:ext uri="{FF2B5EF4-FFF2-40B4-BE49-F238E27FC236}">
                <a16:creationId xmlns:a16="http://schemas.microsoft.com/office/drawing/2014/main" id="{F59A16BE-3873-4AAC-8B68-E6303DAD4FF3}"/>
              </a:ext>
            </a:extLst>
          </p:cNvPr>
          <p:cNvSpPr txBox="1"/>
          <p:nvPr/>
        </p:nvSpPr>
        <p:spPr>
          <a:xfrm>
            <a:off x="2971800" y="4114803"/>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0.021</a:t>
            </a:r>
          </a:p>
        </p:txBody>
      </p:sp>
      <p:sp>
        <p:nvSpPr>
          <p:cNvPr id="26" name="TextBox 2">
            <a:extLst>
              <a:ext uri="{FF2B5EF4-FFF2-40B4-BE49-F238E27FC236}">
                <a16:creationId xmlns:a16="http://schemas.microsoft.com/office/drawing/2014/main" id="{3B38E2F3-3D5F-4041-877A-869D7AA460C4}"/>
              </a:ext>
            </a:extLst>
          </p:cNvPr>
          <p:cNvSpPr txBox="1"/>
          <p:nvPr/>
        </p:nvSpPr>
        <p:spPr>
          <a:xfrm>
            <a:off x="4705350" y="4114802"/>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0.041</a:t>
            </a:r>
          </a:p>
        </p:txBody>
      </p:sp>
      <p:sp>
        <p:nvSpPr>
          <p:cNvPr id="27" name="TextBox 2">
            <a:extLst>
              <a:ext uri="{FF2B5EF4-FFF2-40B4-BE49-F238E27FC236}">
                <a16:creationId xmlns:a16="http://schemas.microsoft.com/office/drawing/2014/main" id="{483D21EB-8D64-463A-B3EE-A284AC8A9137}"/>
              </a:ext>
            </a:extLst>
          </p:cNvPr>
          <p:cNvSpPr txBox="1"/>
          <p:nvPr/>
        </p:nvSpPr>
        <p:spPr>
          <a:xfrm>
            <a:off x="6534150" y="4114802"/>
            <a:ext cx="76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P = 0.046</a:t>
            </a:r>
          </a:p>
        </p:txBody>
      </p:sp>
      <p:sp>
        <p:nvSpPr>
          <p:cNvPr id="2" name="正方形/長方形 1">
            <a:extLst>
              <a:ext uri="{FF2B5EF4-FFF2-40B4-BE49-F238E27FC236}">
                <a16:creationId xmlns:a16="http://schemas.microsoft.com/office/drawing/2014/main" id="{7176BE7E-3B16-4CE6-B8A9-5A5D685AC053}"/>
              </a:ext>
            </a:extLst>
          </p:cNvPr>
          <p:cNvSpPr/>
          <p:nvPr/>
        </p:nvSpPr>
        <p:spPr>
          <a:xfrm>
            <a:off x="266700" y="18871"/>
            <a:ext cx="11925300" cy="1046440"/>
          </a:xfrm>
          <a:prstGeom prst="rect">
            <a:avLst/>
          </a:prstGeom>
        </p:spPr>
        <p:txBody>
          <a:bodyPr wrap="square">
            <a:spAutoFit/>
          </a:bodyPr>
          <a:lstStyle/>
          <a:p>
            <a:r>
              <a:rPr lang="en-US" dirty="0">
                <a:latin typeface="Arial" panose="020B0604020202020204" pitchFamily="34" charset="0"/>
                <a:cs typeface="Arial" panose="020B0604020202020204" pitchFamily="34" charset="0"/>
              </a:rPr>
              <a:t>Figure 1. </a:t>
            </a:r>
            <a:r>
              <a:rPr lang="en-US" sz="1400" dirty="0">
                <a:latin typeface="Arial" panose="020B0604020202020204" pitchFamily="34" charset="0"/>
                <a:cs typeface="Arial" panose="020B0604020202020204" pitchFamily="34" charset="0"/>
              </a:rPr>
              <a:t>Boxplots of association between rs6295, tagged by rs6449693 (Pearl 1,2) or rs358532 (Pearl 3), and delta change in PANSS Total and five subscales in SCZ patients with European ancestry after six weeks of treatment with </a:t>
            </a:r>
            <a:r>
              <a:rPr lang="en-US" sz="1400" dirty="0" err="1">
                <a:latin typeface="Arial" panose="020B0604020202020204" pitchFamily="34" charset="0"/>
                <a:cs typeface="Arial" panose="020B0604020202020204" pitchFamily="34" charset="0"/>
              </a:rPr>
              <a:t>lurasidone</a:t>
            </a:r>
            <a:r>
              <a:rPr lang="en-US" sz="1400" dirty="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in Pearl1,2 and Pearl3 </a:t>
            </a:r>
            <a:r>
              <a:rPr lang="en-US" sz="1400" dirty="0">
                <a:latin typeface="Arial" panose="020B0604020202020204" pitchFamily="34" charset="0"/>
                <a:cs typeface="Arial" panose="020B0604020202020204" pitchFamily="34" charset="0"/>
              </a:rPr>
              <a:t>trials. The Δ change or % change in PANSS Total and five subscales was calculated with last observation carried forward (LOCF). Δ change = PANSS</a:t>
            </a:r>
            <a:r>
              <a:rPr lang="en-US" sz="1400" baseline="-25000" dirty="0">
                <a:latin typeface="Arial" panose="020B0604020202020204" pitchFamily="34" charset="0"/>
                <a:cs typeface="Arial" panose="020B0604020202020204" pitchFamily="34" charset="0"/>
              </a:rPr>
              <a:t>LOCF6wk</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PANSS</a:t>
            </a:r>
            <a:r>
              <a:rPr lang="en-US" sz="1400" baseline="-25000" dirty="0" err="1">
                <a:latin typeface="Arial" panose="020B0604020202020204" pitchFamily="34" charset="0"/>
                <a:cs typeface="Arial" panose="020B0604020202020204" pitchFamily="34" charset="0"/>
              </a:rPr>
              <a:t>Baseline</a:t>
            </a:r>
            <a:r>
              <a:rPr lang="en-US" sz="1400" dirty="0">
                <a:latin typeface="Arial" panose="020B0604020202020204" pitchFamily="34" charset="0"/>
                <a:cs typeface="Arial" panose="020B0604020202020204" pitchFamily="34" charset="0"/>
              </a:rPr>
              <a:t>. % change = Δ change/ </a:t>
            </a:r>
            <a:r>
              <a:rPr lang="en-US" sz="1400" dirty="0" err="1">
                <a:latin typeface="Arial" panose="020B0604020202020204" pitchFamily="34" charset="0"/>
                <a:cs typeface="Arial" panose="020B0604020202020204" pitchFamily="34" charset="0"/>
              </a:rPr>
              <a:t>PANSS</a:t>
            </a:r>
            <a:r>
              <a:rPr lang="en-US" sz="1400" baseline="-25000" dirty="0" err="1">
                <a:latin typeface="Arial" panose="020B0604020202020204" pitchFamily="34" charset="0"/>
                <a:cs typeface="Arial" panose="020B0604020202020204" pitchFamily="34" charset="0"/>
              </a:rPr>
              <a:t>Baseline</a:t>
            </a:r>
            <a:r>
              <a:rPr lang="en-US" sz="1400" dirty="0">
                <a:latin typeface="Arial" panose="020B0604020202020204" pitchFamily="34" charset="0"/>
                <a:cs typeface="Arial" panose="020B0604020202020204" pitchFamily="34" charset="0"/>
              </a:rPr>
              <a:t> × 100%.</a:t>
            </a:r>
          </a:p>
        </p:txBody>
      </p:sp>
    </p:spTree>
    <p:extLst>
      <p:ext uri="{BB962C8B-B14F-4D97-AF65-F5344CB8AC3E}">
        <p14:creationId xmlns:p14="http://schemas.microsoft.com/office/powerpoint/2010/main" val="141375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a:extLst>
              <a:ext uri="{FF2B5EF4-FFF2-40B4-BE49-F238E27FC236}">
                <a16:creationId xmlns:a16="http://schemas.microsoft.com/office/drawing/2014/main" id="{39A2E634-F9C0-451E-ADE6-6B4DEEA5BC59}"/>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t="21211" b="4944"/>
          <a:stretch/>
        </p:blipFill>
        <p:spPr bwMode="auto">
          <a:xfrm>
            <a:off x="841808" y="931242"/>
            <a:ext cx="5628555" cy="4046318"/>
          </a:xfrm>
          <a:prstGeom prst="rect">
            <a:avLst/>
          </a:prstGeom>
          <a:ln>
            <a:solidFill>
              <a:schemeClr val="tx1"/>
            </a:solidFill>
          </a:ln>
          <a:extLst>
            <a:ext uri="{53640926-AAD7-44D8-BBD7-CCE9431645EC}">
              <a14:shadowObscured xmlns:a14="http://schemas.microsoft.com/office/drawing/2010/main"/>
            </a:ext>
          </a:extLst>
        </p:spPr>
      </p:pic>
      <p:sp>
        <p:nvSpPr>
          <p:cNvPr id="9" name="テキスト ボックス 2078">
            <a:extLst>
              <a:ext uri="{FF2B5EF4-FFF2-40B4-BE49-F238E27FC236}">
                <a16:creationId xmlns:a16="http://schemas.microsoft.com/office/drawing/2014/main" id="{82E94342-09B7-44F9-953F-0C4FA596FB14}"/>
              </a:ext>
            </a:extLst>
          </p:cNvPr>
          <p:cNvSpPr txBox="1"/>
          <p:nvPr/>
        </p:nvSpPr>
        <p:spPr>
          <a:xfrm>
            <a:off x="4738915" y="4689446"/>
            <a:ext cx="1018417" cy="44071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a:t>
            </a:r>
            <a:r>
              <a:rPr lang="en-US" sz="1000" i="1">
                <a:effectLst/>
                <a:latin typeface="Arial" panose="020B0604020202020204" pitchFamily="34" charset="0"/>
                <a:ea typeface="Yu Mincho" panose="02020400000000000000" pitchFamily="18" charset="-128"/>
                <a:cs typeface="Arial" panose="020B0604020202020204" pitchFamily="34" charset="0"/>
              </a:rPr>
              <a:t>p</a:t>
            </a:r>
            <a:r>
              <a:rPr lang="en-US" sz="1000">
                <a:effectLst/>
                <a:latin typeface="Arial" panose="020B0604020202020204" pitchFamily="34" charset="0"/>
                <a:ea typeface="Yu Mincho" panose="02020400000000000000" pitchFamily="18" charset="-128"/>
                <a:cs typeface="Arial" panose="020B0604020202020204" pitchFamily="34" charset="0"/>
              </a:rPr>
              <a:t> &lt;0.0001</a:t>
            </a:r>
            <a:r>
              <a:rPr lang="en-US" sz="1000" dirty="0">
                <a:effectLst/>
                <a:latin typeface="Arial" panose="020B0604020202020204" pitchFamily="34" charset="0"/>
                <a:ea typeface="Yu Mincho" panose="02020400000000000000" pitchFamily="18" charset="-128"/>
                <a:cs typeface="Arial" panose="020B0604020202020204" pitchFamily="34" charset="0"/>
              </a:rPr>
              <a:t>)</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 </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 </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 </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p:txBody>
      </p:sp>
      <p:sp>
        <p:nvSpPr>
          <p:cNvPr id="10" name="正方形/長方形 9">
            <a:extLst>
              <a:ext uri="{FF2B5EF4-FFF2-40B4-BE49-F238E27FC236}">
                <a16:creationId xmlns:a16="http://schemas.microsoft.com/office/drawing/2014/main" id="{F48EC45B-BE2A-4C3A-878A-8499D66F1190}"/>
              </a:ext>
            </a:extLst>
          </p:cNvPr>
          <p:cNvSpPr/>
          <p:nvPr/>
        </p:nvSpPr>
        <p:spPr>
          <a:xfrm>
            <a:off x="272431" y="72829"/>
            <a:ext cx="11647137" cy="832985"/>
          </a:xfrm>
          <a:prstGeom prst="rect">
            <a:avLst/>
          </a:prstGeom>
        </p:spPr>
        <p:txBody>
          <a:bodyPr wrap="square">
            <a:spAutoFit/>
          </a:bodyPr>
          <a:lstStyle/>
          <a:p>
            <a:pPr>
              <a:lnSpc>
                <a:spcPct val="107000"/>
              </a:lnSpc>
              <a:spcAft>
                <a:spcPts val="800"/>
              </a:spcAft>
            </a:pPr>
            <a:r>
              <a:rPr lang="en-US" dirty="0">
                <a:latin typeface="Arial" panose="020B0604020202020204" pitchFamily="34" charset="0"/>
                <a:ea typeface="Yu Mincho" panose="02020400000000000000" pitchFamily="18" charset="-128"/>
                <a:cs typeface="Arial" panose="020B0604020202020204" pitchFamily="34" charset="0"/>
              </a:rPr>
              <a:t>Figure 2.    </a:t>
            </a:r>
            <a:r>
              <a:rPr lang="en-US" sz="1400" dirty="0">
                <a:latin typeface="Arial" panose="020B0604020202020204" pitchFamily="34" charset="0"/>
                <a:ea typeface="Yu Mincho" panose="02020400000000000000" pitchFamily="18" charset="-128"/>
                <a:cs typeface="Arial" panose="020B0604020202020204" pitchFamily="34" charset="0"/>
              </a:rPr>
              <a:t>Forest plots of the association between </a:t>
            </a:r>
            <a:r>
              <a:rPr lang="en-US" sz="1400" i="1" dirty="0">
                <a:latin typeface="Arial" panose="020B0604020202020204" pitchFamily="34" charset="0"/>
                <a:ea typeface="Yu Mincho" panose="02020400000000000000" pitchFamily="18" charset="-128"/>
                <a:cs typeface="Arial" panose="020B0604020202020204" pitchFamily="34" charset="0"/>
              </a:rPr>
              <a:t>HTR1A</a:t>
            </a:r>
            <a:r>
              <a:rPr lang="en-US" sz="1400" dirty="0">
                <a:latin typeface="Arial" panose="020B0604020202020204" pitchFamily="34" charset="0"/>
                <a:ea typeface="Yu Mincho" panose="02020400000000000000" pitchFamily="18" charset="-128"/>
                <a:cs typeface="Arial" panose="020B0604020202020204" pitchFamily="34" charset="0"/>
              </a:rPr>
              <a:t> functional polymorphism, rs6295, and improvement in PANSS negative symptom (2A) and positive symptom (2B) after treatment with antipsychotic drugs in patients with SCZ of European ancestry. This is a summary statistics of the meta-analyses of five independent datasets. </a:t>
            </a:r>
          </a:p>
        </p:txBody>
      </p:sp>
      <p:pic>
        <p:nvPicPr>
          <p:cNvPr id="11" name="Content Placeholder 4">
            <a:extLst>
              <a:ext uri="{FF2B5EF4-FFF2-40B4-BE49-F238E27FC236}">
                <a16:creationId xmlns:a16="http://schemas.microsoft.com/office/drawing/2014/main" id="{94D137C8-A710-45F6-8994-D2A6F4D9680E}"/>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t="21038" b="4925"/>
          <a:stretch/>
        </p:blipFill>
        <p:spPr bwMode="auto">
          <a:xfrm>
            <a:off x="6487296" y="931242"/>
            <a:ext cx="5247504" cy="4046318"/>
          </a:xfrm>
          <a:prstGeom prst="rect">
            <a:avLst/>
          </a:prstGeom>
          <a:ln>
            <a:solidFill>
              <a:schemeClr val="tx1"/>
            </a:solidFill>
          </a:ln>
          <a:extLst>
            <a:ext uri="{53640926-AAD7-44D8-BBD7-CCE9431645EC}">
              <a14:shadowObscured xmlns:a14="http://schemas.microsoft.com/office/drawing/2010/main"/>
            </a:ext>
          </a:extLst>
        </p:spPr>
      </p:pic>
      <p:sp>
        <p:nvSpPr>
          <p:cNvPr id="12" name="テキスト ボックス 2079">
            <a:extLst>
              <a:ext uri="{FF2B5EF4-FFF2-40B4-BE49-F238E27FC236}">
                <a16:creationId xmlns:a16="http://schemas.microsoft.com/office/drawing/2014/main" id="{1D50BEA8-455A-4E9A-8B26-5727691314BE}"/>
              </a:ext>
            </a:extLst>
          </p:cNvPr>
          <p:cNvSpPr txBox="1"/>
          <p:nvPr/>
        </p:nvSpPr>
        <p:spPr>
          <a:xfrm>
            <a:off x="10325806" y="4714029"/>
            <a:ext cx="884061" cy="4395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a:t>
            </a:r>
            <a:r>
              <a:rPr lang="en-US" sz="1000" i="1" dirty="0">
                <a:effectLst/>
                <a:latin typeface="Arial" panose="020B0604020202020204" pitchFamily="34" charset="0"/>
                <a:ea typeface="Yu Mincho" panose="02020400000000000000" pitchFamily="18" charset="-128"/>
                <a:cs typeface="Arial" panose="020B0604020202020204" pitchFamily="34" charset="0"/>
              </a:rPr>
              <a:t>p</a:t>
            </a:r>
            <a:r>
              <a:rPr lang="en-US" sz="1000" dirty="0">
                <a:effectLst/>
                <a:latin typeface="Arial" panose="020B0604020202020204" pitchFamily="34" charset="0"/>
                <a:ea typeface="Yu Mincho" panose="02020400000000000000" pitchFamily="18" charset="-128"/>
                <a:cs typeface="Arial" panose="020B0604020202020204" pitchFamily="34" charset="0"/>
              </a:rPr>
              <a:t> &lt;0.0023)</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 </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 </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a:p>
            <a:pPr marL="0" marR="0" algn="ctr">
              <a:lnSpc>
                <a:spcPct val="107000"/>
              </a:lnSpc>
              <a:spcBef>
                <a:spcPts val="0"/>
              </a:spcBef>
              <a:spcAft>
                <a:spcPts val="800"/>
              </a:spcAft>
            </a:pPr>
            <a:r>
              <a:rPr lang="en-US" sz="1000" dirty="0">
                <a:effectLst/>
                <a:latin typeface="Arial" panose="020B0604020202020204" pitchFamily="34" charset="0"/>
                <a:ea typeface="Yu Mincho" panose="02020400000000000000" pitchFamily="18" charset="-128"/>
                <a:cs typeface="Arial" panose="020B0604020202020204" pitchFamily="34" charset="0"/>
              </a:rPr>
              <a:t> </a:t>
            </a:r>
            <a:endParaRPr lang="en-US" sz="1100" dirty="0">
              <a:effectLst/>
              <a:latin typeface="Arial" panose="020B0604020202020204" pitchFamily="34" charset="0"/>
              <a:ea typeface="Yu Mincho" panose="02020400000000000000" pitchFamily="18" charset="-128"/>
              <a:cs typeface="Arial" panose="020B0604020202020204" pitchFamily="34" charset="0"/>
            </a:endParaRPr>
          </a:p>
        </p:txBody>
      </p:sp>
      <p:sp>
        <p:nvSpPr>
          <p:cNvPr id="2" name="TextBox 1"/>
          <p:cNvSpPr txBox="1"/>
          <p:nvPr/>
        </p:nvSpPr>
        <p:spPr>
          <a:xfrm>
            <a:off x="841808" y="931242"/>
            <a:ext cx="52521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2A</a:t>
            </a:r>
          </a:p>
        </p:txBody>
      </p:sp>
      <p:sp>
        <p:nvSpPr>
          <p:cNvPr id="13" name="TextBox 12"/>
          <p:cNvSpPr txBox="1"/>
          <p:nvPr/>
        </p:nvSpPr>
        <p:spPr>
          <a:xfrm>
            <a:off x="6487296" y="940271"/>
            <a:ext cx="52521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2B</a:t>
            </a:r>
          </a:p>
        </p:txBody>
      </p:sp>
      <p:sp>
        <p:nvSpPr>
          <p:cNvPr id="3" name="正方形/長方形 2">
            <a:extLst>
              <a:ext uri="{FF2B5EF4-FFF2-40B4-BE49-F238E27FC236}">
                <a16:creationId xmlns:a16="http://schemas.microsoft.com/office/drawing/2014/main" id="{BD3C5CD2-3283-4362-9D1B-D164D600CDC8}"/>
              </a:ext>
            </a:extLst>
          </p:cNvPr>
          <p:cNvSpPr/>
          <p:nvPr/>
        </p:nvSpPr>
        <p:spPr>
          <a:xfrm>
            <a:off x="841808" y="5006252"/>
            <a:ext cx="6096000" cy="1708160"/>
          </a:xfrm>
          <a:prstGeom prst="rect">
            <a:avLst/>
          </a:prstGeom>
        </p:spPr>
        <p:txBody>
          <a:bodyPr>
            <a:spAutoFit/>
          </a:bodyPr>
          <a:lstStyle/>
          <a:p>
            <a:r>
              <a:rPr lang="en-US" sz="1050" dirty="0">
                <a:latin typeface="Arial" panose="020B0604020202020204" pitchFamily="34" charset="0"/>
                <a:cs typeface="Arial" panose="020B0604020202020204" pitchFamily="34" charset="0"/>
              </a:rPr>
              <a:t>Random-Effects Model (k = 5; tau^2 estimator: REML)</a:t>
            </a:r>
          </a:p>
          <a:p>
            <a:r>
              <a:rPr lang="en-US" sz="1050" dirty="0">
                <a:latin typeface="Arial" panose="020B0604020202020204" pitchFamily="34" charset="0"/>
                <a:cs typeface="Arial" panose="020B0604020202020204" pitchFamily="34" charset="0"/>
              </a:rPr>
              <a:t>tau^2 (estimated amount of total heterogeneity): 0.0072 (SE = 0.0498)</a:t>
            </a:r>
          </a:p>
          <a:p>
            <a:r>
              <a:rPr lang="en-US" sz="1050" dirty="0">
                <a:latin typeface="Arial" panose="020B0604020202020204" pitchFamily="34" charset="0"/>
                <a:cs typeface="Arial" panose="020B0604020202020204" pitchFamily="34" charset="0"/>
              </a:rPr>
              <a:t>tau (square root of estimated tau^2 value):      0.0851</a:t>
            </a:r>
          </a:p>
          <a:p>
            <a:r>
              <a:rPr lang="en-US" sz="1050" dirty="0">
                <a:latin typeface="Arial" panose="020B0604020202020204" pitchFamily="34" charset="0"/>
                <a:cs typeface="Arial" panose="020B0604020202020204" pitchFamily="34" charset="0"/>
              </a:rPr>
              <a:t>I^2 (total heterogeneity / total variability):   9.64%</a:t>
            </a:r>
          </a:p>
          <a:p>
            <a:r>
              <a:rPr lang="en-US" sz="1050" dirty="0">
                <a:latin typeface="Arial" panose="020B0604020202020204" pitchFamily="34" charset="0"/>
                <a:cs typeface="Arial" panose="020B0604020202020204" pitchFamily="34" charset="0"/>
              </a:rPr>
              <a:t>H^2 (total variability / sampling variability):  1.11</a:t>
            </a:r>
          </a:p>
          <a:p>
            <a:r>
              <a:rPr lang="en-US" sz="1050" dirty="0">
                <a:latin typeface="Arial" panose="020B0604020202020204" pitchFamily="34" charset="0"/>
                <a:cs typeface="Arial" panose="020B0604020202020204" pitchFamily="34" charset="0"/>
              </a:rPr>
              <a:t>Test for Heterogeneity: </a:t>
            </a:r>
          </a:p>
          <a:p>
            <a:r>
              <a:rPr lang="en-US" sz="1050" dirty="0">
                <a:latin typeface="Arial" panose="020B0604020202020204" pitchFamily="34" charset="0"/>
                <a:cs typeface="Arial" panose="020B0604020202020204" pitchFamily="34" charset="0"/>
              </a:rPr>
              <a:t>Q(df = 4) = 3.886, </a:t>
            </a:r>
            <a:r>
              <a:rPr lang="en-US" sz="1050" i="1" dirty="0">
                <a:latin typeface="Arial" panose="020B0604020202020204" pitchFamily="34" charset="0"/>
                <a:cs typeface="Arial" panose="020B0604020202020204" pitchFamily="34" charset="0"/>
              </a:rPr>
              <a:t>p</a:t>
            </a:r>
            <a:r>
              <a:rPr lang="en-US" sz="1050" dirty="0">
                <a:latin typeface="Arial" panose="020B0604020202020204" pitchFamily="34" charset="0"/>
                <a:cs typeface="Arial" panose="020B0604020202020204" pitchFamily="34" charset="0"/>
              </a:rPr>
              <a:t>-</a:t>
            </a:r>
            <a:r>
              <a:rPr lang="en-US" sz="1050" dirty="0" err="1">
                <a:latin typeface="Arial" panose="020B0604020202020204" pitchFamily="34" charset="0"/>
                <a:cs typeface="Arial" panose="020B0604020202020204" pitchFamily="34" charset="0"/>
              </a:rPr>
              <a:t>val</a:t>
            </a:r>
            <a:r>
              <a:rPr lang="en-US" sz="1050" dirty="0">
                <a:latin typeface="Arial" panose="020B0604020202020204" pitchFamily="34" charset="0"/>
                <a:cs typeface="Arial" panose="020B0604020202020204" pitchFamily="34" charset="0"/>
              </a:rPr>
              <a:t> = 0.422</a:t>
            </a:r>
          </a:p>
          <a:p>
            <a:r>
              <a:rPr lang="en-US" sz="1050" dirty="0">
                <a:latin typeface="Arial" panose="020B0604020202020204" pitchFamily="34" charset="0"/>
                <a:cs typeface="Arial" panose="020B0604020202020204" pitchFamily="34" charset="0"/>
              </a:rPr>
              <a:t>Model Results:</a:t>
            </a:r>
          </a:p>
          <a:p>
            <a:r>
              <a:rPr lang="en-US" sz="1050" dirty="0">
                <a:latin typeface="Arial" panose="020B0604020202020204" pitchFamily="34" charset="0"/>
                <a:cs typeface="Arial" panose="020B0604020202020204" pitchFamily="34" charset="0"/>
              </a:rPr>
              <a:t>estimate      se    </a:t>
            </a:r>
            <a:r>
              <a:rPr lang="en-US" sz="1050" dirty="0" err="1">
                <a:latin typeface="Arial" panose="020B0604020202020204" pitchFamily="34" charset="0"/>
                <a:cs typeface="Arial" panose="020B0604020202020204" pitchFamily="34" charset="0"/>
              </a:rPr>
              <a:t>zval</a:t>
            </a:r>
            <a:r>
              <a:rPr lang="en-US" sz="1050" dirty="0">
                <a:latin typeface="Arial" panose="020B0604020202020204" pitchFamily="34" charset="0"/>
                <a:cs typeface="Arial" panose="020B0604020202020204" pitchFamily="34" charset="0"/>
              </a:rPr>
              <a:t>    </a:t>
            </a:r>
            <a:r>
              <a:rPr lang="en-US" sz="1050" dirty="0" err="1">
                <a:latin typeface="Arial" panose="020B0604020202020204" pitchFamily="34" charset="0"/>
                <a:cs typeface="Arial" panose="020B0604020202020204" pitchFamily="34" charset="0"/>
              </a:rPr>
              <a:t>pval</a:t>
            </a:r>
            <a:r>
              <a:rPr lang="en-US" sz="1050" dirty="0">
                <a:latin typeface="Arial" panose="020B0604020202020204" pitchFamily="34" charset="0"/>
                <a:cs typeface="Arial" panose="020B0604020202020204" pitchFamily="34" charset="0"/>
              </a:rPr>
              <a:t>   ci.lb   </a:t>
            </a:r>
            <a:r>
              <a:rPr lang="en-US" sz="1050" dirty="0" err="1">
                <a:latin typeface="Arial" panose="020B0604020202020204" pitchFamily="34" charset="0"/>
                <a:cs typeface="Arial" panose="020B0604020202020204" pitchFamily="34" charset="0"/>
              </a:rPr>
              <a:t>ci.ub</a:t>
            </a:r>
            <a:r>
              <a:rPr lang="en-US" sz="1050" dirty="0">
                <a:latin typeface="Arial" panose="020B0604020202020204" pitchFamily="34" charset="0"/>
                <a:cs typeface="Arial" panose="020B0604020202020204" pitchFamily="34" charset="0"/>
              </a:rPr>
              <a:t>     </a:t>
            </a:r>
          </a:p>
          <a:p>
            <a:r>
              <a:rPr lang="en-US" sz="1050" dirty="0">
                <a:latin typeface="Arial" panose="020B0604020202020204" pitchFamily="34" charset="0"/>
                <a:cs typeface="Arial" panose="020B0604020202020204" pitchFamily="34" charset="0"/>
              </a:rPr>
              <a:t>0.564  0.120  4.714  &lt;.0001  0.329  0.798  ***</a:t>
            </a:r>
          </a:p>
        </p:txBody>
      </p:sp>
      <p:sp>
        <p:nvSpPr>
          <p:cNvPr id="4" name="正方形/長方形 3">
            <a:extLst>
              <a:ext uri="{FF2B5EF4-FFF2-40B4-BE49-F238E27FC236}">
                <a16:creationId xmlns:a16="http://schemas.microsoft.com/office/drawing/2014/main" id="{02D0D2C8-E095-412E-8697-8906494FBBF1}"/>
              </a:ext>
            </a:extLst>
          </p:cNvPr>
          <p:cNvSpPr/>
          <p:nvPr/>
        </p:nvSpPr>
        <p:spPr>
          <a:xfrm>
            <a:off x="6487296" y="5006252"/>
            <a:ext cx="6096000" cy="1708160"/>
          </a:xfrm>
          <a:prstGeom prst="rect">
            <a:avLst/>
          </a:prstGeom>
        </p:spPr>
        <p:txBody>
          <a:bodyPr>
            <a:spAutoFit/>
          </a:bodyPr>
          <a:lstStyle/>
          <a:p>
            <a:r>
              <a:rPr lang="en-US" sz="1050" dirty="0">
                <a:latin typeface="Arial" panose="020B0604020202020204" pitchFamily="34" charset="0"/>
                <a:cs typeface="Arial" panose="020B0604020202020204" pitchFamily="34" charset="0"/>
              </a:rPr>
              <a:t>Random-Effects Model (k = 5; tau^2 estimator: REML)</a:t>
            </a:r>
          </a:p>
          <a:p>
            <a:r>
              <a:rPr lang="en-US" sz="1050" dirty="0">
                <a:latin typeface="Arial" panose="020B0604020202020204" pitchFamily="34" charset="0"/>
                <a:cs typeface="Arial" panose="020B0604020202020204" pitchFamily="34" charset="0"/>
              </a:rPr>
              <a:t>tau^2 (estimated amount of total heterogeneity): 0.0367 (SE = 0.0736)</a:t>
            </a:r>
          </a:p>
          <a:p>
            <a:r>
              <a:rPr lang="en-US" sz="1050" dirty="0">
                <a:latin typeface="Arial" panose="020B0604020202020204" pitchFamily="34" charset="0"/>
                <a:cs typeface="Arial" panose="020B0604020202020204" pitchFamily="34" charset="0"/>
              </a:rPr>
              <a:t>tau (square root of estimated tau^2 value):      0.192</a:t>
            </a:r>
          </a:p>
          <a:p>
            <a:r>
              <a:rPr lang="en-US" sz="1050" dirty="0">
                <a:latin typeface="Arial" panose="020B0604020202020204" pitchFamily="34" charset="0"/>
                <a:cs typeface="Arial" panose="020B0604020202020204" pitchFamily="34" charset="0"/>
              </a:rPr>
              <a:t>I^2 (total heterogeneity / total variability):   35.38%</a:t>
            </a:r>
          </a:p>
          <a:p>
            <a:r>
              <a:rPr lang="en-US" sz="1050" dirty="0">
                <a:latin typeface="Arial" panose="020B0604020202020204" pitchFamily="34" charset="0"/>
                <a:cs typeface="Arial" panose="020B0604020202020204" pitchFamily="34" charset="0"/>
              </a:rPr>
              <a:t>H^2 (total variability / sampling variability):  1.55</a:t>
            </a:r>
          </a:p>
          <a:p>
            <a:r>
              <a:rPr lang="en-US" sz="1050" dirty="0">
                <a:latin typeface="Arial" panose="020B0604020202020204" pitchFamily="34" charset="0"/>
                <a:cs typeface="Arial" panose="020B0604020202020204" pitchFamily="34" charset="0"/>
              </a:rPr>
              <a:t>Test for Heterogeneity: </a:t>
            </a:r>
          </a:p>
          <a:p>
            <a:r>
              <a:rPr lang="en-US" sz="1050" dirty="0">
                <a:latin typeface="Arial" panose="020B0604020202020204" pitchFamily="34" charset="0"/>
                <a:cs typeface="Arial" panose="020B0604020202020204" pitchFamily="34" charset="0"/>
              </a:rPr>
              <a:t>Q(df = 4) = 6.450, </a:t>
            </a:r>
            <a:r>
              <a:rPr lang="en-US" sz="1050" i="1" dirty="0">
                <a:latin typeface="Arial" panose="020B0604020202020204" pitchFamily="34" charset="0"/>
                <a:cs typeface="Arial" panose="020B0604020202020204" pitchFamily="34" charset="0"/>
              </a:rPr>
              <a:t>p</a:t>
            </a:r>
            <a:r>
              <a:rPr lang="en-US" sz="1050" dirty="0">
                <a:latin typeface="Arial" panose="020B0604020202020204" pitchFamily="34" charset="0"/>
                <a:cs typeface="Arial" panose="020B0604020202020204" pitchFamily="34" charset="0"/>
              </a:rPr>
              <a:t>-</a:t>
            </a:r>
            <a:r>
              <a:rPr lang="en-US" sz="1050" dirty="0" err="1">
                <a:latin typeface="Arial" panose="020B0604020202020204" pitchFamily="34" charset="0"/>
                <a:cs typeface="Arial" panose="020B0604020202020204" pitchFamily="34" charset="0"/>
              </a:rPr>
              <a:t>val</a:t>
            </a:r>
            <a:r>
              <a:rPr lang="en-US" sz="1050" dirty="0">
                <a:latin typeface="Arial" panose="020B0604020202020204" pitchFamily="34" charset="0"/>
                <a:cs typeface="Arial" panose="020B0604020202020204" pitchFamily="34" charset="0"/>
              </a:rPr>
              <a:t> = 0.168</a:t>
            </a:r>
          </a:p>
          <a:p>
            <a:r>
              <a:rPr lang="en-US" sz="1050" dirty="0">
                <a:latin typeface="Arial" panose="020B0604020202020204" pitchFamily="34" charset="0"/>
                <a:cs typeface="Arial" panose="020B0604020202020204" pitchFamily="34" charset="0"/>
              </a:rPr>
              <a:t>Model Results:</a:t>
            </a:r>
          </a:p>
          <a:p>
            <a:r>
              <a:rPr lang="en-US" sz="1050" dirty="0">
                <a:latin typeface="Arial" panose="020B0604020202020204" pitchFamily="34" charset="0"/>
                <a:cs typeface="Arial" panose="020B0604020202020204" pitchFamily="34" charset="0"/>
              </a:rPr>
              <a:t>estimate      se    </a:t>
            </a:r>
            <a:r>
              <a:rPr lang="en-US" sz="1050" dirty="0" err="1">
                <a:latin typeface="Arial" panose="020B0604020202020204" pitchFamily="34" charset="0"/>
                <a:cs typeface="Arial" panose="020B0604020202020204" pitchFamily="34" charset="0"/>
              </a:rPr>
              <a:t>zval</a:t>
            </a:r>
            <a:r>
              <a:rPr lang="en-US" sz="1050" dirty="0">
                <a:latin typeface="Arial" panose="020B0604020202020204" pitchFamily="34" charset="0"/>
                <a:cs typeface="Arial" panose="020B0604020202020204" pitchFamily="34" charset="0"/>
              </a:rPr>
              <a:t>    </a:t>
            </a:r>
            <a:r>
              <a:rPr lang="en-US" sz="1050" dirty="0" err="1">
                <a:latin typeface="Arial" panose="020B0604020202020204" pitchFamily="34" charset="0"/>
                <a:cs typeface="Arial" panose="020B0604020202020204" pitchFamily="34" charset="0"/>
              </a:rPr>
              <a:t>pval</a:t>
            </a:r>
            <a:r>
              <a:rPr lang="en-US" sz="1050" dirty="0">
                <a:latin typeface="Arial" panose="020B0604020202020204" pitchFamily="34" charset="0"/>
                <a:cs typeface="Arial" panose="020B0604020202020204" pitchFamily="34" charset="0"/>
              </a:rPr>
              <a:t>   ci.lb   </a:t>
            </a:r>
            <a:r>
              <a:rPr lang="en-US" sz="1050" dirty="0" err="1">
                <a:latin typeface="Arial" panose="020B0604020202020204" pitchFamily="34" charset="0"/>
                <a:cs typeface="Arial" panose="020B0604020202020204" pitchFamily="34" charset="0"/>
              </a:rPr>
              <a:t>ci.ub</a:t>
            </a:r>
            <a:r>
              <a:rPr lang="en-US" sz="1050" dirty="0">
                <a:latin typeface="Arial" panose="020B0604020202020204" pitchFamily="34" charset="0"/>
                <a:cs typeface="Arial" panose="020B0604020202020204" pitchFamily="34" charset="0"/>
              </a:rPr>
              <a:t>   </a:t>
            </a:r>
          </a:p>
          <a:p>
            <a:r>
              <a:rPr lang="en-US" sz="1050" dirty="0">
                <a:latin typeface="Arial" panose="020B0604020202020204" pitchFamily="34" charset="0"/>
                <a:cs typeface="Arial" panose="020B0604020202020204" pitchFamily="34" charset="0"/>
              </a:rPr>
              <a:t>  0.331  0.145  2.276  0.0229  0.0459  0.615  *</a:t>
            </a:r>
          </a:p>
        </p:txBody>
      </p:sp>
    </p:spTree>
    <p:extLst>
      <p:ext uri="{BB962C8B-B14F-4D97-AF65-F5344CB8AC3E}">
        <p14:creationId xmlns:p14="http://schemas.microsoft.com/office/powerpoint/2010/main" val="39678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正方形/長方形 252">
            <a:extLst>
              <a:ext uri="{FF2B5EF4-FFF2-40B4-BE49-F238E27FC236}">
                <a16:creationId xmlns:a16="http://schemas.microsoft.com/office/drawing/2014/main" id="{E76C322B-E9E4-4974-91C1-CB1979A96DA0}"/>
              </a:ext>
            </a:extLst>
          </p:cNvPr>
          <p:cNvSpPr/>
          <p:nvPr/>
        </p:nvSpPr>
        <p:spPr>
          <a:xfrm>
            <a:off x="8369548" y="1404908"/>
            <a:ext cx="3026893" cy="3103666"/>
          </a:xfrm>
          <a:prstGeom prst="rect">
            <a:avLst/>
          </a:prstGeom>
          <a:gradFill flip="none" rotWithShape="1">
            <a:gsLst>
              <a:gs pos="67935">
                <a:schemeClr val="accent6">
                  <a:lumMod val="20000"/>
                  <a:lumOff val="80000"/>
                </a:schemeClr>
              </a:gs>
              <a:gs pos="29563">
                <a:schemeClr val="accent6">
                  <a:lumMod val="20000"/>
                  <a:lumOff val="80000"/>
                </a:schemeClr>
              </a:gs>
              <a:gs pos="0">
                <a:schemeClr val="accent6">
                  <a:lumMod val="40000"/>
                  <a:lumOff val="60000"/>
                </a:schemeClr>
              </a:gs>
              <a:gs pos="47000">
                <a:schemeClr val="accent6">
                  <a:lumMod val="20000"/>
                  <a:lumOff val="80000"/>
                </a:schemeClr>
              </a:gs>
              <a:gs pos="100000">
                <a:schemeClr val="accent6">
                  <a:lumMod val="40000"/>
                  <a:lumOff val="60000"/>
                </a:schemeClr>
              </a:gs>
            </a:gsLst>
            <a:lin ang="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200" b="1" dirty="0">
              <a:latin typeface="Arial" panose="020B0604020202020204" pitchFamily="34" charset="0"/>
              <a:cs typeface="Arial" panose="020B0604020202020204" pitchFamily="34" charset="0"/>
            </a:endParaRPr>
          </a:p>
        </p:txBody>
      </p:sp>
      <p:sp>
        <p:nvSpPr>
          <p:cNvPr id="3" name="正方形/長方形 2">
            <a:extLst>
              <a:ext uri="{FF2B5EF4-FFF2-40B4-BE49-F238E27FC236}">
                <a16:creationId xmlns:a16="http://schemas.microsoft.com/office/drawing/2014/main" id="{2DFD5AF0-5483-411A-A2A7-9850C1CBAB80}"/>
              </a:ext>
            </a:extLst>
          </p:cNvPr>
          <p:cNvSpPr/>
          <p:nvPr/>
        </p:nvSpPr>
        <p:spPr>
          <a:xfrm>
            <a:off x="215762" y="415862"/>
            <a:ext cx="3805610" cy="3095632"/>
          </a:xfrm>
          <a:prstGeom prst="rect">
            <a:avLst/>
          </a:prstGeom>
          <a:gradFill flip="none" rotWithShape="1">
            <a:gsLst>
              <a:gs pos="67935">
                <a:schemeClr val="accent6">
                  <a:lumMod val="20000"/>
                  <a:lumOff val="80000"/>
                </a:schemeClr>
              </a:gs>
              <a:gs pos="29563">
                <a:schemeClr val="accent6">
                  <a:lumMod val="20000"/>
                  <a:lumOff val="80000"/>
                </a:schemeClr>
              </a:gs>
              <a:gs pos="0">
                <a:schemeClr val="accent6">
                  <a:lumMod val="40000"/>
                  <a:lumOff val="60000"/>
                </a:schemeClr>
              </a:gs>
              <a:gs pos="47000">
                <a:schemeClr val="accent6">
                  <a:lumMod val="20000"/>
                  <a:lumOff val="80000"/>
                </a:schemeClr>
              </a:gs>
              <a:gs pos="100000">
                <a:schemeClr val="accent6">
                  <a:lumMod val="40000"/>
                  <a:lumOff val="60000"/>
                </a:schemeClr>
              </a:gs>
            </a:gsLst>
            <a:lin ang="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5" name="正方形/長方形 4">
            <a:extLst>
              <a:ext uri="{FF2B5EF4-FFF2-40B4-BE49-F238E27FC236}">
                <a16:creationId xmlns:a16="http://schemas.microsoft.com/office/drawing/2014/main" id="{552658B1-6989-4BE3-9A1D-ED9A3CA9254A}"/>
              </a:ext>
            </a:extLst>
          </p:cNvPr>
          <p:cNvSpPr/>
          <p:nvPr/>
        </p:nvSpPr>
        <p:spPr>
          <a:xfrm>
            <a:off x="4131749" y="415861"/>
            <a:ext cx="3705844" cy="3095111"/>
          </a:xfrm>
          <a:prstGeom prst="rect">
            <a:avLst/>
          </a:prstGeom>
          <a:gradFill flip="none" rotWithShape="1">
            <a:gsLst>
              <a:gs pos="67935">
                <a:schemeClr val="accent6">
                  <a:lumMod val="20000"/>
                  <a:lumOff val="80000"/>
                </a:schemeClr>
              </a:gs>
              <a:gs pos="29563">
                <a:schemeClr val="accent6">
                  <a:lumMod val="20000"/>
                  <a:lumOff val="80000"/>
                </a:schemeClr>
              </a:gs>
              <a:gs pos="0">
                <a:schemeClr val="accent6">
                  <a:lumMod val="40000"/>
                  <a:lumOff val="60000"/>
                </a:schemeClr>
              </a:gs>
              <a:gs pos="47000">
                <a:schemeClr val="accent6">
                  <a:lumMod val="20000"/>
                  <a:lumOff val="80000"/>
                </a:schemeClr>
              </a:gs>
              <a:gs pos="100000">
                <a:schemeClr val="accent6">
                  <a:lumMod val="40000"/>
                  <a:lumOff val="60000"/>
                </a:schemeClr>
              </a:gs>
            </a:gsLst>
            <a:lin ang="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2D9FAE69-FCB2-4FC5-9126-69D68F96E8AD}"/>
              </a:ext>
            </a:extLst>
          </p:cNvPr>
          <p:cNvSpPr txBox="1"/>
          <p:nvPr/>
        </p:nvSpPr>
        <p:spPr>
          <a:xfrm>
            <a:off x="258100" y="415861"/>
            <a:ext cx="1000750" cy="461665"/>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DRN</a:t>
            </a:r>
          </a:p>
          <a:p>
            <a:endParaRPr kumimoji="1" lang="ja-JP" altLang="en-US" sz="1200" b="1" dirty="0">
              <a:latin typeface="Arial" panose="020B060402020202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BEE5619B-8E62-4D05-95A9-D611629CE2B8}"/>
              </a:ext>
            </a:extLst>
          </p:cNvPr>
          <p:cNvSpPr txBox="1"/>
          <p:nvPr/>
        </p:nvSpPr>
        <p:spPr>
          <a:xfrm>
            <a:off x="4131749" y="410966"/>
            <a:ext cx="1991519" cy="276999"/>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PFC/VTA</a:t>
            </a:r>
            <a:endParaRPr kumimoji="1" lang="ja-JP" altLang="en-US" sz="1200" b="1" dirty="0">
              <a:latin typeface="Arial" panose="020B0604020202020204" pitchFamily="34" charset="0"/>
              <a:cs typeface="Arial" panose="020B0604020202020204" pitchFamily="34" charset="0"/>
            </a:endParaRPr>
          </a:p>
        </p:txBody>
      </p:sp>
      <p:grpSp>
        <p:nvGrpSpPr>
          <p:cNvPr id="24" name="グループ化 23">
            <a:extLst>
              <a:ext uri="{FF2B5EF4-FFF2-40B4-BE49-F238E27FC236}">
                <a16:creationId xmlns:a16="http://schemas.microsoft.com/office/drawing/2014/main" id="{87AD93DC-BAB2-4083-9762-8539E17F7C04}"/>
              </a:ext>
            </a:extLst>
          </p:cNvPr>
          <p:cNvGrpSpPr/>
          <p:nvPr/>
        </p:nvGrpSpPr>
        <p:grpSpPr>
          <a:xfrm rot="20534648">
            <a:off x="1948581" y="1307404"/>
            <a:ext cx="3136286" cy="1788835"/>
            <a:chOff x="1212847" y="1678693"/>
            <a:chExt cx="2829774" cy="1557783"/>
          </a:xfrm>
        </p:grpSpPr>
        <p:grpSp>
          <p:nvGrpSpPr>
            <p:cNvPr id="11" name="グループ化 288">
              <a:extLst>
                <a:ext uri="{FF2B5EF4-FFF2-40B4-BE49-F238E27FC236}">
                  <a16:creationId xmlns:a16="http://schemas.microsoft.com/office/drawing/2014/main" id="{6869445E-BB17-4D9E-924F-042C53972919}"/>
                </a:ext>
              </a:extLst>
            </p:cNvPr>
            <p:cNvGrpSpPr/>
            <p:nvPr/>
          </p:nvGrpSpPr>
          <p:grpSpPr>
            <a:xfrm rot="12999938">
              <a:off x="1212847" y="1678693"/>
              <a:ext cx="2829774" cy="1557783"/>
              <a:chOff x="4424601" y="2481549"/>
              <a:chExt cx="1778906" cy="1577336"/>
            </a:xfrm>
            <a:solidFill>
              <a:srgbClr val="FFC000"/>
            </a:solidFill>
            <a:effectLst/>
          </p:grpSpPr>
          <p:sp>
            <p:nvSpPr>
              <p:cNvPr id="12" name="Freeform 56">
                <a:extLst>
                  <a:ext uri="{FF2B5EF4-FFF2-40B4-BE49-F238E27FC236}">
                    <a16:creationId xmlns:a16="http://schemas.microsoft.com/office/drawing/2014/main" id="{5CD61E6E-460F-4709-89FC-340578BDD35E}"/>
                  </a:ext>
                </a:extLst>
              </p:cNvPr>
              <p:cNvSpPr/>
              <p:nvPr/>
            </p:nvSpPr>
            <p:spPr>
              <a:xfrm rot="4603042">
                <a:off x="4525386" y="2380764"/>
                <a:ext cx="1577336" cy="1778906"/>
              </a:xfrm>
              <a:custGeom>
                <a:avLst/>
                <a:gdLst>
                  <a:gd name="connsiteX0" fmla="*/ 546603 w 3996535"/>
                  <a:gd name="connsiteY0" fmla="*/ 396989 h 5779497"/>
                  <a:gd name="connsiteX1" fmla="*/ 882269 w 3996535"/>
                  <a:gd name="connsiteY1" fmla="*/ 1126194 h 5779497"/>
                  <a:gd name="connsiteX2" fmla="*/ 708649 w 3996535"/>
                  <a:gd name="connsiteY2" fmla="*/ 1369262 h 5779497"/>
                  <a:gd name="connsiteX3" fmla="*/ 25742 w 3996535"/>
                  <a:gd name="connsiteY3" fmla="*/ 1241941 h 5779497"/>
                  <a:gd name="connsiteX4" fmla="*/ 164639 w 3996535"/>
                  <a:gd name="connsiteY4" fmla="*/ 1531308 h 5779497"/>
                  <a:gd name="connsiteX5" fmla="*/ 361408 w 3996535"/>
                  <a:gd name="connsiteY5" fmla="*/ 1866974 h 5779497"/>
                  <a:gd name="connsiteX6" fmla="*/ 164639 w 3996535"/>
                  <a:gd name="connsiteY6" fmla="*/ 2214214 h 5779497"/>
                  <a:gd name="connsiteX7" fmla="*/ 37317 w 3996535"/>
                  <a:gd name="connsiteY7" fmla="*/ 2434133 h 5779497"/>
                  <a:gd name="connsiteX8" fmla="*/ 523454 w 3996535"/>
                  <a:gd name="connsiteY8" fmla="*/ 2237363 h 5779497"/>
                  <a:gd name="connsiteX9" fmla="*/ 870694 w 3996535"/>
                  <a:gd name="connsiteY9" fmla="*/ 2445708 h 5779497"/>
                  <a:gd name="connsiteX10" fmla="*/ 882269 w 3996535"/>
                  <a:gd name="connsiteY10" fmla="*/ 3047591 h 5779497"/>
                  <a:gd name="connsiteX11" fmla="*/ 1160061 w 3996535"/>
                  <a:gd name="connsiteY11" fmla="*/ 2711925 h 5779497"/>
                  <a:gd name="connsiteX12" fmla="*/ 1241084 w 3996535"/>
                  <a:gd name="connsiteY12" fmla="*/ 2538305 h 5779497"/>
                  <a:gd name="connsiteX13" fmla="*/ 1414704 w 3996535"/>
                  <a:gd name="connsiteY13" fmla="*/ 2410984 h 5779497"/>
                  <a:gd name="connsiteX14" fmla="*/ 1761945 w 3996535"/>
                  <a:gd name="connsiteY14" fmla="*/ 2746650 h 5779497"/>
                  <a:gd name="connsiteX15" fmla="*/ 2086036 w 3996535"/>
                  <a:gd name="connsiteY15" fmla="*/ 3545303 h 5779497"/>
                  <a:gd name="connsiteX16" fmla="*/ 2433277 w 3996535"/>
                  <a:gd name="connsiteY16" fmla="*/ 5026862 h 5779497"/>
                  <a:gd name="connsiteX17" fmla="*/ 2224932 w 3996535"/>
                  <a:gd name="connsiteY17" fmla="*/ 5420401 h 5779497"/>
                  <a:gd name="connsiteX18" fmla="*/ 2143910 w 3996535"/>
                  <a:gd name="connsiteY18" fmla="*/ 5640320 h 5779497"/>
                  <a:gd name="connsiteX19" fmla="*/ 2456426 w 3996535"/>
                  <a:gd name="connsiteY19" fmla="*/ 5779217 h 5779497"/>
                  <a:gd name="connsiteX20" fmla="*/ 3718067 w 3996535"/>
                  <a:gd name="connsiteY20" fmla="*/ 5605596 h 5779497"/>
                  <a:gd name="connsiteX21" fmla="*/ 3995859 w 3996535"/>
                  <a:gd name="connsiteY21" fmla="*/ 5212057 h 5779497"/>
                  <a:gd name="connsiteX22" fmla="*/ 3775940 w 3996535"/>
                  <a:gd name="connsiteY22" fmla="*/ 5073161 h 5779497"/>
                  <a:gd name="connsiteX23" fmla="*/ 3185631 w 3996535"/>
                  <a:gd name="connsiteY23" fmla="*/ 5050012 h 5779497"/>
                  <a:gd name="connsiteX24" fmla="*/ 2734218 w 3996535"/>
                  <a:gd name="connsiteY24" fmla="*/ 5015287 h 5779497"/>
                  <a:gd name="connsiteX25" fmla="*/ 2502725 w 3996535"/>
                  <a:gd name="connsiteY25" fmla="*/ 4367105 h 5779497"/>
                  <a:gd name="connsiteX26" fmla="*/ 1912416 w 3996535"/>
                  <a:gd name="connsiteY26" fmla="*/ 2538305 h 5779497"/>
                  <a:gd name="connsiteX27" fmla="*/ 2005013 w 3996535"/>
                  <a:gd name="connsiteY27" fmla="*/ 2179490 h 5779497"/>
                  <a:gd name="connsiteX28" fmla="*/ 2583748 w 3996535"/>
                  <a:gd name="connsiteY28" fmla="*/ 2248938 h 5779497"/>
                  <a:gd name="connsiteX29" fmla="*/ 2167059 w 3996535"/>
                  <a:gd name="connsiteY29" fmla="*/ 1762801 h 5779497"/>
                  <a:gd name="connsiteX30" fmla="*/ 2236507 w 3996535"/>
                  <a:gd name="connsiteY30" fmla="*/ 1577606 h 5779497"/>
                  <a:gd name="connsiteX31" fmla="*/ 2630046 w 3996535"/>
                  <a:gd name="connsiteY31" fmla="*/ 1253515 h 5779497"/>
                  <a:gd name="connsiteX32" fmla="*/ 3035160 w 3996535"/>
                  <a:gd name="connsiteY32" fmla="*/ 836827 h 5779497"/>
                  <a:gd name="connsiteX33" fmla="*/ 2491150 w 3996535"/>
                  <a:gd name="connsiteY33" fmla="*/ 952574 h 5779497"/>
                  <a:gd name="connsiteX34" fmla="*/ 1877692 w 3996535"/>
                  <a:gd name="connsiteY34" fmla="*/ 998872 h 5779497"/>
                  <a:gd name="connsiteX35" fmla="*/ 2051312 w 3996535"/>
                  <a:gd name="connsiteY35" fmla="*/ 3450 h 5779497"/>
                  <a:gd name="connsiteX36" fmla="*/ 1680922 w 3996535"/>
                  <a:gd name="connsiteY36" fmla="*/ 674781 h 5779497"/>
                  <a:gd name="connsiteX37" fmla="*/ 1229510 w 3996535"/>
                  <a:gd name="connsiteY37" fmla="*/ 778953 h 5779497"/>
                  <a:gd name="connsiteX38" fmla="*/ 546603 w 3996535"/>
                  <a:gd name="connsiteY38" fmla="*/ 396989 h 57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96535" h="5779497">
                    <a:moveTo>
                      <a:pt x="546603" y="396989"/>
                    </a:moveTo>
                    <a:cubicBezTo>
                      <a:pt x="488730" y="454862"/>
                      <a:pt x="855261" y="964149"/>
                      <a:pt x="882269" y="1126194"/>
                    </a:cubicBezTo>
                    <a:cubicBezTo>
                      <a:pt x="909277" y="1288239"/>
                      <a:pt x="851404" y="1349971"/>
                      <a:pt x="708649" y="1369262"/>
                    </a:cubicBezTo>
                    <a:cubicBezTo>
                      <a:pt x="565895" y="1388553"/>
                      <a:pt x="116410" y="1214933"/>
                      <a:pt x="25742" y="1241941"/>
                    </a:cubicBezTo>
                    <a:cubicBezTo>
                      <a:pt x="-64926" y="1268949"/>
                      <a:pt x="108695" y="1427136"/>
                      <a:pt x="164639" y="1531308"/>
                    </a:cubicBezTo>
                    <a:cubicBezTo>
                      <a:pt x="220583" y="1635480"/>
                      <a:pt x="361408" y="1753156"/>
                      <a:pt x="361408" y="1866974"/>
                    </a:cubicBezTo>
                    <a:cubicBezTo>
                      <a:pt x="361408" y="1980792"/>
                      <a:pt x="218654" y="2119688"/>
                      <a:pt x="164639" y="2214214"/>
                    </a:cubicBezTo>
                    <a:cubicBezTo>
                      <a:pt x="110624" y="2308740"/>
                      <a:pt x="-22485" y="2430275"/>
                      <a:pt x="37317" y="2434133"/>
                    </a:cubicBezTo>
                    <a:cubicBezTo>
                      <a:pt x="97119" y="2437991"/>
                      <a:pt x="384558" y="2235434"/>
                      <a:pt x="523454" y="2237363"/>
                    </a:cubicBezTo>
                    <a:cubicBezTo>
                      <a:pt x="662350" y="2239292"/>
                      <a:pt x="810892" y="2310670"/>
                      <a:pt x="870694" y="2445708"/>
                    </a:cubicBezTo>
                    <a:cubicBezTo>
                      <a:pt x="930496" y="2580746"/>
                      <a:pt x="834041" y="3003222"/>
                      <a:pt x="882269" y="3047591"/>
                    </a:cubicBezTo>
                    <a:cubicBezTo>
                      <a:pt x="930497" y="3091960"/>
                      <a:pt x="1100259" y="2796806"/>
                      <a:pt x="1160061" y="2711925"/>
                    </a:cubicBezTo>
                    <a:cubicBezTo>
                      <a:pt x="1219863" y="2627044"/>
                      <a:pt x="1198644" y="2588462"/>
                      <a:pt x="1241084" y="2538305"/>
                    </a:cubicBezTo>
                    <a:cubicBezTo>
                      <a:pt x="1283524" y="2488148"/>
                      <a:pt x="1327894" y="2376260"/>
                      <a:pt x="1414704" y="2410984"/>
                    </a:cubicBezTo>
                    <a:cubicBezTo>
                      <a:pt x="1501514" y="2445708"/>
                      <a:pt x="1650056" y="2557597"/>
                      <a:pt x="1761945" y="2746650"/>
                    </a:cubicBezTo>
                    <a:cubicBezTo>
                      <a:pt x="1873834" y="2935703"/>
                      <a:pt x="1974147" y="3165268"/>
                      <a:pt x="2086036" y="3545303"/>
                    </a:cubicBezTo>
                    <a:cubicBezTo>
                      <a:pt x="2197925" y="3925338"/>
                      <a:pt x="2410128" y="4714346"/>
                      <a:pt x="2433277" y="5026862"/>
                    </a:cubicBezTo>
                    <a:cubicBezTo>
                      <a:pt x="2456426" y="5339378"/>
                      <a:pt x="2273160" y="5318158"/>
                      <a:pt x="2224932" y="5420401"/>
                    </a:cubicBezTo>
                    <a:cubicBezTo>
                      <a:pt x="2176704" y="5522644"/>
                      <a:pt x="2105328" y="5580517"/>
                      <a:pt x="2143910" y="5640320"/>
                    </a:cubicBezTo>
                    <a:cubicBezTo>
                      <a:pt x="2182492" y="5700123"/>
                      <a:pt x="2194067" y="5785004"/>
                      <a:pt x="2456426" y="5779217"/>
                    </a:cubicBezTo>
                    <a:cubicBezTo>
                      <a:pt x="2718785" y="5773430"/>
                      <a:pt x="3461495" y="5700123"/>
                      <a:pt x="3718067" y="5605596"/>
                    </a:cubicBezTo>
                    <a:cubicBezTo>
                      <a:pt x="3974639" y="5511069"/>
                      <a:pt x="3986214" y="5300796"/>
                      <a:pt x="3995859" y="5212057"/>
                    </a:cubicBezTo>
                    <a:cubicBezTo>
                      <a:pt x="4005504" y="5123318"/>
                      <a:pt x="3910978" y="5100169"/>
                      <a:pt x="3775940" y="5073161"/>
                    </a:cubicBezTo>
                    <a:cubicBezTo>
                      <a:pt x="3640902" y="5046154"/>
                      <a:pt x="3359251" y="5059658"/>
                      <a:pt x="3185631" y="5050012"/>
                    </a:cubicBezTo>
                    <a:cubicBezTo>
                      <a:pt x="3012011" y="5040366"/>
                      <a:pt x="2848036" y="5129105"/>
                      <a:pt x="2734218" y="5015287"/>
                    </a:cubicBezTo>
                    <a:cubicBezTo>
                      <a:pt x="2620400" y="4901469"/>
                      <a:pt x="2639692" y="4779935"/>
                      <a:pt x="2502725" y="4367105"/>
                    </a:cubicBezTo>
                    <a:cubicBezTo>
                      <a:pt x="2365758" y="3954275"/>
                      <a:pt x="1995368" y="2902908"/>
                      <a:pt x="1912416" y="2538305"/>
                    </a:cubicBezTo>
                    <a:cubicBezTo>
                      <a:pt x="1829464" y="2173702"/>
                      <a:pt x="1893124" y="2227718"/>
                      <a:pt x="2005013" y="2179490"/>
                    </a:cubicBezTo>
                    <a:cubicBezTo>
                      <a:pt x="2116902" y="2131262"/>
                      <a:pt x="2556740" y="2318386"/>
                      <a:pt x="2583748" y="2248938"/>
                    </a:cubicBezTo>
                    <a:cubicBezTo>
                      <a:pt x="2610756" y="2179490"/>
                      <a:pt x="2224933" y="1874690"/>
                      <a:pt x="2167059" y="1762801"/>
                    </a:cubicBezTo>
                    <a:cubicBezTo>
                      <a:pt x="2109185" y="1650912"/>
                      <a:pt x="2159343" y="1662487"/>
                      <a:pt x="2236507" y="1577606"/>
                    </a:cubicBezTo>
                    <a:cubicBezTo>
                      <a:pt x="2313672" y="1492725"/>
                      <a:pt x="2496937" y="1376978"/>
                      <a:pt x="2630046" y="1253515"/>
                    </a:cubicBezTo>
                    <a:cubicBezTo>
                      <a:pt x="2763155" y="1130052"/>
                      <a:pt x="3058309" y="886984"/>
                      <a:pt x="3035160" y="836827"/>
                    </a:cubicBezTo>
                    <a:cubicBezTo>
                      <a:pt x="3012011" y="786670"/>
                      <a:pt x="2684061" y="925567"/>
                      <a:pt x="2491150" y="952574"/>
                    </a:cubicBezTo>
                    <a:cubicBezTo>
                      <a:pt x="2298239" y="979581"/>
                      <a:pt x="1950998" y="1157059"/>
                      <a:pt x="1877692" y="998872"/>
                    </a:cubicBezTo>
                    <a:cubicBezTo>
                      <a:pt x="1804386" y="840685"/>
                      <a:pt x="2084107" y="57465"/>
                      <a:pt x="2051312" y="3450"/>
                    </a:cubicBezTo>
                    <a:cubicBezTo>
                      <a:pt x="2018517" y="-50565"/>
                      <a:pt x="1817889" y="545531"/>
                      <a:pt x="1680922" y="674781"/>
                    </a:cubicBezTo>
                    <a:cubicBezTo>
                      <a:pt x="1543955" y="804032"/>
                      <a:pt x="1418563" y="827181"/>
                      <a:pt x="1229510" y="778953"/>
                    </a:cubicBezTo>
                    <a:cubicBezTo>
                      <a:pt x="1040457" y="730725"/>
                      <a:pt x="604476" y="339116"/>
                      <a:pt x="546603" y="396989"/>
                    </a:cubicBezTo>
                    <a:close/>
                  </a:path>
                </a:pathLst>
              </a:custGeom>
              <a:grpFill/>
              <a:ln w="19050">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sp>
            <p:nvSpPr>
              <p:cNvPr id="13" name="円/楕円 290">
                <a:extLst>
                  <a:ext uri="{FF2B5EF4-FFF2-40B4-BE49-F238E27FC236}">
                    <a16:creationId xmlns:a16="http://schemas.microsoft.com/office/drawing/2014/main" id="{7340EF78-75FA-402E-A4EF-FC033FE3CD54}"/>
                  </a:ext>
                </a:extLst>
              </p:cNvPr>
              <p:cNvSpPr/>
              <p:nvPr/>
            </p:nvSpPr>
            <p:spPr>
              <a:xfrm rot="19873281">
                <a:off x="5546698" y="2765912"/>
                <a:ext cx="148180" cy="288515"/>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14" name="円/楕円 365">
              <a:extLst>
                <a:ext uri="{FF2B5EF4-FFF2-40B4-BE49-F238E27FC236}">
                  <a16:creationId xmlns:a16="http://schemas.microsoft.com/office/drawing/2014/main" id="{C527CC73-60A8-44CC-B3CE-F3EA888CB566}"/>
                </a:ext>
              </a:extLst>
            </p:cNvPr>
            <p:cNvSpPr/>
            <p:nvPr/>
          </p:nvSpPr>
          <p:spPr>
            <a:xfrm rot="11403279">
              <a:off x="1825779" y="2282711"/>
              <a:ext cx="181510" cy="207523"/>
            </a:xfrm>
            <a:prstGeom prst="ellipse">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0" name="円/楕円 32">
              <a:extLst>
                <a:ext uri="{FF2B5EF4-FFF2-40B4-BE49-F238E27FC236}">
                  <a16:creationId xmlns:a16="http://schemas.microsoft.com/office/drawing/2014/main" id="{ABDFC314-CB4F-45F5-81A2-95AF692064DC}"/>
                </a:ext>
              </a:extLst>
            </p:cNvPr>
            <p:cNvSpPr/>
            <p:nvPr/>
          </p:nvSpPr>
          <p:spPr>
            <a:xfrm rot="20929850">
              <a:off x="2331322" y="2056572"/>
              <a:ext cx="142568" cy="147768"/>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2" name="フリーフォーム 82">
              <a:extLst>
                <a:ext uri="{FF2B5EF4-FFF2-40B4-BE49-F238E27FC236}">
                  <a16:creationId xmlns:a16="http://schemas.microsoft.com/office/drawing/2014/main" id="{C77A3DC6-9093-435E-BE02-AAB788967257}"/>
                </a:ext>
              </a:extLst>
            </p:cNvPr>
            <p:cNvSpPr/>
            <p:nvPr/>
          </p:nvSpPr>
          <p:spPr>
            <a:xfrm rot="7863606">
              <a:off x="2313282" y="2662282"/>
              <a:ext cx="635534" cy="265974"/>
            </a:xfrm>
            <a:custGeom>
              <a:avLst/>
              <a:gdLst>
                <a:gd name="connsiteX0" fmla="*/ 71705 w 719405"/>
                <a:gd name="connsiteY0" fmla="*/ 248746 h 258800"/>
                <a:gd name="connsiteX1" fmla="*/ 100280 w 719405"/>
                <a:gd name="connsiteY1" fmla="*/ 86821 h 258800"/>
                <a:gd name="connsiteX2" fmla="*/ 557480 w 719405"/>
                <a:gd name="connsiteY2" fmla="*/ 58246 h 258800"/>
                <a:gd name="connsiteX3" fmla="*/ 671780 w 719405"/>
                <a:gd name="connsiteY3" fmla="*/ 143971 h 258800"/>
                <a:gd name="connsiteX4" fmla="*/ 719405 w 719405"/>
                <a:gd name="connsiteY4" fmla="*/ 10621 h 258800"/>
                <a:gd name="connsiteX5" fmla="*/ 671780 w 719405"/>
                <a:gd name="connsiteY5" fmla="*/ 10621 h 258800"/>
                <a:gd name="connsiteX6" fmla="*/ 481280 w 719405"/>
                <a:gd name="connsiteY6" fmla="*/ 29671 h 258800"/>
                <a:gd name="connsiteX7" fmla="*/ 157430 w 719405"/>
                <a:gd name="connsiteY7" fmla="*/ 20146 h 258800"/>
                <a:gd name="connsiteX8" fmla="*/ 24080 w 719405"/>
                <a:gd name="connsiteY8" fmla="*/ 67771 h 258800"/>
                <a:gd name="connsiteX9" fmla="*/ 5030 w 719405"/>
                <a:gd name="connsiteY9" fmla="*/ 210646 h 258800"/>
                <a:gd name="connsiteX10" fmla="*/ 5030 w 719405"/>
                <a:gd name="connsiteY10" fmla="*/ 239221 h 258800"/>
                <a:gd name="connsiteX11" fmla="*/ 71705 w 719405"/>
                <a:gd name="connsiteY11" fmla="*/ 248746 h 2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9405" h="258800">
                  <a:moveTo>
                    <a:pt x="71705" y="248746"/>
                  </a:moveTo>
                  <a:cubicBezTo>
                    <a:pt x="87580" y="223346"/>
                    <a:pt x="19317" y="118571"/>
                    <a:pt x="100280" y="86821"/>
                  </a:cubicBezTo>
                  <a:cubicBezTo>
                    <a:pt x="181243" y="55071"/>
                    <a:pt x="462230" y="48721"/>
                    <a:pt x="557480" y="58246"/>
                  </a:cubicBezTo>
                  <a:cubicBezTo>
                    <a:pt x="652730" y="67771"/>
                    <a:pt x="644793" y="151908"/>
                    <a:pt x="671780" y="143971"/>
                  </a:cubicBezTo>
                  <a:cubicBezTo>
                    <a:pt x="698767" y="136034"/>
                    <a:pt x="719405" y="32846"/>
                    <a:pt x="719405" y="10621"/>
                  </a:cubicBezTo>
                  <a:cubicBezTo>
                    <a:pt x="719405" y="-11604"/>
                    <a:pt x="711467" y="7446"/>
                    <a:pt x="671780" y="10621"/>
                  </a:cubicBezTo>
                  <a:cubicBezTo>
                    <a:pt x="632093" y="13796"/>
                    <a:pt x="567005" y="28083"/>
                    <a:pt x="481280" y="29671"/>
                  </a:cubicBezTo>
                  <a:cubicBezTo>
                    <a:pt x="395555" y="31258"/>
                    <a:pt x="233630" y="13796"/>
                    <a:pt x="157430" y="20146"/>
                  </a:cubicBezTo>
                  <a:cubicBezTo>
                    <a:pt x="81230" y="26496"/>
                    <a:pt x="49480" y="36021"/>
                    <a:pt x="24080" y="67771"/>
                  </a:cubicBezTo>
                  <a:cubicBezTo>
                    <a:pt x="-1320" y="99521"/>
                    <a:pt x="8205" y="182071"/>
                    <a:pt x="5030" y="210646"/>
                  </a:cubicBezTo>
                  <a:cubicBezTo>
                    <a:pt x="1855" y="239221"/>
                    <a:pt x="-4495" y="234458"/>
                    <a:pt x="5030" y="239221"/>
                  </a:cubicBezTo>
                  <a:cubicBezTo>
                    <a:pt x="14555" y="243984"/>
                    <a:pt x="55830" y="274146"/>
                    <a:pt x="71705" y="248746"/>
                  </a:cubicBezTo>
                  <a:close/>
                </a:path>
              </a:pathLst>
            </a:cu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grpSp>
      <p:sp>
        <p:nvSpPr>
          <p:cNvPr id="23" name="フリーフォーム 77">
            <a:extLst>
              <a:ext uri="{FF2B5EF4-FFF2-40B4-BE49-F238E27FC236}">
                <a16:creationId xmlns:a16="http://schemas.microsoft.com/office/drawing/2014/main" id="{2F03E0B4-9C2E-44D3-ABCF-D3872602F8B6}"/>
              </a:ext>
            </a:extLst>
          </p:cNvPr>
          <p:cNvSpPr/>
          <p:nvPr/>
        </p:nvSpPr>
        <p:spPr>
          <a:xfrm rot="6569031">
            <a:off x="4464905" y="1850128"/>
            <a:ext cx="526127" cy="1086289"/>
          </a:xfrm>
          <a:custGeom>
            <a:avLst/>
            <a:gdLst>
              <a:gd name="connsiteX0" fmla="*/ 41275 w 165995"/>
              <a:gd name="connsiteY0" fmla="*/ 1030637 h 1110865"/>
              <a:gd name="connsiteX1" fmla="*/ 92075 w 165995"/>
              <a:gd name="connsiteY1" fmla="*/ 471837 h 1110865"/>
              <a:gd name="connsiteX2" fmla="*/ 79375 w 165995"/>
              <a:gd name="connsiteY2" fmla="*/ 116237 h 1110865"/>
              <a:gd name="connsiteX3" fmla="*/ 3175 w 165995"/>
              <a:gd name="connsiteY3" fmla="*/ 52737 h 1110865"/>
              <a:gd name="connsiteX4" fmla="*/ 28575 w 165995"/>
              <a:gd name="connsiteY4" fmla="*/ 14637 h 1110865"/>
              <a:gd name="connsiteX5" fmla="*/ 155575 w 165995"/>
              <a:gd name="connsiteY5" fmla="*/ 1937 h 1110865"/>
              <a:gd name="connsiteX6" fmla="*/ 155575 w 165995"/>
              <a:gd name="connsiteY6" fmla="*/ 52737 h 1110865"/>
              <a:gd name="connsiteX7" fmla="*/ 130175 w 165995"/>
              <a:gd name="connsiteY7" fmla="*/ 78137 h 1110865"/>
              <a:gd name="connsiteX8" fmla="*/ 130175 w 165995"/>
              <a:gd name="connsiteY8" fmla="*/ 395637 h 1110865"/>
              <a:gd name="connsiteX9" fmla="*/ 117475 w 165995"/>
              <a:gd name="connsiteY9" fmla="*/ 675037 h 1110865"/>
              <a:gd name="connsiteX10" fmla="*/ 79375 w 165995"/>
              <a:gd name="connsiteY10" fmla="*/ 1068737 h 1110865"/>
              <a:gd name="connsiteX11" fmla="*/ 41275 w 165995"/>
              <a:gd name="connsiteY11" fmla="*/ 1030637 h 111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995" h="1110865">
                <a:moveTo>
                  <a:pt x="41275" y="1030637"/>
                </a:moveTo>
                <a:cubicBezTo>
                  <a:pt x="43392" y="931154"/>
                  <a:pt x="85725" y="624237"/>
                  <a:pt x="92075" y="471837"/>
                </a:cubicBezTo>
                <a:cubicBezTo>
                  <a:pt x="98425" y="319437"/>
                  <a:pt x="94192" y="186087"/>
                  <a:pt x="79375" y="116237"/>
                </a:cubicBezTo>
                <a:cubicBezTo>
                  <a:pt x="64558" y="46387"/>
                  <a:pt x="11642" y="69670"/>
                  <a:pt x="3175" y="52737"/>
                </a:cubicBezTo>
                <a:cubicBezTo>
                  <a:pt x="-5292" y="35804"/>
                  <a:pt x="3175" y="23104"/>
                  <a:pt x="28575" y="14637"/>
                </a:cubicBezTo>
                <a:cubicBezTo>
                  <a:pt x="53975" y="6170"/>
                  <a:pt x="134408" y="-4413"/>
                  <a:pt x="155575" y="1937"/>
                </a:cubicBezTo>
                <a:cubicBezTo>
                  <a:pt x="176742" y="8287"/>
                  <a:pt x="159808" y="40037"/>
                  <a:pt x="155575" y="52737"/>
                </a:cubicBezTo>
                <a:cubicBezTo>
                  <a:pt x="151342" y="65437"/>
                  <a:pt x="134408" y="20987"/>
                  <a:pt x="130175" y="78137"/>
                </a:cubicBezTo>
                <a:cubicBezTo>
                  <a:pt x="125942" y="135287"/>
                  <a:pt x="132292" y="296154"/>
                  <a:pt x="130175" y="395637"/>
                </a:cubicBezTo>
                <a:cubicBezTo>
                  <a:pt x="128058" y="495120"/>
                  <a:pt x="125942" y="562854"/>
                  <a:pt x="117475" y="675037"/>
                </a:cubicBezTo>
                <a:cubicBezTo>
                  <a:pt x="109008" y="787220"/>
                  <a:pt x="92075" y="1007354"/>
                  <a:pt x="79375" y="1068737"/>
                </a:cubicBezTo>
                <a:cubicBezTo>
                  <a:pt x="66675" y="1130120"/>
                  <a:pt x="39158" y="1130120"/>
                  <a:pt x="41275" y="1030637"/>
                </a:cubicBezTo>
                <a:close/>
              </a:path>
            </a:pathLst>
          </a:cu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27" name="円/楕円 32">
            <a:extLst>
              <a:ext uri="{FF2B5EF4-FFF2-40B4-BE49-F238E27FC236}">
                <a16:creationId xmlns:a16="http://schemas.microsoft.com/office/drawing/2014/main" id="{32251438-5CCD-44A9-9DE1-DD9EFB5BC0F9}"/>
              </a:ext>
            </a:extLst>
          </p:cNvPr>
          <p:cNvSpPr/>
          <p:nvPr/>
        </p:nvSpPr>
        <p:spPr>
          <a:xfrm>
            <a:off x="5338213" y="2608890"/>
            <a:ext cx="110228" cy="1247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grpSp>
        <p:nvGrpSpPr>
          <p:cNvPr id="41" name="グループ化 40">
            <a:extLst>
              <a:ext uri="{FF2B5EF4-FFF2-40B4-BE49-F238E27FC236}">
                <a16:creationId xmlns:a16="http://schemas.microsoft.com/office/drawing/2014/main" id="{8608F675-E4CD-4BC0-8EDA-57C4F8CAF1C6}"/>
              </a:ext>
            </a:extLst>
          </p:cNvPr>
          <p:cNvGrpSpPr/>
          <p:nvPr/>
        </p:nvGrpSpPr>
        <p:grpSpPr>
          <a:xfrm rot="7347215">
            <a:off x="5665840" y="2134211"/>
            <a:ext cx="1255187" cy="1480138"/>
            <a:chOff x="3231298" y="2362336"/>
            <a:chExt cx="2014053" cy="3198637"/>
          </a:xfrm>
        </p:grpSpPr>
        <p:sp>
          <p:nvSpPr>
            <p:cNvPr id="43" name="二等辺三角形 42">
              <a:extLst>
                <a:ext uri="{FF2B5EF4-FFF2-40B4-BE49-F238E27FC236}">
                  <a16:creationId xmlns:a16="http://schemas.microsoft.com/office/drawing/2014/main" id="{9F1DBE92-A03F-4A8D-B0D3-A919C32BA2F3}"/>
                </a:ext>
              </a:extLst>
            </p:cNvPr>
            <p:cNvSpPr/>
            <p:nvPr/>
          </p:nvSpPr>
          <p:spPr>
            <a:xfrm rot="20632859">
              <a:off x="3505198" y="3452817"/>
              <a:ext cx="1149437" cy="1519233"/>
            </a:xfrm>
            <a:prstGeom prst="triangle">
              <a:avLst/>
            </a:prstGeom>
            <a:gradFill flip="none" rotWithShape="1">
              <a:gsLst>
                <a:gs pos="0">
                  <a:schemeClr val="accent6">
                    <a:lumMod val="40000"/>
                    <a:lumOff val="60000"/>
                  </a:schemeClr>
                </a:gs>
                <a:gs pos="51000">
                  <a:srgbClr val="FF6600"/>
                </a:gs>
                <a:gs pos="100000">
                  <a:srgbClr val="FF66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44" name="フリーフォーム 214">
              <a:extLst>
                <a:ext uri="{FF2B5EF4-FFF2-40B4-BE49-F238E27FC236}">
                  <a16:creationId xmlns:a16="http://schemas.microsoft.com/office/drawing/2014/main" id="{1EC34CB9-BABD-4ED9-A9FC-1BAAFA043C03}"/>
                </a:ext>
              </a:extLst>
            </p:cNvPr>
            <p:cNvSpPr/>
            <p:nvPr/>
          </p:nvSpPr>
          <p:spPr>
            <a:xfrm>
              <a:off x="3231298" y="5012510"/>
              <a:ext cx="483582" cy="548463"/>
            </a:xfrm>
            <a:custGeom>
              <a:avLst/>
              <a:gdLst>
                <a:gd name="connsiteX0" fmla="*/ 443212 w 483581"/>
                <a:gd name="connsiteY0" fmla="*/ 18654 h 548462"/>
                <a:gd name="connsiteX1" fmla="*/ 11412 w 483581"/>
                <a:gd name="connsiteY1" fmla="*/ 501254 h 548462"/>
                <a:gd name="connsiteX2" fmla="*/ 151112 w 483581"/>
                <a:gd name="connsiteY2" fmla="*/ 488554 h 548462"/>
                <a:gd name="connsiteX3" fmla="*/ 430512 w 483581"/>
                <a:gd name="connsiteY3" fmla="*/ 132954 h 548462"/>
                <a:gd name="connsiteX4" fmla="*/ 443212 w 483581"/>
                <a:gd name="connsiteY4" fmla="*/ 18654 h 54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581" h="548462">
                  <a:moveTo>
                    <a:pt x="443212" y="18654"/>
                  </a:moveTo>
                  <a:cubicBezTo>
                    <a:pt x="373362" y="80037"/>
                    <a:pt x="60095" y="422937"/>
                    <a:pt x="11412" y="501254"/>
                  </a:cubicBezTo>
                  <a:cubicBezTo>
                    <a:pt x="-37271" y="579571"/>
                    <a:pt x="81262" y="549937"/>
                    <a:pt x="151112" y="488554"/>
                  </a:cubicBezTo>
                  <a:cubicBezTo>
                    <a:pt x="220962" y="427171"/>
                    <a:pt x="379712" y="204921"/>
                    <a:pt x="430512" y="132954"/>
                  </a:cubicBezTo>
                  <a:cubicBezTo>
                    <a:pt x="481312" y="60987"/>
                    <a:pt x="513062" y="-42729"/>
                    <a:pt x="443212" y="18654"/>
                  </a:cubicBez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45" name="フリーフォーム 215">
              <a:extLst>
                <a:ext uri="{FF2B5EF4-FFF2-40B4-BE49-F238E27FC236}">
                  <a16:creationId xmlns:a16="http://schemas.microsoft.com/office/drawing/2014/main" id="{895A52AA-D290-450E-A06E-1F1A30AEEE54}"/>
                </a:ext>
              </a:extLst>
            </p:cNvPr>
            <p:cNvSpPr/>
            <p:nvPr/>
          </p:nvSpPr>
          <p:spPr>
            <a:xfrm rot="16516094">
              <a:off x="4729329" y="4656927"/>
              <a:ext cx="483582" cy="548463"/>
            </a:xfrm>
            <a:custGeom>
              <a:avLst/>
              <a:gdLst>
                <a:gd name="connsiteX0" fmla="*/ 443212 w 483581"/>
                <a:gd name="connsiteY0" fmla="*/ 18654 h 548462"/>
                <a:gd name="connsiteX1" fmla="*/ 11412 w 483581"/>
                <a:gd name="connsiteY1" fmla="*/ 501254 h 548462"/>
                <a:gd name="connsiteX2" fmla="*/ 151112 w 483581"/>
                <a:gd name="connsiteY2" fmla="*/ 488554 h 548462"/>
                <a:gd name="connsiteX3" fmla="*/ 430512 w 483581"/>
                <a:gd name="connsiteY3" fmla="*/ 132954 h 548462"/>
                <a:gd name="connsiteX4" fmla="*/ 443212 w 483581"/>
                <a:gd name="connsiteY4" fmla="*/ 18654 h 54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581" h="548462">
                  <a:moveTo>
                    <a:pt x="443212" y="18654"/>
                  </a:moveTo>
                  <a:cubicBezTo>
                    <a:pt x="373362" y="80037"/>
                    <a:pt x="60095" y="422937"/>
                    <a:pt x="11412" y="501254"/>
                  </a:cubicBezTo>
                  <a:cubicBezTo>
                    <a:pt x="-37271" y="579571"/>
                    <a:pt x="81262" y="549937"/>
                    <a:pt x="151112" y="488554"/>
                  </a:cubicBezTo>
                  <a:cubicBezTo>
                    <a:pt x="220962" y="427171"/>
                    <a:pt x="379712" y="204921"/>
                    <a:pt x="430512" y="132954"/>
                  </a:cubicBezTo>
                  <a:cubicBezTo>
                    <a:pt x="481312" y="60987"/>
                    <a:pt x="513062" y="-42729"/>
                    <a:pt x="443212" y="18654"/>
                  </a:cubicBez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46" name="角丸四角形 216">
              <a:extLst>
                <a:ext uri="{FF2B5EF4-FFF2-40B4-BE49-F238E27FC236}">
                  <a16:creationId xmlns:a16="http://schemas.microsoft.com/office/drawing/2014/main" id="{3325B5C4-DCEF-4076-A1C3-A6827731E113}"/>
                </a:ext>
              </a:extLst>
            </p:cNvPr>
            <p:cNvSpPr/>
            <p:nvPr/>
          </p:nvSpPr>
          <p:spPr>
            <a:xfrm rot="20584480">
              <a:off x="3793773" y="2362336"/>
              <a:ext cx="84241" cy="1450345"/>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42" name="テキスト ボックス 41">
            <a:extLst>
              <a:ext uri="{FF2B5EF4-FFF2-40B4-BE49-F238E27FC236}">
                <a16:creationId xmlns:a16="http://schemas.microsoft.com/office/drawing/2014/main" id="{6A98BD86-F644-4DD5-A05E-E7A0C853D953}"/>
              </a:ext>
            </a:extLst>
          </p:cNvPr>
          <p:cNvSpPr txBox="1"/>
          <p:nvPr/>
        </p:nvSpPr>
        <p:spPr>
          <a:xfrm>
            <a:off x="4954911" y="2911132"/>
            <a:ext cx="2379550" cy="276999"/>
          </a:xfrm>
          <a:prstGeom prst="rect">
            <a:avLst/>
          </a:prstGeom>
          <a:noFill/>
        </p:spPr>
        <p:txBody>
          <a:bodyPr wrap="square" rtlCol="0">
            <a:spAutoFit/>
          </a:bodyPr>
          <a:lstStyle/>
          <a:p>
            <a:pPr algn="r"/>
            <a:r>
              <a:rPr kumimoji="1" lang="en-US" altLang="ja-JP" sz="1200" b="1" dirty="0">
                <a:latin typeface="Arial" panose="020B0604020202020204" pitchFamily="34" charset="0"/>
                <a:cs typeface="Arial" panose="020B0604020202020204" pitchFamily="34" charset="0"/>
              </a:rPr>
              <a:t>Pyramidal neuron</a:t>
            </a:r>
            <a:endParaRPr kumimoji="1" lang="ja-JP" altLang="en-US" sz="1200" b="1" dirty="0">
              <a:latin typeface="Arial" panose="020B0604020202020204" pitchFamily="34" charset="0"/>
              <a:cs typeface="Arial" panose="020B0604020202020204" pitchFamily="34" charset="0"/>
            </a:endParaRPr>
          </a:p>
        </p:txBody>
      </p:sp>
      <p:grpSp>
        <p:nvGrpSpPr>
          <p:cNvPr id="30" name="グループ化 29">
            <a:extLst>
              <a:ext uri="{FF2B5EF4-FFF2-40B4-BE49-F238E27FC236}">
                <a16:creationId xmlns:a16="http://schemas.microsoft.com/office/drawing/2014/main" id="{057D7A30-B27A-4D75-9DC9-4A1DD118BF32}"/>
              </a:ext>
            </a:extLst>
          </p:cNvPr>
          <p:cNvGrpSpPr/>
          <p:nvPr/>
        </p:nvGrpSpPr>
        <p:grpSpPr>
          <a:xfrm rot="5076215">
            <a:off x="5128368" y="1685793"/>
            <a:ext cx="1002748" cy="664636"/>
            <a:chOff x="10821621" y="3852756"/>
            <a:chExt cx="1212742" cy="1039286"/>
          </a:xfrm>
        </p:grpSpPr>
        <p:grpSp>
          <p:nvGrpSpPr>
            <p:cNvPr id="34" name="グループ化 33">
              <a:extLst>
                <a:ext uri="{FF2B5EF4-FFF2-40B4-BE49-F238E27FC236}">
                  <a16:creationId xmlns:a16="http://schemas.microsoft.com/office/drawing/2014/main" id="{A5CF10B0-A7ED-45A7-9B77-F4C56FC43B93}"/>
                </a:ext>
              </a:extLst>
            </p:cNvPr>
            <p:cNvGrpSpPr/>
            <p:nvPr/>
          </p:nvGrpSpPr>
          <p:grpSpPr>
            <a:xfrm rot="9633967">
              <a:off x="10821621" y="3852756"/>
              <a:ext cx="1212742" cy="1039286"/>
              <a:chOff x="3954551" y="2039372"/>
              <a:chExt cx="1778906" cy="1577336"/>
            </a:xfrm>
            <a:solidFill>
              <a:srgbClr val="00B050"/>
            </a:solidFill>
          </p:grpSpPr>
          <p:sp>
            <p:nvSpPr>
              <p:cNvPr id="37" name="Freeform 56">
                <a:extLst>
                  <a:ext uri="{FF2B5EF4-FFF2-40B4-BE49-F238E27FC236}">
                    <a16:creationId xmlns:a16="http://schemas.microsoft.com/office/drawing/2014/main" id="{806065C6-D3C9-4FFD-8A2F-11012D5B7986}"/>
                  </a:ext>
                </a:extLst>
              </p:cNvPr>
              <p:cNvSpPr/>
              <p:nvPr/>
            </p:nvSpPr>
            <p:spPr>
              <a:xfrm rot="6889818">
                <a:off x="4055336" y="1938587"/>
                <a:ext cx="1577336" cy="1778906"/>
              </a:xfrm>
              <a:custGeom>
                <a:avLst/>
                <a:gdLst>
                  <a:gd name="connsiteX0" fmla="*/ 546603 w 3996535"/>
                  <a:gd name="connsiteY0" fmla="*/ 396989 h 5779497"/>
                  <a:gd name="connsiteX1" fmla="*/ 882269 w 3996535"/>
                  <a:gd name="connsiteY1" fmla="*/ 1126194 h 5779497"/>
                  <a:gd name="connsiteX2" fmla="*/ 708649 w 3996535"/>
                  <a:gd name="connsiteY2" fmla="*/ 1369262 h 5779497"/>
                  <a:gd name="connsiteX3" fmla="*/ 25742 w 3996535"/>
                  <a:gd name="connsiteY3" fmla="*/ 1241941 h 5779497"/>
                  <a:gd name="connsiteX4" fmla="*/ 164639 w 3996535"/>
                  <a:gd name="connsiteY4" fmla="*/ 1531308 h 5779497"/>
                  <a:gd name="connsiteX5" fmla="*/ 361408 w 3996535"/>
                  <a:gd name="connsiteY5" fmla="*/ 1866974 h 5779497"/>
                  <a:gd name="connsiteX6" fmla="*/ 164639 w 3996535"/>
                  <a:gd name="connsiteY6" fmla="*/ 2214214 h 5779497"/>
                  <a:gd name="connsiteX7" fmla="*/ 37317 w 3996535"/>
                  <a:gd name="connsiteY7" fmla="*/ 2434133 h 5779497"/>
                  <a:gd name="connsiteX8" fmla="*/ 523454 w 3996535"/>
                  <a:gd name="connsiteY8" fmla="*/ 2237363 h 5779497"/>
                  <a:gd name="connsiteX9" fmla="*/ 870694 w 3996535"/>
                  <a:gd name="connsiteY9" fmla="*/ 2445708 h 5779497"/>
                  <a:gd name="connsiteX10" fmla="*/ 882269 w 3996535"/>
                  <a:gd name="connsiteY10" fmla="*/ 3047591 h 5779497"/>
                  <a:gd name="connsiteX11" fmla="*/ 1160061 w 3996535"/>
                  <a:gd name="connsiteY11" fmla="*/ 2711925 h 5779497"/>
                  <a:gd name="connsiteX12" fmla="*/ 1241084 w 3996535"/>
                  <a:gd name="connsiteY12" fmla="*/ 2538305 h 5779497"/>
                  <a:gd name="connsiteX13" fmla="*/ 1414704 w 3996535"/>
                  <a:gd name="connsiteY13" fmla="*/ 2410984 h 5779497"/>
                  <a:gd name="connsiteX14" fmla="*/ 1761945 w 3996535"/>
                  <a:gd name="connsiteY14" fmla="*/ 2746650 h 5779497"/>
                  <a:gd name="connsiteX15" fmla="*/ 2086036 w 3996535"/>
                  <a:gd name="connsiteY15" fmla="*/ 3545303 h 5779497"/>
                  <a:gd name="connsiteX16" fmla="*/ 2433277 w 3996535"/>
                  <a:gd name="connsiteY16" fmla="*/ 5026862 h 5779497"/>
                  <a:gd name="connsiteX17" fmla="*/ 2224932 w 3996535"/>
                  <a:gd name="connsiteY17" fmla="*/ 5420401 h 5779497"/>
                  <a:gd name="connsiteX18" fmla="*/ 2143910 w 3996535"/>
                  <a:gd name="connsiteY18" fmla="*/ 5640320 h 5779497"/>
                  <a:gd name="connsiteX19" fmla="*/ 2456426 w 3996535"/>
                  <a:gd name="connsiteY19" fmla="*/ 5779217 h 5779497"/>
                  <a:gd name="connsiteX20" fmla="*/ 3718067 w 3996535"/>
                  <a:gd name="connsiteY20" fmla="*/ 5605596 h 5779497"/>
                  <a:gd name="connsiteX21" fmla="*/ 3995859 w 3996535"/>
                  <a:gd name="connsiteY21" fmla="*/ 5212057 h 5779497"/>
                  <a:gd name="connsiteX22" fmla="*/ 3775940 w 3996535"/>
                  <a:gd name="connsiteY22" fmla="*/ 5073161 h 5779497"/>
                  <a:gd name="connsiteX23" fmla="*/ 3185631 w 3996535"/>
                  <a:gd name="connsiteY23" fmla="*/ 5050012 h 5779497"/>
                  <a:gd name="connsiteX24" fmla="*/ 2734218 w 3996535"/>
                  <a:gd name="connsiteY24" fmla="*/ 5015287 h 5779497"/>
                  <a:gd name="connsiteX25" fmla="*/ 2502725 w 3996535"/>
                  <a:gd name="connsiteY25" fmla="*/ 4367105 h 5779497"/>
                  <a:gd name="connsiteX26" fmla="*/ 1912416 w 3996535"/>
                  <a:gd name="connsiteY26" fmla="*/ 2538305 h 5779497"/>
                  <a:gd name="connsiteX27" fmla="*/ 2005013 w 3996535"/>
                  <a:gd name="connsiteY27" fmla="*/ 2179490 h 5779497"/>
                  <a:gd name="connsiteX28" fmla="*/ 2583748 w 3996535"/>
                  <a:gd name="connsiteY28" fmla="*/ 2248938 h 5779497"/>
                  <a:gd name="connsiteX29" fmla="*/ 2167059 w 3996535"/>
                  <a:gd name="connsiteY29" fmla="*/ 1762801 h 5779497"/>
                  <a:gd name="connsiteX30" fmla="*/ 2236507 w 3996535"/>
                  <a:gd name="connsiteY30" fmla="*/ 1577606 h 5779497"/>
                  <a:gd name="connsiteX31" fmla="*/ 2630046 w 3996535"/>
                  <a:gd name="connsiteY31" fmla="*/ 1253515 h 5779497"/>
                  <a:gd name="connsiteX32" fmla="*/ 3035160 w 3996535"/>
                  <a:gd name="connsiteY32" fmla="*/ 836827 h 5779497"/>
                  <a:gd name="connsiteX33" fmla="*/ 2491150 w 3996535"/>
                  <a:gd name="connsiteY33" fmla="*/ 952574 h 5779497"/>
                  <a:gd name="connsiteX34" fmla="*/ 1877692 w 3996535"/>
                  <a:gd name="connsiteY34" fmla="*/ 998872 h 5779497"/>
                  <a:gd name="connsiteX35" fmla="*/ 2051312 w 3996535"/>
                  <a:gd name="connsiteY35" fmla="*/ 3450 h 5779497"/>
                  <a:gd name="connsiteX36" fmla="*/ 1680922 w 3996535"/>
                  <a:gd name="connsiteY36" fmla="*/ 674781 h 5779497"/>
                  <a:gd name="connsiteX37" fmla="*/ 1229510 w 3996535"/>
                  <a:gd name="connsiteY37" fmla="*/ 778953 h 5779497"/>
                  <a:gd name="connsiteX38" fmla="*/ 546603 w 3996535"/>
                  <a:gd name="connsiteY38" fmla="*/ 396989 h 57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96535" h="5779497">
                    <a:moveTo>
                      <a:pt x="546603" y="396989"/>
                    </a:moveTo>
                    <a:cubicBezTo>
                      <a:pt x="488730" y="454862"/>
                      <a:pt x="855261" y="964149"/>
                      <a:pt x="882269" y="1126194"/>
                    </a:cubicBezTo>
                    <a:cubicBezTo>
                      <a:pt x="909277" y="1288239"/>
                      <a:pt x="851404" y="1349971"/>
                      <a:pt x="708649" y="1369262"/>
                    </a:cubicBezTo>
                    <a:cubicBezTo>
                      <a:pt x="565895" y="1388553"/>
                      <a:pt x="116410" y="1214933"/>
                      <a:pt x="25742" y="1241941"/>
                    </a:cubicBezTo>
                    <a:cubicBezTo>
                      <a:pt x="-64926" y="1268949"/>
                      <a:pt x="108695" y="1427136"/>
                      <a:pt x="164639" y="1531308"/>
                    </a:cubicBezTo>
                    <a:cubicBezTo>
                      <a:pt x="220583" y="1635480"/>
                      <a:pt x="361408" y="1753156"/>
                      <a:pt x="361408" y="1866974"/>
                    </a:cubicBezTo>
                    <a:cubicBezTo>
                      <a:pt x="361408" y="1980792"/>
                      <a:pt x="218654" y="2119688"/>
                      <a:pt x="164639" y="2214214"/>
                    </a:cubicBezTo>
                    <a:cubicBezTo>
                      <a:pt x="110624" y="2308740"/>
                      <a:pt x="-22485" y="2430275"/>
                      <a:pt x="37317" y="2434133"/>
                    </a:cubicBezTo>
                    <a:cubicBezTo>
                      <a:pt x="97119" y="2437991"/>
                      <a:pt x="384558" y="2235434"/>
                      <a:pt x="523454" y="2237363"/>
                    </a:cubicBezTo>
                    <a:cubicBezTo>
                      <a:pt x="662350" y="2239292"/>
                      <a:pt x="810892" y="2310670"/>
                      <a:pt x="870694" y="2445708"/>
                    </a:cubicBezTo>
                    <a:cubicBezTo>
                      <a:pt x="930496" y="2580746"/>
                      <a:pt x="834041" y="3003222"/>
                      <a:pt x="882269" y="3047591"/>
                    </a:cubicBezTo>
                    <a:cubicBezTo>
                      <a:pt x="930497" y="3091960"/>
                      <a:pt x="1100259" y="2796806"/>
                      <a:pt x="1160061" y="2711925"/>
                    </a:cubicBezTo>
                    <a:cubicBezTo>
                      <a:pt x="1219863" y="2627044"/>
                      <a:pt x="1198644" y="2588462"/>
                      <a:pt x="1241084" y="2538305"/>
                    </a:cubicBezTo>
                    <a:cubicBezTo>
                      <a:pt x="1283524" y="2488148"/>
                      <a:pt x="1327894" y="2376260"/>
                      <a:pt x="1414704" y="2410984"/>
                    </a:cubicBezTo>
                    <a:cubicBezTo>
                      <a:pt x="1501514" y="2445708"/>
                      <a:pt x="1650056" y="2557597"/>
                      <a:pt x="1761945" y="2746650"/>
                    </a:cubicBezTo>
                    <a:cubicBezTo>
                      <a:pt x="1873834" y="2935703"/>
                      <a:pt x="1974147" y="3165268"/>
                      <a:pt x="2086036" y="3545303"/>
                    </a:cubicBezTo>
                    <a:cubicBezTo>
                      <a:pt x="2197925" y="3925338"/>
                      <a:pt x="2410128" y="4714346"/>
                      <a:pt x="2433277" y="5026862"/>
                    </a:cubicBezTo>
                    <a:cubicBezTo>
                      <a:pt x="2456426" y="5339378"/>
                      <a:pt x="2273160" y="5318158"/>
                      <a:pt x="2224932" y="5420401"/>
                    </a:cubicBezTo>
                    <a:cubicBezTo>
                      <a:pt x="2176704" y="5522644"/>
                      <a:pt x="2105328" y="5580517"/>
                      <a:pt x="2143910" y="5640320"/>
                    </a:cubicBezTo>
                    <a:cubicBezTo>
                      <a:pt x="2182492" y="5700123"/>
                      <a:pt x="2194067" y="5785004"/>
                      <a:pt x="2456426" y="5779217"/>
                    </a:cubicBezTo>
                    <a:cubicBezTo>
                      <a:pt x="2718785" y="5773430"/>
                      <a:pt x="3461495" y="5700123"/>
                      <a:pt x="3718067" y="5605596"/>
                    </a:cubicBezTo>
                    <a:cubicBezTo>
                      <a:pt x="3974639" y="5511069"/>
                      <a:pt x="3986214" y="5300796"/>
                      <a:pt x="3995859" y="5212057"/>
                    </a:cubicBezTo>
                    <a:cubicBezTo>
                      <a:pt x="4005504" y="5123318"/>
                      <a:pt x="3910978" y="5100169"/>
                      <a:pt x="3775940" y="5073161"/>
                    </a:cubicBezTo>
                    <a:cubicBezTo>
                      <a:pt x="3640902" y="5046154"/>
                      <a:pt x="3359251" y="5059658"/>
                      <a:pt x="3185631" y="5050012"/>
                    </a:cubicBezTo>
                    <a:cubicBezTo>
                      <a:pt x="3012011" y="5040366"/>
                      <a:pt x="2848036" y="5129105"/>
                      <a:pt x="2734218" y="5015287"/>
                    </a:cubicBezTo>
                    <a:cubicBezTo>
                      <a:pt x="2620400" y="4901469"/>
                      <a:pt x="2639692" y="4779935"/>
                      <a:pt x="2502725" y="4367105"/>
                    </a:cubicBezTo>
                    <a:cubicBezTo>
                      <a:pt x="2365758" y="3954275"/>
                      <a:pt x="1995368" y="2902908"/>
                      <a:pt x="1912416" y="2538305"/>
                    </a:cubicBezTo>
                    <a:cubicBezTo>
                      <a:pt x="1829464" y="2173702"/>
                      <a:pt x="1893124" y="2227718"/>
                      <a:pt x="2005013" y="2179490"/>
                    </a:cubicBezTo>
                    <a:cubicBezTo>
                      <a:pt x="2116902" y="2131262"/>
                      <a:pt x="2556740" y="2318386"/>
                      <a:pt x="2583748" y="2248938"/>
                    </a:cubicBezTo>
                    <a:cubicBezTo>
                      <a:pt x="2610756" y="2179490"/>
                      <a:pt x="2224933" y="1874690"/>
                      <a:pt x="2167059" y="1762801"/>
                    </a:cubicBezTo>
                    <a:cubicBezTo>
                      <a:pt x="2109185" y="1650912"/>
                      <a:pt x="2159343" y="1662487"/>
                      <a:pt x="2236507" y="1577606"/>
                    </a:cubicBezTo>
                    <a:cubicBezTo>
                      <a:pt x="2313672" y="1492725"/>
                      <a:pt x="2496937" y="1376978"/>
                      <a:pt x="2630046" y="1253515"/>
                    </a:cubicBezTo>
                    <a:cubicBezTo>
                      <a:pt x="2763155" y="1130052"/>
                      <a:pt x="3058309" y="886984"/>
                      <a:pt x="3035160" y="836827"/>
                    </a:cubicBezTo>
                    <a:cubicBezTo>
                      <a:pt x="3012011" y="786670"/>
                      <a:pt x="2684061" y="925567"/>
                      <a:pt x="2491150" y="952574"/>
                    </a:cubicBezTo>
                    <a:cubicBezTo>
                      <a:pt x="2298239" y="979581"/>
                      <a:pt x="1950998" y="1157059"/>
                      <a:pt x="1877692" y="998872"/>
                    </a:cubicBezTo>
                    <a:cubicBezTo>
                      <a:pt x="1804386" y="840685"/>
                      <a:pt x="2084107" y="57465"/>
                      <a:pt x="2051312" y="3450"/>
                    </a:cubicBezTo>
                    <a:cubicBezTo>
                      <a:pt x="2018517" y="-50565"/>
                      <a:pt x="1817889" y="545531"/>
                      <a:pt x="1680922" y="674781"/>
                    </a:cubicBezTo>
                    <a:cubicBezTo>
                      <a:pt x="1543955" y="804032"/>
                      <a:pt x="1418563" y="827181"/>
                      <a:pt x="1229510" y="778953"/>
                    </a:cubicBezTo>
                    <a:cubicBezTo>
                      <a:pt x="1040457" y="730725"/>
                      <a:pt x="604476" y="339116"/>
                      <a:pt x="546603" y="396989"/>
                    </a:cubicBezTo>
                    <a:close/>
                  </a:path>
                </a:pathLst>
              </a:custGeom>
              <a:grp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sp>
            <p:nvSpPr>
              <p:cNvPr id="38" name="円/楕円 13">
                <a:extLst>
                  <a:ext uri="{FF2B5EF4-FFF2-40B4-BE49-F238E27FC236}">
                    <a16:creationId xmlns:a16="http://schemas.microsoft.com/office/drawing/2014/main" id="{FE4309AD-6FDC-4808-8E4A-7401A30EF10E}"/>
                  </a:ext>
                </a:extLst>
              </p:cNvPr>
              <p:cNvSpPr/>
              <p:nvPr/>
            </p:nvSpPr>
            <p:spPr>
              <a:xfrm rot="19873281">
                <a:off x="5546698" y="2765912"/>
                <a:ext cx="148180" cy="288515"/>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33" name="円/楕円 85">
              <a:extLst>
                <a:ext uri="{FF2B5EF4-FFF2-40B4-BE49-F238E27FC236}">
                  <a16:creationId xmlns:a16="http://schemas.microsoft.com/office/drawing/2014/main" id="{35703AA4-35FA-46F3-8503-9D19348A7188}"/>
                </a:ext>
              </a:extLst>
            </p:cNvPr>
            <p:cNvSpPr/>
            <p:nvPr/>
          </p:nvSpPr>
          <p:spPr>
            <a:xfrm rot="859812">
              <a:off x="11082751" y="4405507"/>
              <a:ext cx="183746" cy="208956"/>
            </a:xfrm>
            <a:prstGeom prst="ellipse">
              <a:avLst/>
            </a:prstGeom>
            <a:gradFill>
              <a:gsLst>
                <a:gs pos="0">
                  <a:schemeClr val="tx2">
                    <a:lumMod val="60000"/>
                    <a:lumOff val="40000"/>
                  </a:schemeClr>
                </a:gs>
                <a:gs pos="50000">
                  <a:schemeClr val="accent1">
                    <a:tint val="44500"/>
                    <a:satMod val="160000"/>
                  </a:schemeClr>
                </a:gs>
                <a:gs pos="100000">
                  <a:schemeClr val="tx2">
                    <a:lumMod val="60000"/>
                    <a:lumOff val="40000"/>
                  </a:schemeClr>
                </a:gs>
              </a:gsLst>
              <a:path path="circle">
                <a:fillToRect l="100000" t="100000"/>
              </a:path>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31" name="テキスト ボックス 30">
            <a:extLst>
              <a:ext uri="{FF2B5EF4-FFF2-40B4-BE49-F238E27FC236}">
                <a16:creationId xmlns:a16="http://schemas.microsoft.com/office/drawing/2014/main" id="{0A4F5D63-67D2-4C5D-813E-14A35079406A}"/>
              </a:ext>
            </a:extLst>
          </p:cNvPr>
          <p:cNvSpPr txBox="1"/>
          <p:nvPr/>
        </p:nvSpPr>
        <p:spPr>
          <a:xfrm>
            <a:off x="5658836" y="1485912"/>
            <a:ext cx="2954018" cy="400110"/>
          </a:xfrm>
          <a:prstGeom prst="rect">
            <a:avLst/>
          </a:prstGeom>
          <a:noFill/>
        </p:spPr>
        <p:txBody>
          <a:bodyPr wrap="square" rtlCol="0">
            <a:spAutoFit/>
          </a:bodyPr>
          <a:lstStyle/>
          <a:p>
            <a:r>
              <a:rPr kumimoji="1" lang="en-US" altLang="ja-JP" sz="1000" b="1" dirty="0">
                <a:latin typeface="Arial" panose="020B0604020202020204" pitchFamily="34" charset="0"/>
                <a:cs typeface="Arial" panose="020B0604020202020204" pitchFamily="34" charset="0"/>
              </a:rPr>
              <a:t>PV+ Fast-spiking</a:t>
            </a:r>
          </a:p>
          <a:p>
            <a:r>
              <a:rPr lang="en-US" altLang="ja-JP" sz="1000" b="1" dirty="0">
                <a:latin typeface="Arial" panose="020B0604020202020204" pitchFamily="34" charset="0"/>
                <a:cs typeface="Arial" panose="020B0604020202020204" pitchFamily="34" charset="0"/>
              </a:rPr>
              <a:t> </a:t>
            </a:r>
            <a:r>
              <a:rPr kumimoji="1" lang="en-US" altLang="ja-JP" sz="1000" b="1" dirty="0">
                <a:latin typeface="Arial" panose="020B0604020202020204" pitchFamily="34" charset="0"/>
                <a:cs typeface="Arial" panose="020B0604020202020204" pitchFamily="34" charset="0"/>
              </a:rPr>
              <a:t>interneuron</a:t>
            </a:r>
            <a:endParaRPr kumimoji="1" lang="ja-JP" altLang="en-US" sz="1000" b="1" dirty="0">
              <a:latin typeface="Arial" panose="020B0604020202020204" pitchFamily="34" charset="0"/>
              <a:cs typeface="Arial" panose="020B0604020202020204" pitchFamily="34" charset="0"/>
            </a:endParaRPr>
          </a:p>
        </p:txBody>
      </p:sp>
      <p:sp>
        <p:nvSpPr>
          <p:cNvPr id="48" name="円/楕円 32">
            <a:extLst>
              <a:ext uri="{FF2B5EF4-FFF2-40B4-BE49-F238E27FC236}">
                <a16:creationId xmlns:a16="http://schemas.microsoft.com/office/drawing/2014/main" id="{41B56EB9-14EE-441C-BDE3-7260988D0B29}"/>
              </a:ext>
            </a:extLst>
          </p:cNvPr>
          <p:cNvSpPr/>
          <p:nvPr/>
        </p:nvSpPr>
        <p:spPr>
          <a:xfrm>
            <a:off x="5140416" y="1659170"/>
            <a:ext cx="110228" cy="1247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49" name="円/楕円 32">
            <a:extLst>
              <a:ext uri="{FF2B5EF4-FFF2-40B4-BE49-F238E27FC236}">
                <a16:creationId xmlns:a16="http://schemas.microsoft.com/office/drawing/2014/main" id="{79766126-4D02-454D-83FB-A1EC43FBDA01}"/>
              </a:ext>
            </a:extLst>
          </p:cNvPr>
          <p:cNvSpPr/>
          <p:nvPr/>
        </p:nvSpPr>
        <p:spPr>
          <a:xfrm>
            <a:off x="5183078" y="2055772"/>
            <a:ext cx="110228" cy="1247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51" name="円/楕円 32">
            <a:extLst>
              <a:ext uri="{FF2B5EF4-FFF2-40B4-BE49-F238E27FC236}">
                <a16:creationId xmlns:a16="http://schemas.microsoft.com/office/drawing/2014/main" id="{4ADF656C-58A4-4141-9FE9-D5FB58828A6B}"/>
              </a:ext>
            </a:extLst>
          </p:cNvPr>
          <p:cNvSpPr/>
          <p:nvPr/>
        </p:nvSpPr>
        <p:spPr>
          <a:xfrm rot="19864498">
            <a:off x="5776460" y="2736043"/>
            <a:ext cx="154776" cy="145755"/>
          </a:xfrm>
          <a:prstGeom prst="ellipse">
            <a:avLst/>
          </a:prstGeom>
          <a:solidFill>
            <a:schemeClr val="bg1"/>
          </a:solidFill>
          <a:ln w="63500">
            <a:solidFill>
              <a:srgbClr val="3E1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52" name="円/楕円 32">
            <a:extLst>
              <a:ext uri="{FF2B5EF4-FFF2-40B4-BE49-F238E27FC236}">
                <a16:creationId xmlns:a16="http://schemas.microsoft.com/office/drawing/2014/main" id="{80D231D8-400E-4E98-9193-59991BAD3044}"/>
              </a:ext>
            </a:extLst>
          </p:cNvPr>
          <p:cNvSpPr/>
          <p:nvPr/>
        </p:nvSpPr>
        <p:spPr>
          <a:xfrm rot="19864498">
            <a:off x="5750050" y="2410940"/>
            <a:ext cx="163117" cy="1298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nvGrpSpPr>
          <p:cNvPr id="97" name="グループ化 96">
            <a:extLst>
              <a:ext uri="{FF2B5EF4-FFF2-40B4-BE49-F238E27FC236}">
                <a16:creationId xmlns:a16="http://schemas.microsoft.com/office/drawing/2014/main" id="{AFE8CE1E-4820-4D7C-B03B-4E26B23A08C8}"/>
              </a:ext>
            </a:extLst>
          </p:cNvPr>
          <p:cNvGrpSpPr/>
          <p:nvPr/>
        </p:nvGrpSpPr>
        <p:grpSpPr>
          <a:xfrm>
            <a:off x="215762" y="3573915"/>
            <a:ext cx="7621831" cy="3132481"/>
            <a:chOff x="-350620" y="502169"/>
            <a:chExt cx="6876942" cy="2727879"/>
          </a:xfrm>
        </p:grpSpPr>
        <p:sp>
          <p:nvSpPr>
            <p:cNvPr id="98" name="正方形/長方形 97">
              <a:extLst>
                <a:ext uri="{FF2B5EF4-FFF2-40B4-BE49-F238E27FC236}">
                  <a16:creationId xmlns:a16="http://schemas.microsoft.com/office/drawing/2014/main" id="{C338AA00-0429-4AB1-B144-65DA3CF671A1}"/>
                </a:ext>
              </a:extLst>
            </p:cNvPr>
            <p:cNvSpPr/>
            <p:nvPr/>
          </p:nvSpPr>
          <p:spPr>
            <a:xfrm>
              <a:off x="-350620" y="534259"/>
              <a:ext cx="3433685" cy="2695789"/>
            </a:xfrm>
            <a:prstGeom prst="rect">
              <a:avLst/>
            </a:prstGeom>
            <a:gradFill flip="none" rotWithShape="1">
              <a:gsLst>
                <a:gs pos="67935">
                  <a:schemeClr val="accent6">
                    <a:lumMod val="20000"/>
                    <a:lumOff val="80000"/>
                  </a:schemeClr>
                </a:gs>
                <a:gs pos="29563">
                  <a:schemeClr val="accent6">
                    <a:lumMod val="20000"/>
                    <a:lumOff val="80000"/>
                  </a:schemeClr>
                </a:gs>
                <a:gs pos="0">
                  <a:schemeClr val="accent6">
                    <a:lumMod val="40000"/>
                    <a:lumOff val="60000"/>
                  </a:schemeClr>
                </a:gs>
                <a:gs pos="47000">
                  <a:schemeClr val="accent6">
                    <a:lumMod val="20000"/>
                    <a:lumOff val="80000"/>
                  </a:schemeClr>
                </a:gs>
                <a:gs pos="100000">
                  <a:schemeClr val="accent6">
                    <a:lumMod val="40000"/>
                    <a:lumOff val="60000"/>
                  </a:schemeClr>
                </a:gs>
              </a:gsLst>
              <a:lin ang="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99" name="正方形/長方形 98">
              <a:extLst>
                <a:ext uri="{FF2B5EF4-FFF2-40B4-BE49-F238E27FC236}">
                  <a16:creationId xmlns:a16="http://schemas.microsoft.com/office/drawing/2014/main" id="{4F0CA29F-42ED-473F-A723-1FECF33A01F8}"/>
                </a:ext>
              </a:extLst>
            </p:cNvPr>
            <p:cNvSpPr/>
            <p:nvPr/>
          </p:nvSpPr>
          <p:spPr>
            <a:xfrm>
              <a:off x="3182654" y="534259"/>
              <a:ext cx="3343668" cy="2695336"/>
            </a:xfrm>
            <a:prstGeom prst="rect">
              <a:avLst/>
            </a:prstGeom>
            <a:gradFill flip="none" rotWithShape="1">
              <a:gsLst>
                <a:gs pos="67935">
                  <a:schemeClr val="accent6">
                    <a:lumMod val="20000"/>
                    <a:lumOff val="80000"/>
                  </a:schemeClr>
                </a:gs>
                <a:gs pos="29563">
                  <a:schemeClr val="accent6">
                    <a:lumMod val="20000"/>
                    <a:lumOff val="80000"/>
                  </a:schemeClr>
                </a:gs>
                <a:gs pos="0">
                  <a:schemeClr val="accent6">
                    <a:lumMod val="40000"/>
                    <a:lumOff val="60000"/>
                  </a:schemeClr>
                </a:gs>
                <a:gs pos="47000">
                  <a:schemeClr val="accent6">
                    <a:lumMod val="20000"/>
                    <a:lumOff val="80000"/>
                  </a:schemeClr>
                </a:gs>
                <a:gs pos="100000">
                  <a:schemeClr val="accent6">
                    <a:lumMod val="40000"/>
                    <a:lumOff val="60000"/>
                  </a:schemeClr>
                </a:gs>
              </a:gsLst>
              <a:lin ang="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00" name="テキスト ボックス 99">
              <a:extLst>
                <a:ext uri="{FF2B5EF4-FFF2-40B4-BE49-F238E27FC236}">
                  <a16:creationId xmlns:a16="http://schemas.microsoft.com/office/drawing/2014/main" id="{89E32D6C-9337-4CEE-ADE5-8AF16AEEE6DA}"/>
                </a:ext>
              </a:extLst>
            </p:cNvPr>
            <p:cNvSpPr txBox="1"/>
            <p:nvPr/>
          </p:nvSpPr>
          <p:spPr>
            <a:xfrm>
              <a:off x="-313802" y="515510"/>
              <a:ext cx="700965" cy="402035"/>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DRN</a:t>
              </a:r>
            </a:p>
            <a:p>
              <a:endParaRPr kumimoji="1" lang="ja-JP" altLang="en-US" sz="1200" b="1" dirty="0">
                <a:latin typeface="Arial" panose="020B0604020202020204" pitchFamily="34" charset="0"/>
                <a:cs typeface="Arial" panose="020B0604020202020204" pitchFamily="34" charset="0"/>
              </a:endParaRPr>
            </a:p>
          </p:txBody>
        </p:sp>
        <p:sp>
          <p:nvSpPr>
            <p:cNvPr id="101" name="テキスト ボックス 100">
              <a:extLst>
                <a:ext uri="{FF2B5EF4-FFF2-40B4-BE49-F238E27FC236}">
                  <a16:creationId xmlns:a16="http://schemas.microsoft.com/office/drawing/2014/main" id="{36236A24-3F04-46CF-B5ED-0B651E3B0876}"/>
                </a:ext>
              </a:extLst>
            </p:cNvPr>
            <p:cNvSpPr txBox="1"/>
            <p:nvPr/>
          </p:nvSpPr>
          <p:spPr>
            <a:xfrm>
              <a:off x="3182654" y="502169"/>
              <a:ext cx="1796886" cy="241221"/>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PFC/VTA</a:t>
              </a:r>
              <a:endParaRPr kumimoji="1" lang="ja-JP" altLang="en-US" sz="1200" b="1" dirty="0">
                <a:latin typeface="Arial" panose="020B0604020202020204" pitchFamily="34" charset="0"/>
                <a:cs typeface="Arial" panose="020B0604020202020204" pitchFamily="34" charset="0"/>
              </a:endParaRPr>
            </a:p>
          </p:txBody>
        </p:sp>
        <p:grpSp>
          <p:nvGrpSpPr>
            <p:cNvPr id="105" name="グループ化 104">
              <a:extLst>
                <a:ext uri="{FF2B5EF4-FFF2-40B4-BE49-F238E27FC236}">
                  <a16:creationId xmlns:a16="http://schemas.microsoft.com/office/drawing/2014/main" id="{7F9A5CAE-EFDE-4ABE-AED5-71FBA639C717}"/>
                </a:ext>
              </a:extLst>
            </p:cNvPr>
            <p:cNvGrpSpPr/>
            <p:nvPr/>
          </p:nvGrpSpPr>
          <p:grpSpPr>
            <a:xfrm rot="20534648">
              <a:off x="1212841" y="1175256"/>
              <a:ext cx="2829774" cy="1557783"/>
              <a:chOff x="1212841" y="1678688"/>
              <a:chExt cx="2829774" cy="1557783"/>
            </a:xfrm>
          </p:grpSpPr>
          <p:grpSp>
            <p:nvGrpSpPr>
              <p:cNvPr id="130" name="グループ化 288">
                <a:extLst>
                  <a:ext uri="{FF2B5EF4-FFF2-40B4-BE49-F238E27FC236}">
                    <a16:creationId xmlns:a16="http://schemas.microsoft.com/office/drawing/2014/main" id="{8DBF6033-9A4C-48B2-95A6-F265C7B770E1}"/>
                  </a:ext>
                </a:extLst>
              </p:cNvPr>
              <p:cNvGrpSpPr/>
              <p:nvPr/>
            </p:nvGrpSpPr>
            <p:grpSpPr>
              <a:xfrm rot="12999938">
                <a:off x="1212841" y="1678688"/>
                <a:ext cx="2829774" cy="1557783"/>
                <a:chOff x="4424606" y="2481549"/>
                <a:chExt cx="1778906" cy="1577336"/>
              </a:xfrm>
              <a:solidFill>
                <a:srgbClr val="FFC000"/>
              </a:solidFill>
              <a:effectLst/>
            </p:grpSpPr>
            <p:sp>
              <p:nvSpPr>
                <p:cNvPr id="136" name="Freeform 56">
                  <a:extLst>
                    <a:ext uri="{FF2B5EF4-FFF2-40B4-BE49-F238E27FC236}">
                      <a16:creationId xmlns:a16="http://schemas.microsoft.com/office/drawing/2014/main" id="{58FCCB9F-3723-4F38-838C-BE31BF5B362F}"/>
                    </a:ext>
                  </a:extLst>
                </p:cNvPr>
                <p:cNvSpPr/>
                <p:nvPr/>
              </p:nvSpPr>
              <p:spPr>
                <a:xfrm rot="4603042">
                  <a:off x="4525391" y="2380764"/>
                  <a:ext cx="1577336" cy="1778906"/>
                </a:xfrm>
                <a:custGeom>
                  <a:avLst/>
                  <a:gdLst>
                    <a:gd name="connsiteX0" fmla="*/ 546603 w 3996535"/>
                    <a:gd name="connsiteY0" fmla="*/ 396989 h 5779497"/>
                    <a:gd name="connsiteX1" fmla="*/ 882269 w 3996535"/>
                    <a:gd name="connsiteY1" fmla="*/ 1126194 h 5779497"/>
                    <a:gd name="connsiteX2" fmla="*/ 708649 w 3996535"/>
                    <a:gd name="connsiteY2" fmla="*/ 1369262 h 5779497"/>
                    <a:gd name="connsiteX3" fmla="*/ 25742 w 3996535"/>
                    <a:gd name="connsiteY3" fmla="*/ 1241941 h 5779497"/>
                    <a:gd name="connsiteX4" fmla="*/ 164639 w 3996535"/>
                    <a:gd name="connsiteY4" fmla="*/ 1531308 h 5779497"/>
                    <a:gd name="connsiteX5" fmla="*/ 361408 w 3996535"/>
                    <a:gd name="connsiteY5" fmla="*/ 1866974 h 5779497"/>
                    <a:gd name="connsiteX6" fmla="*/ 164639 w 3996535"/>
                    <a:gd name="connsiteY6" fmla="*/ 2214214 h 5779497"/>
                    <a:gd name="connsiteX7" fmla="*/ 37317 w 3996535"/>
                    <a:gd name="connsiteY7" fmla="*/ 2434133 h 5779497"/>
                    <a:gd name="connsiteX8" fmla="*/ 523454 w 3996535"/>
                    <a:gd name="connsiteY8" fmla="*/ 2237363 h 5779497"/>
                    <a:gd name="connsiteX9" fmla="*/ 870694 w 3996535"/>
                    <a:gd name="connsiteY9" fmla="*/ 2445708 h 5779497"/>
                    <a:gd name="connsiteX10" fmla="*/ 882269 w 3996535"/>
                    <a:gd name="connsiteY10" fmla="*/ 3047591 h 5779497"/>
                    <a:gd name="connsiteX11" fmla="*/ 1160061 w 3996535"/>
                    <a:gd name="connsiteY11" fmla="*/ 2711925 h 5779497"/>
                    <a:gd name="connsiteX12" fmla="*/ 1241084 w 3996535"/>
                    <a:gd name="connsiteY12" fmla="*/ 2538305 h 5779497"/>
                    <a:gd name="connsiteX13" fmla="*/ 1414704 w 3996535"/>
                    <a:gd name="connsiteY13" fmla="*/ 2410984 h 5779497"/>
                    <a:gd name="connsiteX14" fmla="*/ 1761945 w 3996535"/>
                    <a:gd name="connsiteY14" fmla="*/ 2746650 h 5779497"/>
                    <a:gd name="connsiteX15" fmla="*/ 2086036 w 3996535"/>
                    <a:gd name="connsiteY15" fmla="*/ 3545303 h 5779497"/>
                    <a:gd name="connsiteX16" fmla="*/ 2433277 w 3996535"/>
                    <a:gd name="connsiteY16" fmla="*/ 5026862 h 5779497"/>
                    <a:gd name="connsiteX17" fmla="*/ 2224932 w 3996535"/>
                    <a:gd name="connsiteY17" fmla="*/ 5420401 h 5779497"/>
                    <a:gd name="connsiteX18" fmla="*/ 2143910 w 3996535"/>
                    <a:gd name="connsiteY18" fmla="*/ 5640320 h 5779497"/>
                    <a:gd name="connsiteX19" fmla="*/ 2456426 w 3996535"/>
                    <a:gd name="connsiteY19" fmla="*/ 5779217 h 5779497"/>
                    <a:gd name="connsiteX20" fmla="*/ 3718067 w 3996535"/>
                    <a:gd name="connsiteY20" fmla="*/ 5605596 h 5779497"/>
                    <a:gd name="connsiteX21" fmla="*/ 3995859 w 3996535"/>
                    <a:gd name="connsiteY21" fmla="*/ 5212057 h 5779497"/>
                    <a:gd name="connsiteX22" fmla="*/ 3775940 w 3996535"/>
                    <a:gd name="connsiteY22" fmla="*/ 5073161 h 5779497"/>
                    <a:gd name="connsiteX23" fmla="*/ 3185631 w 3996535"/>
                    <a:gd name="connsiteY23" fmla="*/ 5050012 h 5779497"/>
                    <a:gd name="connsiteX24" fmla="*/ 2734218 w 3996535"/>
                    <a:gd name="connsiteY24" fmla="*/ 5015287 h 5779497"/>
                    <a:gd name="connsiteX25" fmla="*/ 2502725 w 3996535"/>
                    <a:gd name="connsiteY25" fmla="*/ 4367105 h 5779497"/>
                    <a:gd name="connsiteX26" fmla="*/ 1912416 w 3996535"/>
                    <a:gd name="connsiteY26" fmla="*/ 2538305 h 5779497"/>
                    <a:gd name="connsiteX27" fmla="*/ 2005013 w 3996535"/>
                    <a:gd name="connsiteY27" fmla="*/ 2179490 h 5779497"/>
                    <a:gd name="connsiteX28" fmla="*/ 2583748 w 3996535"/>
                    <a:gd name="connsiteY28" fmla="*/ 2248938 h 5779497"/>
                    <a:gd name="connsiteX29" fmla="*/ 2167059 w 3996535"/>
                    <a:gd name="connsiteY29" fmla="*/ 1762801 h 5779497"/>
                    <a:gd name="connsiteX30" fmla="*/ 2236507 w 3996535"/>
                    <a:gd name="connsiteY30" fmla="*/ 1577606 h 5779497"/>
                    <a:gd name="connsiteX31" fmla="*/ 2630046 w 3996535"/>
                    <a:gd name="connsiteY31" fmla="*/ 1253515 h 5779497"/>
                    <a:gd name="connsiteX32" fmla="*/ 3035160 w 3996535"/>
                    <a:gd name="connsiteY32" fmla="*/ 836827 h 5779497"/>
                    <a:gd name="connsiteX33" fmla="*/ 2491150 w 3996535"/>
                    <a:gd name="connsiteY33" fmla="*/ 952574 h 5779497"/>
                    <a:gd name="connsiteX34" fmla="*/ 1877692 w 3996535"/>
                    <a:gd name="connsiteY34" fmla="*/ 998872 h 5779497"/>
                    <a:gd name="connsiteX35" fmla="*/ 2051312 w 3996535"/>
                    <a:gd name="connsiteY35" fmla="*/ 3450 h 5779497"/>
                    <a:gd name="connsiteX36" fmla="*/ 1680922 w 3996535"/>
                    <a:gd name="connsiteY36" fmla="*/ 674781 h 5779497"/>
                    <a:gd name="connsiteX37" fmla="*/ 1229510 w 3996535"/>
                    <a:gd name="connsiteY37" fmla="*/ 778953 h 5779497"/>
                    <a:gd name="connsiteX38" fmla="*/ 546603 w 3996535"/>
                    <a:gd name="connsiteY38" fmla="*/ 396989 h 57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96535" h="5779497">
                      <a:moveTo>
                        <a:pt x="546603" y="396989"/>
                      </a:moveTo>
                      <a:cubicBezTo>
                        <a:pt x="488730" y="454862"/>
                        <a:pt x="855261" y="964149"/>
                        <a:pt x="882269" y="1126194"/>
                      </a:cubicBezTo>
                      <a:cubicBezTo>
                        <a:pt x="909277" y="1288239"/>
                        <a:pt x="851404" y="1349971"/>
                        <a:pt x="708649" y="1369262"/>
                      </a:cubicBezTo>
                      <a:cubicBezTo>
                        <a:pt x="565895" y="1388553"/>
                        <a:pt x="116410" y="1214933"/>
                        <a:pt x="25742" y="1241941"/>
                      </a:cubicBezTo>
                      <a:cubicBezTo>
                        <a:pt x="-64926" y="1268949"/>
                        <a:pt x="108695" y="1427136"/>
                        <a:pt x="164639" y="1531308"/>
                      </a:cubicBezTo>
                      <a:cubicBezTo>
                        <a:pt x="220583" y="1635480"/>
                        <a:pt x="361408" y="1753156"/>
                        <a:pt x="361408" y="1866974"/>
                      </a:cubicBezTo>
                      <a:cubicBezTo>
                        <a:pt x="361408" y="1980792"/>
                        <a:pt x="218654" y="2119688"/>
                        <a:pt x="164639" y="2214214"/>
                      </a:cubicBezTo>
                      <a:cubicBezTo>
                        <a:pt x="110624" y="2308740"/>
                        <a:pt x="-22485" y="2430275"/>
                        <a:pt x="37317" y="2434133"/>
                      </a:cubicBezTo>
                      <a:cubicBezTo>
                        <a:pt x="97119" y="2437991"/>
                        <a:pt x="384558" y="2235434"/>
                        <a:pt x="523454" y="2237363"/>
                      </a:cubicBezTo>
                      <a:cubicBezTo>
                        <a:pt x="662350" y="2239292"/>
                        <a:pt x="810892" y="2310670"/>
                        <a:pt x="870694" y="2445708"/>
                      </a:cubicBezTo>
                      <a:cubicBezTo>
                        <a:pt x="930496" y="2580746"/>
                        <a:pt x="834041" y="3003222"/>
                        <a:pt x="882269" y="3047591"/>
                      </a:cubicBezTo>
                      <a:cubicBezTo>
                        <a:pt x="930497" y="3091960"/>
                        <a:pt x="1100259" y="2796806"/>
                        <a:pt x="1160061" y="2711925"/>
                      </a:cubicBezTo>
                      <a:cubicBezTo>
                        <a:pt x="1219863" y="2627044"/>
                        <a:pt x="1198644" y="2588462"/>
                        <a:pt x="1241084" y="2538305"/>
                      </a:cubicBezTo>
                      <a:cubicBezTo>
                        <a:pt x="1283524" y="2488148"/>
                        <a:pt x="1327894" y="2376260"/>
                        <a:pt x="1414704" y="2410984"/>
                      </a:cubicBezTo>
                      <a:cubicBezTo>
                        <a:pt x="1501514" y="2445708"/>
                        <a:pt x="1650056" y="2557597"/>
                        <a:pt x="1761945" y="2746650"/>
                      </a:cubicBezTo>
                      <a:cubicBezTo>
                        <a:pt x="1873834" y="2935703"/>
                        <a:pt x="1974147" y="3165268"/>
                        <a:pt x="2086036" y="3545303"/>
                      </a:cubicBezTo>
                      <a:cubicBezTo>
                        <a:pt x="2197925" y="3925338"/>
                        <a:pt x="2410128" y="4714346"/>
                        <a:pt x="2433277" y="5026862"/>
                      </a:cubicBezTo>
                      <a:cubicBezTo>
                        <a:pt x="2456426" y="5339378"/>
                        <a:pt x="2273160" y="5318158"/>
                        <a:pt x="2224932" y="5420401"/>
                      </a:cubicBezTo>
                      <a:cubicBezTo>
                        <a:pt x="2176704" y="5522644"/>
                        <a:pt x="2105328" y="5580517"/>
                        <a:pt x="2143910" y="5640320"/>
                      </a:cubicBezTo>
                      <a:cubicBezTo>
                        <a:pt x="2182492" y="5700123"/>
                        <a:pt x="2194067" y="5785004"/>
                        <a:pt x="2456426" y="5779217"/>
                      </a:cubicBezTo>
                      <a:cubicBezTo>
                        <a:pt x="2718785" y="5773430"/>
                        <a:pt x="3461495" y="5700123"/>
                        <a:pt x="3718067" y="5605596"/>
                      </a:cubicBezTo>
                      <a:cubicBezTo>
                        <a:pt x="3974639" y="5511069"/>
                        <a:pt x="3986214" y="5300796"/>
                        <a:pt x="3995859" y="5212057"/>
                      </a:cubicBezTo>
                      <a:cubicBezTo>
                        <a:pt x="4005504" y="5123318"/>
                        <a:pt x="3910978" y="5100169"/>
                        <a:pt x="3775940" y="5073161"/>
                      </a:cubicBezTo>
                      <a:cubicBezTo>
                        <a:pt x="3640902" y="5046154"/>
                        <a:pt x="3359251" y="5059658"/>
                        <a:pt x="3185631" y="5050012"/>
                      </a:cubicBezTo>
                      <a:cubicBezTo>
                        <a:pt x="3012011" y="5040366"/>
                        <a:pt x="2848036" y="5129105"/>
                        <a:pt x="2734218" y="5015287"/>
                      </a:cubicBezTo>
                      <a:cubicBezTo>
                        <a:pt x="2620400" y="4901469"/>
                        <a:pt x="2639692" y="4779935"/>
                        <a:pt x="2502725" y="4367105"/>
                      </a:cubicBezTo>
                      <a:cubicBezTo>
                        <a:pt x="2365758" y="3954275"/>
                        <a:pt x="1995368" y="2902908"/>
                        <a:pt x="1912416" y="2538305"/>
                      </a:cubicBezTo>
                      <a:cubicBezTo>
                        <a:pt x="1829464" y="2173702"/>
                        <a:pt x="1893124" y="2227718"/>
                        <a:pt x="2005013" y="2179490"/>
                      </a:cubicBezTo>
                      <a:cubicBezTo>
                        <a:pt x="2116902" y="2131262"/>
                        <a:pt x="2556740" y="2318386"/>
                        <a:pt x="2583748" y="2248938"/>
                      </a:cubicBezTo>
                      <a:cubicBezTo>
                        <a:pt x="2610756" y="2179490"/>
                        <a:pt x="2224933" y="1874690"/>
                        <a:pt x="2167059" y="1762801"/>
                      </a:cubicBezTo>
                      <a:cubicBezTo>
                        <a:pt x="2109185" y="1650912"/>
                        <a:pt x="2159343" y="1662487"/>
                        <a:pt x="2236507" y="1577606"/>
                      </a:cubicBezTo>
                      <a:cubicBezTo>
                        <a:pt x="2313672" y="1492725"/>
                        <a:pt x="2496937" y="1376978"/>
                        <a:pt x="2630046" y="1253515"/>
                      </a:cubicBezTo>
                      <a:cubicBezTo>
                        <a:pt x="2763155" y="1130052"/>
                        <a:pt x="3058309" y="886984"/>
                        <a:pt x="3035160" y="836827"/>
                      </a:cubicBezTo>
                      <a:cubicBezTo>
                        <a:pt x="3012011" y="786670"/>
                        <a:pt x="2684061" y="925567"/>
                        <a:pt x="2491150" y="952574"/>
                      </a:cubicBezTo>
                      <a:cubicBezTo>
                        <a:pt x="2298239" y="979581"/>
                        <a:pt x="1950998" y="1157059"/>
                        <a:pt x="1877692" y="998872"/>
                      </a:cubicBezTo>
                      <a:cubicBezTo>
                        <a:pt x="1804386" y="840685"/>
                        <a:pt x="2084107" y="57465"/>
                        <a:pt x="2051312" y="3450"/>
                      </a:cubicBezTo>
                      <a:cubicBezTo>
                        <a:pt x="2018517" y="-50565"/>
                        <a:pt x="1817889" y="545531"/>
                        <a:pt x="1680922" y="674781"/>
                      </a:cubicBezTo>
                      <a:cubicBezTo>
                        <a:pt x="1543955" y="804032"/>
                        <a:pt x="1418563" y="827181"/>
                        <a:pt x="1229510" y="778953"/>
                      </a:cubicBezTo>
                      <a:cubicBezTo>
                        <a:pt x="1040457" y="730725"/>
                        <a:pt x="604476" y="339116"/>
                        <a:pt x="546603" y="396989"/>
                      </a:cubicBezTo>
                      <a:close/>
                    </a:path>
                  </a:pathLst>
                </a:custGeom>
                <a:grpFill/>
                <a:ln w="19050">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37" name="円/楕円 290">
                  <a:extLst>
                    <a:ext uri="{FF2B5EF4-FFF2-40B4-BE49-F238E27FC236}">
                      <a16:creationId xmlns:a16="http://schemas.microsoft.com/office/drawing/2014/main" id="{4E58A9F4-B840-4A9C-A25E-58976BAD0B35}"/>
                    </a:ext>
                  </a:extLst>
                </p:cNvPr>
                <p:cNvSpPr/>
                <p:nvPr/>
              </p:nvSpPr>
              <p:spPr>
                <a:xfrm rot="19873281">
                  <a:off x="5546698" y="2765912"/>
                  <a:ext cx="148180" cy="288515"/>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131" name="円/楕円 365">
                <a:extLst>
                  <a:ext uri="{FF2B5EF4-FFF2-40B4-BE49-F238E27FC236}">
                    <a16:creationId xmlns:a16="http://schemas.microsoft.com/office/drawing/2014/main" id="{2D49DAB6-0BB0-4BEB-9D47-6E0221F37D2E}"/>
                  </a:ext>
                </a:extLst>
              </p:cNvPr>
              <p:cNvSpPr/>
              <p:nvPr/>
            </p:nvSpPr>
            <p:spPr>
              <a:xfrm rot="11403279">
                <a:off x="1825779" y="2282711"/>
                <a:ext cx="181510" cy="207523"/>
              </a:xfrm>
              <a:prstGeom prst="ellipse">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35" name="フリーフォーム 82">
                <a:extLst>
                  <a:ext uri="{FF2B5EF4-FFF2-40B4-BE49-F238E27FC236}">
                    <a16:creationId xmlns:a16="http://schemas.microsoft.com/office/drawing/2014/main" id="{A93273A4-F163-44DA-960F-5907D4561BB6}"/>
                  </a:ext>
                </a:extLst>
              </p:cNvPr>
              <p:cNvSpPr/>
              <p:nvPr/>
            </p:nvSpPr>
            <p:spPr>
              <a:xfrm rot="7863606">
                <a:off x="2313282" y="2662282"/>
                <a:ext cx="635534" cy="265974"/>
              </a:xfrm>
              <a:custGeom>
                <a:avLst/>
                <a:gdLst>
                  <a:gd name="connsiteX0" fmla="*/ 71705 w 719405"/>
                  <a:gd name="connsiteY0" fmla="*/ 248746 h 258800"/>
                  <a:gd name="connsiteX1" fmla="*/ 100280 w 719405"/>
                  <a:gd name="connsiteY1" fmla="*/ 86821 h 258800"/>
                  <a:gd name="connsiteX2" fmla="*/ 557480 w 719405"/>
                  <a:gd name="connsiteY2" fmla="*/ 58246 h 258800"/>
                  <a:gd name="connsiteX3" fmla="*/ 671780 w 719405"/>
                  <a:gd name="connsiteY3" fmla="*/ 143971 h 258800"/>
                  <a:gd name="connsiteX4" fmla="*/ 719405 w 719405"/>
                  <a:gd name="connsiteY4" fmla="*/ 10621 h 258800"/>
                  <a:gd name="connsiteX5" fmla="*/ 671780 w 719405"/>
                  <a:gd name="connsiteY5" fmla="*/ 10621 h 258800"/>
                  <a:gd name="connsiteX6" fmla="*/ 481280 w 719405"/>
                  <a:gd name="connsiteY6" fmla="*/ 29671 h 258800"/>
                  <a:gd name="connsiteX7" fmla="*/ 157430 w 719405"/>
                  <a:gd name="connsiteY7" fmla="*/ 20146 h 258800"/>
                  <a:gd name="connsiteX8" fmla="*/ 24080 w 719405"/>
                  <a:gd name="connsiteY8" fmla="*/ 67771 h 258800"/>
                  <a:gd name="connsiteX9" fmla="*/ 5030 w 719405"/>
                  <a:gd name="connsiteY9" fmla="*/ 210646 h 258800"/>
                  <a:gd name="connsiteX10" fmla="*/ 5030 w 719405"/>
                  <a:gd name="connsiteY10" fmla="*/ 239221 h 258800"/>
                  <a:gd name="connsiteX11" fmla="*/ 71705 w 719405"/>
                  <a:gd name="connsiteY11" fmla="*/ 248746 h 2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9405" h="258800">
                    <a:moveTo>
                      <a:pt x="71705" y="248746"/>
                    </a:moveTo>
                    <a:cubicBezTo>
                      <a:pt x="87580" y="223346"/>
                      <a:pt x="19317" y="118571"/>
                      <a:pt x="100280" y="86821"/>
                    </a:cubicBezTo>
                    <a:cubicBezTo>
                      <a:pt x="181243" y="55071"/>
                      <a:pt x="462230" y="48721"/>
                      <a:pt x="557480" y="58246"/>
                    </a:cubicBezTo>
                    <a:cubicBezTo>
                      <a:pt x="652730" y="67771"/>
                      <a:pt x="644793" y="151908"/>
                      <a:pt x="671780" y="143971"/>
                    </a:cubicBezTo>
                    <a:cubicBezTo>
                      <a:pt x="698767" y="136034"/>
                      <a:pt x="719405" y="32846"/>
                      <a:pt x="719405" y="10621"/>
                    </a:cubicBezTo>
                    <a:cubicBezTo>
                      <a:pt x="719405" y="-11604"/>
                      <a:pt x="711467" y="7446"/>
                      <a:pt x="671780" y="10621"/>
                    </a:cubicBezTo>
                    <a:cubicBezTo>
                      <a:pt x="632093" y="13796"/>
                      <a:pt x="567005" y="28083"/>
                      <a:pt x="481280" y="29671"/>
                    </a:cubicBezTo>
                    <a:cubicBezTo>
                      <a:pt x="395555" y="31258"/>
                      <a:pt x="233630" y="13796"/>
                      <a:pt x="157430" y="20146"/>
                    </a:cubicBezTo>
                    <a:cubicBezTo>
                      <a:pt x="81230" y="26496"/>
                      <a:pt x="49480" y="36021"/>
                      <a:pt x="24080" y="67771"/>
                    </a:cubicBezTo>
                    <a:cubicBezTo>
                      <a:pt x="-1320" y="99521"/>
                      <a:pt x="8205" y="182071"/>
                      <a:pt x="5030" y="210646"/>
                    </a:cubicBezTo>
                    <a:cubicBezTo>
                      <a:pt x="1855" y="239221"/>
                      <a:pt x="-4495" y="234458"/>
                      <a:pt x="5030" y="239221"/>
                    </a:cubicBezTo>
                    <a:cubicBezTo>
                      <a:pt x="14555" y="243984"/>
                      <a:pt x="55830" y="274146"/>
                      <a:pt x="71705" y="248746"/>
                    </a:cubicBezTo>
                    <a:close/>
                  </a:path>
                </a:pathLst>
              </a:cu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grpSp>
        <p:sp>
          <p:nvSpPr>
            <p:cNvPr id="106" name="フリーフォーム 77">
              <a:extLst>
                <a:ext uri="{FF2B5EF4-FFF2-40B4-BE49-F238E27FC236}">
                  <a16:creationId xmlns:a16="http://schemas.microsoft.com/office/drawing/2014/main" id="{B7872D46-2747-42C9-804C-20F323FAD4AB}"/>
                </a:ext>
              </a:extLst>
            </p:cNvPr>
            <p:cNvSpPr/>
            <p:nvPr/>
          </p:nvSpPr>
          <p:spPr>
            <a:xfrm rot="6569031">
              <a:off x="3491519" y="1630810"/>
              <a:ext cx="458171" cy="980125"/>
            </a:xfrm>
            <a:custGeom>
              <a:avLst/>
              <a:gdLst>
                <a:gd name="connsiteX0" fmla="*/ 41275 w 165995"/>
                <a:gd name="connsiteY0" fmla="*/ 1030637 h 1110865"/>
                <a:gd name="connsiteX1" fmla="*/ 92075 w 165995"/>
                <a:gd name="connsiteY1" fmla="*/ 471837 h 1110865"/>
                <a:gd name="connsiteX2" fmla="*/ 79375 w 165995"/>
                <a:gd name="connsiteY2" fmla="*/ 116237 h 1110865"/>
                <a:gd name="connsiteX3" fmla="*/ 3175 w 165995"/>
                <a:gd name="connsiteY3" fmla="*/ 52737 h 1110865"/>
                <a:gd name="connsiteX4" fmla="*/ 28575 w 165995"/>
                <a:gd name="connsiteY4" fmla="*/ 14637 h 1110865"/>
                <a:gd name="connsiteX5" fmla="*/ 155575 w 165995"/>
                <a:gd name="connsiteY5" fmla="*/ 1937 h 1110865"/>
                <a:gd name="connsiteX6" fmla="*/ 155575 w 165995"/>
                <a:gd name="connsiteY6" fmla="*/ 52737 h 1110865"/>
                <a:gd name="connsiteX7" fmla="*/ 130175 w 165995"/>
                <a:gd name="connsiteY7" fmla="*/ 78137 h 1110865"/>
                <a:gd name="connsiteX8" fmla="*/ 130175 w 165995"/>
                <a:gd name="connsiteY8" fmla="*/ 395637 h 1110865"/>
                <a:gd name="connsiteX9" fmla="*/ 117475 w 165995"/>
                <a:gd name="connsiteY9" fmla="*/ 675037 h 1110865"/>
                <a:gd name="connsiteX10" fmla="*/ 79375 w 165995"/>
                <a:gd name="connsiteY10" fmla="*/ 1068737 h 1110865"/>
                <a:gd name="connsiteX11" fmla="*/ 41275 w 165995"/>
                <a:gd name="connsiteY11" fmla="*/ 1030637 h 111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995" h="1110865">
                  <a:moveTo>
                    <a:pt x="41275" y="1030637"/>
                  </a:moveTo>
                  <a:cubicBezTo>
                    <a:pt x="43392" y="931154"/>
                    <a:pt x="85725" y="624237"/>
                    <a:pt x="92075" y="471837"/>
                  </a:cubicBezTo>
                  <a:cubicBezTo>
                    <a:pt x="98425" y="319437"/>
                    <a:pt x="94192" y="186087"/>
                    <a:pt x="79375" y="116237"/>
                  </a:cubicBezTo>
                  <a:cubicBezTo>
                    <a:pt x="64558" y="46387"/>
                    <a:pt x="11642" y="69670"/>
                    <a:pt x="3175" y="52737"/>
                  </a:cubicBezTo>
                  <a:cubicBezTo>
                    <a:pt x="-5292" y="35804"/>
                    <a:pt x="3175" y="23104"/>
                    <a:pt x="28575" y="14637"/>
                  </a:cubicBezTo>
                  <a:cubicBezTo>
                    <a:pt x="53975" y="6170"/>
                    <a:pt x="134408" y="-4413"/>
                    <a:pt x="155575" y="1937"/>
                  </a:cubicBezTo>
                  <a:cubicBezTo>
                    <a:pt x="176742" y="8287"/>
                    <a:pt x="159808" y="40037"/>
                    <a:pt x="155575" y="52737"/>
                  </a:cubicBezTo>
                  <a:cubicBezTo>
                    <a:pt x="151342" y="65437"/>
                    <a:pt x="134408" y="20987"/>
                    <a:pt x="130175" y="78137"/>
                  </a:cubicBezTo>
                  <a:cubicBezTo>
                    <a:pt x="125942" y="135287"/>
                    <a:pt x="132292" y="296154"/>
                    <a:pt x="130175" y="395637"/>
                  </a:cubicBezTo>
                  <a:cubicBezTo>
                    <a:pt x="128058" y="495120"/>
                    <a:pt x="125942" y="562854"/>
                    <a:pt x="117475" y="675037"/>
                  </a:cubicBezTo>
                  <a:cubicBezTo>
                    <a:pt x="109008" y="787220"/>
                    <a:pt x="92075" y="1007354"/>
                    <a:pt x="79375" y="1068737"/>
                  </a:cubicBezTo>
                  <a:cubicBezTo>
                    <a:pt x="66675" y="1130120"/>
                    <a:pt x="39158" y="1130120"/>
                    <a:pt x="41275" y="1030637"/>
                  </a:cubicBezTo>
                  <a:close/>
                </a:path>
              </a:pathLst>
            </a:custGeom>
            <a:solidFill>
              <a:srgbClr val="FFC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grpSp>
          <p:nvGrpSpPr>
            <p:cNvPr id="107" name="グループ化 106">
              <a:extLst>
                <a:ext uri="{FF2B5EF4-FFF2-40B4-BE49-F238E27FC236}">
                  <a16:creationId xmlns:a16="http://schemas.microsoft.com/office/drawing/2014/main" id="{65096B2E-3C55-4B89-A7AF-B1B14DB8808B}"/>
                </a:ext>
              </a:extLst>
            </p:cNvPr>
            <p:cNvGrpSpPr/>
            <p:nvPr/>
          </p:nvGrpSpPr>
          <p:grpSpPr>
            <a:xfrm>
              <a:off x="4200390" y="1305315"/>
              <a:ext cx="1600425" cy="1792762"/>
              <a:chOff x="6068438" y="2694108"/>
              <a:chExt cx="1968175" cy="1957633"/>
            </a:xfrm>
          </p:grpSpPr>
          <p:sp>
            <p:nvSpPr>
              <p:cNvPr id="114" name="円/楕円 32">
                <a:extLst>
                  <a:ext uri="{FF2B5EF4-FFF2-40B4-BE49-F238E27FC236}">
                    <a16:creationId xmlns:a16="http://schemas.microsoft.com/office/drawing/2014/main" id="{9C9ECD17-1927-4D73-B707-FCA4B4771FDF}"/>
                  </a:ext>
                </a:extLst>
              </p:cNvPr>
              <p:cNvSpPr/>
              <p:nvPr/>
            </p:nvSpPr>
            <p:spPr>
              <a:xfrm>
                <a:off x="6068438" y="4049659"/>
                <a:ext cx="122308" cy="11865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15" name="円/楕円 32">
                <a:extLst>
                  <a:ext uri="{FF2B5EF4-FFF2-40B4-BE49-F238E27FC236}">
                    <a16:creationId xmlns:a16="http://schemas.microsoft.com/office/drawing/2014/main" id="{DC64C1FE-5736-4727-8F2A-2422DFB3C164}"/>
                  </a:ext>
                </a:extLst>
              </p:cNvPr>
              <p:cNvSpPr/>
              <p:nvPr/>
            </p:nvSpPr>
            <p:spPr>
              <a:xfrm>
                <a:off x="6155529" y="3789709"/>
                <a:ext cx="122308" cy="11865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grpSp>
            <p:nvGrpSpPr>
              <p:cNvPr id="124" name="グループ化 123">
                <a:extLst>
                  <a:ext uri="{FF2B5EF4-FFF2-40B4-BE49-F238E27FC236}">
                    <a16:creationId xmlns:a16="http://schemas.microsoft.com/office/drawing/2014/main" id="{AB37186D-B422-4253-BC7C-E1348AAFF702}"/>
                  </a:ext>
                </a:extLst>
              </p:cNvPr>
              <p:cNvGrpSpPr/>
              <p:nvPr/>
            </p:nvGrpSpPr>
            <p:grpSpPr>
              <a:xfrm rot="7347215">
                <a:off x="6618644" y="3233772"/>
                <a:ext cx="1193585" cy="1642353"/>
                <a:chOff x="3231298" y="2362336"/>
                <a:chExt cx="2014053" cy="3198637"/>
              </a:xfrm>
            </p:grpSpPr>
            <p:sp>
              <p:nvSpPr>
                <p:cNvPr id="126" name="二等辺三角形 125">
                  <a:extLst>
                    <a:ext uri="{FF2B5EF4-FFF2-40B4-BE49-F238E27FC236}">
                      <a16:creationId xmlns:a16="http://schemas.microsoft.com/office/drawing/2014/main" id="{218938A3-53C0-49B9-BC56-4494243222AB}"/>
                    </a:ext>
                  </a:extLst>
                </p:cNvPr>
                <p:cNvSpPr/>
                <p:nvPr/>
              </p:nvSpPr>
              <p:spPr>
                <a:xfrm rot="20632859">
                  <a:off x="3505198" y="3452817"/>
                  <a:ext cx="1149437" cy="1519233"/>
                </a:xfrm>
                <a:prstGeom prst="triangle">
                  <a:avLst/>
                </a:prstGeom>
                <a:gradFill flip="none" rotWithShape="1">
                  <a:gsLst>
                    <a:gs pos="0">
                      <a:schemeClr val="accent6">
                        <a:lumMod val="40000"/>
                        <a:lumOff val="60000"/>
                      </a:schemeClr>
                    </a:gs>
                    <a:gs pos="51000">
                      <a:srgbClr val="FF6600"/>
                    </a:gs>
                    <a:gs pos="100000">
                      <a:srgbClr val="FF66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27" name="フリーフォーム 214">
                  <a:extLst>
                    <a:ext uri="{FF2B5EF4-FFF2-40B4-BE49-F238E27FC236}">
                      <a16:creationId xmlns:a16="http://schemas.microsoft.com/office/drawing/2014/main" id="{082DF734-2688-4719-A116-1539DE4B93E8}"/>
                    </a:ext>
                  </a:extLst>
                </p:cNvPr>
                <p:cNvSpPr/>
                <p:nvPr/>
              </p:nvSpPr>
              <p:spPr>
                <a:xfrm>
                  <a:off x="3231298" y="5012510"/>
                  <a:ext cx="483582" cy="548463"/>
                </a:xfrm>
                <a:custGeom>
                  <a:avLst/>
                  <a:gdLst>
                    <a:gd name="connsiteX0" fmla="*/ 443212 w 483581"/>
                    <a:gd name="connsiteY0" fmla="*/ 18654 h 548462"/>
                    <a:gd name="connsiteX1" fmla="*/ 11412 w 483581"/>
                    <a:gd name="connsiteY1" fmla="*/ 501254 h 548462"/>
                    <a:gd name="connsiteX2" fmla="*/ 151112 w 483581"/>
                    <a:gd name="connsiteY2" fmla="*/ 488554 h 548462"/>
                    <a:gd name="connsiteX3" fmla="*/ 430512 w 483581"/>
                    <a:gd name="connsiteY3" fmla="*/ 132954 h 548462"/>
                    <a:gd name="connsiteX4" fmla="*/ 443212 w 483581"/>
                    <a:gd name="connsiteY4" fmla="*/ 18654 h 54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581" h="548462">
                      <a:moveTo>
                        <a:pt x="443212" y="18654"/>
                      </a:moveTo>
                      <a:cubicBezTo>
                        <a:pt x="373362" y="80037"/>
                        <a:pt x="60095" y="422937"/>
                        <a:pt x="11412" y="501254"/>
                      </a:cubicBezTo>
                      <a:cubicBezTo>
                        <a:pt x="-37271" y="579571"/>
                        <a:pt x="81262" y="549937"/>
                        <a:pt x="151112" y="488554"/>
                      </a:cubicBezTo>
                      <a:cubicBezTo>
                        <a:pt x="220962" y="427171"/>
                        <a:pt x="379712" y="204921"/>
                        <a:pt x="430512" y="132954"/>
                      </a:cubicBezTo>
                      <a:cubicBezTo>
                        <a:pt x="481312" y="60987"/>
                        <a:pt x="513062" y="-42729"/>
                        <a:pt x="443212" y="18654"/>
                      </a:cubicBez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28" name="フリーフォーム 215">
                  <a:extLst>
                    <a:ext uri="{FF2B5EF4-FFF2-40B4-BE49-F238E27FC236}">
                      <a16:creationId xmlns:a16="http://schemas.microsoft.com/office/drawing/2014/main" id="{6148689A-259F-401B-9C27-0C190F091021}"/>
                    </a:ext>
                  </a:extLst>
                </p:cNvPr>
                <p:cNvSpPr/>
                <p:nvPr/>
              </p:nvSpPr>
              <p:spPr>
                <a:xfrm rot="16516094">
                  <a:off x="4729329" y="4656927"/>
                  <a:ext cx="483582" cy="548463"/>
                </a:xfrm>
                <a:custGeom>
                  <a:avLst/>
                  <a:gdLst>
                    <a:gd name="connsiteX0" fmla="*/ 443212 w 483581"/>
                    <a:gd name="connsiteY0" fmla="*/ 18654 h 548462"/>
                    <a:gd name="connsiteX1" fmla="*/ 11412 w 483581"/>
                    <a:gd name="connsiteY1" fmla="*/ 501254 h 548462"/>
                    <a:gd name="connsiteX2" fmla="*/ 151112 w 483581"/>
                    <a:gd name="connsiteY2" fmla="*/ 488554 h 548462"/>
                    <a:gd name="connsiteX3" fmla="*/ 430512 w 483581"/>
                    <a:gd name="connsiteY3" fmla="*/ 132954 h 548462"/>
                    <a:gd name="connsiteX4" fmla="*/ 443212 w 483581"/>
                    <a:gd name="connsiteY4" fmla="*/ 18654 h 54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581" h="548462">
                      <a:moveTo>
                        <a:pt x="443212" y="18654"/>
                      </a:moveTo>
                      <a:cubicBezTo>
                        <a:pt x="373362" y="80037"/>
                        <a:pt x="60095" y="422937"/>
                        <a:pt x="11412" y="501254"/>
                      </a:cubicBezTo>
                      <a:cubicBezTo>
                        <a:pt x="-37271" y="579571"/>
                        <a:pt x="81262" y="549937"/>
                        <a:pt x="151112" y="488554"/>
                      </a:cubicBezTo>
                      <a:cubicBezTo>
                        <a:pt x="220962" y="427171"/>
                        <a:pt x="379712" y="204921"/>
                        <a:pt x="430512" y="132954"/>
                      </a:cubicBezTo>
                      <a:cubicBezTo>
                        <a:pt x="481312" y="60987"/>
                        <a:pt x="513062" y="-42729"/>
                        <a:pt x="443212" y="18654"/>
                      </a:cubicBez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29" name="角丸四角形 216">
                  <a:extLst>
                    <a:ext uri="{FF2B5EF4-FFF2-40B4-BE49-F238E27FC236}">
                      <a16:creationId xmlns:a16="http://schemas.microsoft.com/office/drawing/2014/main" id="{B65AEC32-912E-4D80-A8D6-678F67E7C3EA}"/>
                    </a:ext>
                  </a:extLst>
                </p:cNvPr>
                <p:cNvSpPr/>
                <p:nvPr/>
              </p:nvSpPr>
              <p:spPr>
                <a:xfrm rot="20584480">
                  <a:off x="3793773" y="2362336"/>
                  <a:ext cx="84241" cy="1450345"/>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117" name="円/楕円 32">
                <a:extLst>
                  <a:ext uri="{FF2B5EF4-FFF2-40B4-BE49-F238E27FC236}">
                    <a16:creationId xmlns:a16="http://schemas.microsoft.com/office/drawing/2014/main" id="{7EA31FAE-348F-4A27-BA0D-9831676F69DA}"/>
                  </a:ext>
                </a:extLst>
              </p:cNvPr>
              <p:cNvSpPr/>
              <p:nvPr/>
            </p:nvSpPr>
            <p:spPr>
              <a:xfrm>
                <a:off x="6241793" y="3511669"/>
                <a:ext cx="122308" cy="11865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nvGrpSpPr>
              <p:cNvPr id="118" name="グループ化 117">
                <a:extLst>
                  <a:ext uri="{FF2B5EF4-FFF2-40B4-BE49-F238E27FC236}">
                    <a16:creationId xmlns:a16="http://schemas.microsoft.com/office/drawing/2014/main" id="{05170A70-E197-4A34-B16A-4698F4460180}"/>
                  </a:ext>
                </a:extLst>
              </p:cNvPr>
              <p:cNvGrpSpPr/>
              <p:nvPr/>
            </p:nvGrpSpPr>
            <p:grpSpPr>
              <a:xfrm rot="5076215">
                <a:off x="6007194" y="2802137"/>
                <a:ext cx="953536" cy="737477"/>
                <a:chOff x="10749987" y="3838244"/>
                <a:chExt cx="1212742" cy="1039286"/>
              </a:xfrm>
            </p:grpSpPr>
            <p:grpSp>
              <p:nvGrpSpPr>
                <p:cNvPr id="120" name="グループ化 119">
                  <a:extLst>
                    <a:ext uri="{FF2B5EF4-FFF2-40B4-BE49-F238E27FC236}">
                      <a16:creationId xmlns:a16="http://schemas.microsoft.com/office/drawing/2014/main" id="{8CC4A9DA-5ACB-4B1A-87FB-30699CDF2A14}"/>
                    </a:ext>
                  </a:extLst>
                </p:cNvPr>
                <p:cNvGrpSpPr/>
                <p:nvPr/>
              </p:nvGrpSpPr>
              <p:grpSpPr>
                <a:xfrm rot="9633967">
                  <a:off x="10749987" y="3838244"/>
                  <a:ext cx="1212742" cy="1039286"/>
                  <a:chOff x="4046566" y="2096312"/>
                  <a:chExt cx="1778906" cy="1577336"/>
                </a:xfrm>
                <a:solidFill>
                  <a:srgbClr val="00B050"/>
                </a:solidFill>
              </p:grpSpPr>
              <p:sp>
                <p:nvSpPr>
                  <p:cNvPr id="122" name="Freeform 56">
                    <a:extLst>
                      <a:ext uri="{FF2B5EF4-FFF2-40B4-BE49-F238E27FC236}">
                        <a16:creationId xmlns:a16="http://schemas.microsoft.com/office/drawing/2014/main" id="{B5C720CF-B517-4133-8F4E-400778790C1A}"/>
                      </a:ext>
                    </a:extLst>
                  </p:cNvPr>
                  <p:cNvSpPr/>
                  <p:nvPr/>
                </p:nvSpPr>
                <p:spPr>
                  <a:xfrm rot="6889818">
                    <a:off x="4147351" y="1995527"/>
                    <a:ext cx="1577336" cy="1778906"/>
                  </a:xfrm>
                  <a:custGeom>
                    <a:avLst/>
                    <a:gdLst>
                      <a:gd name="connsiteX0" fmla="*/ 546603 w 3996535"/>
                      <a:gd name="connsiteY0" fmla="*/ 396989 h 5779497"/>
                      <a:gd name="connsiteX1" fmla="*/ 882269 w 3996535"/>
                      <a:gd name="connsiteY1" fmla="*/ 1126194 h 5779497"/>
                      <a:gd name="connsiteX2" fmla="*/ 708649 w 3996535"/>
                      <a:gd name="connsiteY2" fmla="*/ 1369262 h 5779497"/>
                      <a:gd name="connsiteX3" fmla="*/ 25742 w 3996535"/>
                      <a:gd name="connsiteY3" fmla="*/ 1241941 h 5779497"/>
                      <a:gd name="connsiteX4" fmla="*/ 164639 w 3996535"/>
                      <a:gd name="connsiteY4" fmla="*/ 1531308 h 5779497"/>
                      <a:gd name="connsiteX5" fmla="*/ 361408 w 3996535"/>
                      <a:gd name="connsiteY5" fmla="*/ 1866974 h 5779497"/>
                      <a:gd name="connsiteX6" fmla="*/ 164639 w 3996535"/>
                      <a:gd name="connsiteY6" fmla="*/ 2214214 h 5779497"/>
                      <a:gd name="connsiteX7" fmla="*/ 37317 w 3996535"/>
                      <a:gd name="connsiteY7" fmla="*/ 2434133 h 5779497"/>
                      <a:gd name="connsiteX8" fmla="*/ 523454 w 3996535"/>
                      <a:gd name="connsiteY8" fmla="*/ 2237363 h 5779497"/>
                      <a:gd name="connsiteX9" fmla="*/ 870694 w 3996535"/>
                      <a:gd name="connsiteY9" fmla="*/ 2445708 h 5779497"/>
                      <a:gd name="connsiteX10" fmla="*/ 882269 w 3996535"/>
                      <a:gd name="connsiteY10" fmla="*/ 3047591 h 5779497"/>
                      <a:gd name="connsiteX11" fmla="*/ 1160061 w 3996535"/>
                      <a:gd name="connsiteY11" fmla="*/ 2711925 h 5779497"/>
                      <a:gd name="connsiteX12" fmla="*/ 1241084 w 3996535"/>
                      <a:gd name="connsiteY12" fmla="*/ 2538305 h 5779497"/>
                      <a:gd name="connsiteX13" fmla="*/ 1414704 w 3996535"/>
                      <a:gd name="connsiteY13" fmla="*/ 2410984 h 5779497"/>
                      <a:gd name="connsiteX14" fmla="*/ 1761945 w 3996535"/>
                      <a:gd name="connsiteY14" fmla="*/ 2746650 h 5779497"/>
                      <a:gd name="connsiteX15" fmla="*/ 2086036 w 3996535"/>
                      <a:gd name="connsiteY15" fmla="*/ 3545303 h 5779497"/>
                      <a:gd name="connsiteX16" fmla="*/ 2433277 w 3996535"/>
                      <a:gd name="connsiteY16" fmla="*/ 5026862 h 5779497"/>
                      <a:gd name="connsiteX17" fmla="*/ 2224932 w 3996535"/>
                      <a:gd name="connsiteY17" fmla="*/ 5420401 h 5779497"/>
                      <a:gd name="connsiteX18" fmla="*/ 2143910 w 3996535"/>
                      <a:gd name="connsiteY18" fmla="*/ 5640320 h 5779497"/>
                      <a:gd name="connsiteX19" fmla="*/ 2456426 w 3996535"/>
                      <a:gd name="connsiteY19" fmla="*/ 5779217 h 5779497"/>
                      <a:gd name="connsiteX20" fmla="*/ 3718067 w 3996535"/>
                      <a:gd name="connsiteY20" fmla="*/ 5605596 h 5779497"/>
                      <a:gd name="connsiteX21" fmla="*/ 3995859 w 3996535"/>
                      <a:gd name="connsiteY21" fmla="*/ 5212057 h 5779497"/>
                      <a:gd name="connsiteX22" fmla="*/ 3775940 w 3996535"/>
                      <a:gd name="connsiteY22" fmla="*/ 5073161 h 5779497"/>
                      <a:gd name="connsiteX23" fmla="*/ 3185631 w 3996535"/>
                      <a:gd name="connsiteY23" fmla="*/ 5050012 h 5779497"/>
                      <a:gd name="connsiteX24" fmla="*/ 2734218 w 3996535"/>
                      <a:gd name="connsiteY24" fmla="*/ 5015287 h 5779497"/>
                      <a:gd name="connsiteX25" fmla="*/ 2502725 w 3996535"/>
                      <a:gd name="connsiteY25" fmla="*/ 4367105 h 5779497"/>
                      <a:gd name="connsiteX26" fmla="*/ 1912416 w 3996535"/>
                      <a:gd name="connsiteY26" fmla="*/ 2538305 h 5779497"/>
                      <a:gd name="connsiteX27" fmla="*/ 2005013 w 3996535"/>
                      <a:gd name="connsiteY27" fmla="*/ 2179490 h 5779497"/>
                      <a:gd name="connsiteX28" fmla="*/ 2583748 w 3996535"/>
                      <a:gd name="connsiteY28" fmla="*/ 2248938 h 5779497"/>
                      <a:gd name="connsiteX29" fmla="*/ 2167059 w 3996535"/>
                      <a:gd name="connsiteY29" fmla="*/ 1762801 h 5779497"/>
                      <a:gd name="connsiteX30" fmla="*/ 2236507 w 3996535"/>
                      <a:gd name="connsiteY30" fmla="*/ 1577606 h 5779497"/>
                      <a:gd name="connsiteX31" fmla="*/ 2630046 w 3996535"/>
                      <a:gd name="connsiteY31" fmla="*/ 1253515 h 5779497"/>
                      <a:gd name="connsiteX32" fmla="*/ 3035160 w 3996535"/>
                      <a:gd name="connsiteY32" fmla="*/ 836827 h 5779497"/>
                      <a:gd name="connsiteX33" fmla="*/ 2491150 w 3996535"/>
                      <a:gd name="connsiteY33" fmla="*/ 952574 h 5779497"/>
                      <a:gd name="connsiteX34" fmla="*/ 1877692 w 3996535"/>
                      <a:gd name="connsiteY34" fmla="*/ 998872 h 5779497"/>
                      <a:gd name="connsiteX35" fmla="*/ 2051312 w 3996535"/>
                      <a:gd name="connsiteY35" fmla="*/ 3450 h 5779497"/>
                      <a:gd name="connsiteX36" fmla="*/ 1680922 w 3996535"/>
                      <a:gd name="connsiteY36" fmla="*/ 674781 h 5779497"/>
                      <a:gd name="connsiteX37" fmla="*/ 1229510 w 3996535"/>
                      <a:gd name="connsiteY37" fmla="*/ 778953 h 5779497"/>
                      <a:gd name="connsiteX38" fmla="*/ 546603 w 3996535"/>
                      <a:gd name="connsiteY38" fmla="*/ 396989 h 57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96535" h="5779497">
                        <a:moveTo>
                          <a:pt x="546603" y="396989"/>
                        </a:moveTo>
                        <a:cubicBezTo>
                          <a:pt x="488730" y="454862"/>
                          <a:pt x="855261" y="964149"/>
                          <a:pt x="882269" y="1126194"/>
                        </a:cubicBezTo>
                        <a:cubicBezTo>
                          <a:pt x="909277" y="1288239"/>
                          <a:pt x="851404" y="1349971"/>
                          <a:pt x="708649" y="1369262"/>
                        </a:cubicBezTo>
                        <a:cubicBezTo>
                          <a:pt x="565895" y="1388553"/>
                          <a:pt x="116410" y="1214933"/>
                          <a:pt x="25742" y="1241941"/>
                        </a:cubicBezTo>
                        <a:cubicBezTo>
                          <a:pt x="-64926" y="1268949"/>
                          <a:pt x="108695" y="1427136"/>
                          <a:pt x="164639" y="1531308"/>
                        </a:cubicBezTo>
                        <a:cubicBezTo>
                          <a:pt x="220583" y="1635480"/>
                          <a:pt x="361408" y="1753156"/>
                          <a:pt x="361408" y="1866974"/>
                        </a:cubicBezTo>
                        <a:cubicBezTo>
                          <a:pt x="361408" y="1980792"/>
                          <a:pt x="218654" y="2119688"/>
                          <a:pt x="164639" y="2214214"/>
                        </a:cubicBezTo>
                        <a:cubicBezTo>
                          <a:pt x="110624" y="2308740"/>
                          <a:pt x="-22485" y="2430275"/>
                          <a:pt x="37317" y="2434133"/>
                        </a:cubicBezTo>
                        <a:cubicBezTo>
                          <a:pt x="97119" y="2437991"/>
                          <a:pt x="384558" y="2235434"/>
                          <a:pt x="523454" y="2237363"/>
                        </a:cubicBezTo>
                        <a:cubicBezTo>
                          <a:pt x="662350" y="2239292"/>
                          <a:pt x="810892" y="2310670"/>
                          <a:pt x="870694" y="2445708"/>
                        </a:cubicBezTo>
                        <a:cubicBezTo>
                          <a:pt x="930496" y="2580746"/>
                          <a:pt x="834041" y="3003222"/>
                          <a:pt x="882269" y="3047591"/>
                        </a:cubicBezTo>
                        <a:cubicBezTo>
                          <a:pt x="930497" y="3091960"/>
                          <a:pt x="1100259" y="2796806"/>
                          <a:pt x="1160061" y="2711925"/>
                        </a:cubicBezTo>
                        <a:cubicBezTo>
                          <a:pt x="1219863" y="2627044"/>
                          <a:pt x="1198644" y="2588462"/>
                          <a:pt x="1241084" y="2538305"/>
                        </a:cubicBezTo>
                        <a:cubicBezTo>
                          <a:pt x="1283524" y="2488148"/>
                          <a:pt x="1327894" y="2376260"/>
                          <a:pt x="1414704" y="2410984"/>
                        </a:cubicBezTo>
                        <a:cubicBezTo>
                          <a:pt x="1501514" y="2445708"/>
                          <a:pt x="1650056" y="2557597"/>
                          <a:pt x="1761945" y="2746650"/>
                        </a:cubicBezTo>
                        <a:cubicBezTo>
                          <a:pt x="1873834" y="2935703"/>
                          <a:pt x="1974147" y="3165268"/>
                          <a:pt x="2086036" y="3545303"/>
                        </a:cubicBezTo>
                        <a:cubicBezTo>
                          <a:pt x="2197925" y="3925338"/>
                          <a:pt x="2410128" y="4714346"/>
                          <a:pt x="2433277" y="5026862"/>
                        </a:cubicBezTo>
                        <a:cubicBezTo>
                          <a:pt x="2456426" y="5339378"/>
                          <a:pt x="2273160" y="5318158"/>
                          <a:pt x="2224932" y="5420401"/>
                        </a:cubicBezTo>
                        <a:cubicBezTo>
                          <a:pt x="2176704" y="5522644"/>
                          <a:pt x="2105328" y="5580517"/>
                          <a:pt x="2143910" y="5640320"/>
                        </a:cubicBezTo>
                        <a:cubicBezTo>
                          <a:pt x="2182492" y="5700123"/>
                          <a:pt x="2194067" y="5785004"/>
                          <a:pt x="2456426" y="5779217"/>
                        </a:cubicBezTo>
                        <a:cubicBezTo>
                          <a:pt x="2718785" y="5773430"/>
                          <a:pt x="3461495" y="5700123"/>
                          <a:pt x="3718067" y="5605596"/>
                        </a:cubicBezTo>
                        <a:cubicBezTo>
                          <a:pt x="3974639" y="5511069"/>
                          <a:pt x="3986214" y="5300796"/>
                          <a:pt x="3995859" y="5212057"/>
                        </a:cubicBezTo>
                        <a:cubicBezTo>
                          <a:pt x="4005504" y="5123318"/>
                          <a:pt x="3910978" y="5100169"/>
                          <a:pt x="3775940" y="5073161"/>
                        </a:cubicBezTo>
                        <a:cubicBezTo>
                          <a:pt x="3640902" y="5046154"/>
                          <a:pt x="3359251" y="5059658"/>
                          <a:pt x="3185631" y="5050012"/>
                        </a:cubicBezTo>
                        <a:cubicBezTo>
                          <a:pt x="3012011" y="5040366"/>
                          <a:pt x="2848036" y="5129105"/>
                          <a:pt x="2734218" y="5015287"/>
                        </a:cubicBezTo>
                        <a:cubicBezTo>
                          <a:pt x="2620400" y="4901469"/>
                          <a:pt x="2639692" y="4779935"/>
                          <a:pt x="2502725" y="4367105"/>
                        </a:cubicBezTo>
                        <a:cubicBezTo>
                          <a:pt x="2365758" y="3954275"/>
                          <a:pt x="1995368" y="2902908"/>
                          <a:pt x="1912416" y="2538305"/>
                        </a:cubicBezTo>
                        <a:cubicBezTo>
                          <a:pt x="1829464" y="2173702"/>
                          <a:pt x="1893124" y="2227718"/>
                          <a:pt x="2005013" y="2179490"/>
                        </a:cubicBezTo>
                        <a:cubicBezTo>
                          <a:pt x="2116902" y="2131262"/>
                          <a:pt x="2556740" y="2318386"/>
                          <a:pt x="2583748" y="2248938"/>
                        </a:cubicBezTo>
                        <a:cubicBezTo>
                          <a:pt x="2610756" y="2179490"/>
                          <a:pt x="2224933" y="1874690"/>
                          <a:pt x="2167059" y="1762801"/>
                        </a:cubicBezTo>
                        <a:cubicBezTo>
                          <a:pt x="2109185" y="1650912"/>
                          <a:pt x="2159343" y="1662487"/>
                          <a:pt x="2236507" y="1577606"/>
                        </a:cubicBezTo>
                        <a:cubicBezTo>
                          <a:pt x="2313672" y="1492725"/>
                          <a:pt x="2496937" y="1376978"/>
                          <a:pt x="2630046" y="1253515"/>
                        </a:cubicBezTo>
                        <a:cubicBezTo>
                          <a:pt x="2763155" y="1130052"/>
                          <a:pt x="3058309" y="886984"/>
                          <a:pt x="3035160" y="836827"/>
                        </a:cubicBezTo>
                        <a:cubicBezTo>
                          <a:pt x="3012011" y="786670"/>
                          <a:pt x="2684061" y="925567"/>
                          <a:pt x="2491150" y="952574"/>
                        </a:cubicBezTo>
                        <a:cubicBezTo>
                          <a:pt x="2298239" y="979581"/>
                          <a:pt x="1950998" y="1157059"/>
                          <a:pt x="1877692" y="998872"/>
                        </a:cubicBezTo>
                        <a:cubicBezTo>
                          <a:pt x="1804386" y="840685"/>
                          <a:pt x="2084107" y="57465"/>
                          <a:pt x="2051312" y="3450"/>
                        </a:cubicBezTo>
                        <a:cubicBezTo>
                          <a:pt x="2018517" y="-50565"/>
                          <a:pt x="1817889" y="545531"/>
                          <a:pt x="1680922" y="674781"/>
                        </a:cubicBezTo>
                        <a:cubicBezTo>
                          <a:pt x="1543955" y="804032"/>
                          <a:pt x="1418563" y="827181"/>
                          <a:pt x="1229510" y="778953"/>
                        </a:cubicBezTo>
                        <a:cubicBezTo>
                          <a:pt x="1040457" y="730725"/>
                          <a:pt x="604476" y="339116"/>
                          <a:pt x="546603" y="396989"/>
                        </a:cubicBezTo>
                        <a:close/>
                      </a:path>
                    </a:pathLst>
                  </a:custGeom>
                  <a:grp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sp>
                <p:nvSpPr>
                  <p:cNvPr id="123" name="円/楕円 13">
                    <a:extLst>
                      <a:ext uri="{FF2B5EF4-FFF2-40B4-BE49-F238E27FC236}">
                        <a16:creationId xmlns:a16="http://schemas.microsoft.com/office/drawing/2014/main" id="{8764F016-D143-41C5-BEE6-0D3B732D7E4B}"/>
                      </a:ext>
                    </a:extLst>
                  </p:cNvPr>
                  <p:cNvSpPr/>
                  <p:nvPr/>
                </p:nvSpPr>
                <p:spPr>
                  <a:xfrm rot="19873281">
                    <a:off x="5546698" y="2765912"/>
                    <a:ext cx="148180" cy="288515"/>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121" name="円/楕円 85">
                  <a:extLst>
                    <a:ext uri="{FF2B5EF4-FFF2-40B4-BE49-F238E27FC236}">
                      <a16:creationId xmlns:a16="http://schemas.microsoft.com/office/drawing/2014/main" id="{CC5CD7D6-81CE-4926-AEDA-B1686AF7C5DB}"/>
                    </a:ext>
                  </a:extLst>
                </p:cNvPr>
                <p:cNvSpPr/>
                <p:nvPr/>
              </p:nvSpPr>
              <p:spPr>
                <a:xfrm rot="859812">
                  <a:off x="11014110" y="4397127"/>
                  <a:ext cx="183745" cy="208956"/>
                </a:xfrm>
                <a:prstGeom prst="ellipse">
                  <a:avLst/>
                </a:prstGeom>
                <a:gradFill>
                  <a:gsLst>
                    <a:gs pos="0">
                      <a:schemeClr val="tx2">
                        <a:lumMod val="60000"/>
                        <a:lumOff val="40000"/>
                      </a:schemeClr>
                    </a:gs>
                    <a:gs pos="50000">
                      <a:schemeClr val="accent1">
                        <a:tint val="44500"/>
                        <a:satMod val="160000"/>
                      </a:schemeClr>
                    </a:gs>
                    <a:gs pos="100000">
                      <a:schemeClr val="tx2">
                        <a:lumMod val="60000"/>
                        <a:lumOff val="40000"/>
                      </a:schemeClr>
                    </a:gs>
                  </a:gsLst>
                  <a:path path="circle">
                    <a:fillToRect l="100000" t="100000"/>
                  </a:path>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grpSp>
        <p:sp>
          <p:nvSpPr>
            <p:cNvPr id="108" name="円/楕円 32">
              <a:extLst>
                <a:ext uri="{FF2B5EF4-FFF2-40B4-BE49-F238E27FC236}">
                  <a16:creationId xmlns:a16="http://schemas.microsoft.com/office/drawing/2014/main" id="{57DC4723-CD65-443A-B7A3-69934F38E97C}"/>
                </a:ext>
              </a:extLst>
            </p:cNvPr>
            <p:cNvSpPr/>
            <p:nvPr/>
          </p:nvSpPr>
          <p:spPr>
            <a:xfrm>
              <a:off x="4022248" y="1164930"/>
              <a:ext cx="99455" cy="1086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09" name="円/楕円 32">
              <a:extLst>
                <a:ext uri="{FF2B5EF4-FFF2-40B4-BE49-F238E27FC236}">
                  <a16:creationId xmlns:a16="http://schemas.microsoft.com/office/drawing/2014/main" id="{2CA1B9B4-A1C3-48DA-A548-5D4801BD5E01}"/>
                </a:ext>
              </a:extLst>
            </p:cNvPr>
            <p:cNvSpPr/>
            <p:nvPr/>
          </p:nvSpPr>
          <p:spPr>
            <a:xfrm>
              <a:off x="4092743" y="1481590"/>
              <a:ext cx="99455" cy="1086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10" name="円/楕円 32">
              <a:extLst>
                <a:ext uri="{FF2B5EF4-FFF2-40B4-BE49-F238E27FC236}">
                  <a16:creationId xmlns:a16="http://schemas.microsoft.com/office/drawing/2014/main" id="{6F220338-F666-4D66-A7A2-216901746593}"/>
                </a:ext>
              </a:extLst>
            </p:cNvPr>
            <p:cNvSpPr/>
            <p:nvPr/>
          </p:nvSpPr>
          <p:spPr>
            <a:xfrm>
              <a:off x="4131235" y="1826965"/>
              <a:ext cx="99455" cy="1086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139" name="テキスト ボックス 138">
            <a:extLst>
              <a:ext uri="{FF2B5EF4-FFF2-40B4-BE49-F238E27FC236}">
                <a16:creationId xmlns:a16="http://schemas.microsoft.com/office/drawing/2014/main" id="{7EB74A02-7690-4992-BA70-A67E64609E8D}"/>
              </a:ext>
            </a:extLst>
          </p:cNvPr>
          <p:cNvSpPr txBox="1"/>
          <p:nvPr/>
        </p:nvSpPr>
        <p:spPr>
          <a:xfrm>
            <a:off x="542622" y="1260740"/>
            <a:ext cx="2170183" cy="461665"/>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Pre-synaptic </a:t>
            </a:r>
          </a:p>
          <a:p>
            <a:r>
              <a:rPr kumimoji="1" lang="en-US" altLang="ja-JP" sz="1200" b="1" dirty="0">
                <a:latin typeface="Arial" panose="020B0604020202020204" pitchFamily="34" charset="0"/>
                <a:cs typeface="Arial" panose="020B0604020202020204" pitchFamily="34" charset="0"/>
              </a:rPr>
              <a:t>auto-receptors</a:t>
            </a:r>
            <a:endParaRPr kumimoji="1" lang="ja-JP" altLang="en-US" sz="1200" b="1" dirty="0">
              <a:latin typeface="Arial" panose="020B0604020202020204" pitchFamily="34" charset="0"/>
              <a:cs typeface="Arial" panose="020B0604020202020204" pitchFamily="34" charset="0"/>
            </a:endParaRPr>
          </a:p>
        </p:txBody>
      </p:sp>
      <p:sp>
        <p:nvSpPr>
          <p:cNvPr id="145" name="正方形/長方形 144">
            <a:extLst>
              <a:ext uri="{FF2B5EF4-FFF2-40B4-BE49-F238E27FC236}">
                <a16:creationId xmlns:a16="http://schemas.microsoft.com/office/drawing/2014/main" id="{69525120-F260-4FC6-B24D-9332424428E2}"/>
              </a:ext>
            </a:extLst>
          </p:cNvPr>
          <p:cNvSpPr/>
          <p:nvPr/>
        </p:nvSpPr>
        <p:spPr>
          <a:xfrm>
            <a:off x="256568" y="733415"/>
            <a:ext cx="873957" cy="276999"/>
          </a:xfrm>
          <a:prstGeom prst="rect">
            <a:avLst/>
          </a:prstGeom>
        </p:spPr>
        <p:txBody>
          <a:bodyPr wrap="none">
            <a:spAutoFit/>
          </a:bodyPr>
          <a:lstStyle/>
          <a:p>
            <a:r>
              <a:rPr lang="en-US" sz="1200" b="1" dirty="0">
                <a:solidFill>
                  <a:srgbClr val="FF0000"/>
                </a:solidFill>
                <a:latin typeface="Arial" panose="020B0604020202020204" pitchFamily="34" charset="0"/>
                <a:ea typeface="MS Mincho" panose="02020609040205080304" pitchFamily="49" charset="-128"/>
                <a:cs typeface="Arial" panose="020B0604020202020204" pitchFamily="34" charset="0"/>
              </a:rPr>
              <a:t>rs6295; C</a:t>
            </a:r>
            <a:endParaRPr lang="en-US" sz="1200" b="1" dirty="0">
              <a:solidFill>
                <a:srgbClr val="FF0000"/>
              </a:solidFill>
              <a:latin typeface="Arial" panose="020B0604020202020204" pitchFamily="34" charset="0"/>
              <a:cs typeface="Arial" panose="020B0604020202020204" pitchFamily="34" charset="0"/>
            </a:endParaRPr>
          </a:p>
        </p:txBody>
      </p:sp>
      <p:sp>
        <p:nvSpPr>
          <p:cNvPr id="147" name="正方形/長方形 146">
            <a:extLst>
              <a:ext uri="{FF2B5EF4-FFF2-40B4-BE49-F238E27FC236}">
                <a16:creationId xmlns:a16="http://schemas.microsoft.com/office/drawing/2014/main" id="{9DBA6C99-42D0-4D4E-82D3-FEE7F5310244}"/>
              </a:ext>
            </a:extLst>
          </p:cNvPr>
          <p:cNvSpPr/>
          <p:nvPr/>
        </p:nvSpPr>
        <p:spPr>
          <a:xfrm>
            <a:off x="267547" y="3910867"/>
            <a:ext cx="883575" cy="276999"/>
          </a:xfrm>
          <a:prstGeom prst="rect">
            <a:avLst/>
          </a:prstGeom>
        </p:spPr>
        <p:txBody>
          <a:bodyPr wrap="none">
            <a:spAutoFit/>
          </a:bodyPr>
          <a:lstStyle/>
          <a:p>
            <a:r>
              <a:rPr lang="en-US" sz="1200" b="1" dirty="0">
                <a:solidFill>
                  <a:srgbClr val="FF0000"/>
                </a:solidFill>
                <a:latin typeface="Arial" panose="020B0604020202020204" pitchFamily="34" charset="0"/>
                <a:ea typeface="MS Mincho" panose="02020609040205080304" pitchFamily="49" charset="-128"/>
                <a:cs typeface="Arial" panose="020B0604020202020204" pitchFamily="34" charset="0"/>
              </a:rPr>
              <a:t>rs6295; G</a:t>
            </a:r>
            <a:endParaRPr lang="en-US" sz="1200" b="1" dirty="0">
              <a:solidFill>
                <a:srgbClr val="FF0000"/>
              </a:solidFill>
              <a:latin typeface="Arial" panose="020B0604020202020204" pitchFamily="34" charset="0"/>
              <a:cs typeface="Arial" panose="020B0604020202020204" pitchFamily="34" charset="0"/>
            </a:endParaRPr>
          </a:p>
        </p:txBody>
      </p:sp>
      <p:sp>
        <p:nvSpPr>
          <p:cNvPr id="152" name="矢印: 左カーブ 151">
            <a:extLst>
              <a:ext uri="{FF2B5EF4-FFF2-40B4-BE49-F238E27FC236}">
                <a16:creationId xmlns:a16="http://schemas.microsoft.com/office/drawing/2014/main" id="{4A273F04-A81F-43D3-8CE4-BDDACD0B688E}"/>
              </a:ext>
            </a:extLst>
          </p:cNvPr>
          <p:cNvSpPr/>
          <p:nvPr/>
        </p:nvSpPr>
        <p:spPr>
          <a:xfrm rot="16025728">
            <a:off x="3552661" y="-34009"/>
            <a:ext cx="332577" cy="2609532"/>
          </a:xfrm>
          <a:prstGeom prst="curved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Arial" panose="020B0604020202020204" pitchFamily="34" charset="0"/>
              <a:cs typeface="Arial" panose="020B0604020202020204" pitchFamily="34" charset="0"/>
            </a:endParaRPr>
          </a:p>
        </p:txBody>
      </p:sp>
      <p:pic>
        <p:nvPicPr>
          <p:cNvPr id="157" name="図 156">
            <a:extLst>
              <a:ext uri="{FF2B5EF4-FFF2-40B4-BE49-F238E27FC236}">
                <a16:creationId xmlns:a16="http://schemas.microsoft.com/office/drawing/2014/main" id="{4F05A2FB-F347-43F4-8C01-5C4FC40E05D9}"/>
              </a:ext>
            </a:extLst>
          </p:cNvPr>
          <p:cNvPicPr/>
          <p:nvPr/>
        </p:nvPicPr>
        <p:blipFill rotWithShape="1">
          <a:blip r:embed="rId2">
            <a:extLst>
              <a:ext uri="{28A0092B-C50C-407E-A947-70E740481C1C}">
                <a14:useLocalDpi xmlns:a14="http://schemas.microsoft.com/office/drawing/2010/main" val="0"/>
              </a:ext>
            </a:extLst>
          </a:blip>
          <a:srcRect l="7385" t="11553" r="52709" b="10792"/>
          <a:stretch/>
        </p:blipFill>
        <p:spPr bwMode="auto">
          <a:xfrm>
            <a:off x="226143" y="5774585"/>
            <a:ext cx="1010377" cy="939761"/>
          </a:xfrm>
          <a:prstGeom prst="rect">
            <a:avLst/>
          </a:prstGeom>
          <a:noFill/>
          <a:ln w="1270">
            <a:solidFill>
              <a:schemeClr val="accent1"/>
            </a:solidFill>
          </a:ln>
        </p:spPr>
      </p:pic>
      <p:pic>
        <p:nvPicPr>
          <p:cNvPr id="158" name="図 157">
            <a:extLst>
              <a:ext uri="{FF2B5EF4-FFF2-40B4-BE49-F238E27FC236}">
                <a16:creationId xmlns:a16="http://schemas.microsoft.com/office/drawing/2014/main" id="{12E3F530-4608-499E-B71A-6D0695CEDB91}"/>
              </a:ext>
            </a:extLst>
          </p:cNvPr>
          <p:cNvPicPr/>
          <p:nvPr/>
        </p:nvPicPr>
        <p:blipFill rotWithShape="1">
          <a:blip r:embed="rId2">
            <a:extLst>
              <a:ext uri="{28A0092B-C50C-407E-A947-70E740481C1C}">
                <a14:useLocalDpi xmlns:a14="http://schemas.microsoft.com/office/drawing/2010/main" val="0"/>
              </a:ext>
            </a:extLst>
          </a:blip>
          <a:srcRect l="56757" t="13235" r="4031" b="12348"/>
          <a:stretch/>
        </p:blipFill>
        <p:spPr bwMode="auto">
          <a:xfrm>
            <a:off x="221707" y="2509746"/>
            <a:ext cx="1014813" cy="1006679"/>
          </a:xfrm>
          <a:prstGeom prst="rect">
            <a:avLst/>
          </a:prstGeom>
          <a:noFill/>
          <a:ln w="1270">
            <a:solidFill>
              <a:schemeClr val="accent1"/>
            </a:solidFill>
          </a:ln>
        </p:spPr>
      </p:pic>
      <p:sp>
        <p:nvSpPr>
          <p:cNvPr id="159" name="円/楕円 32">
            <a:extLst>
              <a:ext uri="{FF2B5EF4-FFF2-40B4-BE49-F238E27FC236}">
                <a16:creationId xmlns:a16="http://schemas.microsoft.com/office/drawing/2014/main" id="{C6D940B9-693D-46C3-B7D3-8A51B707F414}"/>
              </a:ext>
            </a:extLst>
          </p:cNvPr>
          <p:cNvSpPr/>
          <p:nvPr/>
        </p:nvSpPr>
        <p:spPr>
          <a:xfrm>
            <a:off x="3239669" y="5949564"/>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0" name="円/楕円 32">
            <a:extLst>
              <a:ext uri="{FF2B5EF4-FFF2-40B4-BE49-F238E27FC236}">
                <a16:creationId xmlns:a16="http://schemas.microsoft.com/office/drawing/2014/main" id="{6D659C12-044A-4D29-9937-00BAD04EA61C}"/>
              </a:ext>
            </a:extLst>
          </p:cNvPr>
          <p:cNvSpPr/>
          <p:nvPr/>
        </p:nvSpPr>
        <p:spPr>
          <a:xfrm>
            <a:off x="3403845" y="6067195"/>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2" name="円/楕円 32">
            <a:extLst>
              <a:ext uri="{FF2B5EF4-FFF2-40B4-BE49-F238E27FC236}">
                <a16:creationId xmlns:a16="http://schemas.microsoft.com/office/drawing/2014/main" id="{210D79E1-5E86-4152-A5B4-5FE6117B7308}"/>
              </a:ext>
            </a:extLst>
          </p:cNvPr>
          <p:cNvSpPr/>
          <p:nvPr/>
        </p:nvSpPr>
        <p:spPr>
          <a:xfrm>
            <a:off x="3363339" y="2965700"/>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3" name="円/楕円 32">
            <a:extLst>
              <a:ext uri="{FF2B5EF4-FFF2-40B4-BE49-F238E27FC236}">
                <a16:creationId xmlns:a16="http://schemas.microsoft.com/office/drawing/2014/main" id="{7F39F645-A3FB-421B-8317-C868F0F1A5D8}"/>
              </a:ext>
            </a:extLst>
          </p:cNvPr>
          <p:cNvSpPr/>
          <p:nvPr/>
        </p:nvSpPr>
        <p:spPr>
          <a:xfrm>
            <a:off x="3535069" y="3046344"/>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4" name="円/楕円 32">
            <a:extLst>
              <a:ext uri="{FF2B5EF4-FFF2-40B4-BE49-F238E27FC236}">
                <a16:creationId xmlns:a16="http://schemas.microsoft.com/office/drawing/2014/main" id="{DB4C4FAD-9A78-4D24-9822-1F218A254CB0}"/>
              </a:ext>
            </a:extLst>
          </p:cNvPr>
          <p:cNvSpPr/>
          <p:nvPr/>
        </p:nvSpPr>
        <p:spPr>
          <a:xfrm>
            <a:off x="3748289" y="3095634"/>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5" name="円/楕円 32">
            <a:extLst>
              <a:ext uri="{FF2B5EF4-FFF2-40B4-BE49-F238E27FC236}">
                <a16:creationId xmlns:a16="http://schemas.microsoft.com/office/drawing/2014/main" id="{1490655E-1926-4F29-8721-8ECC5A7C5907}"/>
              </a:ext>
            </a:extLst>
          </p:cNvPr>
          <p:cNvSpPr/>
          <p:nvPr/>
        </p:nvSpPr>
        <p:spPr>
          <a:xfrm>
            <a:off x="3605799" y="3270024"/>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6" name="円/楕円 32">
            <a:extLst>
              <a:ext uri="{FF2B5EF4-FFF2-40B4-BE49-F238E27FC236}">
                <a16:creationId xmlns:a16="http://schemas.microsoft.com/office/drawing/2014/main" id="{E4032B9A-E653-42AE-82DE-27B4EA06B0DA}"/>
              </a:ext>
            </a:extLst>
          </p:cNvPr>
          <p:cNvSpPr/>
          <p:nvPr/>
        </p:nvSpPr>
        <p:spPr>
          <a:xfrm>
            <a:off x="3385194" y="3207703"/>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67" name="円/楕円 32">
            <a:extLst>
              <a:ext uri="{FF2B5EF4-FFF2-40B4-BE49-F238E27FC236}">
                <a16:creationId xmlns:a16="http://schemas.microsoft.com/office/drawing/2014/main" id="{3A947654-A694-4273-AD6F-5737771CE9CE}"/>
              </a:ext>
            </a:extLst>
          </p:cNvPr>
          <p:cNvSpPr/>
          <p:nvPr/>
        </p:nvSpPr>
        <p:spPr>
          <a:xfrm rot="19864498">
            <a:off x="5361664" y="1486595"/>
            <a:ext cx="165913" cy="141226"/>
          </a:xfrm>
          <a:prstGeom prst="ellipse">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74" name="円/楕円 32">
            <a:extLst>
              <a:ext uri="{FF2B5EF4-FFF2-40B4-BE49-F238E27FC236}">
                <a16:creationId xmlns:a16="http://schemas.microsoft.com/office/drawing/2014/main" id="{D1888768-45F7-427E-9B0E-41331EF43459}"/>
              </a:ext>
            </a:extLst>
          </p:cNvPr>
          <p:cNvSpPr/>
          <p:nvPr/>
        </p:nvSpPr>
        <p:spPr>
          <a:xfrm rot="19864498">
            <a:off x="3117614" y="2914583"/>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75" name="円/楕円 32">
            <a:extLst>
              <a:ext uri="{FF2B5EF4-FFF2-40B4-BE49-F238E27FC236}">
                <a16:creationId xmlns:a16="http://schemas.microsoft.com/office/drawing/2014/main" id="{2C654A24-33F7-450B-8C40-213F829EEB3B}"/>
              </a:ext>
            </a:extLst>
          </p:cNvPr>
          <p:cNvSpPr/>
          <p:nvPr/>
        </p:nvSpPr>
        <p:spPr>
          <a:xfrm rot="19864498">
            <a:off x="2505122" y="2884891"/>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76" name="円/楕円 32">
            <a:extLst>
              <a:ext uri="{FF2B5EF4-FFF2-40B4-BE49-F238E27FC236}">
                <a16:creationId xmlns:a16="http://schemas.microsoft.com/office/drawing/2014/main" id="{6AC834C9-3450-4497-B91F-421D1F2DD029}"/>
              </a:ext>
            </a:extLst>
          </p:cNvPr>
          <p:cNvSpPr/>
          <p:nvPr/>
        </p:nvSpPr>
        <p:spPr>
          <a:xfrm rot="19864498">
            <a:off x="2042148" y="2635139"/>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77" name="円/楕円 32">
            <a:extLst>
              <a:ext uri="{FF2B5EF4-FFF2-40B4-BE49-F238E27FC236}">
                <a16:creationId xmlns:a16="http://schemas.microsoft.com/office/drawing/2014/main" id="{EB23F596-4B03-41DE-B2A9-24F1FB542286}"/>
              </a:ext>
            </a:extLst>
          </p:cNvPr>
          <p:cNvSpPr/>
          <p:nvPr/>
        </p:nvSpPr>
        <p:spPr>
          <a:xfrm rot="19864498">
            <a:off x="1971164" y="1926117"/>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78" name="円/楕円 32">
            <a:extLst>
              <a:ext uri="{FF2B5EF4-FFF2-40B4-BE49-F238E27FC236}">
                <a16:creationId xmlns:a16="http://schemas.microsoft.com/office/drawing/2014/main" id="{0241E699-F464-43B9-B4C2-5EE02DFF2FAC}"/>
              </a:ext>
            </a:extLst>
          </p:cNvPr>
          <p:cNvSpPr/>
          <p:nvPr/>
        </p:nvSpPr>
        <p:spPr>
          <a:xfrm rot="19864498">
            <a:off x="2406008" y="1562803"/>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80" name="円/楕円 32">
            <a:extLst>
              <a:ext uri="{FF2B5EF4-FFF2-40B4-BE49-F238E27FC236}">
                <a16:creationId xmlns:a16="http://schemas.microsoft.com/office/drawing/2014/main" id="{66BB9727-EDE3-4A7D-9074-69B363DFA797}"/>
              </a:ext>
            </a:extLst>
          </p:cNvPr>
          <p:cNvSpPr/>
          <p:nvPr/>
        </p:nvSpPr>
        <p:spPr>
          <a:xfrm rot="19864498">
            <a:off x="1885909" y="4993117"/>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81" name="円/楕円 32">
            <a:extLst>
              <a:ext uri="{FF2B5EF4-FFF2-40B4-BE49-F238E27FC236}">
                <a16:creationId xmlns:a16="http://schemas.microsoft.com/office/drawing/2014/main" id="{85D73545-032D-493D-8E61-276706FC3902}"/>
              </a:ext>
            </a:extLst>
          </p:cNvPr>
          <p:cNvSpPr/>
          <p:nvPr/>
        </p:nvSpPr>
        <p:spPr>
          <a:xfrm rot="19864498">
            <a:off x="2452739" y="5954541"/>
            <a:ext cx="158010" cy="169685"/>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82" name="円/楕円 32">
            <a:extLst>
              <a:ext uri="{FF2B5EF4-FFF2-40B4-BE49-F238E27FC236}">
                <a16:creationId xmlns:a16="http://schemas.microsoft.com/office/drawing/2014/main" id="{8A844977-D39E-4176-9420-F887FDA76AED}"/>
              </a:ext>
            </a:extLst>
          </p:cNvPr>
          <p:cNvSpPr/>
          <p:nvPr/>
        </p:nvSpPr>
        <p:spPr>
          <a:xfrm rot="19864498">
            <a:off x="5371052" y="1976695"/>
            <a:ext cx="154776" cy="145755"/>
          </a:xfrm>
          <a:prstGeom prst="ellipse">
            <a:avLst/>
          </a:prstGeom>
          <a:solidFill>
            <a:schemeClr val="bg1"/>
          </a:solidFill>
          <a:ln w="63500">
            <a:solidFill>
              <a:srgbClr val="3E1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183" name="円/楕円 32">
            <a:extLst>
              <a:ext uri="{FF2B5EF4-FFF2-40B4-BE49-F238E27FC236}">
                <a16:creationId xmlns:a16="http://schemas.microsoft.com/office/drawing/2014/main" id="{C04039A5-4268-475E-AFA2-707E16CB5A73}"/>
              </a:ext>
            </a:extLst>
          </p:cNvPr>
          <p:cNvSpPr/>
          <p:nvPr/>
        </p:nvSpPr>
        <p:spPr>
          <a:xfrm rot="19864498">
            <a:off x="5407415" y="4975386"/>
            <a:ext cx="154776" cy="145755"/>
          </a:xfrm>
          <a:prstGeom prst="ellipse">
            <a:avLst/>
          </a:prstGeom>
          <a:solidFill>
            <a:schemeClr val="bg1"/>
          </a:solidFill>
          <a:ln w="63500">
            <a:solidFill>
              <a:srgbClr val="3E1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184" name="円/楕円 32">
            <a:extLst>
              <a:ext uri="{FF2B5EF4-FFF2-40B4-BE49-F238E27FC236}">
                <a16:creationId xmlns:a16="http://schemas.microsoft.com/office/drawing/2014/main" id="{F9F50221-4F5E-4708-AD36-1F40B87917A2}"/>
              </a:ext>
            </a:extLst>
          </p:cNvPr>
          <p:cNvSpPr/>
          <p:nvPr/>
        </p:nvSpPr>
        <p:spPr>
          <a:xfrm rot="19864498">
            <a:off x="5774066" y="5771910"/>
            <a:ext cx="154776" cy="145755"/>
          </a:xfrm>
          <a:prstGeom prst="ellipse">
            <a:avLst/>
          </a:prstGeom>
          <a:solidFill>
            <a:schemeClr val="bg1"/>
          </a:solidFill>
          <a:ln w="63500">
            <a:solidFill>
              <a:srgbClr val="3E1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185" name="円/楕円 32">
            <a:extLst>
              <a:ext uri="{FF2B5EF4-FFF2-40B4-BE49-F238E27FC236}">
                <a16:creationId xmlns:a16="http://schemas.microsoft.com/office/drawing/2014/main" id="{A66960A0-EEF6-417F-9824-8EC4FF9CBBEB}"/>
              </a:ext>
            </a:extLst>
          </p:cNvPr>
          <p:cNvSpPr/>
          <p:nvPr/>
        </p:nvSpPr>
        <p:spPr>
          <a:xfrm rot="19864498">
            <a:off x="5322532" y="4485378"/>
            <a:ext cx="165913" cy="141226"/>
          </a:xfrm>
          <a:prstGeom prst="ellipse">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86" name="円/楕円 32">
            <a:extLst>
              <a:ext uri="{FF2B5EF4-FFF2-40B4-BE49-F238E27FC236}">
                <a16:creationId xmlns:a16="http://schemas.microsoft.com/office/drawing/2014/main" id="{E2D63520-7E18-43C7-AEFD-18C98D7FD1B4}"/>
              </a:ext>
            </a:extLst>
          </p:cNvPr>
          <p:cNvSpPr/>
          <p:nvPr/>
        </p:nvSpPr>
        <p:spPr>
          <a:xfrm rot="19864498">
            <a:off x="5768967" y="5409434"/>
            <a:ext cx="163116" cy="1298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87" name="円/楕円 32">
            <a:extLst>
              <a:ext uri="{FF2B5EF4-FFF2-40B4-BE49-F238E27FC236}">
                <a16:creationId xmlns:a16="http://schemas.microsoft.com/office/drawing/2014/main" id="{10EAC1D5-F8FA-42AB-9B20-0F4A8AE2FEEE}"/>
              </a:ext>
            </a:extLst>
          </p:cNvPr>
          <p:cNvSpPr/>
          <p:nvPr/>
        </p:nvSpPr>
        <p:spPr>
          <a:xfrm rot="19864498">
            <a:off x="6815591" y="2765407"/>
            <a:ext cx="158010" cy="1696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188" name="テキスト ボックス 187">
            <a:extLst>
              <a:ext uri="{FF2B5EF4-FFF2-40B4-BE49-F238E27FC236}">
                <a16:creationId xmlns:a16="http://schemas.microsoft.com/office/drawing/2014/main" id="{4D569E9C-0CE5-4633-947C-9794BC631CD6}"/>
              </a:ext>
            </a:extLst>
          </p:cNvPr>
          <p:cNvSpPr txBox="1"/>
          <p:nvPr/>
        </p:nvSpPr>
        <p:spPr>
          <a:xfrm>
            <a:off x="6425980" y="2227915"/>
            <a:ext cx="1411613" cy="461665"/>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Dopamine</a:t>
            </a:r>
            <a:r>
              <a:rPr kumimoji="1" lang="ja-JP" altLang="en-US" sz="1200" b="1" dirty="0">
                <a:latin typeface="Arial" panose="020B0604020202020204" pitchFamily="34" charset="0"/>
                <a:cs typeface="Arial" panose="020B0604020202020204" pitchFamily="34" charset="0"/>
              </a:rPr>
              <a:t> </a:t>
            </a:r>
            <a:endParaRPr kumimoji="1" lang="en-US" altLang="ja-JP" sz="1200" b="1" dirty="0">
              <a:latin typeface="Arial" panose="020B0604020202020204" pitchFamily="34" charset="0"/>
              <a:cs typeface="Arial" panose="020B0604020202020204" pitchFamily="34" charset="0"/>
            </a:endParaRPr>
          </a:p>
          <a:p>
            <a:r>
              <a:rPr kumimoji="1" lang="en-US" altLang="ja-JP" sz="1200" b="1" dirty="0">
                <a:latin typeface="Arial" panose="020B0604020202020204" pitchFamily="34" charset="0"/>
                <a:cs typeface="Arial" panose="020B0604020202020204" pitchFamily="34" charset="0"/>
              </a:rPr>
              <a:t>Release (PFC)</a:t>
            </a:r>
            <a:endParaRPr kumimoji="1" lang="ja-JP" altLang="en-US" sz="1200" b="1" dirty="0">
              <a:latin typeface="Arial" panose="020B0604020202020204" pitchFamily="34" charset="0"/>
              <a:cs typeface="Arial" panose="020B0604020202020204" pitchFamily="34" charset="0"/>
            </a:endParaRPr>
          </a:p>
        </p:txBody>
      </p:sp>
      <p:sp>
        <p:nvSpPr>
          <p:cNvPr id="190" name="矢印: 左カーブ 189">
            <a:extLst>
              <a:ext uri="{FF2B5EF4-FFF2-40B4-BE49-F238E27FC236}">
                <a16:creationId xmlns:a16="http://schemas.microsoft.com/office/drawing/2014/main" id="{D07D435D-FAC3-4F4C-BFE5-166419A0208F}"/>
              </a:ext>
            </a:extLst>
          </p:cNvPr>
          <p:cNvSpPr/>
          <p:nvPr/>
        </p:nvSpPr>
        <p:spPr>
          <a:xfrm rot="19527130">
            <a:off x="7428146" y="1405904"/>
            <a:ext cx="260510" cy="881248"/>
          </a:xfrm>
          <a:prstGeom prst="curved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Arial" panose="020B0604020202020204" pitchFamily="34" charset="0"/>
              <a:cs typeface="Arial" panose="020B0604020202020204" pitchFamily="34" charset="0"/>
            </a:endParaRPr>
          </a:p>
        </p:txBody>
      </p:sp>
      <p:sp>
        <p:nvSpPr>
          <p:cNvPr id="203" name="テキスト ボックス 202">
            <a:extLst>
              <a:ext uri="{FF2B5EF4-FFF2-40B4-BE49-F238E27FC236}">
                <a16:creationId xmlns:a16="http://schemas.microsoft.com/office/drawing/2014/main" id="{98D20BA0-2BD8-4592-B51A-3FBC934C8B45}"/>
              </a:ext>
            </a:extLst>
          </p:cNvPr>
          <p:cNvSpPr txBox="1"/>
          <p:nvPr/>
        </p:nvSpPr>
        <p:spPr>
          <a:xfrm>
            <a:off x="8330465" y="1468146"/>
            <a:ext cx="3043138"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1200" b="1" u="sng" dirty="0">
                <a:latin typeface="Arial" panose="020B0604020202020204" pitchFamily="34" charset="0"/>
                <a:cs typeface="Arial" panose="020B0604020202020204" pitchFamily="34" charset="0"/>
              </a:rPr>
              <a:t>Clinical response</a:t>
            </a:r>
            <a:endParaRPr kumimoji="1" lang="ja-JP" altLang="en-US" sz="1200" b="1" u="sng" dirty="0">
              <a:latin typeface="Arial" panose="020B0604020202020204" pitchFamily="34" charset="0"/>
              <a:cs typeface="Arial" panose="020B0604020202020204" pitchFamily="34" charset="0"/>
            </a:endParaRPr>
          </a:p>
        </p:txBody>
      </p:sp>
      <p:sp>
        <p:nvSpPr>
          <p:cNvPr id="204" name="テキスト ボックス 203">
            <a:extLst>
              <a:ext uri="{FF2B5EF4-FFF2-40B4-BE49-F238E27FC236}">
                <a16:creationId xmlns:a16="http://schemas.microsoft.com/office/drawing/2014/main" id="{62813A70-A3C5-42FC-AC87-BE27ABF03D4B}"/>
              </a:ext>
            </a:extLst>
          </p:cNvPr>
          <p:cNvSpPr txBox="1"/>
          <p:nvPr/>
        </p:nvSpPr>
        <p:spPr>
          <a:xfrm>
            <a:off x="8470579" y="2511691"/>
            <a:ext cx="24107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1200" b="1" dirty="0">
                <a:latin typeface="Arial" panose="020B0604020202020204" pitchFamily="34" charset="0"/>
                <a:cs typeface="Arial" panose="020B0604020202020204" pitchFamily="34" charset="0"/>
              </a:rPr>
              <a:t>Positive symptoms</a:t>
            </a:r>
          </a:p>
          <a:p>
            <a:pPr algn="ctr"/>
            <a:r>
              <a:rPr kumimoji="1" lang="en-US" altLang="ja-JP" sz="1200" b="1" dirty="0">
                <a:latin typeface="Arial" panose="020B0604020202020204" pitchFamily="34" charset="0"/>
                <a:cs typeface="Arial" panose="020B0604020202020204" pitchFamily="34" charset="0"/>
              </a:rPr>
              <a:t>Negative symptoms</a:t>
            </a:r>
          </a:p>
          <a:p>
            <a:pPr algn="ctr"/>
            <a:r>
              <a:rPr kumimoji="1" lang="en-US" altLang="ja-JP" sz="1200" b="1" dirty="0">
                <a:latin typeface="Arial" panose="020B0604020202020204" pitchFamily="34" charset="0"/>
                <a:cs typeface="Arial" panose="020B0604020202020204" pitchFamily="34" charset="0"/>
              </a:rPr>
              <a:t>Disorganization</a:t>
            </a:r>
            <a:endParaRPr kumimoji="1" lang="ja-JP" altLang="en-US" sz="1200" b="1" dirty="0">
              <a:latin typeface="Arial" panose="020B0604020202020204" pitchFamily="34" charset="0"/>
              <a:cs typeface="Arial" panose="020B0604020202020204" pitchFamily="34" charset="0"/>
            </a:endParaRPr>
          </a:p>
        </p:txBody>
      </p:sp>
      <p:sp>
        <p:nvSpPr>
          <p:cNvPr id="205" name="テキスト ボックス 204">
            <a:extLst>
              <a:ext uri="{FF2B5EF4-FFF2-40B4-BE49-F238E27FC236}">
                <a16:creationId xmlns:a16="http://schemas.microsoft.com/office/drawing/2014/main" id="{35CAEA3B-EAEE-44D6-A81B-AB1C0233BB99}"/>
              </a:ext>
            </a:extLst>
          </p:cNvPr>
          <p:cNvSpPr txBox="1"/>
          <p:nvPr/>
        </p:nvSpPr>
        <p:spPr>
          <a:xfrm>
            <a:off x="8442910" y="2059214"/>
            <a:ext cx="2876764" cy="276999"/>
          </a:xfrm>
          <a:prstGeom prst="rect">
            <a:avLst/>
          </a:prstGeom>
          <a:noFill/>
        </p:spPr>
        <p:txBody>
          <a:bodyPr wrap="square" rtlCol="0">
            <a:spAutoFit/>
          </a:bodyPr>
          <a:lstStyle/>
          <a:p>
            <a:r>
              <a:rPr lang="en-US" altLang="ja-JP" sz="1200" b="1" dirty="0">
                <a:latin typeface="Arial" panose="020B0604020202020204" pitchFamily="34" charset="0"/>
                <a:cs typeface="Arial" panose="020B0604020202020204" pitchFamily="34" charset="0"/>
              </a:rPr>
              <a:t>Better</a:t>
            </a:r>
            <a:r>
              <a:rPr lang="ja-JP" altLang="en-US" sz="1200" b="1" dirty="0">
                <a:latin typeface="Arial" panose="020B0604020202020204" pitchFamily="34" charset="0"/>
                <a:cs typeface="Arial" panose="020B0604020202020204" pitchFamily="34" charset="0"/>
              </a:rPr>
              <a:t> </a:t>
            </a:r>
            <a:r>
              <a:rPr lang="en-US" altLang="ja-JP" sz="1200" b="1" dirty="0">
                <a:latin typeface="Arial" panose="020B0604020202020204" pitchFamily="34" charset="0"/>
                <a:cs typeface="Arial" panose="020B0604020202020204" pitchFamily="34" charset="0"/>
              </a:rPr>
              <a:t>improvement</a:t>
            </a:r>
            <a:r>
              <a:rPr lang="ja-JP" altLang="en-US" sz="1200" b="1" dirty="0">
                <a:latin typeface="Arial" panose="020B0604020202020204" pitchFamily="34" charset="0"/>
                <a:cs typeface="Arial" panose="020B0604020202020204" pitchFamily="34" charset="0"/>
              </a:rPr>
              <a:t> </a:t>
            </a:r>
            <a:endParaRPr lang="en-US" sz="1200" b="1" dirty="0">
              <a:latin typeface="Arial" panose="020B0604020202020204" pitchFamily="34" charset="0"/>
              <a:cs typeface="Arial" panose="020B0604020202020204" pitchFamily="34" charset="0"/>
            </a:endParaRPr>
          </a:p>
        </p:txBody>
      </p:sp>
      <p:cxnSp>
        <p:nvCxnSpPr>
          <p:cNvPr id="207" name="直線矢印コネクタ 206">
            <a:extLst>
              <a:ext uri="{FF2B5EF4-FFF2-40B4-BE49-F238E27FC236}">
                <a16:creationId xmlns:a16="http://schemas.microsoft.com/office/drawing/2014/main" id="{B8284682-60AA-46B0-BCFE-3ECD5456CC3A}"/>
              </a:ext>
            </a:extLst>
          </p:cNvPr>
          <p:cNvCxnSpPr>
            <a:cxnSpLocks/>
          </p:cNvCxnSpPr>
          <p:nvPr/>
        </p:nvCxnSpPr>
        <p:spPr>
          <a:xfrm>
            <a:off x="7837593" y="1828009"/>
            <a:ext cx="516243" cy="307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97DEAE5E-EF05-4163-A451-1F0049881D52}"/>
              </a:ext>
            </a:extLst>
          </p:cNvPr>
          <p:cNvCxnSpPr>
            <a:cxnSpLocks/>
          </p:cNvCxnSpPr>
          <p:nvPr/>
        </p:nvCxnSpPr>
        <p:spPr>
          <a:xfrm flipV="1">
            <a:off x="7846175" y="3589235"/>
            <a:ext cx="540781" cy="572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テキスト ボックス 212">
            <a:extLst>
              <a:ext uri="{FF2B5EF4-FFF2-40B4-BE49-F238E27FC236}">
                <a16:creationId xmlns:a16="http://schemas.microsoft.com/office/drawing/2014/main" id="{F8A224FB-C078-47AC-96C7-99A382956CD0}"/>
              </a:ext>
            </a:extLst>
          </p:cNvPr>
          <p:cNvSpPr txBox="1"/>
          <p:nvPr/>
        </p:nvSpPr>
        <p:spPr>
          <a:xfrm>
            <a:off x="8453316" y="3459711"/>
            <a:ext cx="2876764" cy="276999"/>
          </a:xfrm>
          <a:prstGeom prst="rect">
            <a:avLst/>
          </a:prstGeom>
          <a:noFill/>
        </p:spPr>
        <p:txBody>
          <a:bodyPr wrap="square" rtlCol="0">
            <a:spAutoFit/>
          </a:bodyPr>
          <a:lstStyle/>
          <a:p>
            <a:r>
              <a:rPr lang="en-US" altLang="ja-JP" sz="1200" b="1" dirty="0">
                <a:latin typeface="Arial" panose="020B0604020202020204" pitchFamily="34" charset="0"/>
                <a:cs typeface="Arial" panose="020B0604020202020204" pitchFamily="34" charset="0"/>
              </a:rPr>
              <a:t>Less</a:t>
            </a:r>
            <a:r>
              <a:rPr lang="ja-JP" altLang="en-US" sz="1200" b="1" dirty="0">
                <a:latin typeface="Arial" panose="020B0604020202020204" pitchFamily="34" charset="0"/>
                <a:cs typeface="Arial" panose="020B0604020202020204" pitchFamily="34" charset="0"/>
              </a:rPr>
              <a:t> </a:t>
            </a:r>
            <a:r>
              <a:rPr lang="en-US" altLang="ja-JP" sz="1200" b="1" dirty="0">
                <a:latin typeface="Arial" panose="020B0604020202020204" pitchFamily="34" charset="0"/>
                <a:cs typeface="Arial" panose="020B0604020202020204" pitchFamily="34" charset="0"/>
              </a:rPr>
              <a:t>improvement</a:t>
            </a:r>
            <a:r>
              <a:rPr lang="ja-JP" altLang="en-US" sz="1200" b="1" dirty="0">
                <a:latin typeface="Arial" panose="020B0604020202020204" pitchFamily="34" charset="0"/>
                <a:cs typeface="Arial" panose="020B0604020202020204" pitchFamily="34" charset="0"/>
              </a:rPr>
              <a:t> </a:t>
            </a:r>
            <a:endParaRPr lang="en-US" sz="1200" b="1" dirty="0">
              <a:latin typeface="Arial" panose="020B0604020202020204" pitchFamily="34" charset="0"/>
              <a:cs typeface="Arial" panose="020B0604020202020204" pitchFamily="34" charset="0"/>
            </a:endParaRPr>
          </a:p>
        </p:txBody>
      </p:sp>
      <p:sp>
        <p:nvSpPr>
          <p:cNvPr id="220" name="テキスト ボックス 219">
            <a:extLst>
              <a:ext uri="{FF2B5EF4-FFF2-40B4-BE49-F238E27FC236}">
                <a16:creationId xmlns:a16="http://schemas.microsoft.com/office/drawing/2014/main" id="{5E914DEA-8C88-43F0-8F54-95782E2DF9E5}"/>
              </a:ext>
            </a:extLst>
          </p:cNvPr>
          <p:cNvSpPr txBox="1"/>
          <p:nvPr/>
        </p:nvSpPr>
        <p:spPr>
          <a:xfrm>
            <a:off x="2936277" y="939434"/>
            <a:ext cx="2241210" cy="276999"/>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Enhanced inhibition</a:t>
            </a:r>
            <a:endParaRPr kumimoji="1" lang="ja-JP" altLang="en-US" sz="1200" b="1" dirty="0">
              <a:latin typeface="Arial" panose="020B0604020202020204" pitchFamily="34" charset="0"/>
              <a:cs typeface="Arial" panose="020B0604020202020204" pitchFamily="34" charset="0"/>
            </a:endParaRPr>
          </a:p>
        </p:txBody>
      </p:sp>
      <p:sp>
        <p:nvSpPr>
          <p:cNvPr id="221" name="テキスト ボックス 220">
            <a:extLst>
              <a:ext uri="{FF2B5EF4-FFF2-40B4-BE49-F238E27FC236}">
                <a16:creationId xmlns:a16="http://schemas.microsoft.com/office/drawing/2014/main" id="{EA374C0B-3436-4B27-A21E-F936B9F80592}"/>
              </a:ext>
            </a:extLst>
          </p:cNvPr>
          <p:cNvSpPr txBox="1"/>
          <p:nvPr/>
        </p:nvSpPr>
        <p:spPr>
          <a:xfrm>
            <a:off x="2553849" y="3969848"/>
            <a:ext cx="2170183" cy="276999"/>
          </a:xfrm>
          <a:prstGeom prst="rect">
            <a:avLst/>
          </a:prstGeom>
          <a:noFill/>
        </p:spPr>
        <p:txBody>
          <a:bodyPr wrap="square" rtlCol="0">
            <a:spAutoFit/>
          </a:bodyPr>
          <a:lstStyle/>
          <a:p>
            <a:pPr algn="ctr"/>
            <a:r>
              <a:rPr kumimoji="1" lang="en-US" altLang="ja-JP" sz="1200" b="1" dirty="0">
                <a:latin typeface="Arial" panose="020B0604020202020204" pitchFamily="34" charset="0"/>
                <a:cs typeface="Arial" panose="020B0604020202020204" pitchFamily="34" charset="0"/>
              </a:rPr>
              <a:t>inhibition</a:t>
            </a:r>
            <a:endParaRPr kumimoji="1" lang="ja-JP" altLang="en-US" sz="1200" b="1" dirty="0">
              <a:latin typeface="Arial" panose="020B0604020202020204" pitchFamily="34" charset="0"/>
              <a:cs typeface="Arial" panose="020B0604020202020204" pitchFamily="34" charset="0"/>
            </a:endParaRPr>
          </a:p>
        </p:txBody>
      </p:sp>
      <p:sp>
        <p:nvSpPr>
          <p:cNvPr id="222" name="矢印: 左カーブ 221">
            <a:extLst>
              <a:ext uri="{FF2B5EF4-FFF2-40B4-BE49-F238E27FC236}">
                <a16:creationId xmlns:a16="http://schemas.microsoft.com/office/drawing/2014/main" id="{66BBA75B-5E95-4F87-9CCB-C1FEAB966065}"/>
              </a:ext>
            </a:extLst>
          </p:cNvPr>
          <p:cNvSpPr/>
          <p:nvPr/>
        </p:nvSpPr>
        <p:spPr>
          <a:xfrm rot="15972006">
            <a:off x="3486153" y="3013107"/>
            <a:ext cx="383384" cy="2624286"/>
          </a:xfrm>
          <a:prstGeom prst="curved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Arial" panose="020B0604020202020204" pitchFamily="34" charset="0"/>
              <a:cs typeface="Arial" panose="020B0604020202020204" pitchFamily="34" charset="0"/>
            </a:endParaRPr>
          </a:p>
        </p:txBody>
      </p:sp>
      <p:cxnSp>
        <p:nvCxnSpPr>
          <p:cNvPr id="224" name="直線矢印コネクタ 223">
            <a:extLst>
              <a:ext uri="{FF2B5EF4-FFF2-40B4-BE49-F238E27FC236}">
                <a16:creationId xmlns:a16="http://schemas.microsoft.com/office/drawing/2014/main" id="{2D0A3D55-8763-4915-A91E-D8987D4EACB8}"/>
              </a:ext>
            </a:extLst>
          </p:cNvPr>
          <p:cNvCxnSpPr>
            <a:cxnSpLocks/>
          </p:cNvCxnSpPr>
          <p:nvPr/>
        </p:nvCxnSpPr>
        <p:spPr>
          <a:xfrm flipV="1">
            <a:off x="1261320" y="1991808"/>
            <a:ext cx="692889" cy="51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線矢印コネクタ 224">
            <a:extLst>
              <a:ext uri="{FF2B5EF4-FFF2-40B4-BE49-F238E27FC236}">
                <a16:creationId xmlns:a16="http://schemas.microsoft.com/office/drawing/2014/main" id="{DD6A6DB0-3F18-4122-803D-D4510D415572}"/>
              </a:ext>
            </a:extLst>
          </p:cNvPr>
          <p:cNvCxnSpPr>
            <a:cxnSpLocks/>
          </p:cNvCxnSpPr>
          <p:nvPr/>
        </p:nvCxnSpPr>
        <p:spPr>
          <a:xfrm flipV="1">
            <a:off x="1258850" y="5149480"/>
            <a:ext cx="609577" cy="553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テキスト ボックス 261">
            <a:extLst>
              <a:ext uri="{FF2B5EF4-FFF2-40B4-BE49-F238E27FC236}">
                <a16:creationId xmlns:a16="http://schemas.microsoft.com/office/drawing/2014/main" id="{4E93D565-43A5-4A9E-8DFC-E5D610B06FC9}"/>
              </a:ext>
            </a:extLst>
          </p:cNvPr>
          <p:cNvSpPr txBox="1"/>
          <p:nvPr/>
        </p:nvSpPr>
        <p:spPr>
          <a:xfrm>
            <a:off x="8324535" y="417848"/>
            <a:ext cx="3054997" cy="646331"/>
          </a:xfrm>
          <a:prstGeom prst="rect">
            <a:avLst/>
          </a:prstGeom>
          <a:noFill/>
          <a:ln w="6350">
            <a:solidFill>
              <a:schemeClr val="tx1"/>
            </a:solidFill>
          </a:ln>
        </p:spPr>
        <p:txBody>
          <a:bodyPr wrap="square" rtlCol="0">
            <a:spAutoFit/>
          </a:bodyPr>
          <a:lstStyle/>
          <a:p>
            <a:r>
              <a:rPr lang="en-US" altLang="ja-JP" sz="1200" b="1" dirty="0">
                <a:latin typeface="Arial" panose="020B0604020202020204" pitchFamily="34" charset="0"/>
                <a:cs typeface="Arial" panose="020B0604020202020204" pitchFamily="34" charset="0"/>
              </a:rPr>
              <a:t>DRN: Dorsal raphe nucleus</a:t>
            </a:r>
          </a:p>
          <a:p>
            <a:r>
              <a:rPr kumimoji="1" lang="en-US" altLang="ja-JP" sz="1200" b="1" dirty="0">
                <a:latin typeface="Arial" panose="020B0604020202020204" pitchFamily="34" charset="0"/>
                <a:cs typeface="Arial" panose="020B0604020202020204" pitchFamily="34" charset="0"/>
              </a:rPr>
              <a:t>PFC: Prefrontal cortex</a:t>
            </a:r>
          </a:p>
          <a:p>
            <a:r>
              <a:rPr kumimoji="1" lang="en-US" altLang="ja-JP" sz="1200" b="1" dirty="0">
                <a:latin typeface="Arial" panose="020B0604020202020204" pitchFamily="34" charset="0"/>
                <a:cs typeface="Arial" panose="020B0604020202020204" pitchFamily="34" charset="0"/>
              </a:rPr>
              <a:t>VTA: </a:t>
            </a:r>
            <a:r>
              <a:rPr lang="en-US" sz="1200" b="1" dirty="0">
                <a:latin typeface="Arial" panose="020B0604020202020204" pitchFamily="34" charset="0"/>
                <a:cs typeface="Arial" panose="020B0604020202020204" pitchFamily="34" charset="0"/>
              </a:rPr>
              <a:t>ventral tegmental area</a:t>
            </a:r>
            <a:endParaRPr kumimoji="1" lang="en-US" altLang="ja-JP" sz="1200" b="1" dirty="0">
              <a:latin typeface="Arial" panose="020B0604020202020204" pitchFamily="34" charset="0"/>
              <a:cs typeface="Arial" panose="020B0604020202020204" pitchFamily="34" charset="0"/>
            </a:endParaRPr>
          </a:p>
        </p:txBody>
      </p:sp>
      <p:sp>
        <p:nvSpPr>
          <p:cNvPr id="230" name="Freeform 56">
            <a:extLst>
              <a:ext uri="{FF2B5EF4-FFF2-40B4-BE49-F238E27FC236}">
                <a16:creationId xmlns:a16="http://schemas.microsoft.com/office/drawing/2014/main" id="{A674CE06-536D-4C80-BDB8-3E4F945015DB}"/>
              </a:ext>
            </a:extLst>
          </p:cNvPr>
          <p:cNvSpPr/>
          <p:nvPr/>
        </p:nvSpPr>
        <p:spPr>
          <a:xfrm rot="16832306">
            <a:off x="5278029" y="647059"/>
            <a:ext cx="664636" cy="1002749"/>
          </a:xfrm>
          <a:custGeom>
            <a:avLst/>
            <a:gdLst>
              <a:gd name="connsiteX0" fmla="*/ 546603 w 3996535"/>
              <a:gd name="connsiteY0" fmla="*/ 396989 h 5779497"/>
              <a:gd name="connsiteX1" fmla="*/ 882269 w 3996535"/>
              <a:gd name="connsiteY1" fmla="*/ 1126194 h 5779497"/>
              <a:gd name="connsiteX2" fmla="*/ 708649 w 3996535"/>
              <a:gd name="connsiteY2" fmla="*/ 1369262 h 5779497"/>
              <a:gd name="connsiteX3" fmla="*/ 25742 w 3996535"/>
              <a:gd name="connsiteY3" fmla="*/ 1241941 h 5779497"/>
              <a:gd name="connsiteX4" fmla="*/ 164639 w 3996535"/>
              <a:gd name="connsiteY4" fmla="*/ 1531308 h 5779497"/>
              <a:gd name="connsiteX5" fmla="*/ 361408 w 3996535"/>
              <a:gd name="connsiteY5" fmla="*/ 1866974 h 5779497"/>
              <a:gd name="connsiteX6" fmla="*/ 164639 w 3996535"/>
              <a:gd name="connsiteY6" fmla="*/ 2214214 h 5779497"/>
              <a:gd name="connsiteX7" fmla="*/ 37317 w 3996535"/>
              <a:gd name="connsiteY7" fmla="*/ 2434133 h 5779497"/>
              <a:gd name="connsiteX8" fmla="*/ 523454 w 3996535"/>
              <a:gd name="connsiteY8" fmla="*/ 2237363 h 5779497"/>
              <a:gd name="connsiteX9" fmla="*/ 870694 w 3996535"/>
              <a:gd name="connsiteY9" fmla="*/ 2445708 h 5779497"/>
              <a:gd name="connsiteX10" fmla="*/ 882269 w 3996535"/>
              <a:gd name="connsiteY10" fmla="*/ 3047591 h 5779497"/>
              <a:gd name="connsiteX11" fmla="*/ 1160061 w 3996535"/>
              <a:gd name="connsiteY11" fmla="*/ 2711925 h 5779497"/>
              <a:gd name="connsiteX12" fmla="*/ 1241084 w 3996535"/>
              <a:gd name="connsiteY12" fmla="*/ 2538305 h 5779497"/>
              <a:gd name="connsiteX13" fmla="*/ 1414704 w 3996535"/>
              <a:gd name="connsiteY13" fmla="*/ 2410984 h 5779497"/>
              <a:gd name="connsiteX14" fmla="*/ 1761945 w 3996535"/>
              <a:gd name="connsiteY14" fmla="*/ 2746650 h 5779497"/>
              <a:gd name="connsiteX15" fmla="*/ 2086036 w 3996535"/>
              <a:gd name="connsiteY15" fmla="*/ 3545303 h 5779497"/>
              <a:gd name="connsiteX16" fmla="*/ 2433277 w 3996535"/>
              <a:gd name="connsiteY16" fmla="*/ 5026862 h 5779497"/>
              <a:gd name="connsiteX17" fmla="*/ 2224932 w 3996535"/>
              <a:gd name="connsiteY17" fmla="*/ 5420401 h 5779497"/>
              <a:gd name="connsiteX18" fmla="*/ 2143910 w 3996535"/>
              <a:gd name="connsiteY18" fmla="*/ 5640320 h 5779497"/>
              <a:gd name="connsiteX19" fmla="*/ 2456426 w 3996535"/>
              <a:gd name="connsiteY19" fmla="*/ 5779217 h 5779497"/>
              <a:gd name="connsiteX20" fmla="*/ 3718067 w 3996535"/>
              <a:gd name="connsiteY20" fmla="*/ 5605596 h 5779497"/>
              <a:gd name="connsiteX21" fmla="*/ 3995859 w 3996535"/>
              <a:gd name="connsiteY21" fmla="*/ 5212057 h 5779497"/>
              <a:gd name="connsiteX22" fmla="*/ 3775940 w 3996535"/>
              <a:gd name="connsiteY22" fmla="*/ 5073161 h 5779497"/>
              <a:gd name="connsiteX23" fmla="*/ 3185631 w 3996535"/>
              <a:gd name="connsiteY23" fmla="*/ 5050012 h 5779497"/>
              <a:gd name="connsiteX24" fmla="*/ 2734218 w 3996535"/>
              <a:gd name="connsiteY24" fmla="*/ 5015287 h 5779497"/>
              <a:gd name="connsiteX25" fmla="*/ 2502725 w 3996535"/>
              <a:gd name="connsiteY25" fmla="*/ 4367105 h 5779497"/>
              <a:gd name="connsiteX26" fmla="*/ 1912416 w 3996535"/>
              <a:gd name="connsiteY26" fmla="*/ 2538305 h 5779497"/>
              <a:gd name="connsiteX27" fmla="*/ 2005013 w 3996535"/>
              <a:gd name="connsiteY27" fmla="*/ 2179490 h 5779497"/>
              <a:gd name="connsiteX28" fmla="*/ 2583748 w 3996535"/>
              <a:gd name="connsiteY28" fmla="*/ 2248938 h 5779497"/>
              <a:gd name="connsiteX29" fmla="*/ 2167059 w 3996535"/>
              <a:gd name="connsiteY29" fmla="*/ 1762801 h 5779497"/>
              <a:gd name="connsiteX30" fmla="*/ 2236507 w 3996535"/>
              <a:gd name="connsiteY30" fmla="*/ 1577606 h 5779497"/>
              <a:gd name="connsiteX31" fmla="*/ 2630046 w 3996535"/>
              <a:gd name="connsiteY31" fmla="*/ 1253515 h 5779497"/>
              <a:gd name="connsiteX32" fmla="*/ 3035160 w 3996535"/>
              <a:gd name="connsiteY32" fmla="*/ 836827 h 5779497"/>
              <a:gd name="connsiteX33" fmla="*/ 2491150 w 3996535"/>
              <a:gd name="connsiteY33" fmla="*/ 952574 h 5779497"/>
              <a:gd name="connsiteX34" fmla="*/ 1877692 w 3996535"/>
              <a:gd name="connsiteY34" fmla="*/ 998872 h 5779497"/>
              <a:gd name="connsiteX35" fmla="*/ 2051312 w 3996535"/>
              <a:gd name="connsiteY35" fmla="*/ 3450 h 5779497"/>
              <a:gd name="connsiteX36" fmla="*/ 1680922 w 3996535"/>
              <a:gd name="connsiteY36" fmla="*/ 674781 h 5779497"/>
              <a:gd name="connsiteX37" fmla="*/ 1229510 w 3996535"/>
              <a:gd name="connsiteY37" fmla="*/ 778953 h 5779497"/>
              <a:gd name="connsiteX38" fmla="*/ 546603 w 3996535"/>
              <a:gd name="connsiteY38" fmla="*/ 396989 h 57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96535" h="5779497">
                <a:moveTo>
                  <a:pt x="546603" y="396989"/>
                </a:moveTo>
                <a:cubicBezTo>
                  <a:pt x="488730" y="454862"/>
                  <a:pt x="855261" y="964149"/>
                  <a:pt x="882269" y="1126194"/>
                </a:cubicBezTo>
                <a:cubicBezTo>
                  <a:pt x="909277" y="1288239"/>
                  <a:pt x="851404" y="1349971"/>
                  <a:pt x="708649" y="1369262"/>
                </a:cubicBezTo>
                <a:cubicBezTo>
                  <a:pt x="565895" y="1388553"/>
                  <a:pt x="116410" y="1214933"/>
                  <a:pt x="25742" y="1241941"/>
                </a:cubicBezTo>
                <a:cubicBezTo>
                  <a:pt x="-64926" y="1268949"/>
                  <a:pt x="108695" y="1427136"/>
                  <a:pt x="164639" y="1531308"/>
                </a:cubicBezTo>
                <a:cubicBezTo>
                  <a:pt x="220583" y="1635480"/>
                  <a:pt x="361408" y="1753156"/>
                  <a:pt x="361408" y="1866974"/>
                </a:cubicBezTo>
                <a:cubicBezTo>
                  <a:pt x="361408" y="1980792"/>
                  <a:pt x="218654" y="2119688"/>
                  <a:pt x="164639" y="2214214"/>
                </a:cubicBezTo>
                <a:cubicBezTo>
                  <a:pt x="110624" y="2308740"/>
                  <a:pt x="-22485" y="2430275"/>
                  <a:pt x="37317" y="2434133"/>
                </a:cubicBezTo>
                <a:cubicBezTo>
                  <a:pt x="97119" y="2437991"/>
                  <a:pt x="384558" y="2235434"/>
                  <a:pt x="523454" y="2237363"/>
                </a:cubicBezTo>
                <a:cubicBezTo>
                  <a:pt x="662350" y="2239292"/>
                  <a:pt x="810892" y="2310670"/>
                  <a:pt x="870694" y="2445708"/>
                </a:cubicBezTo>
                <a:cubicBezTo>
                  <a:pt x="930496" y="2580746"/>
                  <a:pt x="834041" y="3003222"/>
                  <a:pt x="882269" y="3047591"/>
                </a:cubicBezTo>
                <a:cubicBezTo>
                  <a:pt x="930497" y="3091960"/>
                  <a:pt x="1100259" y="2796806"/>
                  <a:pt x="1160061" y="2711925"/>
                </a:cubicBezTo>
                <a:cubicBezTo>
                  <a:pt x="1219863" y="2627044"/>
                  <a:pt x="1198644" y="2588462"/>
                  <a:pt x="1241084" y="2538305"/>
                </a:cubicBezTo>
                <a:cubicBezTo>
                  <a:pt x="1283524" y="2488148"/>
                  <a:pt x="1327894" y="2376260"/>
                  <a:pt x="1414704" y="2410984"/>
                </a:cubicBezTo>
                <a:cubicBezTo>
                  <a:pt x="1501514" y="2445708"/>
                  <a:pt x="1650056" y="2557597"/>
                  <a:pt x="1761945" y="2746650"/>
                </a:cubicBezTo>
                <a:cubicBezTo>
                  <a:pt x="1873834" y="2935703"/>
                  <a:pt x="1974147" y="3165268"/>
                  <a:pt x="2086036" y="3545303"/>
                </a:cubicBezTo>
                <a:cubicBezTo>
                  <a:pt x="2197925" y="3925338"/>
                  <a:pt x="2410128" y="4714346"/>
                  <a:pt x="2433277" y="5026862"/>
                </a:cubicBezTo>
                <a:cubicBezTo>
                  <a:pt x="2456426" y="5339378"/>
                  <a:pt x="2273160" y="5318158"/>
                  <a:pt x="2224932" y="5420401"/>
                </a:cubicBezTo>
                <a:cubicBezTo>
                  <a:pt x="2176704" y="5522644"/>
                  <a:pt x="2105328" y="5580517"/>
                  <a:pt x="2143910" y="5640320"/>
                </a:cubicBezTo>
                <a:cubicBezTo>
                  <a:pt x="2182492" y="5700123"/>
                  <a:pt x="2194067" y="5785004"/>
                  <a:pt x="2456426" y="5779217"/>
                </a:cubicBezTo>
                <a:cubicBezTo>
                  <a:pt x="2718785" y="5773430"/>
                  <a:pt x="3461495" y="5700123"/>
                  <a:pt x="3718067" y="5605596"/>
                </a:cubicBezTo>
                <a:cubicBezTo>
                  <a:pt x="3974639" y="5511069"/>
                  <a:pt x="3986214" y="5300796"/>
                  <a:pt x="3995859" y="5212057"/>
                </a:cubicBezTo>
                <a:cubicBezTo>
                  <a:pt x="4005504" y="5123318"/>
                  <a:pt x="3910978" y="5100169"/>
                  <a:pt x="3775940" y="5073161"/>
                </a:cubicBezTo>
                <a:cubicBezTo>
                  <a:pt x="3640902" y="5046154"/>
                  <a:pt x="3359251" y="5059658"/>
                  <a:pt x="3185631" y="5050012"/>
                </a:cubicBezTo>
                <a:cubicBezTo>
                  <a:pt x="3012011" y="5040366"/>
                  <a:pt x="2848036" y="5129105"/>
                  <a:pt x="2734218" y="5015287"/>
                </a:cubicBezTo>
                <a:cubicBezTo>
                  <a:pt x="2620400" y="4901469"/>
                  <a:pt x="2639692" y="4779935"/>
                  <a:pt x="2502725" y="4367105"/>
                </a:cubicBezTo>
                <a:cubicBezTo>
                  <a:pt x="2365758" y="3954275"/>
                  <a:pt x="1995368" y="2902908"/>
                  <a:pt x="1912416" y="2538305"/>
                </a:cubicBezTo>
                <a:cubicBezTo>
                  <a:pt x="1829464" y="2173702"/>
                  <a:pt x="1893124" y="2227718"/>
                  <a:pt x="2005013" y="2179490"/>
                </a:cubicBezTo>
                <a:cubicBezTo>
                  <a:pt x="2116902" y="2131262"/>
                  <a:pt x="2556740" y="2318386"/>
                  <a:pt x="2583748" y="2248938"/>
                </a:cubicBezTo>
                <a:cubicBezTo>
                  <a:pt x="2610756" y="2179490"/>
                  <a:pt x="2224933" y="1874690"/>
                  <a:pt x="2167059" y="1762801"/>
                </a:cubicBezTo>
                <a:cubicBezTo>
                  <a:pt x="2109185" y="1650912"/>
                  <a:pt x="2159343" y="1662487"/>
                  <a:pt x="2236507" y="1577606"/>
                </a:cubicBezTo>
                <a:cubicBezTo>
                  <a:pt x="2313672" y="1492725"/>
                  <a:pt x="2496937" y="1376978"/>
                  <a:pt x="2630046" y="1253515"/>
                </a:cubicBezTo>
                <a:cubicBezTo>
                  <a:pt x="2763155" y="1130052"/>
                  <a:pt x="3058309" y="886984"/>
                  <a:pt x="3035160" y="836827"/>
                </a:cubicBezTo>
                <a:cubicBezTo>
                  <a:pt x="3012011" y="786670"/>
                  <a:pt x="2684061" y="925567"/>
                  <a:pt x="2491150" y="952574"/>
                </a:cubicBezTo>
                <a:cubicBezTo>
                  <a:pt x="2298239" y="979581"/>
                  <a:pt x="1950998" y="1157059"/>
                  <a:pt x="1877692" y="998872"/>
                </a:cubicBezTo>
                <a:cubicBezTo>
                  <a:pt x="1804386" y="840685"/>
                  <a:pt x="2084107" y="57465"/>
                  <a:pt x="2051312" y="3450"/>
                </a:cubicBezTo>
                <a:cubicBezTo>
                  <a:pt x="2018517" y="-50565"/>
                  <a:pt x="1817889" y="545531"/>
                  <a:pt x="1680922" y="674781"/>
                </a:cubicBezTo>
                <a:cubicBezTo>
                  <a:pt x="1543955" y="804032"/>
                  <a:pt x="1418563" y="827181"/>
                  <a:pt x="1229510" y="778953"/>
                </a:cubicBezTo>
                <a:cubicBezTo>
                  <a:pt x="1040457" y="730725"/>
                  <a:pt x="604476" y="339116"/>
                  <a:pt x="546603" y="396989"/>
                </a:cubicBezTo>
                <a:close/>
              </a:path>
            </a:pathLst>
          </a:custGeom>
          <a:solidFill>
            <a:srgbClr val="0070C0"/>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sp>
        <p:nvSpPr>
          <p:cNvPr id="231" name="円/楕円 85">
            <a:extLst>
              <a:ext uri="{FF2B5EF4-FFF2-40B4-BE49-F238E27FC236}">
                <a16:creationId xmlns:a16="http://schemas.microsoft.com/office/drawing/2014/main" id="{52E99567-5754-4CF9-BE4D-E294CCE3AABD}"/>
              </a:ext>
            </a:extLst>
          </p:cNvPr>
          <p:cNvSpPr/>
          <p:nvPr/>
        </p:nvSpPr>
        <p:spPr>
          <a:xfrm rot="938481">
            <a:off x="5305855" y="1154316"/>
            <a:ext cx="151929" cy="133630"/>
          </a:xfrm>
          <a:prstGeom prst="ellipse">
            <a:avLst/>
          </a:prstGeom>
          <a:gradFill>
            <a:gsLst>
              <a:gs pos="0">
                <a:srgbClr val="89F3FB"/>
              </a:gs>
              <a:gs pos="50000">
                <a:schemeClr val="bg1">
                  <a:lumMod val="95000"/>
                </a:schemeClr>
              </a:gs>
              <a:gs pos="100000">
                <a:srgbClr val="89F3FB"/>
              </a:gs>
            </a:gsLst>
            <a:path path="circle">
              <a:fillToRect l="100000" t="100000"/>
            </a:path>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234" name="Freeform 56">
            <a:extLst>
              <a:ext uri="{FF2B5EF4-FFF2-40B4-BE49-F238E27FC236}">
                <a16:creationId xmlns:a16="http://schemas.microsoft.com/office/drawing/2014/main" id="{4E8EA4C7-7882-4A6B-997A-A8F4AFE27A21}"/>
              </a:ext>
            </a:extLst>
          </p:cNvPr>
          <p:cNvSpPr/>
          <p:nvPr/>
        </p:nvSpPr>
        <p:spPr>
          <a:xfrm rot="16973391">
            <a:off x="5417646" y="3675916"/>
            <a:ext cx="664636" cy="1002749"/>
          </a:xfrm>
          <a:custGeom>
            <a:avLst/>
            <a:gdLst>
              <a:gd name="connsiteX0" fmla="*/ 546603 w 3996535"/>
              <a:gd name="connsiteY0" fmla="*/ 396989 h 5779497"/>
              <a:gd name="connsiteX1" fmla="*/ 882269 w 3996535"/>
              <a:gd name="connsiteY1" fmla="*/ 1126194 h 5779497"/>
              <a:gd name="connsiteX2" fmla="*/ 708649 w 3996535"/>
              <a:gd name="connsiteY2" fmla="*/ 1369262 h 5779497"/>
              <a:gd name="connsiteX3" fmla="*/ 25742 w 3996535"/>
              <a:gd name="connsiteY3" fmla="*/ 1241941 h 5779497"/>
              <a:gd name="connsiteX4" fmla="*/ 164639 w 3996535"/>
              <a:gd name="connsiteY4" fmla="*/ 1531308 h 5779497"/>
              <a:gd name="connsiteX5" fmla="*/ 361408 w 3996535"/>
              <a:gd name="connsiteY5" fmla="*/ 1866974 h 5779497"/>
              <a:gd name="connsiteX6" fmla="*/ 164639 w 3996535"/>
              <a:gd name="connsiteY6" fmla="*/ 2214214 h 5779497"/>
              <a:gd name="connsiteX7" fmla="*/ 37317 w 3996535"/>
              <a:gd name="connsiteY7" fmla="*/ 2434133 h 5779497"/>
              <a:gd name="connsiteX8" fmla="*/ 523454 w 3996535"/>
              <a:gd name="connsiteY8" fmla="*/ 2237363 h 5779497"/>
              <a:gd name="connsiteX9" fmla="*/ 870694 w 3996535"/>
              <a:gd name="connsiteY9" fmla="*/ 2445708 h 5779497"/>
              <a:gd name="connsiteX10" fmla="*/ 882269 w 3996535"/>
              <a:gd name="connsiteY10" fmla="*/ 3047591 h 5779497"/>
              <a:gd name="connsiteX11" fmla="*/ 1160061 w 3996535"/>
              <a:gd name="connsiteY11" fmla="*/ 2711925 h 5779497"/>
              <a:gd name="connsiteX12" fmla="*/ 1241084 w 3996535"/>
              <a:gd name="connsiteY12" fmla="*/ 2538305 h 5779497"/>
              <a:gd name="connsiteX13" fmla="*/ 1414704 w 3996535"/>
              <a:gd name="connsiteY13" fmla="*/ 2410984 h 5779497"/>
              <a:gd name="connsiteX14" fmla="*/ 1761945 w 3996535"/>
              <a:gd name="connsiteY14" fmla="*/ 2746650 h 5779497"/>
              <a:gd name="connsiteX15" fmla="*/ 2086036 w 3996535"/>
              <a:gd name="connsiteY15" fmla="*/ 3545303 h 5779497"/>
              <a:gd name="connsiteX16" fmla="*/ 2433277 w 3996535"/>
              <a:gd name="connsiteY16" fmla="*/ 5026862 h 5779497"/>
              <a:gd name="connsiteX17" fmla="*/ 2224932 w 3996535"/>
              <a:gd name="connsiteY17" fmla="*/ 5420401 h 5779497"/>
              <a:gd name="connsiteX18" fmla="*/ 2143910 w 3996535"/>
              <a:gd name="connsiteY18" fmla="*/ 5640320 h 5779497"/>
              <a:gd name="connsiteX19" fmla="*/ 2456426 w 3996535"/>
              <a:gd name="connsiteY19" fmla="*/ 5779217 h 5779497"/>
              <a:gd name="connsiteX20" fmla="*/ 3718067 w 3996535"/>
              <a:gd name="connsiteY20" fmla="*/ 5605596 h 5779497"/>
              <a:gd name="connsiteX21" fmla="*/ 3995859 w 3996535"/>
              <a:gd name="connsiteY21" fmla="*/ 5212057 h 5779497"/>
              <a:gd name="connsiteX22" fmla="*/ 3775940 w 3996535"/>
              <a:gd name="connsiteY22" fmla="*/ 5073161 h 5779497"/>
              <a:gd name="connsiteX23" fmla="*/ 3185631 w 3996535"/>
              <a:gd name="connsiteY23" fmla="*/ 5050012 h 5779497"/>
              <a:gd name="connsiteX24" fmla="*/ 2734218 w 3996535"/>
              <a:gd name="connsiteY24" fmla="*/ 5015287 h 5779497"/>
              <a:gd name="connsiteX25" fmla="*/ 2502725 w 3996535"/>
              <a:gd name="connsiteY25" fmla="*/ 4367105 h 5779497"/>
              <a:gd name="connsiteX26" fmla="*/ 1912416 w 3996535"/>
              <a:gd name="connsiteY26" fmla="*/ 2538305 h 5779497"/>
              <a:gd name="connsiteX27" fmla="*/ 2005013 w 3996535"/>
              <a:gd name="connsiteY27" fmla="*/ 2179490 h 5779497"/>
              <a:gd name="connsiteX28" fmla="*/ 2583748 w 3996535"/>
              <a:gd name="connsiteY28" fmla="*/ 2248938 h 5779497"/>
              <a:gd name="connsiteX29" fmla="*/ 2167059 w 3996535"/>
              <a:gd name="connsiteY29" fmla="*/ 1762801 h 5779497"/>
              <a:gd name="connsiteX30" fmla="*/ 2236507 w 3996535"/>
              <a:gd name="connsiteY30" fmla="*/ 1577606 h 5779497"/>
              <a:gd name="connsiteX31" fmla="*/ 2630046 w 3996535"/>
              <a:gd name="connsiteY31" fmla="*/ 1253515 h 5779497"/>
              <a:gd name="connsiteX32" fmla="*/ 3035160 w 3996535"/>
              <a:gd name="connsiteY32" fmla="*/ 836827 h 5779497"/>
              <a:gd name="connsiteX33" fmla="*/ 2491150 w 3996535"/>
              <a:gd name="connsiteY33" fmla="*/ 952574 h 5779497"/>
              <a:gd name="connsiteX34" fmla="*/ 1877692 w 3996535"/>
              <a:gd name="connsiteY34" fmla="*/ 998872 h 5779497"/>
              <a:gd name="connsiteX35" fmla="*/ 2051312 w 3996535"/>
              <a:gd name="connsiteY35" fmla="*/ 3450 h 5779497"/>
              <a:gd name="connsiteX36" fmla="*/ 1680922 w 3996535"/>
              <a:gd name="connsiteY36" fmla="*/ 674781 h 5779497"/>
              <a:gd name="connsiteX37" fmla="*/ 1229510 w 3996535"/>
              <a:gd name="connsiteY37" fmla="*/ 778953 h 5779497"/>
              <a:gd name="connsiteX38" fmla="*/ 546603 w 3996535"/>
              <a:gd name="connsiteY38" fmla="*/ 396989 h 57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996535" h="5779497">
                <a:moveTo>
                  <a:pt x="546603" y="396989"/>
                </a:moveTo>
                <a:cubicBezTo>
                  <a:pt x="488730" y="454862"/>
                  <a:pt x="855261" y="964149"/>
                  <a:pt x="882269" y="1126194"/>
                </a:cubicBezTo>
                <a:cubicBezTo>
                  <a:pt x="909277" y="1288239"/>
                  <a:pt x="851404" y="1349971"/>
                  <a:pt x="708649" y="1369262"/>
                </a:cubicBezTo>
                <a:cubicBezTo>
                  <a:pt x="565895" y="1388553"/>
                  <a:pt x="116410" y="1214933"/>
                  <a:pt x="25742" y="1241941"/>
                </a:cubicBezTo>
                <a:cubicBezTo>
                  <a:pt x="-64926" y="1268949"/>
                  <a:pt x="108695" y="1427136"/>
                  <a:pt x="164639" y="1531308"/>
                </a:cubicBezTo>
                <a:cubicBezTo>
                  <a:pt x="220583" y="1635480"/>
                  <a:pt x="361408" y="1753156"/>
                  <a:pt x="361408" y="1866974"/>
                </a:cubicBezTo>
                <a:cubicBezTo>
                  <a:pt x="361408" y="1980792"/>
                  <a:pt x="218654" y="2119688"/>
                  <a:pt x="164639" y="2214214"/>
                </a:cubicBezTo>
                <a:cubicBezTo>
                  <a:pt x="110624" y="2308740"/>
                  <a:pt x="-22485" y="2430275"/>
                  <a:pt x="37317" y="2434133"/>
                </a:cubicBezTo>
                <a:cubicBezTo>
                  <a:pt x="97119" y="2437991"/>
                  <a:pt x="384558" y="2235434"/>
                  <a:pt x="523454" y="2237363"/>
                </a:cubicBezTo>
                <a:cubicBezTo>
                  <a:pt x="662350" y="2239292"/>
                  <a:pt x="810892" y="2310670"/>
                  <a:pt x="870694" y="2445708"/>
                </a:cubicBezTo>
                <a:cubicBezTo>
                  <a:pt x="930496" y="2580746"/>
                  <a:pt x="834041" y="3003222"/>
                  <a:pt x="882269" y="3047591"/>
                </a:cubicBezTo>
                <a:cubicBezTo>
                  <a:pt x="930497" y="3091960"/>
                  <a:pt x="1100259" y="2796806"/>
                  <a:pt x="1160061" y="2711925"/>
                </a:cubicBezTo>
                <a:cubicBezTo>
                  <a:pt x="1219863" y="2627044"/>
                  <a:pt x="1198644" y="2588462"/>
                  <a:pt x="1241084" y="2538305"/>
                </a:cubicBezTo>
                <a:cubicBezTo>
                  <a:pt x="1283524" y="2488148"/>
                  <a:pt x="1327894" y="2376260"/>
                  <a:pt x="1414704" y="2410984"/>
                </a:cubicBezTo>
                <a:cubicBezTo>
                  <a:pt x="1501514" y="2445708"/>
                  <a:pt x="1650056" y="2557597"/>
                  <a:pt x="1761945" y="2746650"/>
                </a:cubicBezTo>
                <a:cubicBezTo>
                  <a:pt x="1873834" y="2935703"/>
                  <a:pt x="1974147" y="3165268"/>
                  <a:pt x="2086036" y="3545303"/>
                </a:cubicBezTo>
                <a:cubicBezTo>
                  <a:pt x="2197925" y="3925338"/>
                  <a:pt x="2410128" y="4714346"/>
                  <a:pt x="2433277" y="5026862"/>
                </a:cubicBezTo>
                <a:cubicBezTo>
                  <a:pt x="2456426" y="5339378"/>
                  <a:pt x="2273160" y="5318158"/>
                  <a:pt x="2224932" y="5420401"/>
                </a:cubicBezTo>
                <a:cubicBezTo>
                  <a:pt x="2176704" y="5522644"/>
                  <a:pt x="2105328" y="5580517"/>
                  <a:pt x="2143910" y="5640320"/>
                </a:cubicBezTo>
                <a:cubicBezTo>
                  <a:pt x="2182492" y="5700123"/>
                  <a:pt x="2194067" y="5785004"/>
                  <a:pt x="2456426" y="5779217"/>
                </a:cubicBezTo>
                <a:cubicBezTo>
                  <a:pt x="2718785" y="5773430"/>
                  <a:pt x="3461495" y="5700123"/>
                  <a:pt x="3718067" y="5605596"/>
                </a:cubicBezTo>
                <a:cubicBezTo>
                  <a:pt x="3974639" y="5511069"/>
                  <a:pt x="3986214" y="5300796"/>
                  <a:pt x="3995859" y="5212057"/>
                </a:cubicBezTo>
                <a:cubicBezTo>
                  <a:pt x="4005504" y="5123318"/>
                  <a:pt x="3910978" y="5100169"/>
                  <a:pt x="3775940" y="5073161"/>
                </a:cubicBezTo>
                <a:cubicBezTo>
                  <a:pt x="3640902" y="5046154"/>
                  <a:pt x="3359251" y="5059658"/>
                  <a:pt x="3185631" y="5050012"/>
                </a:cubicBezTo>
                <a:cubicBezTo>
                  <a:pt x="3012011" y="5040366"/>
                  <a:pt x="2848036" y="5129105"/>
                  <a:pt x="2734218" y="5015287"/>
                </a:cubicBezTo>
                <a:cubicBezTo>
                  <a:pt x="2620400" y="4901469"/>
                  <a:pt x="2639692" y="4779935"/>
                  <a:pt x="2502725" y="4367105"/>
                </a:cubicBezTo>
                <a:cubicBezTo>
                  <a:pt x="2365758" y="3954275"/>
                  <a:pt x="1995368" y="2902908"/>
                  <a:pt x="1912416" y="2538305"/>
                </a:cubicBezTo>
                <a:cubicBezTo>
                  <a:pt x="1829464" y="2173702"/>
                  <a:pt x="1893124" y="2227718"/>
                  <a:pt x="2005013" y="2179490"/>
                </a:cubicBezTo>
                <a:cubicBezTo>
                  <a:pt x="2116902" y="2131262"/>
                  <a:pt x="2556740" y="2318386"/>
                  <a:pt x="2583748" y="2248938"/>
                </a:cubicBezTo>
                <a:cubicBezTo>
                  <a:pt x="2610756" y="2179490"/>
                  <a:pt x="2224933" y="1874690"/>
                  <a:pt x="2167059" y="1762801"/>
                </a:cubicBezTo>
                <a:cubicBezTo>
                  <a:pt x="2109185" y="1650912"/>
                  <a:pt x="2159343" y="1662487"/>
                  <a:pt x="2236507" y="1577606"/>
                </a:cubicBezTo>
                <a:cubicBezTo>
                  <a:pt x="2313672" y="1492725"/>
                  <a:pt x="2496937" y="1376978"/>
                  <a:pt x="2630046" y="1253515"/>
                </a:cubicBezTo>
                <a:cubicBezTo>
                  <a:pt x="2763155" y="1130052"/>
                  <a:pt x="3058309" y="886984"/>
                  <a:pt x="3035160" y="836827"/>
                </a:cubicBezTo>
                <a:cubicBezTo>
                  <a:pt x="3012011" y="786670"/>
                  <a:pt x="2684061" y="925567"/>
                  <a:pt x="2491150" y="952574"/>
                </a:cubicBezTo>
                <a:cubicBezTo>
                  <a:pt x="2298239" y="979581"/>
                  <a:pt x="1950998" y="1157059"/>
                  <a:pt x="1877692" y="998872"/>
                </a:cubicBezTo>
                <a:cubicBezTo>
                  <a:pt x="1804386" y="840685"/>
                  <a:pt x="2084107" y="57465"/>
                  <a:pt x="2051312" y="3450"/>
                </a:cubicBezTo>
                <a:cubicBezTo>
                  <a:pt x="2018517" y="-50565"/>
                  <a:pt x="1817889" y="545531"/>
                  <a:pt x="1680922" y="674781"/>
                </a:cubicBezTo>
                <a:cubicBezTo>
                  <a:pt x="1543955" y="804032"/>
                  <a:pt x="1418563" y="827181"/>
                  <a:pt x="1229510" y="778953"/>
                </a:cubicBezTo>
                <a:cubicBezTo>
                  <a:pt x="1040457" y="730725"/>
                  <a:pt x="604476" y="339116"/>
                  <a:pt x="546603" y="396989"/>
                </a:cubicBezTo>
                <a:close/>
              </a:path>
            </a:pathLst>
          </a:custGeom>
          <a:solidFill>
            <a:srgbClr val="0070C0"/>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sp>
        <p:nvSpPr>
          <p:cNvPr id="235" name="円/楕円 85">
            <a:extLst>
              <a:ext uri="{FF2B5EF4-FFF2-40B4-BE49-F238E27FC236}">
                <a16:creationId xmlns:a16="http://schemas.microsoft.com/office/drawing/2014/main" id="{DD510A1F-BC2C-47FE-A89E-ED38F454A65B}"/>
              </a:ext>
            </a:extLst>
          </p:cNvPr>
          <p:cNvSpPr/>
          <p:nvPr/>
        </p:nvSpPr>
        <p:spPr>
          <a:xfrm rot="938481">
            <a:off x="5445472" y="4183173"/>
            <a:ext cx="151929" cy="133630"/>
          </a:xfrm>
          <a:prstGeom prst="ellipse">
            <a:avLst/>
          </a:prstGeom>
          <a:gradFill>
            <a:gsLst>
              <a:gs pos="0">
                <a:srgbClr val="89F3FB"/>
              </a:gs>
              <a:gs pos="50000">
                <a:schemeClr val="bg1">
                  <a:lumMod val="95000"/>
                </a:schemeClr>
              </a:gs>
              <a:gs pos="100000">
                <a:srgbClr val="89F3FB"/>
              </a:gs>
            </a:gsLst>
            <a:path path="circle">
              <a:fillToRect l="100000" t="100000"/>
            </a:path>
          </a:grad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sp>
        <p:nvSpPr>
          <p:cNvPr id="236" name="テキスト ボックス 235">
            <a:extLst>
              <a:ext uri="{FF2B5EF4-FFF2-40B4-BE49-F238E27FC236}">
                <a16:creationId xmlns:a16="http://schemas.microsoft.com/office/drawing/2014/main" id="{1C815307-6A09-4DFE-96F8-0D6D184B00EC}"/>
              </a:ext>
            </a:extLst>
          </p:cNvPr>
          <p:cNvSpPr txBox="1"/>
          <p:nvPr/>
        </p:nvSpPr>
        <p:spPr>
          <a:xfrm rot="20888272">
            <a:off x="2279828" y="2111403"/>
            <a:ext cx="2379551" cy="276999"/>
          </a:xfrm>
          <a:prstGeom prst="rect">
            <a:avLst/>
          </a:prstGeom>
          <a:noFill/>
        </p:spPr>
        <p:txBody>
          <a:bodyPr wrap="square" rtlCol="0">
            <a:spAutoFit/>
          </a:bodyPr>
          <a:lstStyle/>
          <a:p>
            <a:pPr algn="r"/>
            <a:r>
              <a:rPr kumimoji="1" lang="en-US" altLang="ja-JP" sz="1200" b="1" dirty="0">
                <a:latin typeface="Arial" panose="020B0604020202020204" pitchFamily="34" charset="0"/>
                <a:cs typeface="Arial" panose="020B0604020202020204" pitchFamily="34" charset="0"/>
              </a:rPr>
              <a:t>Serotonergic neuron</a:t>
            </a:r>
            <a:endParaRPr kumimoji="1" lang="ja-JP" altLang="en-US" sz="1200" b="1" dirty="0">
              <a:latin typeface="Arial" panose="020B0604020202020204" pitchFamily="34" charset="0"/>
              <a:cs typeface="Arial" panose="020B0604020202020204" pitchFamily="34" charset="0"/>
            </a:endParaRPr>
          </a:p>
        </p:txBody>
      </p:sp>
      <p:sp>
        <p:nvSpPr>
          <p:cNvPr id="237" name="テキスト ボックス 236">
            <a:extLst>
              <a:ext uri="{FF2B5EF4-FFF2-40B4-BE49-F238E27FC236}">
                <a16:creationId xmlns:a16="http://schemas.microsoft.com/office/drawing/2014/main" id="{F2DE7E36-8610-42F2-A6E9-B64E4E556E07}"/>
              </a:ext>
            </a:extLst>
          </p:cNvPr>
          <p:cNvSpPr txBox="1"/>
          <p:nvPr/>
        </p:nvSpPr>
        <p:spPr>
          <a:xfrm rot="20997448">
            <a:off x="2300727" y="5118227"/>
            <a:ext cx="2379551" cy="276999"/>
          </a:xfrm>
          <a:prstGeom prst="rect">
            <a:avLst/>
          </a:prstGeom>
          <a:noFill/>
        </p:spPr>
        <p:txBody>
          <a:bodyPr wrap="square" rtlCol="0">
            <a:spAutoFit/>
          </a:bodyPr>
          <a:lstStyle/>
          <a:p>
            <a:pPr algn="r"/>
            <a:r>
              <a:rPr kumimoji="1" lang="en-US" altLang="ja-JP" sz="1200" b="1" dirty="0">
                <a:latin typeface="Arial" panose="020B0604020202020204" pitchFamily="34" charset="0"/>
                <a:cs typeface="Arial" panose="020B0604020202020204" pitchFamily="34" charset="0"/>
              </a:rPr>
              <a:t>Serotonergic neuron</a:t>
            </a:r>
            <a:endParaRPr kumimoji="1" lang="ja-JP" altLang="en-US" sz="1200" b="1" dirty="0">
              <a:latin typeface="Arial" panose="020B0604020202020204" pitchFamily="34" charset="0"/>
              <a:cs typeface="Arial" panose="020B0604020202020204" pitchFamily="34" charset="0"/>
            </a:endParaRPr>
          </a:p>
        </p:txBody>
      </p:sp>
      <p:sp>
        <p:nvSpPr>
          <p:cNvPr id="238" name="テキスト ボックス 237">
            <a:extLst>
              <a:ext uri="{FF2B5EF4-FFF2-40B4-BE49-F238E27FC236}">
                <a16:creationId xmlns:a16="http://schemas.microsoft.com/office/drawing/2014/main" id="{DB8F01D6-D9B8-41CE-BF27-099FE5006B44}"/>
              </a:ext>
            </a:extLst>
          </p:cNvPr>
          <p:cNvSpPr txBox="1"/>
          <p:nvPr/>
        </p:nvSpPr>
        <p:spPr>
          <a:xfrm>
            <a:off x="5183078" y="3615738"/>
            <a:ext cx="2379551" cy="276999"/>
          </a:xfrm>
          <a:prstGeom prst="rect">
            <a:avLst/>
          </a:prstGeom>
          <a:noFill/>
        </p:spPr>
        <p:txBody>
          <a:bodyPr wrap="square" rtlCol="0">
            <a:spAutoFit/>
          </a:bodyPr>
          <a:lstStyle/>
          <a:p>
            <a:pPr algn="r"/>
            <a:r>
              <a:rPr kumimoji="1" lang="en-US" altLang="ja-JP" sz="1200" b="1" dirty="0">
                <a:latin typeface="Arial" panose="020B0604020202020204" pitchFamily="34" charset="0"/>
                <a:cs typeface="Arial" panose="020B0604020202020204" pitchFamily="34" charset="0"/>
              </a:rPr>
              <a:t>Dopaminergic neuron</a:t>
            </a:r>
            <a:endParaRPr kumimoji="1" lang="ja-JP" altLang="en-US" sz="1200" b="1" dirty="0">
              <a:latin typeface="Arial" panose="020B0604020202020204" pitchFamily="34" charset="0"/>
              <a:cs typeface="Arial" panose="020B0604020202020204" pitchFamily="34" charset="0"/>
            </a:endParaRPr>
          </a:p>
        </p:txBody>
      </p:sp>
      <p:grpSp>
        <p:nvGrpSpPr>
          <p:cNvPr id="2" name="グループ化 1">
            <a:extLst>
              <a:ext uri="{FF2B5EF4-FFF2-40B4-BE49-F238E27FC236}">
                <a16:creationId xmlns:a16="http://schemas.microsoft.com/office/drawing/2014/main" id="{A3FC7E29-D24A-47DC-8B82-3E12FFBFD612}"/>
              </a:ext>
            </a:extLst>
          </p:cNvPr>
          <p:cNvGrpSpPr/>
          <p:nvPr/>
        </p:nvGrpSpPr>
        <p:grpSpPr>
          <a:xfrm>
            <a:off x="8172294" y="4622311"/>
            <a:ext cx="3330795" cy="1569660"/>
            <a:chOff x="7988878" y="4627167"/>
            <a:chExt cx="3407563" cy="1569660"/>
          </a:xfrm>
        </p:grpSpPr>
        <p:grpSp>
          <p:nvGrpSpPr>
            <p:cNvPr id="227" name="グループ化 226">
              <a:extLst>
                <a:ext uri="{FF2B5EF4-FFF2-40B4-BE49-F238E27FC236}">
                  <a16:creationId xmlns:a16="http://schemas.microsoft.com/office/drawing/2014/main" id="{A766618C-DDF6-4C5C-8E03-E848ABFCF2F8}"/>
                </a:ext>
              </a:extLst>
            </p:cNvPr>
            <p:cNvGrpSpPr/>
            <p:nvPr/>
          </p:nvGrpSpPr>
          <p:grpSpPr>
            <a:xfrm>
              <a:off x="7988878" y="4627167"/>
              <a:ext cx="3407563" cy="1569660"/>
              <a:chOff x="8059150" y="4853558"/>
              <a:chExt cx="4004187" cy="1569660"/>
            </a:xfrm>
          </p:grpSpPr>
          <p:grpSp>
            <p:nvGrpSpPr>
              <p:cNvPr id="194" name="グループ化 193">
                <a:extLst>
                  <a:ext uri="{FF2B5EF4-FFF2-40B4-BE49-F238E27FC236}">
                    <a16:creationId xmlns:a16="http://schemas.microsoft.com/office/drawing/2014/main" id="{F607DA7C-113F-4BD7-A1E2-FC960A2CBD90}"/>
                  </a:ext>
                </a:extLst>
              </p:cNvPr>
              <p:cNvGrpSpPr/>
              <p:nvPr/>
            </p:nvGrpSpPr>
            <p:grpSpPr>
              <a:xfrm>
                <a:off x="8059150" y="4853558"/>
                <a:ext cx="4004187" cy="1569660"/>
                <a:chOff x="8158933" y="5305621"/>
                <a:chExt cx="3843588" cy="1569660"/>
              </a:xfrm>
            </p:grpSpPr>
            <p:grpSp>
              <p:nvGrpSpPr>
                <p:cNvPr id="195" name="グループ化 194">
                  <a:extLst>
                    <a:ext uri="{FF2B5EF4-FFF2-40B4-BE49-F238E27FC236}">
                      <a16:creationId xmlns:a16="http://schemas.microsoft.com/office/drawing/2014/main" id="{B4040AAB-4232-4980-8C2B-5C9A25C7BA52}"/>
                    </a:ext>
                  </a:extLst>
                </p:cNvPr>
                <p:cNvGrpSpPr/>
                <p:nvPr/>
              </p:nvGrpSpPr>
              <p:grpSpPr>
                <a:xfrm>
                  <a:off x="8158933" y="5305621"/>
                  <a:ext cx="3843588" cy="1569660"/>
                  <a:chOff x="3787708" y="5815901"/>
                  <a:chExt cx="4963898" cy="1188486"/>
                </a:xfrm>
              </p:grpSpPr>
              <p:grpSp>
                <p:nvGrpSpPr>
                  <p:cNvPr id="197" name="グループ化 196">
                    <a:extLst>
                      <a:ext uri="{FF2B5EF4-FFF2-40B4-BE49-F238E27FC236}">
                        <a16:creationId xmlns:a16="http://schemas.microsoft.com/office/drawing/2014/main" id="{7834795C-3C48-4E05-9D61-BF26AAEC5287}"/>
                      </a:ext>
                    </a:extLst>
                  </p:cNvPr>
                  <p:cNvGrpSpPr/>
                  <p:nvPr/>
                </p:nvGrpSpPr>
                <p:grpSpPr>
                  <a:xfrm>
                    <a:off x="3787708" y="5815901"/>
                    <a:ext cx="4963898" cy="1188486"/>
                    <a:chOff x="4137744" y="5765894"/>
                    <a:chExt cx="4963898" cy="941967"/>
                  </a:xfrm>
                </p:grpSpPr>
                <p:sp>
                  <p:nvSpPr>
                    <p:cNvPr id="199" name="テキスト ボックス 261">
                      <a:extLst>
                        <a:ext uri="{FF2B5EF4-FFF2-40B4-BE49-F238E27FC236}">
                          <a16:creationId xmlns:a16="http://schemas.microsoft.com/office/drawing/2014/main" id="{9F2B2D03-A4ED-46F4-9438-97CDB54A82C0}"/>
                        </a:ext>
                      </a:extLst>
                    </p:cNvPr>
                    <p:cNvSpPr txBox="1"/>
                    <p:nvPr/>
                  </p:nvSpPr>
                  <p:spPr>
                    <a:xfrm>
                      <a:off x="4137744" y="5765894"/>
                      <a:ext cx="4963898" cy="941967"/>
                    </a:xfrm>
                    <a:prstGeom prst="rect">
                      <a:avLst/>
                    </a:prstGeom>
                    <a:noFill/>
                    <a:ln w="6350">
                      <a:solidFill>
                        <a:schemeClr val="tx1"/>
                      </a:solidFill>
                    </a:ln>
                  </p:spPr>
                  <p:txBody>
                    <a:bodyPr wrap="square" rtlCol="0">
                      <a:spAutoFit/>
                    </a:bodyPr>
                    <a:lstStyle/>
                    <a:p>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5-HT1A presynaptic auto-receptor</a:t>
                      </a:r>
                    </a:p>
                    <a:p>
                      <a:r>
                        <a:rPr kumimoji="1" lang="en-US" altLang="ja-JP" sz="1200" b="1" dirty="0">
                          <a:latin typeface="Arial" panose="020B0604020202020204" pitchFamily="34" charset="0"/>
                          <a:cs typeface="Arial" panose="020B0604020202020204" pitchFamily="34" charset="0"/>
                        </a:rPr>
                        <a:t>       5-HT1A postsynaptic hetero-receptor</a:t>
                      </a:r>
                    </a:p>
                    <a:p>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5-HT2A receptor</a:t>
                      </a:r>
                    </a:p>
                    <a:p>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NMDA receptor</a:t>
                      </a:r>
                    </a:p>
                    <a:p>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Dopamine</a:t>
                      </a:r>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D2</a:t>
                      </a:r>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receptor</a:t>
                      </a:r>
                    </a:p>
                    <a:p>
                      <a:r>
                        <a:rPr kumimoji="1" lang="ja-JP" altLang="en-US" sz="1200" b="1" dirty="0">
                          <a:latin typeface="Arial" panose="020B0604020202020204" pitchFamily="34" charset="0"/>
                          <a:cs typeface="Arial" panose="020B0604020202020204" pitchFamily="34" charset="0"/>
                        </a:rPr>
                        <a:t>　　</a:t>
                      </a:r>
                      <a:r>
                        <a:rPr kumimoji="1" lang="en-US" altLang="ja-JP" sz="1200" b="1" dirty="0">
                          <a:latin typeface="Arial" panose="020B0604020202020204" pitchFamily="34" charset="0"/>
                          <a:cs typeface="Arial" panose="020B0604020202020204" pitchFamily="34" charset="0"/>
                        </a:rPr>
                        <a:t>5-HT release</a:t>
                      </a:r>
                    </a:p>
                    <a:p>
                      <a:r>
                        <a:rPr kumimoji="1" lang="en-US" altLang="ja-JP" sz="1200" b="1" dirty="0">
                          <a:latin typeface="Arial" panose="020B0604020202020204" pitchFamily="34" charset="0"/>
                          <a:cs typeface="Arial" panose="020B0604020202020204" pitchFamily="34" charset="0"/>
                        </a:rPr>
                        <a:t>       Dopamine release</a:t>
                      </a:r>
                    </a:p>
                    <a:p>
                      <a:r>
                        <a:rPr lang="en-US" altLang="ja-JP" sz="1200" b="1" dirty="0">
                          <a:latin typeface="Arial" panose="020B0604020202020204" pitchFamily="34" charset="0"/>
                          <a:cs typeface="Arial" panose="020B0604020202020204" pitchFamily="34" charset="0"/>
                        </a:rPr>
                        <a:t>       Transcriptional factor</a:t>
                      </a:r>
                    </a:p>
                  </p:txBody>
                </p:sp>
                <p:sp>
                  <p:nvSpPr>
                    <p:cNvPr id="200" name="円/楕円 32">
                      <a:extLst>
                        <a:ext uri="{FF2B5EF4-FFF2-40B4-BE49-F238E27FC236}">
                          <a16:creationId xmlns:a16="http://schemas.microsoft.com/office/drawing/2014/main" id="{D7D28947-0E10-4B1E-B9C1-E5282B2AF66E}"/>
                        </a:ext>
                      </a:extLst>
                    </p:cNvPr>
                    <p:cNvSpPr/>
                    <p:nvPr/>
                  </p:nvSpPr>
                  <p:spPr>
                    <a:xfrm rot="19864498">
                      <a:off x="4411224" y="6119786"/>
                      <a:ext cx="175641" cy="752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01" name="円/楕円 32">
                      <a:extLst>
                        <a:ext uri="{FF2B5EF4-FFF2-40B4-BE49-F238E27FC236}">
                          <a16:creationId xmlns:a16="http://schemas.microsoft.com/office/drawing/2014/main" id="{91C02259-5418-430C-A1AA-13C68EF394A3}"/>
                        </a:ext>
                      </a:extLst>
                    </p:cNvPr>
                    <p:cNvSpPr/>
                    <p:nvPr/>
                  </p:nvSpPr>
                  <p:spPr>
                    <a:xfrm rot="19864498">
                      <a:off x="4369540" y="5790650"/>
                      <a:ext cx="193421" cy="102692"/>
                    </a:xfrm>
                    <a:prstGeom prst="ellipse">
                      <a:avLst/>
                    </a:prstGeom>
                    <a:solidFill>
                      <a:srgbClr val="3E1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02" name="円/楕円 32">
                      <a:extLst>
                        <a:ext uri="{FF2B5EF4-FFF2-40B4-BE49-F238E27FC236}">
                          <a16:creationId xmlns:a16="http://schemas.microsoft.com/office/drawing/2014/main" id="{140A9CED-9F37-4DBB-B383-5258C0AF5EA4}"/>
                        </a:ext>
                      </a:extLst>
                    </p:cNvPr>
                    <p:cNvSpPr/>
                    <p:nvPr/>
                  </p:nvSpPr>
                  <p:spPr>
                    <a:xfrm rot="19864498">
                      <a:off x="4406368" y="6019017"/>
                      <a:ext cx="181121" cy="84294"/>
                    </a:xfrm>
                    <a:prstGeom prst="ellipse">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198" name="円/楕円 32">
                    <a:extLst>
                      <a:ext uri="{FF2B5EF4-FFF2-40B4-BE49-F238E27FC236}">
                        <a16:creationId xmlns:a16="http://schemas.microsoft.com/office/drawing/2014/main" id="{AAB52264-29CB-4356-A249-CFACA806F510}"/>
                      </a:ext>
                    </a:extLst>
                  </p:cNvPr>
                  <p:cNvSpPr/>
                  <p:nvPr/>
                </p:nvSpPr>
                <p:spPr>
                  <a:xfrm rot="19864498">
                    <a:off x="4044682" y="6012979"/>
                    <a:ext cx="160444" cy="66051"/>
                  </a:xfrm>
                  <a:prstGeom prst="ellipse">
                    <a:avLst/>
                  </a:prstGeom>
                  <a:solidFill>
                    <a:schemeClr val="bg1"/>
                  </a:solidFill>
                  <a:ln w="47625">
                    <a:solidFill>
                      <a:srgbClr val="3E1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latin typeface="Arial" panose="020B0604020202020204" pitchFamily="34" charset="0"/>
                      <a:cs typeface="Arial" panose="020B0604020202020204" pitchFamily="34" charset="0"/>
                    </a:endParaRPr>
                  </a:p>
                </p:txBody>
              </p:sp>
            </p:grpSp>
            <p:sp>
              <p:nvSpPr>
                <p:cNvPr id="196" name="円/楕円 32">
                  <a:extLst>
                    <a:ext uri="{FF2B5EF4-FFF2-40B4-BE49-F238E27FC236}">
                      <a16:creationId xmlns:a16="http://schemas.microsoft.com/office/drawing/2014/main" id="{C3154EEA-1104-46B8-8BA5-2A8EE779A8A9}"/>
                    </a:ext>
                  </a:extLst>
                </p:cNvPr>
                <p:cNvSpPr/>
                <p:nvPr/>
              </p:nvSpPr>
              <p:spPr>
                <a:xfrm rot="19864498">
                  <a:off x="8360045" y="6081681"/>
                  <a:ext cx="159706" cy="1549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219" name="円/楕円 32">
                <a:extLst>
                  <a:ext uri="{FF2B5EF4-FFF2-40B4-BE49-F238E27FC236}">
                    <a16:creationId xmlns:a16="http://schemas.microsoft.com/office/drawing/2014/main" id="{D5667BBB-5126-41E0-9C35-EB5B6A6DF7CD}"/>
                  </a:ext>
                </a:extLst>
              </p:cNvPr>
              <p:cNvSpPr/>
              <p:nvPr/>
            </p:nvSpPr>
            <p:spPr>
              <a:xfrm>
                <a:off x="8296740" y="5836595"/>
                <a:ext cx="110228" cy="124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26" name="円/楕円 32">
                <a:extLst>
                  <a:ext uri="{FF2B5EF4-FFF2-40B4-BE49-F238E27FC236}">
                    <a16:creationId xmlns:a16="http://schemas.microsoft.com/office/drawing/2014/main" id="{880D8C91-44A4-48A5-A436-94441E87D18B}"/>
                  </a:ext>
                </a:extLst>
              </p:cNvPr>
              <p:cNvSpPr/>
              <p:nvPr/>
            </p:nvSpPr>
            <p:spPr>
              <a:xfrm>
                <a:off x="8250983" y="6220251"/>
                <a:ext cx="201771" cy="1247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239" name="円/楕円 32">
              <a:extLst>
                <a:ext uri="{FF2B5EF4-FFF2-40B4-BE49-F238E27FC236}">
                  <a16:creationId xmlns:a16="http://schemas.microsoft.com/office/drawing/2014/main" id="{F0DF93E5-E665-4D9C-A833-912DC395F678}"/>
                </a:ext>
              </a:extLst>
            </p:cNvPr>
            <p:cNvSpPr/>
            <p:nvPr/>
          </p:nvSpPr>
          <p:spPr>
            <a:xfrm>
              <a:off x="8192225" y="5788623"/>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grpSp>
      <p:sp>
        <p:nvSpPr>
          <p:cNvPr id="240" name="円/楕円 32">
            <a:extLst>
              <a:ext uri="{FF2B5EF4-FFF2-40B4-BE49-F238E27FC236}">
                <a16:creationId xmlns:a16="http://schemas.microsoft.com/office/drawing/2014/main" id="{AF9FBC9E-BC96-4F50-ABC1-60AC2223FC60}"/>
              </a:ext>
            </a:extLst>
          </p:cNvPr>
          <p:cNvSpPr/>
          <p:nvPr/>
        </p:nvSpPr>
        <p:spPr>
          <a:xfrm>
            <a:off x="6228894" y="866223"/>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41" name="円/楕円 32">
            <a:extLst>
              <a:ext uri="{FF2B5EF4-FFF2-40B4-BE49-F238E27FC236}">
                <a16:creationId xmlns:a16="http://schemas.microsoft.com/office/drawing/2014/main" id="{2392EF7F-FD01-4159-B7F2-C1144BAB060E}"/>
              </a:ext>
            </a:extLst>
          </p:cNvPr>
          <p:cNvSpPr/>
          <p:nvPr/>
        </p:nvSpPr>
        <p:spPr>
          <a:xfrm>
            <a:off x="6226661" y="1049444"/>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42" name="円/楕円 32">
            <a:extLst>
              <a:ext uri="{FF2B5EF4-FFF2-40B4-BE49-F238E27FC236}">
                <a16:creationId xmlns:a16="http://schemas.microsoft.com/office/drawing/2014/main" id="{BCD60D42-D099-49F6-BEF2-F1577B36B775}"/>
              </a:ext>
            </a:extLst>
          </p:cNvPr>
          <p:cNvSpPr/>
          <p:nvPr/>
        </p:nvSpPr>
        <p:spPr>
          <a:xfrm>
            <a:off x="6341986" y="3908082"/>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43" name="円/楕円 32">
            <a:extLst>
              <a:ext uri="{FF2B5EF4-FFF2-40B4-BE49-F238E27FC236}">
                <a16:creationId xmlns:a16="http://schemas.microsoft.com/office/drawing/2014/main" id="{6AB4F156-AE8B-43E4-9B84-DEF2ADB41229}"/>
              </a:ext>
            </a:extLst>
          </p:cNvPr>
          <p:cNvSpPr/>
          <p:nvPr/>
        </p:nvSpPr>
        <p:spPr>
          <a:xfrm>
            <a:off x="6350725" y="4082303"/>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44" name="円/楕円 32">
            <a:extLst>
              <a:ext uri="{FF2B5EF4-FFF2-40B4-BE49-F238E27FC236}">
                <a16:creationId xmlns:a16="http://schemas.microsoft.com/office/drawing/2014/main" id="{29394365-627E-4DD8-8B49-A80D659198FD}"/>
              </a:ext>
            </a:extLst>
          </p:cNvPr>
          <p:cNvSpPr/>
          <p:nvPr/>
        </p:nvSpPr>
        <p:spPr>
          <a:xfrm>
            <a:off x="6341986" y="4244484"/>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45" name="円/楕円 32">
            <a:extLst>
              <a:ext uri="{FF2B5EF4-FFF2-40B4-BE49-F238E27FC236}">
                <a16:creationId xmlns:a16="http://schemas.microsoft.com/office/drawing/2014/main" id="{007C33B7-9022-4BD7-A5E3-20E532F15AF1}"/>
              </a:ext>
            </a:extLst>
          </p:cNvPr>
          <p:cNvSpPr/>
          <p:nvPr/>
        </p:nvSpPr>
        <p:spPr>
          <a:xfrm>
            <a:off x="6271419" y="4417378"/>
            <a:ext cx="110228" cy="1247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Arial" panose="020B0604020202020204" pitchFamily="34" charset="0"/>
              <a:cs typeface="Arial" panose="020B0604020202020204" pitchFamily="34" charset="0"/>
            </a:endParaRPr>
          </a:p>
        </p:txBody>
      </p:sp>
      <p:sp>
        <p:nvSpPr>
          <p:cNvPr id="246" name="テキスト ボックス 245">
            <a:extLst>
              <a:ext uri="{FF2B5EF4-FFF2-40B4-BE49-F238E27FC236}">
                <a16:creationId xmlns:a16="http://schemas.microsoft.com/office/drawing/2014/main" id="{B082BAC4-2F7E-444A-A657-C1370D440D25}"/>
              </a:ext>
            </a:extLst>
          </p:cNvPr>
          <p:cNvSpPr txBox="1"/>
          <p:nvPr/>
        </p:nvSpPr>
        <p:spPr>
          <a:xfrm>
            <a:off x="6310013" y="767613"/>
            <a:ext cx="1411613" cy="461665"/>
          </a:xfrm>
          <a:prstGeom prst="rect">
            <a:avLst/>
          </a:prstGeom>
          <a:noFill/>
        </p:spPr>
        <p:txBody>
          <a:bodyPr wrap="square" rtlCol="0">
            <a:spAutoFit/>
          </a:bodyPr>
          <a:lstStyle/>
          <a:p>
            <a:r>
              <a:rPr kumimoji="1" lang="en-US" altLang="ja-JP" sz="1200" b="1" dirty="0">
                <a:latin typeface="Arial" panose="020B0604020202020204" pitchFamily="34" charset="0"/>
                <a:cs typeface="Arial" panose="020B0604020202020204" pitchFamily="34" charset="0"/>
              </a:rPr>
              <a:t>Dopamine</a:t>
            </a:r>
            <a:r>
              <a:rPr kumimoji="1" lang="ja-JP" altLang="en-US" sz="1200" b="1" dirty="0">
                <a:latin typeface="Arial" panose="020B0604020202020204" pitchFamily="34" charset="0"/>
                <a:cs typeface="Arial" panose="020B0604020202020204" pitchFamily="34" charset="0"/>
              </a:rPr>
              <a:t> </a:t>
            </a:r>
            <a:endParaRPr kumimoji="1" lang="en-US" altLang="ja-JP" sz="1200" b="1" dirty="0">
              <a:latin typeface="Arial" panose="020B0604020202020204" pitchFamily="34" charset="0"/>
              <a:cs typeface="Arial" panose="020B0604020202020204" pitchFamily="34" charset="0"/>
            </a:endParaRPr>
          </a:p>
          <a:p>
            <a:r>
              <a:rPr kumimoji="1" lang="en-US" altLang="ja-JP" sz="1200" b="1" dirty="0">
                <a:latin typeface="Arial" panose="020B0604020202020204" pitchFamily="34" charset="0"/>
                <a:cs typeface="Arial" panose="020B0604020202020204" pitchFamily="34" charset="0"/>
              </a:rPr>
              <a:t>Release (VTA)</a:t>
            </a:r>
            <a:endParaRPr kumimoji="1" lang="ja-JP" altLang="en-US" sz="1200" b="1" dirty="0">
              <a:latin typeface="Arial" panose="020B0604020202020204" pitchFamily="34" charset="0"/>
              <a:cs typeface="Arial" panose="020B0604020202020204" pitchFamily="34" charset="0"/>
            </a:endParaRPr>
          </a:p>
        </p:txBody>
      </p:sp>
      <p:cxnSp>
        <p:nvCxnSpPr>
          <p:cNvPr id="248" name="直線矢印コネクタ 247">
            <a:extLst>
              <a:ext uri="{FF2B5EF4-FFF2-40B4-BE49-F238E27FC236}">
                <a16:creationId xmlns:a16="http://schemas.microsoft.com/office/drawing/2014/main" id="{2E918B19-FF79-407E-B1C1-007B1AA6637A}"/>
              </a:ext>
            </a:extLst>
          </p:cNvPr>
          <p:cNvCxnSpPr>
            <a:cxnSpLocks/>
          </p:cNvCxnSpPr>
          <p:nvPr/>
        </p:nvCxnSpPr>
        <p:spPr>
          <a:xfrm flipV="1">
            <a:off x="7602929" y="2266642"/>
            <a:ext cx="0" cy="3909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a:extLst>
              <a:ext uri="{FF2B5EF4-FFF2-40B4-BE49-F238E27FC236}">
                <a16:creationId xmlns:a16="http://schemas.microsoft.com/office/drawing/2014/main" id="{62D7EB77-A422-4722-B890-6E5990ABE7BA}"/>
              </a:ext>
            </a:extLst>
          </p:cNvPr>
          <p:cNvCxnSpPr>
            <a:cxnSpLocks/>
          </p:cNvCxnSpPr>
          <p:nvPr/>
        </p:nvCxnSpPr>
        <p:spPr>
          <a:xfrm flipV="1">
            <a:off x="1938247" y="1769409"/>
            <a:ext cx="0" cy="3215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947DBC96-A797-4AD5-9E5D-538DB6BD76ED}"/>
              </a:ext>
            </a:extLst>
          </p:cNvPr>
          <p:cNvCxnSpPr>
            <a:cxnSpLocks/>
          </p:cNvCxnSpPr>
          <p:nvPr/>
        </p:nvCxnSpPr>
        <p:spPr>
          <a:xfrm>
            <a:off x="7475000" y="847651"/>
            <a:ext cx="0" cy="40358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0A0301CD-BB02-4E59-8DE4-AA401CF12A69}"/>
              </a:ext>
            </a:extLst>
          </p:cNvPr>
          <p:cNvSpPr txBox="1"/>
          <p:nvPr/>
        </p:nvSpPr>
        <p:spPr>
          <a:xfrm>
            <a:off x="3719242" y="662865"/>
            <a:ext cx="2379551" cy="276999"/>
          </a:xfrm>
          <a:prstGeom prst="rect">
            <a:avLst/>
          </a:prstGeom>
          <a:noFill/>
        </p:spPr>
        <p:txBody>
          <a:bodyPr wrap="square" rtlCol="0">
            <a:spAutoFit/>
          </a:bodyPr>
          <a:lstStyle/>
          <a:p>
            <a:pPr algn="r"/>
            <a:r>
              <a:rPr kumimoji="1" lang="en-US" altLang="ja-JP" sz="1200" b="1" dirty="0">
                <a:latin typeface="Arial" panose="020B0604020202020204" pitchFamily="34" charset="0"/>
                <a:cs typeface="Arial" panose="020B0604020202020204" pitchFamily="34" charset="0"/>
              </a:rPr>
              <a:t>Dopaminergic neuron</a:t>
            </a:r>
            <a:endParaRPr kumimoji="1" lang="ja-JP" altLang="en-US" sz="1200" b="1" dirty="0">
              <a:latin typeface="Arial" panose="020B0604020202020204" pitchFamily="34" charset="0"/>
              <a:cs typeface="Arial" panose="020B0604020202020204" pitchFamily="34" charset="0"/>
            </a:endParaRPr>
          </a:p>
        </p:txBody>
      </p:sp>
      <p:sp>
        <p:nvSpPr>
          <p:cNvPr id="153" name="テキスト ボックス 30">
            <a:extLst>
              <a:ext uri="{FF2B5EF4-FFF2-40B4-BE49-F238E27FC236}">
                <a16:creationId xmlns:a16="http://schemas.microsoft.com/office/drawing/2014/main" id="{0A4F5D63-67D2-4C5D-813E-14A35079406A}"/>
              </a:ext>
            </a:extLst>
          </p:cNvPr>
          <p:cNvSpPr txBox="1"/>
          <p:nvPr/>
        </p:nvSpPr>
        <p:spPr>
          <a:xfrm>
            <a:off x="5743504" y="4516979"/>
            <a:ext cx="1743357" cy="400110"/>
          </a:xfrm>
          <a:prstGeom prst="rect">
            <a:avLst/>
          </a:prstGeom>
          <a:noFill/>
        </p:spPr>
        <p:txBody>
          <a:bodyPr wrap="square" rtlCol="0">
            <a:spAutoFit/>
          </a:bodyPr>
          <a:lstStyle/>
          <a:p>
            <a:r>
              <a:rPr kumimoji="1" lang="en-US" altLang="ja-JP" sz="1000" b="1" dirty="0">
                <a:latin typeface="Arial" panose="020B0604020202020204" pitchFamily="34" charset="0"/>
                <a:cs typeface="Arial" panose="020B0604020202020204" pitchFamily="34" charset="0"/>
              </a:rPr>
              <a:t>PV+ Fast-spiking</a:t>
            </a:r>
          </a:p>
          <a:p>
            <a:r>
              <a:rPr lang="en-US" altLang="ja-JP" sz="1000" b="1" dirty="0">
                <a:latin typeface="Arial" panose="020B0604020202020204" pitchFamily="34" charset="0"/>
                <a:cs typeface="Arial" panose="020B0604020202020204" pitchFamily="34" charset="0"/>
              </a:rPr>
              <a:t> </a:t>
            </a:r>
            <a:r>
              <a:rPr kumimoji="1" lang="en-US" altLang="ja-JP" sz="1000" b="1" dirty="0">
                <a:latin typeface="Arial" panose="020B0604020202020204" pitchFamily="34" charset="0"/>
                <a:cs typeface="Arial" panose="020B0604020202020204" pitchFamily="34" charset="0"/>
              </a:rPr>
              <a:t>interneuron</a:t>
            </a:r>
            <a:endParaRPr kumimoji="1" lang="ja-JP" altLang="en-US" sz="1000" b="1" dirty="0">
              <a:latin typeface="Arial" panose="020B0604020202020204" pitchFamily="34" charset="0"/>
              <a:cs typeface="Arial" panose="020B0604020202020204" pitchFamily="34" charset="0"/>
            </a:endParaRPr>
          </a:p>
        </p:txBody>
      </p:sp>
      <p:sp>
        <p:nvSpPr>
          <p:cNvPr id="154" name="テキスト ボックス 41">
            <a:extLst>
              <a:ext uri="{FF2B5EF4-FFF2-40B4-BE49-F238E27FC236}">
                <a16:creationId xmlns:a16="http://schemas.microsoft.com/office/drawing/2014/main" id="{6A98BD86-F644-4DD5-A05E-E7A0C853D953}"/>
              </a:ext>
            </a:extLst>
          </p:cNvPr>
          <p:cNvSpPr txBox="1"/>
          <p:nvPr/>
        </p:nvSpPr>
        <p:spPr>
          <a:xfrm>
            <a:off x="5107311" y="5959133"/>
            <a:ext cx="2379550" cy="276999"/>
          </a:xfrm>
          <a:prstGeom prst="rect">
            <a:avLst/>
          </a:prstGeom>
          <a:noFill/>
        </p:spPr>
        <p:txBody>
          <a:bodyPr wrap="square" rtlCol="0">
            <a:spAutoFit/>
          </a:bodyPr>
          <a:lstStyle/>
          <a:p>
            <a:pPr algn="r"/>
            <a:r>
              <a:rPr kumimoji="1" lang="en-US" altLang="ja-JP" sz="1200" b="1" dirty="0">
                <a:latin typeface="Arial" panose="020B0604020202020204" pitchFamily="34" charset="0"/>
                <a:cs typeface="Arial" panose="020B0604020202020204" pitchFamily="34" charset="0"/>
              </a:rPr>
              <a:t>Pyramidal neuron</a:t>
            </a:r>
            <a:endParaRPr kumimoji="1" lang="ja-JP" altLang="en-US" sz="1200" b="1" dirty="0">
              <a:latin typeface="Arial" panose="020B0604020202020204" pitchFamily="34" charset="0"/>
              <a:cs typeface="Arial" panose="020B0604020202020204" pitchFamily="34" charset="0"/>
            </a:endParaRPr>
          </a:p>
        </p:txBody>
      </p:sp>
      <p:sp>
        <p:nvSpPr>
          <p:cNvPr id="29" name="TextBox 28"/>
          <p:cNvSpPr txBox="1"/>
          <p:nvPr/>
        </p:nvSpPr>
        <p:spPr>
          <a:xfrm>
            <a:off x="142720" y="2519485"/>
            <a:ext cx="7381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DNA </a:t>
            </a:r>
          </a:p>
        </p:txBody>
      </p:sp>
      <p:sp>
        <p:nvSpPr>
          <p:cNvPr id="161" name="TextBox 160"/>
          <p:cNvSpPr txBox="1"/>
          <p:nvPr/>
        </p:nvSpPr>
        <p:spPr>
          <a:xfrm>
            <a:off x="150581" y="5747369"/>
            <a:ext cx="7381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DNA </a:t>
            </a:r>
          </a:p>
        </p:txBody>
      </p:sp>
      <p:sp>
        <p:nvSpPr>
          <p:cNvPr id="168" name="TextBox 167"/>
          <p:cNvSpPr txBox="1"/>
          <p:nvPr/>
        </p:nvSpPr>
        <p:spPr>
          <a:xfrm>
            <a:off x="1329287" y="1840348"/>
            <a:ext cx="7381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Protein </a:t>
            </a:r>
          </a:p>
        </p:txBody>
      </p:sp>
      <p:sp>
        <p:nvSpPr>
          <p:cNvPr id="169" name="TextBox 168"/>
          <p:cNvSpPr txBox="1"/>
          <p:nvPr/>
        </p:nvSpPr>
        <p:spPr>
          <a:xfrm>
            <a:off x="1294398" y="4835104"/>
            <a:ext cx="7381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Protein </a:t>
            </a:r>
          </a:p>
        </p:txBody>
      </p:sp>
      <p:sp>
        <p:nvSpPr>
          <p:cNvPr id="4" name="正方形/長方形 3">
            <a:extLst>
              <a:ext uri="{FF2B5EF4-FFF2-40B4-BE49-F238E27FC236}">
                <a16:creationId xmlns:a16="http://schemas.microsoft.com/office/drawing/2014/main" id="{20176463-9ED8-4FD1-AFA1-C4AB6E77F52E}"/>
              </a:ext>
            </a:extLst>
          </p:cNvPr>
          <p:cNvSpPr/>
          <p:nvPr/>
        </p:nvSpPr>
        <p:spPr>
          <a:xfrm>
            <a:off x="129688" y="7772"/>
            <a:ext cx="1159292" cy="369332"/>
          </a:xfrm>
          <a:prstGeom prst="rect">
            <a:avLst/>
          </a:prstGeom>
        </p:spPr>
        <p:txBody>
          <a:bodyPr wrap="none">
            <a:spAutoFit/>
          </a:bodyPr>
          <a:lstStyle/>
          <a:p>
            <a:r>
              <a:rPr lang="en-US" dirty="0">
                <a:latin typeface="Arial" panose="020B0604020202020204" pitchFamily="34" charset="0"/>
                <a:ea typeface="Yu Mincho" panose="02020400000000000000" pitchFamily="18" charset="-128"/>
                <a:cs typeface="Arial" panose="020B0604020202020204" pitchFamily="34" charset="0"/>
              </a:rPr>
              <a:t>Figure 3. </a:t>
            </a:r>
            <a:endParaRPr lang="en-US" dirty="0"/>
          </a:p>
        </p:txBody>
      </p:sp>
    </p:spTree>
    <p:extLst>
      <p:ext uri="{BB962C8B-B14F-4D97-AF65-F5344CB8AC3E}">
        <p14:creationId xmlns:p14="http://schemas.microsoft.com/office/powerpoint/2010/main" val="5369166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2172</TotalTime>
  <Words>486</Words>
  <Application>Microsoft Office PowerPoint</Application>
  <PresentationFormat>ワイド画面</PresentationFormat>
  <Paragraphs>94</Paragraphs>
  <Slides>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vt:i4>
      </vt:variant>
    </vt:vector>
  </HeadingPairs>
  <TitlesOfParts>
    <vt:vector size="11" baseType="lpstr">
      <vt:lpstr>MS Mincho</vt:lpstr>
      <vt:lpstr>游ゴシック</vt:lpstr>
      <vt:lpstr>游ゴシック Light</vt:lpstr>
      <vt:lpstr>Yu Mincho</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Akane Yoshikawa</dc:creator>
  <cp:lastModifiedBy>Akane Yoshikawa</cp:lastModifiedBy>
  <cp:revision>134</cp:revision>
  <dcterms:created xsi:type="dcterms:W3CDTF">2017-11-30T10:01:03Z</dcterms:created>
  <dcterms:modified xsi:type="dcterms:W3CDTF">2018-07-19T21:27:59Z</dcterms:modified>
</cp:coreProperties>
</file>