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4" r:id="rId4"/>
    <p:sldId id="266" r:id="rId5"/>
    <p:sldId id="269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3FB"/>
    <a:srgbClr val="3E1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F7100-7AD4-4BBF-8621-B276B782B1B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105CD-4CE3-4142-AD62-DB28B3D15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9D228-7EAA-4F4C-AAE6-3265F34BC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2F0C861-4CBF-4509-8C15-09733E7C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39003F-13FB-4E08-9BE1-33D32F28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783C4-2EEC-4D31-8DF5-EB1668EF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A9CDF-573F-481E-8C21-C5703ABD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343FF-FDE0-40DD-A921-FF4A7FD6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4AA44F-6284-4562-9779-AA465083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8E08DF-B512-4825-B2C3-6BA758BD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99BCF-B369-4870-8F24-705A175E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8B9FE-7935-4F24-A784-E3587EDE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FA1EF1-EF1B-45A0-9E6F-53CE04D1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D3007E-06EB-438F-84C5-CB937F0D0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89BC21-0FB9-41E0-92CE-3C7AF55F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5CBAF-E3BD-46AC-B55D-4ED57CB8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6B430-2EB1-4839-8FD6-BC86366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13FFE-2665-49F8-9EA0-E7A07656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C75BAD-5C3D-41AB-9DA4-381AEB74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E7E0-CECD-47B3-B821-131276C5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74697-F66D-4ACE-8A7B-CBF3C8BA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D4E0B-AC9A-4A82-859A-87A1F92A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071ED-D2AA-4325-95DF-780851A1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9E590-549E-4D90-B787-5D9549F1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90392-7288-4771-A86F-E05E2302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95CD88-E910-4C5D-B039-93B85DCA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098E3-A816-4180-B550-611A447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560AE-5143-4128-AA06-D0E4CA28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C6251-242F-4546-9D23-860D0D0F1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C2FA4F-4D7D-469E-B045-895E103E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21F79-DD9B-4917-BA17-C88191A8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6BD480-F6DE-4CF2-A448-5143C83F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C15DF8-91C3-4BB9-B107-92F63D14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699C4-ECAF-458E-BC96-C259C61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B0907-3E26-4A9A-8F54-7D448CFB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2A3E39-3D6F-4860-9ECC-299727EF3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60ABCC-64AB-4754-ABFB-B6BEEEFC7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31710A-09B7-43D3-848B-E5C45245B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129953-576E-4B76-B3C9-980017D8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6BEF5-3FA2-4818-9611-51E4337B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D0D608-C464-45EB-88A0-CA05D165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BDA00-8E99-4424-A5C0-91A120B2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9F4A75-3CE4-4FB1-8057-CB115AD0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5D3B0B-2034-4D5A-8087-0244A995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00095A-C5DF-4AB8-BC26-E0D90A1C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2FFB15-10EA-43CA-A8BB-A33AE8F8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9BD107-87C8-4990-A0F5-0B819244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DA08FA-EFF4-4AEF-966D-E0FE3800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E4C1B-CFB4-4256-B86E-E247CF7B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EA597F-00BB-4F59-8648-2D63039E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DF87FD-FA7E-47E3-A6BC-FCD93067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616179-B661-4627-8A75-C0201BC7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6497D-3F8C-4279-891E-EB260108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E4F6D0-B494-4323-B9AE-26C30319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95D23-B010-4ABE-A7BC-14B4C0D7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7F5F35-C022-474C-A9E0-480A4B486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D5FB41-F23D-47C1-A38D-1E207E6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D1C5D3-8449-4D0B-8C41-B33F6E6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AE2C7-0489-435A-AF7E-58B7CEC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34369E-9368-47BB-92C0-32FD80A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2582AD-D997-4289-A00F-6066BA99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E92573-F65C-4205-8D47-493D3C2E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47D59-76E4-4FC4-AC1B-90741AA1C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652F-65D6-4487-854C-748904EC7B43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1E1EE-A57D-405B-BE83-DB2CBF974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59C55-7F30-4390-9A85-75B7083D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ECCA-D5F0-4376-9476-742E398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58612E-74C3-41E2-B87E-FB6A5965B3C0}"/>
              </a:ext>
            </a:extLst>
          </p:cNvPr>
          <p:cNvSpPr txBox="1"/>
          <p:nvPr/>
        </p:nvSpPr>
        <p:spPr>
          <a:xfrm>
            <a:off x="364141" y="1"/>
            <a:ext cx="117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1. Demographic and Clinical characteristics of GWAS sample (n = 436) from three clinical trials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of lurasidone in schizophrenic patients with European or African ancestry. 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ECF496C-FB1F-42D5-8D82-8EED7D7B1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10553"/>
              </p:ext>
            </p:extLst>
          </p:nvPr>
        </p:nvGraphicFramePr>
        <p:xfrm>
          <a:off x="2678464" y="598814"/>
          <a:ext cx="6481719" cy="5660371"/>
        </p:xfrm>
        <a:graphic>
          <a:graphicData uri="http://schemas.openxmlformats.org/drawingml/2006/table">
            <a:tbl>
              <a:tblPr firstRow="1" firstCol="1" bandRow="1"/>
              <a:tblGrid>
                <a:gridCol w="1628437">
                  <a:extLst>
                    <a:ext uri="{9D8B030D-6E8A-4147-A177-3AD203B41FA5}">
                      <a16:colId xmlns:a16="http://schemas.microsoft.com/office/drawing/2014/main" val="2539919254"/>
                    </a:ext>
                  </a:extLst>
                </a:gridCol>
                <a:gridCol w="988534">
                  <a:extLst>
                    <a:ext uri="{9D8B030D-6E8A-4147-A177-3AD203B41FA5}">
                      <a16:colId xmlns:a16="http://schemas.microsoft.com/office/drawing/2014/main" val="1074225661"/>
                    </a:ext>
                  </a:extLst>
                </a:gridCol>
                <a:gridCol w="988534">
                  <a:extLst>
                    <a:ext uri="{9D8B030D-6E8A-4147-A177-3AD203B41FA5}">
                      <a16:colId xmlns:a16="http://schemas.microsoft.com/office/drawing/2014/main" val="1225921072"/>
                    </a:ext>
                  </a:extLst>
                </a:gridCol>
                <a:gridCol w="958738">
                  <a:extLst>
                    <a:ext uri="{9D8B030D-6E8A-4147-A177-3AD203B41FA5}">
                      <a16:colId xmlns:a16="http://schemas.microsoft.com/office/drawing/2014/main" val="907384424"/>
                    </a:ext>
                  </a:extLst>
                </a:gridCol>
                <a:gridCol w="958738">
                  <a:extLst>
                    <a:ext uri="{9D8B030D-6E8A-4147-A177-3AD203B41FA5}">
                      <a16:colId xmlns:a16="http://schemas.microsoft.com/office/drawing/2014/main" val="4237668236"/>
                    </a:ext>
                  </a:extLst>
                </a:gridCol>
                <a:gridCol w="958738">
                  <a:extLst>
                    <a:ext uri="{9D8B030D-6E8A-4147-A177-3AD203B41FA5}">
                      <a16:colId xmlns:a16="http://schemas.microsoft.com/office/drawing/2014/main" val="216947150"/>
                    </a:ext>
                  </a:extLst>
                </a:gridCol>
              </a:tblGrid>
              <a:tr h="44403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trials </a:t>
                      </a:r>
                      <a:r>
                        <a:rPr lang="en-US" sz="1050" i="1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Pearl1,2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(Discovery)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Pearl3                 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(Validation)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60473"/>
                  </a:ext>
                </a:extLst>
              </a:tr>
              <a:tr h="22360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Ethnicity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084336"/>
                  </a:ext>
                </a:extLst>
              </a:tr>
              <a:tr h="23946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patients (male/female)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171 (115/56)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 (99/32)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 (62/38)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34(26/8)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886471"/>
                  </a:ext>
                </a:extLst>
              </a:tr>
              <a:tr h="3704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subjects in dosage            (40/80/120/160 mg/day)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59/41/71/0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57/25/49/0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0/52/0/47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0/17/0/17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58252"/>
                  </a:ext>
                </a:extLst>
              </a:tr>
              <a:tr h="28783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PANSS Total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95.47±0.67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94.63±0.83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98.6±9.90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97.21±1.96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4503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-15.87±1.30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-18.01±1.42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-21.94±1.80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-16.24±3.00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108493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%Change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-16.55±1.37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-18.89±1.46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-22.5±19.1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16.80±3.11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244777"/>
                  </a:ext>
                </a:extLst>
              </a:tr>
              <a:tr h="2236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19.95±0.24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20.54±0.25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19.2±3.00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21.65±0.48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70031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-5.11±0.37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-5.28±0.39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-5.83±4.33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-5.41±0.89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871496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%Change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-25.67±1.89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-25.55±1.82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-30.0±22.5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-25.22±4.03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00056"/>
                  </a:ext>
                </a:extLst>
              </a:tr>
              <a:tr h="2236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22.54±0.35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22.29±0.40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23.3±4.60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23.21±0.90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90795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-3.26±0.37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-4.21±0.40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-3.81±4.87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-3.71±1.06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80397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%Change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-13.58±1.73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-17.95±1.76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-15.7±22.30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-13.19±4.31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063010"/>
                  </a:ext>
                </a:extLst>
              </a:tr>
              <a:tr h="2236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Disorganization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25.57±0.32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24.08±0.39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26.71±4.15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23.32±0.80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79669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-3.99±0.32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-4.04±0.39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-4.73±5.07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-3.09±0.62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80292"/>
                  </a:ext>
                </a:extLst>
              </a:tr>
              <a:tr h="370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%Change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-15.41±1.25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-16.27±1.53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-17.80±18.75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-14.67±3.07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320485"/>
                  </a:ext>
                </a:extLst>
              </a:tr>
              <a:tr h="2236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Excitement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10.06±0.23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10.47±0.30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11.2±3.07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10.44±0.56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584377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-1.37±0.29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-1.23±0.35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-2.55±3.70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-0.65±0.40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407765"/>
                  </a:ext>
                </a:extLst>
              </a:tr>
              <a:tr h="370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%Change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-9.64±2.81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-7.96±3.22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-20.96±37.52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-5.75±4.40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881538"/>
                  </a:ext>
                </a:extLst>
              </a:tr>
              <a:tr h="2236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Anxiety and Depression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17.36±0.26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17.24±0.28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18.04±3.39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18.59±0.62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219934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-2.13±0.32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-3.25±0.36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-4.48±4.39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-3.09±0.62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991219"/>
                  </a:ext>
                </a:extLst>
              </a:tr>
              <a:tr h="22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%Change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-11.4±1.89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-17.67±1.92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-23.61±2.38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-16.52±3.36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6141" marR="6614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462234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DF9470-90CF-4E8F-B5A5-1407FE54ADE2}"/>
              </a:ext>
            </a:extLst>
          </p:cNvPr>
          <p:cNvSpPr/>
          <p:nvPr/>
        </p:nvSpPr>
        <p:spPr>
          <a:xfrm>
            <a:off x="194209" y="6263570"/>
            <a:ext cx="118952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Abbreviations: EUR, European-ancestry; AFR, African-ancestry Psychopathological data was presented as mean ± SE. Clinical trials referred to three six-week randomized double-blind, placebo-controlled, multicenter registration trials of lurasidone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Loebel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et al, 2013; Meltzer et al, 2011b; Nasrallah et al, 2013). PANSS five subscales, Positive, Negative, Disorganization, Excitement, Anxiety and Depression were based on the five-factor model of SCZ psychopathology (Levine and Rabinowitz, 2007).</a:t>
            </a:r>
          </a:p>
        </p:txBody>
      </p:sp>
    </p:spTree>
    <p:extLst>
      <p:ext uri="{BB962C8B-B14F-4D97-AF65-F5344CB8AC3E}">
        <p14:creationId xmlns:p14="http://schemas.microsoft.com/office/powerpoint/2010/main" val="410017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6673D3D-14C4-4943-B8FA-DBD29377DA1F}"/>
              </a:ext>
            </a:extLst>
          </p:cNvPr>
          <p:cNvGraphicFramePr>
            <a:graphicFrameLocks noGrp="1"/>
          </p:cNvGraphicFramePr>
          <p:nvPr/>
        </p:nvGraphicFramePr>
        <p:xfrm>
          <a:off x="291314" y="1212086"/>
          <a:ext cx="11417857" cy="4433827"/>
        </p:xfrm>
        <a:graphic>
          <a:graphicData uri="http://schemas.openxmlformats.org/drawingml/2006/table">
            <a:tbl>
              <a:tblPr firstRow="1" firstCol="1" bandRow="1"/>
              <a:tblGrid>
                <a:gridCol w="1259575">
                  <a:extLst>
                    <a:ext uri="{9D8B030D-6E8A-4147-A177-3AD203B41FA5}">
                      <a16:colId xmlns:a16="http://schemas.microsoft.com/office/drawing/2014/main" val="2679026187"/>
                    </a:ext>
                  </a:extLst>
                </a:gridCol>
                <a:gridCol w="1259575">
                  <a:extLst>
                    <a:ext uri="{9D8B030D-6E8A-4147-A177-3AD203B41FA5}">
                      <a16:colId xmlns:a16="http://schemas.microsoft.com/office/drawing/2014/main" val="1122249164"/>
                    </a:ext>
                  </a:extLst>
                </a:gridCol>
                <a:gridCol w="892418">
                  <a:extLst>
                    <a:ext uri="{9D8B030D-6E8A-4147-A177-3AD203B41FA5}">
                      <a16:colId xmlns:a16="http://schemas.microsoft.com/office/drawing/2014/main" val="2663373221"/>
                    </a:ext>
                  </a:extLst>
                </a:gridCol>
                <a:gridCol w="892418">
                  <a:extLst>
                    <a:ext uri="{9D8B030D-6E8A-4147-A177-3AD203B41FA5}">
                      <a16:colId xmlns:a16="http://schemas.microsoft.com/office/drawing/2014/main" val="883219991"/>
                    </a:ext>
                  </a:extLst>
                </a:gridCol>
                <a:gridCol w="892418">
                  <a:extLst>
                    <a:ext uri="{9D8B030D-6E8A-4147-A177-3AD203B41FA5}">
                      <a16:colId xmlns:a16="http://schemas.microsoft.com/office/drawing/2014/main" val="3163687401"/>
                    </a:ext>
                  </a:extLst>
                </a:gridCol>
                <a:gridCol w="904408">
                  <a:extLst>
                    <a:ext uri="{9D8B030D-6E8A-4147-A177-3AD203B41FA5}">
                      <a16:colId xmlns:a16="http://schemas.microsoft.com/office/drawing/2014/main" val="3246961129"/>
                    </a:ext>
                  </a:extLst>
                </a:gridCol>
                <a:gridCol w="904408">
                  <a:extLst>
                    <a:ext uri="{9D8B030D-6E8A-4147-A177-3AD203B41FA5}">
                      <a16:colId xmlns:a16="http://schemas.microsoft.com/office/drawing/2014/main" val="2019585262"/>
                    </a:ext>
                  </a:extLst>
                </a:gridCol>
                <a:gridCol w="892418">
                  <a:extLst>
                    <a:ext uri="{9D8B030D-6E8A-4147-A177-3AD203B41FA5}">
                      <a16:colId xmlns:a16="http://schemas.microsoft.com/office/drawing/2014/main" val="347066335"/>
                    </a:ext>
                  </a:extLst>
                </a:gridCol>
                <a:gridCol w="892418">
                  <a:extLst>
                    <a:ext uri="{9D8B030D-6E8A-4147-A177-3AD203B41FA5}">
                      <a16:colId xmlns:a16="http://schemas.microsoft.com/office/drawing/2014/main" val="776942056"/>
                    </a:ext>
                  </a:extLst>
                </a:gridCol>
                <a:gridCol w="884925">
                  <a:extLst>
                    <a:ext uri="{9D8B030D-6E8A-4147-A177-3AD203B41FA5}">
                      <a16:colId xmlns:a16="http://schemas.microsoft.com/office/drawing/2014/main" val="685013600"/>
                    </a:ext>
                  </a:extLst>
                </a:gridCol>
                <a:gridCol w="884925">
                  <a:extLst>
                    <a:ext uri="{9D8B030D-6E8A-4147-A177-3AD203B41FA5}">
                      <a16:colId xmlns:a16="http://schemas.microsoft.com/office/drawing/2014/main" val="1416028616"/>
                    </a:ext>
                  </a:extLst>
                </a:gridCol>
                <a:gridCol w="857951">
                  <a:extLst>
                    <a:ext uri="{9D8B030D-6E8A-4147-A177-3AD203B41FA5}">
                      <a16:colId xmlns:a16="http://schemas.microsoft.com/office/drawing/2014/main" val="2156802191"/>
                    </a:ext>
                  </a:extLst>
                </a:gridCol>
              </a:tblGrid>
              <a:tr h="1639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1 (N=163)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2 (N=153)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80085"/>
                  </a:ext>
                </a:extLst>
              </a:tr>
              <a:tr h="15651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Genotype of rs358532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A/C+C/C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P/β (recessive)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A/C+C/C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P/β (recessive)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053497"/>
                  </a:ext>
                </a:extLst>
              </a:tr>
              <a:tr h="19766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Genotype of rs6449693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A/G+G/G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A/G+G/G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32683"/>
                  </a:ext>
                </a:extLst>
              </a:tr>
              <a:tr h="15651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 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852086"/>
                  </a:ext>
                </a:extLst>
              </a:tr>
              <a:tr h="15651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 (M/F)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51/26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82/40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49/25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75/38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403153"/>
                  </a:ext>
                </a:extLst>
              </a:tr>
              <a:tr h="15651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Dose (40, 80, 120mg)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8/8/25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32/20/25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19/10/16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51/30/41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8/8/23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32/20/22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18/9/13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50/29/35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0675"/>
                  </a:ext>
                </a:extLst>
              </a:tr>
              <a:tr h="287183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PANSS Total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-4.54±1.49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-9.23±0.90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-7.27±1.38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-8.50±0.76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0.035/3.510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-7.79±2.06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-12.57±1.19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-14.90±1.89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-13.39±1.02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0.167/5.322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089528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-1.90±0.43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-2.69±0.25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-2.04±0.41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-2.45±0.22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0.327/0.448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-2.62±0.60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-3.92±0.35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-3.80±0.57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-3.88±0.30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0.037/1.328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30809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-0.05±0.38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-1.38±0.34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-1.51±0.47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-1.43±0.28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0.027/1.153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-0.77±0.49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-2.35±0.35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-3.08±0.58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-2.61±0.31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0.004/1.726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24267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Disorganization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-1.05±0.40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-2.52±0.29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-1.84±0.48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-2.27±0.26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0.012/1.314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-2.15±0.56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-3.22±0.32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-3.70±0.60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-3.39±0.30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0.046/1.265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71223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Excitement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-0.34±0.45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-1.21±0.25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-0.89±0.44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-1.09±0.22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0.125/0.701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-0.77±0.47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-1.38±0.35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-1.88±0.53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-1.15±0.29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0.143/0.800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041728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Anxiety/Depression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-1.20±0.51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-1.44±0.32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-0.98±0.41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-1.27±0.25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0.690/-0.201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-1.49±0.62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-1.70±0.38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-2.45±0.46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-1.96±0.30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0.614/0.307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427086"/>
                  </a:ext>
                </a:extLst>
              </a:tr>
              <a:tr h="287183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Change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PANSS 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-4.69±1.60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-9.66±0.96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-7.56±1.44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-8.89±0.81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0.028/3.908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-8.09±2.18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-13.20±1.26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-15.34±1.88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-13.95±1.05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0.139/5.770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28943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-9.47±2.09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-13.38±1.26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-9.62±1.99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-11.99±1.09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0.351/2.170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-13.14±2.85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-19.81±1.75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-18.06±2.64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-19.20±1.46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0.039/6.561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531942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0.16±1.68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-5.20±1.77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-5.90±2.01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-5.46±1.35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0.082/4.409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-2.58±2.20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-9.89±1.62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-12.74±2.36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-10.89±1.34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0.005/7.499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16495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Disorganization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-3.98±1.74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-9.79±1.19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-7.23±1.85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-8.85±1.02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0.099/5.550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-8.02±2.18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-12.60±1.34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-14.11±2.16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-13.13±1.15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0.022/5.775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44366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Excitement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-1.85±5.03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-9.54±2.51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-7.37±4.28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-8.74±2.23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0.198/6.299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-4.93±4.89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-11.76±3.18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-15.55±5.25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-13.09±2.76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0.165/7.556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51528"/>
                  </a:ext>
                </a:extLst>
              </a:tr>
              <a:tr h="287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Anxiety/Depression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-5.57±3.12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-7.55±1.73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-4.79±2.31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-6.53±1.38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0.888/-0.418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-7.79±3.67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-9.06±2.11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-13.04±2.77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-10.46±1.68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0.584/1.982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49909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58612E-74C3-41E2-B87E-FB6A5965B3C0}"/>
              </a:ext>
            </a:extLst>
          </p:cNvPr>
          <p:cNvSpPr txBox="1"/>
          <p:nvPr/>
        </p:nvSpPr>
        <p:spPr>
          <a:xfrm>
            <a:off x="364141" y="194209"/>
            <a:ext cx="117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2. rs6295 (tagged by rs6449693or rs358532) contributes to trajectory of early response to lurasidone in SCZ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patients with European ancestry from Pearl1,2 trial. </a:t>
            </a:r>
          </a:p>
        </p:txBody>
      </p:sp>
    </p:spTree>
    <p:extLst>
      <p:ext uri="{BB962C8B-B14F-4D97-AF65-F5344CB8AC3E}">
        <p14:creationId xmlns:p14="http://schemas.microsoft.com/office/powerpoint/2010/main" val="24832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B360B3-57D7-4D6E-94B0-70F0C50F3FA6}"/>
              </a:ext>
            </a:extLst>
          </p:cNvPr>
          <p:cNvSpPr txBox="1"/>
          <p:nvPr/>
        </p:nvSpPr>
        <p:spPr>
          <a:xfrm>
            <a:off x="296706" y="0"/>
            <a:ext cx="117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(Continue)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14C3199-A2FC-432F-A20B-44AA9B02D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02083"/>
              </p:ext>
            </p:extLst>
          </p:nvPr>
        </p:nvGraphicFramePr>
        <p:xfrm>
          <a:off x="169935" y="369332"/>
          <a:ext cx="11911474" cy="5324558"/>
        </p:xfrm>
        <a:graphic>
          <a:graphicData uri="http://schemas.openxmlformats.org/drawingml/2006/table">
            <a:tbl>
              <a:tblPr firstRow="1" firstCol="1" bandRow="1"/>
              <a:tblGrid>
                <a:gridCol w="1143053">
                  <a:extLst>
                    <a:ext uri="{9D8B030D-6E8A-4147-A177-3AD203B41FA5}">
                      <a16:colId xmlns:a16="http://schemas.microsoft.com/office/drawing/2014/main" val="3880670165"/>
                    </a:ext>
                  </a:extLst>
                </a:gridCol>
                <a:gridCol w="1143053">
                  <a:extLst>
                    <a:ext uri="{9D8B030D-6E8A-4147-A177-3AD203B41FA5}">
                      <a16:colId xmlns:a16="http://schemas.microsoft.com/office/drawing/2014/main" val="1915001447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2177174912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2019917750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3615370547"/>
                    </a:ext>
                  </a:extLst>
                </a:gridCol>
                <a:gridCol w="995643">
                  <a:extLst>
                    <a:ext uri="{9D8B030D-6E8A-4147-A177-3AD203B41FA5}">
                      <a16:colId xmlns:a16="http://schemas.microsoft.com/office/drawing/2014/main" val="342273034"/>
                    </a:ext>
                  </a:extLst>
                </a:gridCol>
                <a:gridCol w="995643">
                  <a:extLst>
                    <a:ext uri="{9D8B030D-6E8A-4147-A177-3AD203B41FA5}">
                      <a16:colId xmlns:a16="http://schemas.microsoft.com/office/drawing/2014/main" val="4085465751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1778543674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2818302560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3223305619"/>
                    </a:ext>
                  </a:extLst>
                </a:gridCol>
                <a:gridCol w="963525">
                  <a:extLst>
                    <a:ext uri="{9D8B030D-6E8A-4147-A177-3AD203B41FA5}">
                      <a16:colId xmlns:a16="http://schemas.microsoft.com/office/drawing/2014/main" val="456562228"/>
                    </a:ext>
                  </a:extLst>
                </a:gridCol>
                <a:gridCol w="889407">
                  <a:extLst>
                    <a:ext uri="{9D8B030D-6E8A-4147-A177-3AD203B41FA5}">
                      <a16:colId xmlns:a16="http://schemas.microsoft.com/office/drawing/2014/main" val="17858802"/>
                    </a:ext>
                  </a:extLst>
                </a:gridCol>
              </a:tblGrid>
              <a:tr h="19671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4 (N=120)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6 (N=109)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46819"/>
                  </a:ext>
                </a:extLst>
              </a:tr>
              <a:tr h="18861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Genotype of rs358532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A/C+C/C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P/β (recessive)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A/C+C/C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P/β (recessive)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413300"/>
                  </a:ext>
                </a:extLst>
              </a:tr>
              <a:tr h="2380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Genotype of rs6449693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A/G+G/G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A/G+G/G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260"/>
                  </a:ext>
                </a:extLst>
              </a:tr>
              <a:tr h="18861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 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45839"/>
                  </a:ext>
                </a:extLst>
              </a:tr>
              <a:tr h="18861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 (Male/Female)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18/9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41/20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21/10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62/30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37/17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20/10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57/27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833084"/>
                  </a:ext>
                </a:extLst>
              </a:tr>
              <a:tr h="18861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Dose (40, 80, 120mg)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6/8/13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26/18/17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13/8/11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39/26/28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6/8/10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22/16/16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12/8/11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34/24/27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15170"/>
                  </a:ext>
                </a:extLst>
              </a:tr>
              <a:tr h="3446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Δ Change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PANSS 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-15.07±1.98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-18.75±1.73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-22.47±2.48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-20.03±1.42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0.071/5.154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-15.04±2.87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-23.50±2.11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-23.35±2.75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-23.45±1.66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0.028/7.705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570692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-5.00±0.64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-5.66±0.57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-6.09±0.69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-5.81±0.44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0.229/1.046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-5.50±0.88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-7.52±0.57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-6.68±0.87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-7.21±0.48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0.072/1.830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403055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-1.56±0.74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-3.31±0.45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-4.81±0.75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-3.83±0.40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0.003/2.303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-1.79±1.25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-4.22±0.62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-5.32±0.79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-4.62±0.49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0.014/2.704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26132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Disorganization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-3.30±0.58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-4.48±0.45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-5.22±0.76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-3.30±0.58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0.049/1.156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-3.38±0.68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-5.67±0.48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-5.06±0.75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-5.45±0.41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0.037/1.813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254952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Excitement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-1.81±0.70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-2.18±0.44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-2.41±0.54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-2.26±0.34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0.432/0.481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-1.63±0.72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-2.74±0.54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-2.16±0.57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-2.53±0.40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0.245/0.800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188956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Anxiety/Depression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-3.41±0.48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-3.13±0.43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-3.94±0.48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-3.41±0.33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0.872/-0.101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-2.75±0.70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-3.35±0.53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-4.13±0.60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-3.64±0.40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0.358/0.719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26805"/>
                  </a:ext>
                </a:extLst>
              </a:tr>
              <a:tr h="3446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Change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PANSS 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-15.83±1.99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-19.58±1.78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-23.45±2.49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-20.91±1.45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0.059/5.583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-15.59±3.06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-24.70±2.20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-24.51±2.85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-24.63±1.73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0.024/8.432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70925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-24.70±2.60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-28.40±3.04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-30.64±3.31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-29.17±2.29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0.201/5.646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-26.90±4.07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-38.56±2.95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-33.25±4.10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-36.62±2.40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0.053/9.820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20030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-5.13±3.62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-14.12±1.80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-20.47±3.02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-16.30±1.59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0.001/11.410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-5.21±5.85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-18.52±2.86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-23.21±3.50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-20.23±2.22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0.007/14.470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822116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Disorganization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-12.86±2.18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-17.10±1.63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-20.27±3.02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-18.19±1.49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0.043/6.273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-13.00±2.71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-22.19±1.86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-19.55±2.94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-21.23±1.59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0.027/7.722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22959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Excitement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-11.91±7.89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-18.34±3.95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-21.59±4.51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19.46±3.01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0.199/8.179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-10.50±7.69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-22.12±5.26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-18.42±5.49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-20.77±3.88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0.226/9.023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38881"/>
                  </a:ext>
                </a:extLst>
              </a:tr>
              <a:tr h="34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Anxiety/Depression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-20.03±2.69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-16.92±2.41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-22.52±2.69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-18.85±1.84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0.695/01.468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-15.66±4.12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-17.99±3.30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-23.78±3.43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-20.10±2.45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0.474/3.577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793575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11C2E6-43BF-4E2C-8A66-2506495CD690}"/>
              </a:ext>
            </a:extLst>
          </p:cNvPr>
          <p:cNvSpPr/>
          <p:nvPr/>
        </p:nvSpPr>
        <p:spPr>
          <a:xfrm>
            <a:off x="169935" y="5735129"/>
            <a:ext cx="11911474" cy="74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rs6295 (tagged by rs6449693or rs358532) contributes to trajectory of early response to lurasidone in SCZ patients with European ancestry from Pearl 1 &amp; 2 trial. Genotype comparison of symptom improvement (Δ change or % change in psychopathology) after 1, 2, 4, and 6 weeks of treatment was conducted by a linear regression analysis based on a recessive model for minor allele after adjusting for covariates, such as age, gender, and dosage. A threshold of significance was set as </a:t>
            </a:r>
            <a:r>
              <a:rPr lang="en-US" sz="1000" i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&lt; 0.05 for PANSS Total. Bonferroni correction for multiple testing of five subscales was conducted. Only raw </a:t>
            </a:r>
            <a:r>
              <a:rPr lang="en-US" sz="1000" i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&lt; 0.01 was considered as significance with bold number fonts. Data was present as mean ± S.E. and </a:t>
            </a:r>
            <a:r>
              <a:rPr lang="en-US" sz="1000" i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-value was present as raw without correction for multiple testing.</a:t>
            </a:r>
            <a:endParaRPr lang="en-US" sz="1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DB4E49-FD30-4D98-87E5-B97C91875219}"/>
              </a:ext>
            </a:extLst>
          </p:cNvPr>
          <p:cNvSpPr txBox="1"/>
          <p:nvPr/>
        </p:nvSpPr>
        <p:spPr>
          <a:xfrm>
            <a:off x="372233" y="0"/>
            <a:ext cx="117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Supplementary Table 1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DD3BE99-AE67-43C6-B717-D22848BA7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624"/>
              </p:ext>
            </p:extLst>
          </p:nvPr>
        </p:nvGraphicFramePr>
        <p:xfrm>
          <a:off x="377626" y="738664"/>
          <a:ext cx="11498785" cy="4484043"/>
        </p:xfrm>
        <a:graphic>
          <a:graphicData uri="http://schemas.openxmlformats.org/drawingml/2006/table">
            <a:tbl>
              <a:tblPr/>
              <a:tblGrid>
                <a:gridCol w="653076">
                  <a:extLst>
                    <a:ext uri="{9D8B030D-6E8A-4147-A177-3AD203B41FA5}">
                      <a16:colId xmlns:a16="http://schemas.microsoft.com/office/drawing/2014/main" val="3922241642"/>
                    </a:ext>
                  </a:extLst>
                </a:gridCol>
                <a:gridCol w="1159541">
                  <a:extLst>
                    <a:ext uri="{9D8B030D-6E8A-4147-A177-3AD203B41FA5}">
                      <a16:colId xmlns:a16="http://schemas.microsoft.com/office/drawing/2014/main" val="2049149770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1714314301"/>
                    </a:ext>
                  </a:extLst>
                </a:gridCol>
                <a:gridCol w="776835">
                  <a:extLst>
                    <a:ext uri="{9D8B030D-6E8A-4147-A177-3AD203B41FA5}">
                      <a16:colId xmlns:a16="http://schemas.microsoft.com/office/drawing/2014/main" val="2179773126"/>
                    </a:ext>
                  </a:extLst>
                </a:gridCol>
                <a:gridCol w="784928">
                  <a:extLst>
                    <a:ext uri="{9D8B030D-6E8A-4147-A177-3AD203B41FA5}">
                      <a16:colId xmlns:a16="http://schemas.microsoft.com/office/drawing/2014/main" val="422225176"/>
                    </a:ext>
                  </a:extLst>
                </a:gridCol>
                <a:gridCol w="768743">
                  <a:extLst>
                    <a:ext uri="{9D8B030D-6E8A-4147-A177-3AD203B41FA5}">
                      <a16:colId xmlns:a16="http://schemas.microsoft.com/office/drawing/2014/main" val="2466964311"/>
                    </a:ext>
                  </a:extLst>
                </a:gridCol>
                <a:gridCol w="768744">
                  <a:extLst>
                    <a:ext uri="{9D8B030D-6E8A-4147-A177-3AD203B41FA5}">
                      <a16:colId xmlns:a16="http://schemas.microsoft.com/office/drawing/2014/main" val="1458451026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val="3739288476"/>
                    </a:ext>
                  </a:extLst>
                </a:gridCol>
                <a:gridCol w="728284">
                  <a:extLst>
                    <a:ext uri="{9D8B030D-6E8A-4147-A177-3AD203B41FA5}">
                      <a16:colId xmlns:a16="http://schemas.microsoft.com/office/drawing/2014/main" val="479829872"/>
                    </a:ext>
                  </a:extLst>
                </a:gridCol>
                <a:gridCol w="695915">
                  <a:extLst>
                    <a:ext uri="{9D8B030D-6E8A-4147-A177-3AD203B41FA5}">
                      <a16:colId xmlns:a16="http://schemas.microsoft.com/office/drawing/2014/main" val="4049393170"/>
                    </a:ext>
                  </a:extLst>
                </a:gridCol>
                <a:gridCol w="841571">
                  <a:extLst>
                    <a:ext uri="{9D8B030D-6E8A-4147-A177-3AD203B41FA5}">
                      <a16:colId xmlns:a16="http://schemas.microsoft.com/office/drawing/2014/main" val="4280604036"/>
                    </a:ext>
                  </a:extLst>
                </a:gridCol>
                <a:gridCol w="728283">
                  <a:extLst>
                    <a:ext uri="{9D8B030D-6E8A-4147-A177-3AD203B41FA5}">
                      <a16:colId xmlns:a16="http://schemas.microsoft.com/office/drawing/2014/main" val="768242201"/>
                    </a:ext>
                  </a:extLst>
                </a:gridCol>
                <a:gridCol w="1019597">
                  <a:extLst>
                    <a:ext uri="{9D8B030D-6E8A-4147-A177-3AD203B41FA5}">
                      <a16:colId xmlns:a16="http://schemas.microsoft.com/office/drawing/2014/main" val="75720903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849382829"/>
                    </a:ext>
                  </a:extLst>
                </a:gridCol>
              </a:tblGrid>
              <a:tr h="13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Ethnicity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 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AFR 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334795"/>
                  </a:ext>
                </a:extLst>
              </a:tr>
              <a:tr h="13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Treatment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Lurasidone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Placebo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Lurasidone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Placebo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488421"/>
                  </a:ext>
                </a:extLst>
              </a:tr>
              <a:tr h="13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Genotypes for rs358532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A/A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A/C+C/C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p/</a:t>
                      </a:r>
                      <a:r>
                        <a:rPr lang="el-G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 (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recessive)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A/A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A/C+C/C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p/</a:t>
                      </a:r>
                      <a:r>
                        <a:rPr lang="el-G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 (</a:t>
                      </a: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recessive)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75570"/>
                  </a:ext>
                </a:extLst>
              </a:tr>
              <a:tr h="13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Subjects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54899"/>
                  </a:ext>
                </a:extLst>
              </a:tr>
              <a:tr h="13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 (M/F)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29/13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55/27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31/16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86/43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50/17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31/9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81/26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581385"/>
                  </a:ext>
                </a:extLst>
              </a:tr>
              <a:tr h="13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Dose (40, 80, 120mg)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8/9/25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32/21/29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19/11/17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51/32/46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8/5/11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32/9/26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17/11/12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49/20/38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607287"/>
                  </a:ext>
                </a:extLst>
              </a:tr>
              <a:tr h="34197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PANSS Total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-10.07±2.52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-17.83±1.90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-17.64±2.39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-17.76±1.49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0.046/6.107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0.739/2.205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-20.88±3.15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-16.69±2.05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-18.50±2.54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-17.36±1.59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0.399/-3.147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0.565/3,138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766155"/>
                  </a:ext>
                </a:extLst>
              </a:tr>
              <a:tr h="229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-3.60±0.75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-5.89±0.52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-5.11±0.72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-5.60±0.42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0.041/1.801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0.755/0.502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-6.00±0.85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-5.03±0.54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-5.28±0.74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-5.12±0.43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0.317-0.992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0.788/-0.402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584879"/>
                  </a:ext>
                </a:extLst>
              </a:tr>
              <a:tr h="229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Negative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-1.60±0.80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-3.56±0.49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-4.23±0.68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-3.81±0.40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0.021/1.928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0.636/0.708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-4.88±1.19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-4.18±0.54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-3.85±0.64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-4.06±0.41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0.520/-0.637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0.196/1.877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733538"/>
                  </a:ext>
                </a:extLst>
              </a:tr>
              <a:tr h="229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Disorganization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-2.60±0.60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-4.63±0.46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-4.13±0.63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-4.45±0.37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0.031/1.628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0.856/0.279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-5.00±0.74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-3.37±0.58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-4.58±0.68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-3.82±0.44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0.434/-0.786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0.146/2.060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350854"/>
                  </a:ext>
                </a:extLst>
              </a:tr>
              <a:tr h="229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Excitement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-0.74±0.54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-1.65±0.46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-1.45±0.46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-1.57±0.33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0.645/0.281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0.804/-0.280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-1.33±0.77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-0.96±0.51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-1.63±0.59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-1.21±0.39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0.763/0.258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0.727/0.353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66552"/>
                  </a:ext>
                </a:extLst>
              </a:tr>
              <a:tr h="229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Anxiety/Depression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-1.55±0.69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-2.10±0.46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-2.72±0.56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-2.33±0.36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0.675/0.300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0.942/0.089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-3.67±0.85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-3.15±0.52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-3.18±0.60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-3.16±0.39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0.245/-0.999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0.901/-0.140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94266"/>
                  </a:ext>
                </a:extLst>
              </a:tr>
              <a:tr h="34197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PANSS Total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-10.45±2.69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-18.62±1.98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-18.37±2.50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-18.53±1.55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0.037/6.278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0.768/1.696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-21.36±3.17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-17.70±2.11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-19.39±2.62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-18.33±1.64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0.374/-3.468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0.559/3.272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172930"/>
                  </a:ext>
                </a:extLst>
              </a:tr>
              <a:tr h="341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-18.22±3.61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-29.66±2.78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-25.37±3.51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-28.09±2.18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0.042/9.144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0.713/2.996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-29.44±4.03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-24.59±2.56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-24.83±3.39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-24.68±2.03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0.234/-5.680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0.982/-0.155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86290"/>
                  </a:ext>
                </a:extLst>
              </a:tr>
              <a:tr h="341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Negative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-5.19±3.69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-15.26±2.47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-18.13±2.96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-16.31±1.90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0.016/9.810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0.701/2.377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-18.68±5.22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-18.06±2.41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-17.33±2.75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-17.79±1.82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0.864/-0.774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0.092/1.084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793509"/>
                  </a:ext>
                </a:extLst>
              </a:tr>
              <a:tr h="341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Disorganization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-9.79±2.39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-17.97±1.76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-15.97±2.47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-17.24±1.43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0.021/6.937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0.996/-0.039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-19.36±3.01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-13.97±2.28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-18.29±2.65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-15.58±1.74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0.443/-3.144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0.275/6.123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117235"/>
                  </a:ext>
                </a:extLst>
              </a:tr>
              <a:tr h="341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Excitement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-4.21±5.63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-11.63±4.41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-11.01±4.50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-11.41±3.23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0.764/1.847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0.637/-5.403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-7.15±6.72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-5.81±4.68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-12.06±5.86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-8.15±3.65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0.582/4.502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0.845/2.306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116056"/>
                  </a:ext>
                </a:extLst>
              </a:tr>
              <a:tr h="341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Anxiety/Depression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-8.09±4.08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-10.93±2.73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-15.18±3.33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-12.48±2.12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0.712/1.606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0.975/0.222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-19.79±4.31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-16.85±2.88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-17.76±3.17</a:t>
                      </a:r>
                    </a:p>
                  </a:txBody>
                  <a:tcPr marL="4679" marR="4679" marT="467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-17.19±2.15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0.323/-4.835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0.741/-2.277</a:t>
                      </a:r>
                    </a:p>
                  </a:txBody>
                  <a:tcPr marL="4679" marR="4679" marT="46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1599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6A438F-229D-4B13-AFFA-3406D197D1BA}"/>
              </a:ext>
            </a:extLst>
          </p:cNvPr>
          <p:cNvSpPr txBox="1"/>
          <p:nvPr/>
        </p:nvSpPr>
        <p:spPr>
          <a:xfrm>
            <a:off x="315589" y="369332"/>
            <a:ext cx="13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E46BF3-3452-4A44-9A1F-6F4D00AA9AA5}"/>
              </a:ext>
            </a:extLst>
          </p:cNvPr>
          <p:cNvSpPr/>
          <p:nvPr/>
        </p:nvSpPr>
        <p:spPr>
          <a:xfrm>
            <a:off x="315589" y="5222707"/>
            <a:ext cx="30684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Abbreviations: EUR, European ancestry; AFR, African ancestry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F53DC9-5CA3-4888-A7BF-047B605AAD6F}"/>
              </a:ext>
            </a:extLst>
          </p:cNvPr>
          <p:cNvSpPr/>
          <p:nvPr/>
        </p:nvSpPr>
        <p:spPr>
          <a:xfrm>
            <a:off x="315588" y="5519172"/>
            <a:ext cx="1164443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Supplementary Table 1.  Genotype comparison of Δ change or % change in psychopathology, after 6 weeks of treatment in SCZ patients with European or African ancestry from Pearl 1/2 (1A) and Pearl 3 (1B) trial of lurasidone and placebo. A linear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regresssion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analysis based on a recessive model for minor allele after adjusting for covariates, such as age, gender, and dosage was performed for the association test.  The Δ or %change in PANSS Total and five subscales was calculated with last observation carried forward (LOCF). A threshold of significance was set as p &lt; 0.05 for PANSS Total. Bonferroni correction for multiple testing of five subscales was conducted. Only raw p &lt; 0.01 was considered as significance with bold number fonts.  Data was present as Mean ± S.E. and p value was present as raw without correction for multiple testing. For the placebo group, only p values for the association test was presented.</a:t>
            </a:r>
          </a:p>
        </p:txBody>
      </p:sp>
    </p:spTree>
    <p:extLst>
      <p:ext uri="{BB962C8B-B14F-4D97-AF65-F5344CB8AC3E}">
        <p14:creationId xmlns:p14="http://schemas.microsoft.com/office/powerpoint/2010/main" val="41240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1D68C9-3846-4088-992B-E4CBE9D30077}"/>
              </a:ext>
            </a:extLst>
          </p:cNvPr>
          <p:cNvSpPr txBox="1"/>
          <p:nvPr/>
        </p:nvSpPr>
        <p:spPr>
          <a:xfrm>
            <a:off x="372233" y="387019"/>
            <a:ext cx="13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82149D-29B2-49AC-81E8-12BBBD738803}"/>
              </a:ext>
            </a:extLst>
          </p:cNvPr>
          <p:cNvSpPr txBox="1"/>
          <p:nvPr/>
        </p:nvSpPr>
        <p:spPr>
          <a:xfrm>
            <a:off x="372233" y="0"/>
            <a:ext cx="117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Supplementary Table 1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89E2472-3D61-4D2C-840F-006800354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440"/>
              </p:ext>
            </p:extLst>
          </p:nvPr>
        </p:nvGraphicFramePr>
        <p:xfrm>
          <a:off x="630980" y="774038"/>
          <a:ext cx="11134838" cy="5214072"/>
        </p:xfrm>
        <a:graphic>
          <a:graphicData uri="http://schemas.openxmlformats.org/drawingml/2006/table">
            <a:tbl>
              <a:tblPr/>
              <a:tblGrid>
                <a:gridCol w="644608">
                  <a:extLst>
                    <a:ext uri="{9D8B030D-6E8A-4147-A177-3AD203B41FA5}">
                      <a16:colId xmlns:a16="http://schemas.microsoft.com/office/drawing/2014/main" val="2202371204"/>
                    </a:ext>
                  </a:extLst>
                </a:gridCol>
                <a:gridCol w="1168207">
                  <a:extLst>
                    <a:ext uri="{9D8B030D-6E8A-4147-A177-3AD203B41FA5}">
                      <a16:colId xmlns:a16="http://schemas.microsoft.com/office/drawing/2014/main" val="2154662448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2639293697"/>
                    </a:ext>
                  </a:extLst>
                </a:gridCol>
                <a:gridCol w="793020">
                  <a:extLst>
                    <a:ext uri="{9D8B030D-6E8A-4147-A177-3AD203B41FA5}">
                      <a16:colId xmlns:a16="http://schemas.microsoft.com/office/drawing/2014/main" val="2859513082"/>
                    </a:ext>
                  </a:extLst>
                </a:gridCol>
                <a:gridCol w="857755">
                  <a:extLst>
                    <a:ext uri="{9D8B030D-6E8A-4147-A177-3AD203B41FA5}">
                      <a16:colId xmlns:a16="http://schemas.microsoft.com/office/drawing/2014/main" val="1447941144"/>
                    </a:ext>
                  </a:extLst>
                </a:gridCol>
                <a:gridCol w="647363">
                  <a:extLst>
                    <a:ext uri="{9D8B030D-6E8A-4147-A177-3AD203B41FA5}">
                      <a16:colId xmlns:a16="http://schemas.microsoft.com/office/drawing/2014/main" val="1433985971"/>
                    </a:ext>
                  </a:extLst>
                </a:gridCol>
                <a:gridCol w="817296">
                  <a:extLst>
                    <a:ext uri="{9D8B030D-6E8A-4147-A177-3AD203B41FA5}">
                      <a16:colId xmlns:a16="http://schemas.microsoft.com/office/drawing/2014/main" val="2850706329"/>
                    </a:ext>
                  </a:extLst>
                </a:gridCol>
                <a:gridCol w="728283">
                  <a:extLst>
                    <a:ext uri="{9D8B030D-6E8A-4147-A177-3AD203B41FA5}">
                      <a16:colId xmlns:a16="http://schemas.microsoft.com/office/drawing/2014/main" val="4176295446"/>
                    </a:ext>
                  </a:extLst>
                </a:gridCol>
                <a:gridCol w="712099">
                  <a:extLst>
                    <a:ext uri="{9D8B030D-6E8A-4147-A177-3AD203B41FA5}">
                      <a16:colId xmlns:a16="http://schemas.microsoft.com/office/drawing/2014/main" val="206613641"/>
                    </a:ext>
                  </a:extLst>
                </a:gridCol>
                <a:gridCol w="736375">
                  <a:extLst>
                    <a:ext uri="{9D8B030D-6E8A-4147-A177-3AD203B41FA5}">
                      <a16:colId xmlns:a16="http://schemas.microsoft.com/office/drawing/2014/main" val="2780099378"/>
                    </a:ext>
                  </a:extLst>
                </a:gridCol>
                <a:gridCol w="720191">
                  <a:extLst>
                    <a:ext uri="{9D8B030D-6E8A-4147-A177-3AD203B41FA5}">
                      <a16:colId xmlns:a16="http://schemas.microsoft.com/office/drawing/2014/main" val="6750776"/>
                    </a:ext>
                  </a:extLst>
                </a:gridCol>
                <a:gridCol w="793020">
                  <a:extLst>
                    <a:ext uri="{9D8B030D-6E8A-4147-A177-3AD203B41FA5}">
                      <a16:colId xmlns:a16="http://schemas.microsoft.com/office/drawing/2014/main" val="3569814461"/>
                    </a:ext>
                  </a:extLst>
                </a:gridCol>
                <a:gridCol w="849664">
                  <a:extLst>
                    <a:ext uri="{9D8B030D-6E8A-4147-A177-3AD203B41FA5}">
                      <a16:colId xmlns:a16="http://schemas.microsoft.com/office/drawing/2014/main" val="963147321"/>
                    </a:ext>
                  </a:extLst>
                </a:gridCol>
                <a:gridCol w="873938">
                  <a:extLst>
                    <a:ext uri="{9D8B030D-6E8A-4147-A177-3AD203B41FA5}">
                      <a16:colId xmlns:a16="http://schemas.microsoft.com/office/drawing/2014/main" val="114515787"/>
                    </a:ext>
                  </a:extLst>
                </a:gridCol>
              </a:tblGrid>
              <a:tr h="1721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Ethnicity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AFR 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47561"/>
                  </a:ext>
                </a:extLst>
              </a:tr>
              <a:tr h="1721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Treatment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Lurasidone  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Placebo 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Lurasidone  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Placebo 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25932"/>
                  </a:ext>
                </a:extLst>
              </a:tr>
              <a:tr h="1721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Genotype for rs358532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A/A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A/C+C/C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p/</a:t>
                      </a:r>
                      <a:r>
                        <a:rPr lang="el-G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 (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recessive)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A/A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A/C+C/C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p/</a:t>
                      </a:r>
                      <a:r>
                        <a:rPr lang="el-GR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 (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recessive)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845495"/>
                  </a:ext>
                </a:extLst>
              </a:tr>
              <a:tr h="1721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Subjects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35454"/>
                  </a:ext>
                </a:extLst>
              </a:tr>
              <a:tr h="437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l-G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PANSS Total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-13.63±5.89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-23.45±2.10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-24.88±2.89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-13.63±5.89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0.036/10.350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0.650/-3.139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-19.00±5.30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-14.06±4.83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-18.29±4.29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-15.24±3.65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0.590/-4.465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0.562/8.400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62882"/>
                  </a:ext>
                </a:extLst>
              </a:tr>
              <a:tr h="293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-4.32±1.16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-5.71±0.53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-7.24±0.85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-6.19±0.46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0.094/2.003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0.627/-0.954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-5.56±1.50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-5.06±1.41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-6.14±1.50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-5.36±1.09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0.369/-2.098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0.252/4.200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539421"/>
                  </a:ext>
                </a:extLst>
              </a:tr>
              <a:tr h="293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Negative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-2.63±1.66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-4.05±0.51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-4.16±0.97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-4.09±0.46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0.208/1.696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0.969/-0.062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-2.22±1.47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-3.66±1.82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-5.86±1.03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-4.24±1.34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0.269/-3.299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0.580/2.100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219358"/>
                  </a:ext>
                </a:extLst>
              </a:tr>
              <a:tr h="293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Disorganization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-3.00±1.48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-5.48±0.60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-4.36±1.00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-5.14±0.52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0.048/2.754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0.362/-1.662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-4.22±1.23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-2.72±1.00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-4.00±1.54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-3.08±0.83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0.553/-1.096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0.670/1.600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205"/>
                  </a:ext>
                </a:extLst>
              </a:tr>
              <a:tr h="293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Excitement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-0.63±0.80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-3.05±0.54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-2.88±0.49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-3.00±0.40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0.028/2.268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0.772/-0.378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-2.22±0.60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-0.50±2.82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1.00±0.76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-0.08±0.45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0.039/2.152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0.905/-0.300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776070"/>
                  </a:ext>
                </a:extLst>
              </a:tr>
              <a:tr h="293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Anxiety/Depression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-3.05±1.28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-4.60±0.53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-5.08±0.83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-4.81±0.45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0.251/1.450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0.478/-1.100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-4.78±1.48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-2.17±0.82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-3.29±0.89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-2.48±0.64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0.941/-0.124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0.875/-0.800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986104"/>
                  </a:ext>
                </a:extLst>
              </a:tr>
              <a:tr h="437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PANSS Total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-11.28±5.53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-20.44±2.23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-16.87±3.59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-24.40±1.78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0.094/8.353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0.645/-3.166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-20.37±5.64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-14.70±5.00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-17.6±4.22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-15.51±3.75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0.730/-2.940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0.522/9.970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639197"/>
                  </a:ext>
                </a:extLst>
              </a:tr>
              <a:tr h="43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-22.89±6.10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-30.43±2.81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-36.68±4.03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-32.36±2.32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0.241/6.877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0.674/-4.823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-28.61±7.81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-22.25±6.08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-28.50±7.15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-24.00±4.77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0.372/-9.290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0.256/20.900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4547"/>
                  </a:ext>
                </a:extLst>
              </a:tr>
              <a:tr h="43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Negative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-8.62±8.20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-17.17±2.22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-16.98±3.99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-17.11±1.95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0.268/6.717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0.864/-1.080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-8.41±7.16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-11.6±7.10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-23.44±4.20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-14.91±5.30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0.203/-15.010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0.456/12.380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911163"/>
                  </a:ext>
                </a:extLst>
              </a:tr>
              <a:tr h="43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Disorganization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-11.28±5.53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-20.44±2.23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-16.87±3.59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-19.34±1.90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0.129/7.579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0.396/-5.552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-18.96±5.39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-12.55±4.83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-14.61±5.10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-13.13±3.71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0.917/-0.850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0.621/7.652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363317"/>
                  </a:ext>
                </a:extLst>
              </a:tr>
              <a:tr h="43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Excitement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-4.32±8.17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-24.50±5.67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-25.68±4.29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-24.87±4.12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0.097/16.560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0.452/-9.490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-23.68±6.94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-3.73±5.37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12.12±10.03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0.71±4.88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0.042/23.72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0.881/4.611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872"/>
                  </a:ext>
                </a:extLst>
              </a:tr>
              <a:tr h="43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Anxiety/Depression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-15.57±6.92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-25.05±2.95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-26.48±4.35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-25.49±2.43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0.254/7.075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0.519/-5.324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-25.30±7.67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-12.36±4.66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-15.92±4.20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-13.36±3.52</a:t>
                      </a:r>
                    </a:p>
                  </a:txBody>
                  <a:tcPr marL="5666" marR="5666" marT="56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0.873/1.452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0.937/-3.070</a:t>
                      </a:r>
                    </a:p>
                  </a:txBody>
                  <a:tcPr marL="5666" marR="5666" marT="56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596528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76D7BE-F656-4F39-A72A-69A65F6FBE8A}"/>
              </a:ext>
            </a:extLst>
          </p:cNvPr>
          <p:cNvSpPr/>
          <p:nvPr/>
        </p:nvSpPr>
        <p:spPr>
          <a:xfrm>
            <a:off x="541872" y="6023484"/>
            <a:ext cx="30684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Abbreviations: EUR, European ancestry; AFR, African ancestry</a:t>
            </a:r>
          </a:p>
        </p:txBody>
      </p:sp>
    </p:spTree>
    <p:extLst>
      <p:ext uri="{BB962C8B-B14F-4D97-AF65-F5344CB8AC3E}">
        <p14:creationId xmlns:p14="http://schemas.microsoft.com/office/powerpoint/2010/main" val="6396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FF587A4-2F8A-4B6A-AAFB-75C0C5C0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5" t="29441" r="23329" b="22478"/>
          <a:stretch/>
        </p:blipFill>
        <p:spPr>
          <a:xfrm>
            <a:off x="434271" y="1165253"/>
            <a:ext cx="11453924" cy="494423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C2920C-8C68-4285-83AC-95E2924566C0}"/>
              </a:ext>
            </a:extLst>
          </p:cNvPr>
          <p:cNvSpPr/>
          <p:nvPr/>
        </p:nvSpPr>
        <p:spPr>
          <a:xfrm>
            <a:off x="434271" y="41766"/>
            <a:ext cx="11218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Supplementary Table 2. Pairwise Linkage disequilibrium between the functional SNP rs6295 and tag SNPs   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selected in this study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08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407A56-7A80-4C0E-A444-66F301B0D0DB}"/>
              </a:ext>
            </a:extLst>
          </p:cNvPr>
          <p:cNvSpPr txBox="1"/>
          <p:nvPr/>
        </p:nvSpPr>
        <p:spPr>
          <a:xfrm>
            <a:off x="364141" y="24277"/>
            <a:ext cx="117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Supplementary Table 3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4BF4920-987B-4CE6-8327-D7F47DDCE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2180"/>
              </p:ext>
            </p:extLst>
          </p:nvPr>
        </p:nvGraphicFramePr>
        <p:xfrm>
          <a:off x="832130" y="521916"/>
          <a:ext cx="10721947" cy="5814167"/>
        </p:xfrm>
        <a:graphic>
          <a:graphicData uri="http://schemas.openxmlformats.org/drawingml/2006/table">
            <a:tbl>
              <a:tblPr/>
              <a:tblGrid>
                <a:gridCol w="440529">
                  <a:extLst>
                    <a:ext uri="{9D8B030D-6E8A-4147-A177-3AD203B41FA5}">
                      <a16:colId xmlns:a16="http://schemas.microsoft.com/office/drawing/2014/main" val="540456109"/>
                    </a:ext>
                  </a:extLst>
                </a:gridCol>
                <a:gridCol w="1460696">
                  <a:extLst>
                    <a:ext uri="{9D8B030D-6E8A-4147-A177-3AD203B41FA5}">
                      <a16:colId xmlns:a16="http://schemas.microsoft.com/office/drawing/2014/main" val="2887801802"/>
                    </a:ext>
                  </a:extLst>
                </a:gridCol>
                <a:gridCol w="1120639">
                  <a:extLst>
                    <a:ext uri="{9D8B030D-6E8A-4147-A177-3AD203B41FA5}">
                      <a16:colId xmlns:a16="http://schemas.microsoft.com/office/drawing/2014/main" val="1923929624"/>
                    </a:ext>
                  </a:extLst>
                </a:gridCol>
                <a:gridCol w="1156102">
                  <a:extLst>
                    <a:ext uri="{9D8B030D-6E8A-4147-A177-3AD203B41FA5}">
                      <a16:colId xmlns:a16="http://schemas.microsoft.com/office/drawing/2014/main" val="1670459047"/>
                    </a:ext>
                  </a:extLst>
                </a:gridCol>
                <a:gridCol w="766970">
                  <a:extLst>
                    <a:ext uri="{9D8B030D-6E8A-4147-A177-3AD203B41FA5}">
                      <a16:colId xmlns:a16="http://schemas.microsoft.com/office/drawing/2014/main" val="3927873695"/>
                    </a:ext>
                  </a:extLst>
                </a:gridCol>
                <a:gridCol w="807336">
                  <a:extLst>
                    <a:ext uri="{9D8B030D-6E8A-4147-A177-3AD203B41FA5}">
                      <a16:colId xmlns:a16="http://schemas.microsoft.com/office/drawing/2014/main" val="141692451"/>
                    </a:ext>
                  </a:extLst>
                </a:gridCol>
                <a:gridCol w="807336">
                  <a:extLst>
                    <a:ext uri="{9D8B030D-6E8A-4147-A177-3AD203B41FA5}">
                      <a16:colId xmlns:a16="http://schemas.microsoft.com/office/drawing/2014/main" val="3393176069"/>
                    </a:ext>
                  </a:extLst>
                </a:gridCol>
                <a:gridCol w="302750">
                  <a:extLst>
                    <a:ext uri="{9D8B030D-6E8A-4147-A177-3AD203B41FA5}">
                      <a16:colId xmlns:a16="http://schemas.microsoft.com/office/drawing/2014/main" val="3822638000"/>
                    </a:ext>
                  </a:extLst>
                </a:gridCol>
                <a:gridCol w="615593">
                  <a:extLst>
                    <a:ext uri="{9D8B030D-6E8A-4147-A177-3AD203B41FA5}">
                      <a16:colId xmlns:a16="http://schemas.microsoft.com/office/drawing/2014/main" val="4006594533"/>
                    </a:ext>
                  </a:extLst>
                </a:gridCol>
                <a:gridCol w="312841">
                  <a:extLst>
                    <a:ext uri="{9D8B030D-6E8A-4147-A177-3AD203B41FA5}">
                      <a16:colId xmlns:a16="http://schemas.microsoft.com/office/drawing/2014/main" val="1429122734"/>
                    </a:ext>
                  </a:extLst>
                </a:gridCol>
                <a:gridCol w="766970">
                  <a:extLst>
                    <a:ext uri="{9D8B030D-6E8A-4147-A177-3AD203B41FA5}">
                      <a16:colId xmlns:a16="http://schemas.microsoft.com/office/drawing/2014/main" val="2932628354"/>
                    </a:ext>
                  </a:extLst>
                </a:gridCol>
                <a:gridCol w="766970">
                  <a:extLst>
                    <a:ext uri="{9D8B030D-6E8A-4147-A177-3AD203B41FA5}">
                      <a16:colId xmlns:a16="http://schemas.microsoft.com/office/drawing/2014/main" val="2180781081"/>
                    </a:ext>
                  </a:extLst>
                </a:gridCol>
                <a:gridCol w="952153">
                  <a:extLst>
                    <a:ext uri="{9D8B030D-6E8A-4147-A177-3AD203B41FA5}">
                      <a16:colId xmlns:a16="http://schemas.microsoft.com/office/drawing/2014/main" val="3351720852"/>
                    </a:ext>
                  </a:extLst>
                </a:gridCol>
                <a:gridCol w="445062">
                  <a:extLst>
                    <a:ext uri="{9D8B030D-6E8A-4147-A177-3AD203B41FA5}">
                      <a16:colId xmlns:a16="http://schemas.microsoft.com/office/drawing/2014/main" val="1013556006"/>
                    </a:ext>
                  </a:extLst>
                </a:gridCol>
              </a:tblGrid>
              <a:tr h="169364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Study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Ethnicity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Disease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 size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Medication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Genotype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MAF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64147"/>
                  </a:ext>
                </a:extLst>
              </a:tr>
              <a:tr h="16259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APDs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Duration (weeks)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C/G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G/G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Major allele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Better response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515360"/>
                  </a:ext>
                </a:extLst>
              </a:tr>
              <a:tr h="16936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(C/C)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(C/A)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(A/A)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72681"/>
                  </a:ext>
                </a:extLst>
              </a:tr>
              <a:tr h="623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Reynolds et al. (2006)*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Caucasian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 (19), OLZ (18), QTP (10), HP (6), ZP (4), AMS (1)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 (=Major/Major)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633672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 Wang et al. (2008)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Taiwanee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 2-6mg/day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 (=Major/Major)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894943"/>
                  </a:ext>
                </a:extLst>
              </a:tr>
              <a:tr h="299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Sumiyoshi et al. (2010)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Japanese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OLZ, PER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n-NO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(C/G+G/G)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71205"/>
                  </a:ext>
                </a:extLst>
              </a:tr>
              <a:tr h="299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Ikeda et al. (2008)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Japanese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episode SCZ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403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Mo¨ ssner et al. (2009)*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Caucasian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1st cohort (N=35)**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RIS, HP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 carrier (Minor)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89286"/>
                  </a:ext>
                </a:extLst>
              </a:tr>
              <a:tr h="77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2nd cohort (N=130)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OLZ (59), AMS (47), CLZ (16), QTP (15), RIS (13), ZP (9), APZ (5), BPX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 carrier (Major)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70752"/>
                  </a:ext>
                </a:extLst>
              </a:tr>
              <a:tr h="15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(3), ILP (1).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61397"/>
                  </a:ext>
                </a:extLst>
              </a:tr>
              <a:tr h="155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Drago A. 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Caucasian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acute psychotic SCZ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 carrier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394847"/>
                  </a:ext>
                </a:extLst>
              </a:tr>
              <a:tr h="15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 al. (2013)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0480"/>
                  </a:ext>
                </a:extLst>
              </a:tr>
              <a:tr h="155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Shih-Fen Chen et al. (2017)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 Chinese ethnicity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SCZ with acute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 (Minor/Minor)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0.008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19807"/>
                  </a:ext>
                </a:extLst>
              </a:tr>
              <a:tr h="15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exacerbation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79215"/>
                  </a:ext>
                </a:extLst>
              </a:tr>
              <a:tr h="3116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da-DK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Hao Tang et al. (2014)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 Chinese ethnicity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episode psychosis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 (57), RIS (18), CLZ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23282"/>
                  </a:ext>
                </a:extLst>
              </a:tr>
              <a:tr h="155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(4), FPZ (3)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21709"/>
                  </a:ext>
                </a:extLst>
              </a:tr>
              <a:tr h="2994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Takekita et al. (2015)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Japanese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SCZ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APZ (3–30 mg/d)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490198"/>
                  </a:ext>
                </a:extLst>
              </a:tr>
              <a:tr h="3116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 PER (8–48 mg/d)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52831"/>
                  </a:ext>
                </a:extLst>
              </a:tr>
              <a:tr h="3116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Yoshikawa &amp; Li et al.*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Caucasian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SCZ with acute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st cohort (N=171)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 (40-120mg)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C/C (Major/Major)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0.0162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304518"/>
                  </a:ext>
                </a:extLst>
              </a:tr>
              <a:tr h="318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exacerbation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2nd cohort (N=100)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 (40-160mg)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19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56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25 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C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0.47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0.208</a:t>
                      </a:r>
                    </a:p>
                  </a:txBody>
                  <a:tcPr marL="5251" marR="5251" marT="5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82695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68FBFF-9BCD-46E4-A1B6-F7C8CA690164}"/>
              </a:ext>
            </a:extLst>
          </p:cNvPr>
          <p:cNvSpPr/>
          <p:nvPr/>
        </p:nvSpPr>
        <p:spPr>
          <a:xfrm>
            <a:off x="296708" y="6464391"/>
            <a:ext cx="11792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*represents studies selected for the meta-analysis with Yoshikawa and Li et al. in patients with European ancestry. ** represents the study in which the 1st cohort of patients treated with risperidone but not haloperidol was included. Abbreviations; RIS, risperidone; OLZ, olanzapine; QTP, quetiapine; HP, haloperidol; ZP, ziprasidone; AMS,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amisulpride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; PER,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perospirone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; CLZ, clozapine; APZ, aripiprazole; ILP, iloperidone; FPZ, fluphenazine LUR, </a:t>
            </a:r>
          </a:p>
        </p:txBody>
      </p:sp>
    </p:spTree>
    <p:extLst>
      <p:ext uri="{BB962C8B-B14F-4D97-AF65-F5344CB8AC3E}">
        <p14:creationId xmlns:p14="http://schemas.microsoft.com/office/powerpoint/2010/main" val="37972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2822</Words>
  <Application>Microsoft Office PowerPoint</Application>
  <PresentationFormat>ワイド画面</PresentationFormat>
  <Paragraphs>1098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Yu Gothic</vt:lpstr>
      <vt:lpstr>Yu Gothic Light</vt:lpstr>
      <vt:lpstr>Yu Mincho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Akane Yoshikawa</dc:creator>
  <cp:lastModifiedBy>Akane Yoshikawa</cp:lastModifiedBy>
  <cp:revision>148</cp:revision>
  <dcterms:created xsi:type="dcterms:W3CDTF">2017-11-30T10:01:03Z</dcterms:created>
  <dcterms:modified xsi:type="dcterms:W3CDTF">2018-07-19T22:03:41Z</dcterms:modified>
</cp:coreProperties>
</file>