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6428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01680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66428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01680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66428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01680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166428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01680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66428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016800" y="122508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66428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3016800" y="2976840"/>
            <a:ext cx="128772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33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361240" y="297684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361240" y="1225080"/>
            <a:ext cx="19515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39996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7596000" y="4600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10800000">
            <a:off x="1548000" y="468324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9F9111B-EDF3-4FC5-9CB5-6A059A0F72A3}" type="slidenum">
              <a:rPr b="0" lang="en-US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4034C33-185D-4BA9-B8F3-267874F94291}" type="slidenum">
              <a:rPr b="0" lang="en-US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832280" y="1225080"/>
            <a:ext cx="3999600" cy="33537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9F8AF1F-1FF2-4381-A7DE-7BAED4558E45}" type="slidenum">
              <a:rPr b="0" lang="en-US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tqchen/xgboost/blob/df566b6bb95b5199807e46308a31e00f5eed4592/demo/guide-python/basic_walkthrough.py#L50" TargetMode="External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homes.cs.washington.edu/~tqchen/pdf/BoostedTree.pdf" TargetMode="External"/><Relationship Id="rId2" Type="http://schemas.openxmlformats.org/officeDocument/2006/relationships/hyperlink" Target="https://xgboost.readthedocs.io/en/latest/tutorials/index.html" TargetMode="External"/><Relationship Id="rId3" Type="http://schemas.openxmlformats.org/officeDocument/2006/relationships/hyperlink" Target="https://statweb.stanford.edu/~jhf/ftp/trebst.pdf" TargetMode="External"/><Relationship Id="rId4" Type="http://schemas.openxmlformats.org/officeDocument/2006/relationships/hyperlink" Target="https://www.slideshare.net/ShangxuanZhang/xgboost" TargetMode="External"/><Relationship Id="rId5" Type="http://schemas.openxmlformats.org/officeDocument/2006/relationships/hyperlink" Target="https://www.analyticsvidhya.com/blog/2015/11/quick-introduction-boosting-algorithms-machine-learning" TargetMode="External"/><Relationship Id="rId6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blog.kaggle.com/tag/xgboost/" TargetMode="External"/><Relationship Id="rId2" Type="http://schemas.openxmlformats.org/officeDocument/2006/relationships/hyperlink" Target="https://homes.cs.washington.edu/~tqchen/" TargetMode="External"/><Relationship Id="rId3" Type="http://schemas.openxmlformats.org/officeDocument/2006/relationships/hyperlink" Target="https://github.com/dmlc/xgboost/" TargetMode="External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statweb.stanford.edu/~jhf/ftp/trebst.pdf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73640" y="1256400"/>
            <a:ext cx="7596360" cy="153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eXtreme Gradient Boosting</a:t>
            </a:r>
            <a:br/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aka. XGBoost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618280" y="2947320"/>
            <a:ext cx="362412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Noah Peart &amp; Li Jiang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160360" y="0"/>
            <a:ext cx="50742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Example Updates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58840" y="1038960"/>
            <a:ext cx="4915800" cy="4003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This example is actually for Adaboost (tree-boosting model) available in sklearn.ensemble.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Each iteration a stump (tree of depth 1) is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The larger points are weighted more heavily in next step.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128;p22" descr=""/>
          <p:cNvPicPr/>
          <p:nvPr/>
        </p:nvPicPr>
        <p:blipFill>
          <a:blip r:embed="rId1"/>
          <a:stretch/>
        </p:blipFill>
        <p:spPr>
          <a:xfrm>
            <a:off x="5087160" y="831240"/>
            <a:ext cx="3968640" cy="37411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175000" y="4320720"/>
            <a:ext cx="3792960" cy="7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https://www.analyticsvidhya.com/blog/2015/11/quick-introduction-boosting-algorithms-machine-learning/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 flipH="1">
            <a:off x="2894400" y="3093120"/>
            <a:ext cx="18432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3079080" y="3104640"/>
            <a:ext cx="21564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160360" y="0"/>
            <a:ext cx="50742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XGBoost Algorithm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58840" y="762840"/>
            <a:ext cx="8482680" cy="423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Open Sans"/>
                <a:ea typeface="Open Sans"/>
              </a:rPr>
              <a:t>Gradient descent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Open Sans"/>
                <a:ea typeface="Open Sans"/>
              </a:rPr>
              <a:t>Objective function: Loss + Regularization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Open Sans"/>
                <a:ea typeface="Open Sans"/>
              </a:rPr>
              <a:t>The regularization function, used to reduce complexity of model, </a:t>
            </a:r>
            <a:r>
              <a:rPr b="1" lang="en-US" sz="2300" spc="-1" strike="noStrike">
                <a:solidFill>
                  <a:srgbClr val="000000"/>
                </a:solidFill>
                <a:latin typeface="Open Sans"/>
                <a:ea typeface="Open Sans"/>
              </a:rPr>
              <a:t>could</a:t>
            </a:r>
            <a:r>
              <a:rPr b="0" lang="en-US" sz="2300" spc="-1" strike="noStrike">
                <a:solidFill>
                  <a:srgbClr val="000000"/>
                </a:solidFill>
                <a:latin typeface="Open Sans"/>
                <a:ea typeface="Open Sans"/>
              </a:rPr>
              <a:t> be composed of #leaves and L2 norm of leaf scores (eg. penalize the tree depth and leaf weights)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138;p23" descr=""/>
          <p:cNvPicPr/>
          <p:nvPr/>
        </p:nvPicPr>
        <p:blipFill>
          <a:blip r:embed="rId1"/>
          <a:stretch/>
        </p:blipFill>
        <p:spPr>
          <a:xfrm>
            <a:off x="1708200" y="1911960"/>
            <a:ext cx="5074200" cy="65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160360" y="0"/>
            <a:ext cx="50742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XGBoost Algorithm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58840" y="762840"/>
            <a:ext cx="8482680" cy="438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Optimize the loss function at time 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, by finding 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f_t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 to minimize: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Involves partial derivatives of Taylor expansion to a couple of terms =&gt; gradient,  hessian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Trees defined as vectors of leaf weights,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145;p24" descr=""/>
          <p:cNvPicPr/>
          <p:nvPr/>
        </p:nvPicPr>
        <p:blipFill>
          <a:blip r:embed="rId1"/>
          <a:stretch/>
        </p:blipFill>
        <p:spPr>
          <a:xfrm>
            <a:off x="1005840" y="1371600"/>
            <a:ext cx="7347600" cy="217656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146;p24" descr=""/>
          <p:cNvPicPr/>
          <p:nvPr/>
        </p:nvPicPr>
        <p:blipFill>
          <a:blip r:embed="rId2"/>
          <a:stretch/>
        </p:blipFill>
        <p:spPr>
          <a:xfrm>
            <a:off x="6126480" y="4061520"/>
            <a:ext cx="2620080" cy="51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08640" y="90720"/>
            <a:ext cx="7602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XGBoost Algorithm Summary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95560" y="1005840"/>
            <a:ext cx="8482680" cy="438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Fixing the structure of the tree, the optimal weights of the leaves can be computed using the previous eqns.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Each iteration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First compute gradient and hessian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Greedily grow a tree by splitting each node using optimal weights (this is steepest descent)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Add new tree to model * learning rate (shrinkage)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80520">
              <a:lnSpc>
                <a:spcPct val="115000"/>
              </a:lnSpc>
              <a:buClr>
                <a:srgbClr val="000000"/>
              </a:buClr>
              <a:buFont typeface="Open Sans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The learning rate slows down optimization and prevents overfitting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133000" y="-68760"/>
            <a:ext cx="55807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Boosting Benefits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37520" y="680040"/>
            <a:ext cx="9006120" cy="446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Better predictions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Robust - invariant under monotone transformations of input variables, eg. xi, log(xi), sqrt(xi), yield same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So, consequently, robust to long-tailed distributions and 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Handle missing values well, no need for imputation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Ignore redundant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Scales well, after sorting inputs, linear in #obs, #iterations, ~log(tree depth). Classification linear in #classes or better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Small trees are better - usually depth 2-3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Depth of trees corresponds to interactions between predictors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XGBoost does tree-building in parallel, however the algorithm is inherently iterative, so can’t be fully parallelized like random forests’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XGBoost models can be updated with new data any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133000" y="-68760"/>
            <a:ext cx="55807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XGBoost Validation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37520" y="680040"/>
            <a:ext cx="9006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Can watch validation metrics as model is being fitted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165;p27" descr=""/>
          <p:cNvPicPr/>
          <p:nvPr/>
        </p:nvPicPr>
        <p:blipFill>
          <a:blip r:embed="rId1"/>
          <a:stretch/>
        </p:blipFill>
        <p:spPr>
          <a:xfrm>
            <a:off x="818640" y="1095840"/>
            <a:ext cx="7506360" cy="381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160360" y="0"/>
            <a:ext cx="58024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XGBoost Parameters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58840" y="762840"/>
            <a:ext cx="8608320" cy="438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Loss function: function to be minimized to determine splits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Objective function: function to maximize + regularization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With XGBoost, these are both customizable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Learning rate - the shrinkage parameter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Number of rounds of boosting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Parameters to the weak learner, eg. trees or linear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Callback functions - customizable functions that are called either before or after an iteration. These can be used for early-stopping, eg. the error hasn’t decreased for a while, or for resetting the learning rate,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Lots of additional customization parameters.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26880" y="0"/>
            <a:ext cx="58284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Interpreting Results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58840" y="89460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Variable Importance Plot: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Meant to deal with interpretability problem of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agglomerative model =&gt; the bagged model is no longer a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single tree with easy to interpret splits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Summarizes the importance of each predictor on the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outcome by the reduction in loss function when splitting on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the predictor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Reductions are averaged over all trees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For regression this could be reduction in RSS/RMSE, for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classification reduction in Gini index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05840" y="-99360"/>
            <a:ext cx="73458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Python XGBoost Interface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58840" y="89460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XGBoost uses its own optimized data structure called a DMatrix to store features and labels. These can be created from Pandas DataFrames or from scipy.sparse types - see </a:t>
            </a:r>
            <a:r>
              <a:rPr b="0" lang="en-US" sz="18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1"/>
              </a:rPr>
              <a:t>conversion example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Very general interface: many builtin objective functions, metric evaluation functions.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Allows user customize objective/loss functions (need to define the gradient / hessian)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There is an interface that implements scikit-learn API - XGBModel, although it doesn’t support all the same functionality. For example, custom validation functions, `feval` are passed to the booster object, so it appears they must be implemented at the C level.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693880" y="63720"/>
            <a:ext cx="37069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References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258840" y="89460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1"/>
              </a:rPr>
              <a:t>Chen, Tianqi. Introduction to Boosted Trees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2"/>
              </a:rPr>
              <a:t>XGBoost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3"/>
              </a:rPr>
              <a:t>Friedman, Jerome. Greedy Function Approximation: Gradient Boosting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4"/>
              </a:rPr>
              <a:t>https://www.slideshare.net/ShangxuanZhang/xgboost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 u="sng">
                <a:solidFill>
                  <a:srgbClr val="57bb8a"/>
                </a:solidFill>
                <a:uFillTx/>
                <a:latin typeface="Arial"/>
                <a:ea typeface="Arial"/>
                <a:hlinkClick r:id="rId5"/>
              </a:rPr>
              <a:t>https://www.analyticsvidhya.com/blog/2015/11/quick-introduction-boosting-algorithms-machine-learning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079720" y="137160"/>
            <a:ext cx="48502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What is XGBoost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037160"/>
            <a:ext cx="8520120" cy="380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Supervised learning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Ensemble method for decision trees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Classification / Regression - operates on structured data with known outcomes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Can have very good performance - commonly used by large companies, eg. Uber, Amazon, etc.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Used to win a number of recent </a:t>
            </a:r>
            <a:r>
              <a:rPr b="0" lang="en-US" sz="21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1"/>
              </a:rPr>
              <a:t>Kaggle competitions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Created by </a:t>
            </a:r>
            <a:r>
              <a:rPr b="0" lang="en-US" sz="21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2"/>
              </a:rPr>
              <a:t>Tianqi Chen</a:t>
            </a: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, open source on </a:t>
            </a:r>
            <a:r>
              <a:rPr b="0" lang="en-US" sz="21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3"/>
              </a:rPr>
              <a:t>github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4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Open Sans"/>
              </a:rPr>
              <a:t>Bindings for many languages: C++, Python, R, Julia, etc.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5760" y="-91440"/>
            <a:ext cx="868680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Ensemble Learning with Trees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4320" y="1090080"/>
            <a:ext cx="9049320" cy="41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Like ensemble methods discussed last week for clustering</a:t>
            </a:r>
            <a:endParaRPr b="0" lang="en-US" sz="19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Take a bunch of ‘weak’ learning algorithms, eg. Classification trees and find clever ways to combine lots of them to getter better results.</a:t>
            </a:r>
            <a:endParaRPr b="0" lang="en-US" sz="19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Classification/Regression decision trees have all the good, bad, and ugly features that were discussed in lecture</a:t>
            </a:r>
            <a:endParaRPr b="0" lang="en-US" sz="19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They don’t tend to make great predictions and are prone to overfitting, aren’t robust - small change in data =&gt; big change in tree, etc.</a:t>
            </a:r>
            <a:endParaRPr b="0" lang="en-US" sz="19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Various ensemble techniques to remedy tree classification: bagging, boosting, and random forests</a:t>
            </a:r>
            <a:endParaRPr b="0" lang="en-US" sz="19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All ways of averaging the results of many trees to come to a consensus</a:t>
            </a:r>
            <a:endParaRPr b="0" lang="en-US" sz="19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295440" y="-11016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Ba</a:t>
            </a: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ggi</a:t>
            </a: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58840" y="721440"/>
            <a:ext cx="862596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Bagging is a method of addressing the high variance problem associated with decision trees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Given a bunch of  independent random variables,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each with a variance      , variance of mean 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Same idea with averaging a bunch of trees =&gt; reduce the variance of the model, the more uncorrelated the trees the better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Need multiple training datasets =&gt; bootstrap data, train decision tree on each set, growing deep high variance trees w/o pruning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82;p16" descr=""/>
          <p:cNvPicPr/>
          <p:nvPr/>
        </p:nvPicPr>
        <p:blipFill>
          <a:blip r:embed="rId1"/>
          <a:stretch/>
        </p:blipFill>
        <p:spPr>
          <a:xfrm>
            <a:off x="7199280" y="1555200"/>
            <a:ext cx="1578960" cy="36504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83;p16" descr=""/>
          <p:cNvPicPr/>
          <p:nvPr/>
        </p:nvPicPr>
        <p:blipFill>
          <a:blip r:embed="rId2"/>
          <a:stretch/>
        </p:blipFill>
        <p:spPr>
          <a:xfrm>
            <a:off x="3657600" y="2055240"/>
            <a:ext cx="354240" cy="36504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84;p16" descr=""/>
          <p:cNvPicPr/>
          <p:nvPr/>
        </p:nvPicPr>
        <p:blipFill>
          <a:blip r:embed="rId3"/>
          <a:stretch/>
        </p:blipFill>
        <p:spPr>
          <a:xfrm>
            <a:off x="6770160" y="1920240"/>
            <a:ext cx="453600" cy="66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22960" y="54864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Bootstrapping Trees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9000" y="1631520"/>
            <a:ext cx="4003560" cy="211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Example: bootstrapping a bunch of trees in 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Bootstrap sample 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WITH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 replacement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Each tree ends up using ~⅔ of the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91;p17" descr=""/>
          <p:cNvPicPr/>
          <p:nvPr/>
        </p:nvPicPr>
        <p:blipFill>
          <a:blip r:embed="rId1"/>
          <a:stretch/>
        </p:blipFill>
        <p:spPr>
          <a:xfrm>
            <a:off x="4572000" y="697320"/>
            <a:ext cx="4116960" cy="411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690640" y="-11016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Combine Trees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76400" y="721440"/>
            <a:ext cx="4044600" cy="186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Regression: average predictions (each leaf’s prediction is its mean for a continuous variable) probabilities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962600" y="721440"/>
            <a:ext cx="3604680" cy="137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Classification: take majority vote for each data point or average class probabilities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99;p18" descr=""/>
          <p:cNvPicPr/>
          <p:nvPr/>
        </p:nvPicPr>
        <p:blipFill>
          <a:blip r:embed="rId1"/>
          <a:stretch/>
        </p:blipFill>
        <p:spPr>
          <a:xfrm>
            <a:off x="4483800" y="1889640"/>
            <a:ext cx="4044600" cy="307692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00;p18" descr=""/>
          <p:cNvPicPr/>
          <p:nvPr/>
        </p:nvPicPr>
        <p:blipFill>
          <a:blip r:embed="rId2"/>
          <a:stretch/>
        </p:blipFill>
        <p:spPr>
          <a:xfrm>
            <a:off x="303480" y="2224080"/>
            <a:ext cx="3546000" cy="27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442960" y="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Random Forests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8840" y="894600"/>
            <a:ext cx="8625960" cy="365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Simple improvement on bagging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Instead of considering all predictors for splitting each tree, consider only a subset -- this is the main difference b/w RF and Bagging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Why is this a good idea?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If there is a strong predictor, all the trees will look the same, eg. be highly correlated and thus lead to smaller reduction in the variance of the final model.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Allows for more varied trees, so other predictors that weren’t quite as strong will also get some representation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52960" y="0"/>
            <a:ext cx="71956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Impact"/>
                <a:ea typeface="Impact"/>
              </a:rPr>
              <a:t>Bagging/RF Good and Bad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58840" y="729720"/>
            <a:ext cx="8625960" cy="435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Good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Better predictions than decision trees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Reduced variance - more so with RF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More trees doesn’t lead to overfitting, so just need a sufficiently large number of trees to minimize test error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Get estimates of test error for free -- test errors can be computed on the left-out sets for each bootstrapped tree (aka. Out-Of-Bag (OOB) error)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Bad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Harder to interpret than simple decision trees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Slower - have to compute a tree for each bootstrap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Overfitting resulting from tree depth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73760" y="-175680"/>
            <a:ext cx="463788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Boosting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840" y="461160"/>
            <a:ext cx="8625960" cy="4511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Like bagging, fits a bunch of weak learners (eg. trees, linear models)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However, each iteration is fit to reweighted versions of training data where the misclassified points are more heavily weighted.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Iterative, additive model, looks like a GAM, but model and parameters are not estimated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simutaneuosly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Where F*(x) is a family of parameterized functions and f_0(x) is the the initial guess, with each additive function referred to as a “boost”.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For trees,                                        where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             is a tree and the parameters,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are those of a tree - eg, splitting features, locations, etc. See this paper on </a:t>
            </a:r>
            <a:r>
              <a:rPr b="0" lang="en-US" sz="1800" spc="-1" strike="noStrike" u="sng">
                <a:solidFill>
                  <a:srgbClr val="57bb8a"/>
                </a:solidFill>
                <a:uFillTx/>
                <a:latin typeface="Open Sans"/>
                <a:ea typeface="Open Sans"/>
                <a:hlinkClick r:id="rId1"/>
              </a:rPr>
              <a:t>gradient boosting machine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for gritty details.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19;p21" descr=""/>
          <p:cNvPicPr/>
          <p:nvPr/>
        </p:nvPicPr>
        <p:blipFill>
          <a:blip r:embed="rId2"/>
          <a:stretch/>
        </p:blipFill>
        <p:spPr>
          <a:xfrm>
            <a:off x="2520000" y="2209320"/>
            <a:ext cx="3972240" cy="62532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120;p21" descr=""/>
          <p:cNvPicPr/>
          <p:nvPr/>
        </p:nvPicPr>
        <p:blipFill>
          <a:blip r:embed="rId3"/>
          <a:stretch/>
        </p:blipFill>
        <p:spPr>
          <a:xfrm>
            <a:off x="2153160" y="3642840"/>
            <a:ext cx="2418840" cy="38052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21;p21" descr=""/>
          <p:cNvPicPr/>
          <p:nvPr/>
        </p:nvPicPr>
        <p:blipFill>
          <a:blip r:embed="rId4"/>
          <a:stretch/>
        </p:blipFill>
        <p:spPr>
          <a:xfrm>
            <a:off x="5669280" y="3657600"/>
            <a:ext cx="1176480" cy="3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2018-10-24T15:23:59Z</dcterms:modified>
  <cp:revision>11</cp:revision>
  <dc:subject/>
  <dc:title/>
</cp:coreProperties>
</file>